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14" r:id="rId2"/>
    <p:sldId id="318" r:id="rId3"/>
    <p:sldId id="279" r:id="rId4"/>
    <p:sldId id="282" r:id="rId5"/>
    <p:sldId id="283" r:id="rId6"/>
    <p:sldId id="284" r:id="rId7"/>
    <p:sldId id="287" r:id="rId8"/>
    <p:sldId id="288" r:id="rId9"/>
    <p:sldId id="289" r:id="rId10"/>
    <p:sldId id="290" r:id="rId11"/>
    <p:sldId id="291" r:id="rId12"/>
    <p:sldId id="292" r:id="rId13"/>
    <p:sldId id="286" r:id="rId14"/>
    <p:sldId id="29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262" r:id="rId26"/>
    <p:sldId id="319" r:id="rId27"/>
    <p:sldId id="265" r:id="rId28"/>
    <p:sldId id="266" r:id="rId29"/>
    <p:sldId id="269" r:id="rId30"/>
    <p:sldId id="267" r:id="rId31"/>
    <p:sldId id="31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B2E8"/>
    <a:srgbClr val="FED3A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DE4DB-D85E-428F-B420-0EB62C253DD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8F6D8-E5E4-4BBD-8A4C-6BD58A32A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24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8F6D8-E5E4-4BBD-8A4C-6BD58A32A6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40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Quiz in pairs/3s.</a:t>
            </a:r>
            <a:r>
              <a:rPr lang="en-GB" baseline="0" dirty="0"/>
              <a:t> Numbers 1-10 on paper. Then swap and mark another team’s. Prizes???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F6D8-E5E4-4BBD-8A4C-6BD58A32A6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686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Castellano</a:t>
            </a:r>
            <a:r>
              <a:rPr lang="en-GB" dirty="0"/>
              <a:t>,</a:t>
            </a:r>
            <a:r>
              <a:rPr lang="en-GB" baseline="0" dirty="0"/>
              <a:t> Catalan, Basque, </a:t>
            </a:r>
            <a:r>
              <a:rPr lang="en-GB" baseline="0" dirty="0" err="1"/>
              <a:t>Gallega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F6D8-E5E4-4BBD-8A4C-6BD58A32A62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919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 – Who</a:t>
            </a:r>
            <a:r>
              <a:rPr lang="en-GB" baseline="0" dirty="0"/>
              <a:t> has been to Cadbury’s World and tried the spicy chocolate drink?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F6D8-E5E4-4BBD-8A4C-6BD58A32A62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59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Who has been to any of these places?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F6D8-E5E4-4BBD-8A4C-6BD58A32A62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2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Does anyone know what the other flags</a:t>
            </a:r>
            <a:r>
              <a:rPr lang="en-GB" baseline="0" dirty="0"/>
              <a:t> are? (Portugal and India)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F6D8-E5E4-4BBD-8A4C-6BD58A32A62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340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F6D8-E5E4-4BBD-8A4C-6BD58A32A62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148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F6D8-E5E4-4BBD-8A4C-6BD58A32A62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499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F6D8-E5E4-4BBD-8A4C-6BD58A32A62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62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8CD0-45C7-4FA3-99EB-420F9DFD5D0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A04-6DFC-484C-9B9B-A31FCCED4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47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8CD0-45C7-4FA3-99EB-420F9DFD5D0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A04-6DFC-484C-9B9B-A31FCCED4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95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8CD0-45C7-4FA3-99EB-420F9DFD5D0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A04-6DFC-484C-9B9B-A31FCCED4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3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8CD0-45C7-4FA3-99EB-420F9DFD5D0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A04-6DFC-484C-9B9B-A31FCCED4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5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8CD0-45C7-4FA3-99EB-420F9DFD5D0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A04-6DFC-484C-9B9B-A31FCCED4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60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8CD0-45C7-4FA3-99EB-420F9DFD5D0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A04-6DFC-484C-9B9B-A31FCCED4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37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8CD0-45C7-4FA3-99EB-420F9DFD5D0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A04-6DFC-484C-9B9B-A31FCCED4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00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8CD0-45C7-4FA3-99EB-420F9DFD5D0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A04-6DFC-484C-9B9B-A31FCCED4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88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8CD0-45C7-4FA3-99EB-420F9DFD5D0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A04-6DFC-484C-9B9B-A31FCCED4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5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8CD0-45C7-4FA3-99EB-420F9DFD5D0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A04-6DFC-484C-9B9B-A31FCCED4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1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8CD0-45C7-4FA3-99EB-420F9DFD5D0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A04-6DFC-484C-9B9B-A31FCCED4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74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D8CD0-45C7-4FA3-99EB-420F9DFD5D0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1AA04-6DFC-484C-9B9B-A31FCCED4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40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www.graphicpanic.com/images/chalkboard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5" y="510900"/>
            <a:ext cx="7831285" cy="588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10187" y="865301"/>
            <a:ext cx="43236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u="sng" dirty="0">
                <a:solidFill>
                  <a:schemeClr val="bg1"/>
                </a:solidFill>
                <a:latin typeface="Bradley Hand ITC" panose="03070402050302030203" pitchFamily="66" charset="0"/>
              </a:rPr>
              <a:t>OBJETIVOS: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5115" y="1825625"/>
            <a:ext cx="720918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To see what you already know about Spain and Spanish-speaking countries and learn some more.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To be able to greet people in Spanish and ask how they are.</a:t>
            </a:r>
          </a:p>
        </p:txBody>
      </p:sp>
    </p:spTree>
    <p:extLst>
      <p:ext uri="{BB962C8B-B14F-4D97-AF65-F5344CB8AC3E}">
        <p14:creationId xmlns:p14="http://schemas.microsoft.com/office/powerpoint/2010/main" val="433799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000" b="1" dirty="0">
                <a:solidFill>
                  <a:srgbClr val="FFC000"/>
                </a:solidFill>
              </a:rPr>
              <a:t>7. The Spanish introduced this Mexican drink to Europe.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hot chocolate</a:t>
            </a: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coffee</a:t>
            </a: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tea</a:t>
            </a:r>
          </a:p>
        </p:txBody>
      </p:sp>
      <p:pic>
        <p:nvPicPr>
          <p:cNvPr id="27652" name="Picture 2" descr="C:\Users\Joy\AppData\Local\Microsoft\Windows\Temporary Internet Files\Content.IE5\17ALAFBX\MCj0355939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5063" y="2779713"/>
            <a:ext cx="232092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63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000" b="1" dirty="0">
                <a:solidFill>
                  <a:srgbClr val="FFC000"/>
                </a:solidFill>
              </a:rPr>
              <a:t>8. Which of these is in the Canary Islands?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Mallorca</a:t>
            </a: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Tenerife </a:t>
            </a: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Ibiza</a:t>
            </a:r>
          </a:p>
        </p:txBody>
      </p:sp>
      <p:pic>
        <p:nvPicPr>
          <p:cNvPr id="28676" name="Picture 3" descr="C:\Users\Joy\AppData\Local\Microsoft\Windows\Temporary Internet Files\Content.IE5\LMMEPPJQ\MCj0397851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643188"/>
            <a:ext cx="283368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960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GB" b="1" dirty="0">
                <a:solidFill>
                  <a:srgbClr val="FFC000"/>
                </a:solidFill>
              </a:rPr>
              <a:t>9. Which of these flags belongs to a Spanish speaking country?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6262"/>
            <a:ext cx="8229600" cy="4525963"/>
          </a:xfrm>
        </p:spPr>
        <p:txBody>
          <a:bodyPr rtlCol="0">
            <a:normAutofit lnSpcReduction="10000"/>
          </a:bodyPr>
          <a:lstStyle/>
          <a:p>
            <a:pPr marL="1200150" indent="-114300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6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</a:p>
          <a:p>
            <a:pPr marL="1200150" indent="-114300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6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</a:p>
          <a:p>
            <a:pPr marL="1200150" indent="-114300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6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</a:p>
          <a:p>
            <a:pPr marL="1143000" indent="-114300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GB" sz="6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9700" name="Picture 3" descr="flag portugal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679688"/>
            <a:ext cx="2021807" cy="16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flag india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736292"/>
            <a:ext cx="2093244" cy="163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flag mexico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309938"/>
            <a:ext cx="2093244" cy="168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100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81050" y="34106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dirty="0">
                <a:solidFill>
                  <a:srgbClr val="FFC000"/>
                </a:solidFill>
              </a:rPr>
              <a:t>10. Which of these is </a:t>
            </a:r>
            <a:r>
              <a:rPr lang="en-GB" b="1" u="sng" dirty="0">
                <a:solidFill>
                  <a:srgbClr val="FFC000"/>
                </a:solidFill>
              </a:rPr>
              <a:t>not</a:t>
            </a:r>
            <a:r>
              <a:rPr lang="en-GB" b="1" dirty="0">
                <a:solidFill>
                  <a:srgbClr val="FFC000"/>
                </a:solidFill>
              </a:rPr>
              <a:t> a Spanish dish?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536867"/>
            <a:ext cx="7886700" cy="4351338"/>
          </a:xfrm>
        </p:spPr>
        <p:txBody>
          <a:bodyPr anchor="ctr">
            <a:normAutofit/>
          </a:bodyPr>
          <a:lstStyle/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Pizza</a:t>
            </a: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endParaRPr lang="en-GB" altLang="en-US" sz="45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Paella</a:t>
            </a: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endParaRPr lang="en-GB" altLang="en-US" sz="45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Tortilla </a:t>
            </a:r>
            <a:r>
              <a:rPr lang="en-GB" alt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(potato omelette)</a:t>
            </a:r>
          </a:p>
        </p:txBody>
      </p:sp>
      <p:pic>
        <p:nvPicPr>
          <p:cNvPr id="7170" name="Picture 2" descr="https://encrypted-tbn0.gstatic.com/images?q=tbn:ANd9GcQ-czOHIsGW9Xj5ICUGnwFI4JbMbMBoxjuo4k0KMTq_3eoVT5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65" y="1449681"/>
            <a:ext cx="2266783" cy="141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069" y="3142373"/>
            <a:ext cx="2752725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794" y="4922690"/>
            <a:ext cx="2415679" cy="13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28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 rot="21065532">
            <a:off x="-146794" y="1493356"/>
            <a:ext cx="9227452" cy="15368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00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Las </a:t>
            </a:r>
            <a:r>
              <a:rPr lang="en-GB" sz="10000" b="1" dirty="0" err="1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respuestas</a:t>
            </a:r>
            <a:endParaRPr lang="en-GB" sz="10000" b="1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rot="21065532">
            <a:off x="63342" y="2774435"/>
            <a:ext cx="9227452" cy="1536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answers</a:t>
            </a:r>
          </a:p>
        </p:txBody>
      </p:sp>
    </p:spTree>
    <p:extLst>
      <p:ext uri="{BB962C8B-B14F-4D97-AF65-F5344CB8AC3E}">
        <p14:creationId xmlns:p14="http://schemas.microsoft.com/office/powerpoint/2010/main" val="4060203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0472" y="3840426"/>
            <a:ext cx="2502568" cy="13475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D05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134842" y="285750"/>
            <a:ext cx="6532079" cy="4525963"/>
          </a:xfrm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6000" dirty="0">
                <a:solidFill>
                  <a:srgbClr val="FFC000"/>
                </a:solidFill>
              </a:rPr>
              <a:t>1) What is the capital city of Spain?</a:t>
            </a:r>
            <a:endParaRPr lang="en-GB" altLang="en-US" sz="6000" dirty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8000" dirty="0"/>
          </a:p>
        </p:txBody>
      </p:sp>
      <p:pic>
        <p:nvPicPr>
          <p:cNvPr id="5124" name="Picture 2" descr="C:\Users\Joy\AppData\Local\Microsoft\Windows\Temporary Internet Files\Content.IE5\RJW1UJLG\MCj0101218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4288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14438" y="1214438"/>
            <a:ext cx="357187" cy="1428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87042" y="4160252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a) Paris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3298" y="4160252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b) Madrid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1133" y="4160252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c) Barcelona</a:t>
            </a:r>
          </a:p>
        </p:txBody>
      </p:sp>
    </p:spTree>
    <p:extLst>
      <p:ext uri="{BB962C8B-B14F-4D97-AF65-F5344CB8AC3E}">
        <p14:creationId xmlns:p14="http://schemas.microsoft.com/office/powerpoint/2010/main" val="36655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09611" y="1915899"/>
            <a:ext cx="3108409" cy="13475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D05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t="9183" r="4756" b="5782"/>
          <a:stretch>
            <a:fillRect/>
          </a:stretch>
        </p:blipFill>
        <p:spPr bwMode="auto">
          <a:xfrm>
            <a:off x="4981139" y="2277978"/>
            <a:ext cx="3615174" cy="341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09613" y="-192506"/>
            <a:ext cx="7886700" cy="3689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6000" dirty="0">
                <a:solidFill>
                  <a:srgbClr val="FFC000"/>
                </a:solidFill>
              </a:rPr>
              <a:t>2)Which 2 countries border Spain?</a:t>
            </a:r>
            <a:endParaRPr lang="en-GB" altLang="en-US" sz="6000" dirty="0"/>
          </a:p>
          <a:p>
            <a:pPr algn="ctr">
              <a:buFont typeface="Arial" panose="020B0604020202020204" pitchFamily="34" charset="0"/>
              <a:buNone/>
            </a:pPr>
            <a:endParaRPr lang="en-GB" alt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709613" y="1924035"/>
            <a:ext cx="4055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a) France and Portugal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613" y="3275485"/>
            <a:ext cx="4055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b) Italy and France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612" y="4626935"/>
            <a:ext cx="4055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c) Italy and Portugal</a:t>
            </a:r>
          </a:p>
        </p:txBody>
      </p:sp>
    </p:spTree>
    <p:extLst>
      <p:ext uri="{BB962C8B-B14F-4D97-AF65-F5344CB8AC3E}">
        <p14:creationId xmlns:p14="http://schemas.microsoft.com/office/powerpoint/2010/main" val="292040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12644" y="4479761"/>
            <a:ext cx="2502568" cy="13475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D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9613" y="-192506"/>
            <a:ext cx="7886700" cy="3689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5000" dirty="0">
                <a:solidFill>
                  <a:srgbClr val="FFC000"/>
                </a:solidFill>
              </a:rPr>
              <a:t>3) In which of these countries is Spanish </a:t>
            </a:r>
            <a:r>
              <a:rPr lang="en-GB" altLang="en-US" sz="5000" u="sng" dirty="0">
                <a:solidFill>
                  <a:srgbClr val="FFC000"/>
                </a:solidFill>
              </a:rPr>
              <a:t>not</a:t>
            </a:r>
            <a:r>
              <a:rPr lang="en-GB" altLang="en-US" sz="5000" dirty="0">
                <a:solidFill>
                  <a:srgbClr val="FFC000"/>
                </a:solidFill>
              </a:rPr>
              <a:t> spoken?</a:t>
            </a:r>
            <a:endParaRPr lang="en-GB" altLang="en-US" sz="5000" dirty="0"/>
          </a:p>
          <a:p>
            <a:pPr algn="ctr">
              <a:buFont typeface="Arial" panose="020B0604020202020204" pitchFamily="34" charset="0"/>
              <a:buNone/>
            </a:pPr>
            <a:endParaRPr lang="en-GB" altLang="en-US" sz="8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2248321"/>
            <a:ext cx="2321845" cy="35789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2645" y="1987391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a) Mexico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2645" y="3338841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b) Argentina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2644" y="4690291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c) Brazil</a:t>
            </a:r>
          </a:p>
        </p:txBody>
      </p:sp>
    </p:spTree>
    <p:extLst>
      <p:ext uri="{BB962C8B-B14F-4D97-AF65-F5344CB8AC3E}">
        <p14:creationId xmlns:p14="http://schemas.microsoft.com/office/powerpoint/2010/main" val="144016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3550" y="2204131"/>
            <a:ext cx="5664534" cy="13475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D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000" b="1" dirty="0">
                <a:solidFill>
                  <a:srgbClr val="FFC000"/>
                </a:solidFill>
              </a:rPr>
              <a:t>4. What is the name of the Spanish King?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71500" indent="-51435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6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King Felipe VI</a:t>
            </a:r>
          </a:p>
          <a:p>
            <a:pPr marL="571500" indent="-51435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6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King Alfonso</a:t>
            </a:r>
          </a:p>
          <a:p>
            <a:pPr marL="571500" indent="-51435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6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King George V</a:t>
            </a:r>
            <a:endParaRPr lang="en-GB" altLang="en-US" sz="60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23556" name="Picture 2" descr="C:\Users\Joy\AppData\Local\Microsoft\Windows\Temporary Internet Files\Content.IE5\17ALAFBX\MCj042574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357688"/>
            <a:ext cx="13938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79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650" y="4478051"/>
            <a:ext cx="2502568" cy="13475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D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000" b="1" dirty="0">
                <a:solidFill>
                  <a:srgbClr val="FFC000"/>
                </a:solidFill>
              </a:rPr>
              <a:t>5. How many official languages are spoken in Spain?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71500" indent="-51435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6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1</a:t>
            </a:r>
          </a:p>
          <a:p>
            <a:pPr marL="571500" indent="-51435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6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3</a:t>
            </a:r>
          </a:p>
          <a:p>
            <a:pPr marL="571500" indent="-51435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6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4</a:t>
            </a:r>
            <a:endParaRPr lang="en-GB" altLang="en-US" sz="6000" b="1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24580" name="Picture 3" descr="C:\Users\Joy\Pictures\Microsoft Clip Organizer\j010483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293">
            <a:off x="4117975" y="2932113"/>
            <a:ext cx="4052888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03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07589-188E-42B4-A2E4-7051BDA19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5064369"/>
          </a:xfrm>
        </p:spPr>
        <p:txBody>
          <a:bodyPr>
            <a:normAutofit/>
          </a:bodyPr>
          <a:lstStyle/>
          <a:p>
            <a:r>
              <a:rPr lang="en-GB" dirty="0"/>
              <a:t>Answer the following quiz questions about Spain.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The answers are at the end.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BC37A-A0FB-4706-9DD5-DE19BBEF4C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59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2888" y="3577390"/>
            <a:ext cx="6703344" cy="10118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D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9547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000" b="1" dirty="0">
                <a:solidFill>
                  <a:srgbClr val="FFC000"/>
                </a:solidFill>
              </a:rPr>
              <a:t>6. Which one of the following sweets does </a:t>
            </a:r>
            <a:r>
              <a:rPr lang="en-GB" sz="5000" b="1" u="sng" dirty="0">
                <a:solidFill>
                  <a:srgbClr val="FFC000"/>
                </a:solidFill>
              </a:rPr>
              <a:t>not</a:t>
            </a:r>
            <a:r>
              <a:rPr lang="en-GB" sz="5000" b="1" dirty="0">
                <a:solidFill>
                  <a:srgbClr val="FFC000"/>
                </a:solidFill>
              </a:rPr>
              <a:t> come from Spain?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2260600"/>
            <a:ext cx="8686800" cy="4525963"/>
          </a:xfrm>
        </p:spPr>
        <p:txBody>
          <a:bodyPr rtlCol="0" anchor="ctr">
            <a:noAutofit/>
          </a:bodyPr>
          <a:lstStyle/>
          <a:p>
            <a:pPr marL="1200150" indent="-114300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5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Chupa</a:t>
            </a:r>
            <a:r>
              <a:rPr lang="en-GB" sz="50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GB" sz="5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chups</a:t>
            </a:r>
            <a:r>
              <a:rPr lang="en-GB" sz="50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lollipops</a:t>
            </a:r>
          </a:p>
          <a:p>
            <a:pPr marL="1200150" indent="-114300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5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Werther’s</a:t>
            </a:r>
            <a:r>
              <a:rPr lang="en-GB" sz="50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Originals</a:t>
            </a:r>
          </a:p>
          <a:p>
            <a:pPr marL="1200150" indent="-114300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5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Smints</a:t>
            </a:r>
            <a:endParaRPr lang="en-GB" sz="50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pPr marL="1143000" indent="-114300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GB" sz="5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6628" name="Picture 2" descr="C:\Users\Joy\Pictures\Microsoft Clip Organizer\j04363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572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62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8012" y="2779713"/>
            <a:ext cx="4990683" cy="7883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D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000" b="1" dirty="0">
                <a:solidFill>
                  <a:srgbClr val="FFC000"/>
                </a:solidFill>
              </a:rPr>
              <a:t>7. The Spanish introduced this Mexican drink to Europe.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hot chocolate</a:t>
            </a: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coffee</a:t>
            </a: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tea</a:t>
            </a:r>
          </a:p>
        </p:txBody>
      </p:sp>
      <p:pic>
        <p:nvPicPr>
          <p:cNvPr id="27652" name="Picture 2" descr="C:\Users\Joy\AppData\Local\Microsoft\Windows\Temporary Internet Files\Content.IE5\17ALAFBX\MCj0355939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5063" y="2779713"/>
            <a:ext cx="232092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0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9465" y="3607110"/>
            <a:ext cx="4990683" cy="7883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D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000" b="1" dirty="0">
                <a:solidFill>
                  <a:srgbClr val="FFC000"/>
                </a:solidFill>
              </a:rPr>
              <a:t>8. Which of these is in the Canary Islands?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Mallorca</a:t>
            </a: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Tenerife </a:t>
            </a: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Ibiza</a:t>
            </a:r>
          </a:p>
        </p:txBody>
      </p:sp>
      <p:pic>
        <p:nvPicPr>
          <p:cNvPr id="28676" name="Picture 3" descr="C:\Users\Joy\AppData\Local\Microsoft\Windows\Temporary Internet Files\Content.IE5\LMMEPPJQ\MCj0397851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643188"/>
            <a:ext cx="283368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63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746" y="3543298"/>
            <a:ext cx="875883" cy="11318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D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GB" b="1" dirty="0">
                <a:solidFill>
                  <a:srgbClr val="FFC000"/>
                </a:solidFill>
              </a:rPr>
              <a:t>9. Which of these flags belongs to a Spanish speaking country?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6262"/>
            <a:ext cx="8229600" cy="4525963"/>
          </a:xfrm>
        </p:spPr>
        <p:txBody>
          <a:bodyPr rtlCol="0">
            <a:normAutofit lnSpcReduction="10000"/>
          </a:bodyPr>
          <a:lstStyle/>
          <a:p>
            <a:pPr marL="1200150" indent="-114300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6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</a:p>
          <a:p>
            <a:pPr marL="1200150" indent="-114300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6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</a:p>
          <a:p>
            <a:pPr marL="1200150" indent="-114300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6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</a:p>
          <a:p>
            <a:pPr marL="1143000" indent="-114300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GB" sz="6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9700" name="Picture 3" descr="flag portugal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679688"/>
            <a:ext cx="2021807" cy="16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flag india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736292"/>
            <a:ext cx="2093244" cy="163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flag mexico.wm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309938"/>
            <a:ext cx="2093244" cy="168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98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764" y="1616132"/>
            <a:ext cx="2668002" cy="9987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D05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050" y="34106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dirty="0">
                <a:solidFill>
                  <a:srgbClr val="FFC000"/>
                </a:solidFill>
              </a:rPr>
              <a:t>10. Which of these is </a:t>
            </a:r>
            <a:r>
              <a:rPr lang="en-GB" b="1" u="sng" dirty="0">
                <a:solidFill>
                  <a:srgbClr val="FFC000"/>
                </a:solidFill>
              </a:rPr>
              <a:t>not</a:t>
            </a:r>
            <a:r>
              <a:rPr lang="en-GB" b="1" dirty="0">
                <a:solidFill>
                  <a:srgbClr val="FFC000"/>
                </a:solidFill>
              </a:rPr>
              <a:t> a Spanish dish?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536867"/>
            <a:ext cx="7886700" cy="4351338"/>
          </a:xfrm>
        </p:spPr>
        <p:txBody>
          <a:bodyPr anchor="ctr">
            <a:normAutofit/>
          </a:bodyPr>
          <a:lstStyle/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Pizza</a:t>
            </a: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endParaRPr lang="en-GB" altLang="en-US" sz="45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Paella</a:t>
            </a: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endParaRPr lang="en-GB" altLang="en-US" sz="45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  <a:p>
            <a:pPr marL="1200150" indent="-114300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45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Tortilla </a:t>
            </a:r>
            <a:r>
              <a:rPr lang="en-GB" alt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(potato omelette)</a:t>
            </a:r>
          </a:p>
        </p:txBody>
      </p:sp>
      <p:pic>
        <p:nvPicPr>
          <p:cNvPr id="7170" name="Picture 2" descr="https://encrypted-tbn0.gstatic.com/images?q=tbn:ANd9GcQ-czOHIsGW9Xj5ICUGnwFI4JbMbMBoxjuo4k0KMTq_3eoVT5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65" y="1449681"/>
            <a:ext cx="2266783" cy="141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069" y="3142373"/>
            <a:ext cx="2752725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794" y="4922690"/>
            <a:ext cx="2415679" cy="13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5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981791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¿</a:t>
            </a:r>
            <a:r>
              <a:rPr lang="en-GB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Qué</a:t>
            </a: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tal</a:t>
            </a: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? ¿</a:t>
            </a:r>
            <a:r>
              <a:rPr lang="en-GB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Cómo</a:t>
            </a: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estás</a:t>
            </a: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?</a:t>
            </a:r>
            <a:b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</a:br>
            <a:b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</a:b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How are you???????</a:t>
            </a:r>
            <a:b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</a:br>
            <a:endParaRPr lang="en-GB" b="1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21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¿</a:t>
            </a:r>
            <a:r>
              <a:rPr lang="en-GB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Qué</a:t>
            </a: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tal</a:t>
            </a: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? ¿</a:t>
            </a:r>
            <a:r>
              <a:rPr lang="en-GB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Cómo</a:t>
            </a: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estás</a:t>
            </a: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572598" y="4456589"/>
            <a:ext cx="368254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000" b="1" dirty="0">
                <a:latin typeface="Gill Sans MT" panose="020B0502020104020203" pitchFamily="34" charset="0"/>
              </a:rPr>
              <a:t>¡</a:t>
            </a:r>
            <a:r>
              <a:rPr lang="en-GB" sz="5000" b="1" dirty="0" err="1">
                <a:latin typeface="Gill Sans MT" panose="020B0502020104020203" pitchFamily="34" charset="0"/>
              </a:rPr>
              <a:t>fenomenal</a:t>
            </a:r>
            <a:r>
              <a:rPr lang="en-GB" sz="5000" b="1" dirty="0">
                <a:latin typeface="Gill Sans MT" panose="020B0502020104020203" pitchFamily="34" charset="0"/>
              </a:rPr>
              <a:t>!</a:t>
            </a:r>
          </a:p>
        </p:txBody>
      </p:sp>
      <p:pic>
        <p:nvPicPr>
          <p:cNvPr id="1026" name="Picture 2" descr="http://1.bp.blogspot.com/_zmoS6JBUv3M/TEA2AiHIHeI/AAAAAAAAABk/HDwu4LU1-6A/s320/2_thumbs_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10" y="1999527"/>
            <a:ext cx="267652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09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¿</a:t>
            </a:r>
            <a:r>
              <a:rPr lang="en-GB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Qué</a:t>
            </a: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tal</a:t>
            </a: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? ¿</a:t>
            </a:r>
            <a:r>
              <a:rPr lang="en-GB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Cómo</a:t>
            </a: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estás</a:t>
            </a: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2137" y="4371067"/>
            <a:ext cx="145905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000" b="1" dirty="0" err="1">
                <a:latin typeface="Gill Sans MT" panose="020B0502020104020203" pitchFamily="34" charset="0"/>
              </a:rPr>
              <a:t>bien</a:t>
            </a:r>
            <a:endParaRPr lang="en-GB" sz="5000" b="1" dirty="0">
              <a:latin typeface="Gill Sans MT" panose="020B0502020104020203" pitchFamily="34" charset="0"/>
            </a:endParaRPr>
          </a:p>
        </p:txBody>
      </p:sp>
      <p:pic>
        <p:nvPicPr>
          <p:cNvPr id="6146" name="Picture 2" descr="http://images2.fanpop.com/image/photos/9500000/happy-face-random-9576699-414-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59" y="2242616"/>
            <a:ext cx="2007411" cy="200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65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¿</a:t>
            </a:r>
            <a:r>
              <a:rPr lang="en-GB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Qué</a:t>
            </a: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tal</a:t>
            </a: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? ¿</a:t>
            </a:r>
            <a:r>
              <a:rPr lang="en-GB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Cómo</a:t>
            </a: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estás</a:t>
            </a: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246725" y="4456589"/>
            <a:ext cx="233429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000" b="1" dirty="0">
                <a:latin typeface="Gill Sans MT" panose="020B0502020104020203" pitchFamily="34" charset="0"/>
              </a:rPr>
              <a:t>regular</a:t>
            </a:r>
          </a:p>
        </p:txBody>
      </p:sp>
      <p:sp>
        <p:nvSpPr>
          <p:cNvPr id="3" name="AutoShape 2" descr="data:image/jpeg;base64,/9j/4AAQSkZJRgABAQAAAQABAAD/2wCEAAkGBhAPEBQRDxAPEBASFxAOFxQPEhAYERMUFBAVFhUSFRkYISYeFxkkGRMWHy8gIycpLC0sFh4xNTAqNyYrLCkBCQoKDgwOGg8PGiwkHyQ0KS8tNC0sLC8sLyopLyopLCkvLSw1LywvKiopLCw0LCkvLCwsLTA0LCwsLCwuKSosNf/AABEIAN8A4gMBIgACEQEDEQH/xAAcAAEBAAIDAQEAAAAAAAAAAAAABgUHAQMEAgj/xABCEAACAQIBBwYLBgYDAQEAAAAAAQIDEQQFBhIhMVFxE0FUYYGTBxYXIiMyQpGh0dJSYnKCksEUM0OiscJTg7LwJP/EABsBAQADAQEBAQAAAAAAAAAAAAAEBQYDAQcC/8QANREAAQMBBAYIBgMBAQAAAAAAAAECAwQFESExElFxgZHRExRBUmGhweEGFSIysfAzQvFDcv/aAAwDAQACEQMRAD8A3iAAAAAAAAAAddfEQpxcpyjCK2uTSXxAOwEzj88orVQhpffqXUeyPrPt0TA4zK1et/Mqya+zHzYcLLauNyoqLYpocEXSXw55FhDZ80mKpcniW+Ky1h6TtOrBSXsp3n+lXfwMbWzzoL1IVZ9eior+5pr3EclbZq4HJSy/EEy/xtRNuPIsWWVGn3Kq+RSVM9pezQjbfKq7+5R/c6pZ51uanSXHTf7owAIa2zWL/fyTkSEs6nT+vmpn4551uenSfDTX7s7aee0vaoRtvjUd/c4/uTYCWzWJ/fyTkFs6nX+vmpYUc86D9eNWHW4qS/tbfwMnhcsUKrtTqwlL7N7T/S9fwNeHEop7VfiTIviCVP5GouzDmR32VGv2uVPM2gDXmEyxXo+pVlb7M/Ohws9aXBoz+Azyg7KvBwezSheUO1etH48S7p7XppsL9FfHnkVs1nzR43Xp4FID4o14zipQlGUXrTi00+DR9lsQAAAAAAAAAAAAAAAAAAAD5qVFFOUmoxSbbbSSS2tsjct5yyrXhRbhS2OWtTn+8Y/F9WxxKqrjpWaci7E7VO8FO+d2i0y2V86oUrwopVKium/6cH1tbX1LdraJPF4upWlpVZub5r7I9UVsX/17nSlbUtS2ajkxNbac1Utyrc3UnrrNJT0UcGOa6wACsJoAAAAAAAAAAAAAAB3YPHVKEtKlNxb2rbGX4o7Hx27miuyPnPTrNQqWp1XqSb8yb+69/U9e65FnDV9pa0VqTUq3Zt1L6aiFU0Uc+OS6zaAI7Imc8qVqdduVPYpu7lD8X2o9e1de1V8JppNNNPWmtjT50bWlq46lmnGvNDNzwPhdovQ+gASjgAAAAAAAAAD5q1VFOUmoxSbbexJbWz6IzObLfLSdKm/RQfnNe3NPZ+FP3vgrxKuqZSxrI/d4qd6eB079Fp58uZcliZaMbxoJ6lsc2vbl+0eba9ezFgHz+pqZKh6vkX28DWQwthbotAAIx1AAPQAAeAAAAAAAAAAAA9AAB4AZfIOX3h3oVG3Rfvpvevu712rnviASqWqkppNNi+/gcZ4GzN0XGzoyTV0009d1sZySGa+W+TkqFR+ZJ2pt+zJ+xwfNuernSVefQKWpZUxpIz/F1GTnhdC9WOAAJRxAAAAB1168acZTk7RinJvckrtgGGzpyw6UOSpu1SonrW2EOeXU3sXa+YjEralqWzUd+Nxkq1SVSe2Tvb7MfZj2L43fOdJ8/tOtWqmvT7UwTnvNXRU/QR45rmAAVZNAAPQY/LeW6OCoutXdorUkvWnLmjFc71Gp8teEnG4iT5Of8NT2KNJ+dbrntvwsfPhFy+8VjJQi/RUHKjFb5J+kl2tW4RRKm2syzI4o0fIl7lxx7PczdbWve9WsW5E8ygydn3lCg7rE1Kivdxrt1E+rzta7GjaOaGedLKEGrKnXgryp3vdXtpwfPH/F+Dejj25HypUwteFak7Sg79Ul7UX1NXXaSa2zIqhi6KIjuxU9TjTVr4nJet6H6HB0YLFxrU4VYO8KkY1Fwkrrt1neYFyK1blNSi3pegAB+T0EtnlnzDALk4JVMRJXUX6sE9kp218EtvUZzLOU44XD1K89lOLlbe9kY9raXafn/HY2depOrUk5Tm3Nt73+3UX1kWe2pcskn2p5qVloVawojGZr5IZbHZ8ZQrSu8VVhrbSoydNK/N5lrrjcymQvCbi6Ekq8v4mlqTU7KolvjJbX+K/ZtI4GtfSQPboKxLthQtqJWrpI5b9p+ismZSpYmlGtRlpQmrp86fPFrma3HqNQeC7L7oYn+Hk/RYjUk3qjVS81rivN6/N3G3zC2jR9Um0EyXFNhpqSo6ePS7e0AAriWcNFvm1lfl6ejN3q07J/eXsz+Fn1p70RJ6MnY50Ksaqu9HVJL2oP1l8E11pFtZVb1aa532rgvPcQa6m6aPDNMuRscHzTqKSUotNNJprY09jR9G+MqAAACbzyx1oRop65vTl+GL1Ltlb9LKQ15lnF8riKk+a/Jx/DDV7m7y/MVNr1HQ0yombsOfkT7Ph6SZL8kxPGADAmpAAAB58o4rkqNSo/6cKlT9MW/wBj0GOzipOeDxEVtdGulx5OR1hRFkai60PxIqo1VQ/PspNu7bbett7WzgA+nmKAAAN0eDDGcpk+Ku26U6lLXxU0vdNFYRPglpNYGbaspVptdaVOmr+9NdhbHzu0kRKqS7Wa6jVVgbfqAAK8lER4WcW4YKEE7cpVin1xjGUrfq0X2Gojavhgg/4eg+ZVJL3wf0s1UbyxURKRt2tfyZe0lXp13AAFwV53YTESpVI1I6pQlGor74yTXxR+jYyuk1sdn7z82n6Pw8bQinzRivckZf4iRLo1/wDXoXdkqv1ps9TsABky9AAPQV+Z+O06TpN66VrfglfR9zTXBIoCAzfxfJYmDvZT9C/z20f7lH4l+b+yajp6ZFXNMF3exla+HopluyXEAAtCCeTK2K5KhUmtsYya65WtFe+xrqKsrbtRZ5417YdR+3OEf03n/oiNMf8AEEt8rI9SX8f8NBZTLmOdrX8f6AAZsuAAAAcSimrPY9T4HIPUW4H54yzk2WFxFWhK96cpRV9rjfzZdsWn2niNteEnM6WJisTh46VamtGcF61SC2OK55Ldzrgk9Sn0ahqm1UKPTPt2mQqYFhkVq5dmwAFt4O8zZYirHE1oNYem9KOlq5Waeq2+KetvZqtr127TzsgjWR+SftxziidK9GNNi5oZLeFwVGlJNTUdOSdrqU25Ndl7dhmQD5vLIsr1e7NVv4mwYxGNRqdgAByP2TfhByU8RgKiirzpWxEV+D1u3QcjR5+lLGl8+8zZYKq6lKLeFm24tLVTbf8ALluW57jV2DVtRFgcvinqhR2pTqqpKm8kwD6p03JqMU220kkrtt7Elzs1JRmVzTyU8VjKNK14uSnO6utCHnSvxSt2o36R/g9zPeCpurWX/wCiqkravRw26HFuzfBLmLAw1s1baibRYt6Nw39pp7PgWKO92agAFIWIAABw78zs+Z7nzM2TgcTytKFRe3GM/wBUU7fE1uW+adbSwsVzwlUh/e2vhJGn+Hpbnvj1pfww9SmtZn0tfu/eBmAAa0oCXz2qfyY7+Vn+nQX+7Jgoc9f5lLqjU+MofInjB206+rcmq78Xmos5LqdN/wCQACnLAAAAAAAGCyxmVgsXLTq0Uqj2zptxk+t21SfW0Z0HWKaSJdKNyovgfh8bXpc5LyXwPg3yfSkpclKq1rXLTco9sdSfamU8YpKySSWpJbEtyOQfqWolm/kcq7TyOJkf2IiAAHA6AAAA+K1GM4uM4xlGScXGSTi09qae1H2D1FVMUF15K4rwZ5OqS0lTnTu72p1JKO3c724IyORs0MHg3pUKKU/tzblNcG/V7LGZBKdW1D26DnqqbTg2niaukjUv2AAEQ7gAAAAAAq8yZejqx++p++nGP+hKFPmT/W/6v9y7sNbqpNildaSXwLtQqAAbkzBJZ7L0lF741V7pU/qJ0qc9qeqlLc5w/VFS/wBCWMHbTbqty67vxcaizVvp03gAFOWAAAAAAAAAAAAAAAAAAAAAAAAAAAAAAAAAAKfMn+r/ANf+5MFbmVTfJVJPnqWXBU4fu5F3Ybb6q/Uilbaa3Qb0KIAG5MyYXO2hpYZva4ShP3y0X8JtkUbIx2GVWlOm9k4yhw0la5rZX51Z863PnRkfiCK57JNaXcP9L+yX3tczfxOQAZkuQAAAAAAAAAAAAAAAAAAAAAAAAAAAAAAAAAXOa1HRwtP72lU4qUm4/wBtiGUHJqMfWk1Bfik7L4tGy6FFQjGEdkUorglZf4NR8PRfU+TYnqvoUlrPwazedgANYUQILOLB8liZ/Zn6Zfm9ZcdJSfai9MFndgNOjyiXnUry/I/X91lL8pWWpTdYpnImaYpu9ibQzdFMirkuBGgA+fmrB4Mu5SeFw1Wuoqbpx09Fuyetar9p7zD54UJVMDiIwjKcpQaUYpuTd1qSWtnana10rEdkqpfxOcqqjHKmdykT5Yp9Eh3r+keWKfRId6/pIvxaxvRMV3FX5DxaxvRMV3FX5G3+XUHdTivMzfW6rWvD2LTyxT6JDvX9I8sU+iQ71/SRfi1jeiYruKvyHi1jeiYruKvyHy6g7qcV5jrdVrXh7Fp5Yp9Eh3r+keWKfRId6/pIvxaxvRMV3FX5DxaxvRMV3FX5D5dQd1OK8x1uq1rw9i08sU+iQ71/SPLFPokO9f0kX4tY3omK7ir8h4tY3omK7ir8h8uoO6nFeY63Va14exaeWKfRId6/pHlin0SHev6SL8Wsb0TFdxV+Q8Wsb0TFdxV+Q+XUHdTivMdbqta8PYtPLFPokO9f0jyxT6JDvX9JF+LWN6Jiu4q/IeLWN6Jiu4q/IfLqDupxXmOt1WteHsWnlin0SHev6R5Yp9Eh3r+ki/FrG9ExXcVfkPFrG9ExXcVfkPl1B3U4rzHW6rWvD2LTyxT6JDvX9I8sU+iQ71/SRfi1jeiYruKvyHi1jeiYruKvyHy6g7qcV5jrdVrXh7G782ssPGYWniHBU3U0/NTulo1JQ2/lv2mTJ/MHDTpZOoQqQlTmuWvGcXGSvXqNXT1rU0+0oDFVTWsne1uSKt2y80cCq6NquzuQAAjnUy2a+D5TEJ+zSXKPi7xgv8v8hcmGzWyfyVBSatOr6R32pW8yPVq123tmZPoVm03V6drVzXFdqmSrJulmVUyyQAAsSIDhq6s+ByADXmVsnPD1ZU/Z9aD3wexcVs7E+c8Zd5wZJ/iKVo25SF5Qb388X1P5PmITimmrpp7U07NPc7mEtaiWnl0m/a7LwXUaigqemjuXNP28AApiwAAAAAAAAAAAAAAAAAAAAAAAAAAAB78h5M/iKyi16ONpz3Wvqh+Z6uCkeGMW2lFOUm1FJbW3qSL7ImS1hqSjqc3582ueT3dSVkuHEu7Hounl03J9LfNexOfuVtoVPRM0UzX8GQABuTMgAAAAAAmM6ch3vXpRu9tSK2tJeut7S2rnS3qzpwR6inZURrG/Jf286wyuiej2mr0zkos4s3dButQjePrThFervlFbt6JxO+wwFZRyUsmg/cus1dPUNnbpN3nIAIRIAAAAAAAAAAAAAAAAAAAAABw3bbsDdtpTZu5uO6rV42taUKclrT5pzW/dHm2vXsnUVFJVyaLcu1dRGqalsDb3Z9iHfmxkJw9PVVpteZF7YRa2tc0n8Fq52UYB9AggZBGkbEwQyksrpXK92YAB2OYAAAAAAAAAJrLma2k3Uw6Sm7ylT1KMnzuPNGXwfVrZSg4T08c7NCRL0OsUronaTFxNYyi02mmpLU00009zT2HBf5UyHSxK89aM1qU46pLq611MkMpZBrYe7lHTp/bgnZfiW2PxXWY2tseWC90f1N802p6/g0NNaEcuDsF8jHg4TOSlLIAA8AAAAAAAAAAAOG7a2eg5OYQcmoxTlJ6lGKu3wMlk3N6tXs7cnT+3NO7/AAx2vi7LXtZXZMyNSw68xXk9TnLXOXF8y6lZF3RWNLPc6T6W+a7uZWVNoMiwZivkYzIWbCp2qV7Sqamo7Yw6/vS69i5t5QgGyggZAxGRpchnpJXSu0nriAAdjmAAAAAAAAAAAAAAAAAAYnH5s0KzbUeTm9elSsrve1sfG1+sn8XmliIepo1l93zZ+6Wr+7sLYECos6nqMXtx1pgv7tJUNZNFg1cPE1liKUqbtUjKm9npIuN+F9vYfJs5xT1PWjwVsgYWe2hTTfPBaLfbGzKWX4eT/m/inqnIsWWt328CABaTzQwz2cpHhNv/ANXOh5k0f+bEe+j9BCdYNSmStXevIkpakK5opJArVmTR/wCbEe+j9B3wzQwy28pLjNr/AM2DbBqVzVqb15BbUhTJFIs+8NQnV/lQlU5vMTaXFrUu0vaOQcNDZRptrnktKXvldnuStsJ0Xw8n/R/BPX2Iz7WX+jeJGYPNGvPXUcaMdz86fCy1LjfsKDJ+bdCjZqOnNa9OpZtPelsi+tK5lAXNPZ1PT4sbjrXFf3YV01XLLg5cAACeRQAAAAAAAAAAAD//2Q=="/>
          <p:cNvSpPr>
            <a:spLocks noChangeAspect="1" noChangeArrowheads="1"/>
          </p:cNvSpPr>
          <p:nvPr/>
        </p:nvSpPr>
        <p:spPr bwMode="auto">
          <a:xfrm>
            <a:off x="155575" y="-1943100"/>
            <a:ext cx="40957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663" y="1690689"/>
            <a:ext cx="2680582" cy="264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7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¿</a:t>
            </a:r>
            <a:r>
              <a:rPr lang="en-GB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Qué</a:t>
            </a: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tal</a:t>
            </a: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? ¿</a:t>
            </a:r>
            <a:r>
              <a:rPr lang="en-GB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Cómo</a:t>
            </a: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estás</a:t>
            </a: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5165" y="4413251"/>
            <a:ext cx="1311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000" b="1" dirty="0">
                <a:latin typeface="Gill Sans MT" panose="020B0502020104020203" pitchFamily="34" charset="0"/>
              </a:rPr>
              <a:t>mal</a:t>
            </a:r>
          </a:p>
        </p:txBody>
      </p:sp>
      <p:sp>
        <p:nvSpPr>
          <p:cNvPr id="3" name="AutoShape 2" descr="data:image/jpeg;base64,/9j/4AAQSkZJRgABAQAAAQABAAD/2wCEAAkGBhAPEBQRDxAPEBASFxAOFxQPEhAYERMUFBAVFhUSFRkYISYeFxkkGRMWHy8gIycpLC0sFh4xNTAqNyYrLCkBCQoKDgwOGg8PGiwkHyQ0KS8tNC0sLC8sLyopLyopLCkvLSw1LywvKiopLCw0LCkvLCwsLTA0LCwsLCwuKSosNf/AABEIAN8A4gMBIgACEQEDEQH/xAAcAAEBAAIDAQEAAAAAAAAAAAAABgUHAQMEAgj/xABCEAACAQIBBwYLBgYDAQEAAAAAAQIDEQQFBhIhMVFxE0FUYYGTBxYXIiMyQpGh0dJSYnKCksEUM0OiscJTg7LwJP/EABsBAQADAQEBAQAAAAAAAAAAAAAEBQYDAQcC/8QANREAAQMBBAYIBgMBAQAAAAAAAAECAwQFESExElFxgZHRExRBUmGhweEGFSIysfAzQvFDcv/aAAwDAQACEQMRAD8A3iAAAAAAAAAAddfEQpxcpyjCK2uTSXxAOwEzj88orVQhpffqXUeyPrPt0TA4zK1et/Mqya+zHzYcLLauNyoqLYpocEXSXw55FhDZ80mKpcniW+Ky1h6TtOrBSXsp3n+lXfwMbWzzoL1IVZ9eior+5pr3EclbZq4HJSy/EEy/xtRNuPIsWWVGn3Kq+RSVM9pezQjbfKq7+5R/c6pZ51uanSXHTf7owAIa2zWL/fyTkSEs6nT+vmpn4551uenSfDTX7s7aee0vaoRtvjUd/c4/uTYCWzWJ/fyTkFs6nX+vmpYUc86D9eNWHW4qS/tbfwMnhcsUKrtTqwlL7N7T/S9fwNeHEop7VfiTIviCVP5GouzDmR32VGv2uVPM2gDXmEyxXo+pVlb7M/Ohws9aXBoz+Azyg7KvBwezSheUO1etH48S7p7XppsL9FfHnkVs1nzR43Xp4FID4o14zipQlGUXrTi00+DR9lsQAAAAAAAAAAAAAAAAAAAD5qVFFOUmoxSbbbSSS2tsjct5yyrXhRbhS2OWtTn+8Y/F9WxxKqrjpWaci7E7VO8FO+d2i0y2V86oUrwopVKium/6cH1tbX1LdraJPF4upWlpVZub5r7I9UVsX/17nSlbUtS2ajkxNbac1Utyrc3UnrrNJT0UcGOa6wACsJoAAAAAAAAAAAAAAB3YPHVKEtKlNxb2rbGX4o7Hx27miuyPnPTrNQqWp1XqSb8yb+69/U9e65FnDV9pa0VqTUq3Zt1L6aiFU0Uc+OS6zaAI7Imc8qVqdduVPYpu7lD8X2o9e1de1V8JppNNNPWmtjT50bWlq46lmnGvNDNzwPhdovQ+gASjgAAAAAAAAAD5q1VFOUmoxSbbexJbWz6IzObLfLSdKm/RQfnNe3NPZ+FP3vgrxKuqZSxrI/d4qd6eB079Fp58uZcliZaMbxoJ6lsc2vbl+0eba9ezFgHz+pqZKh6vkX28DWQwthbotAAIx1AAPQAAeAAAAAAAAAAAA9AAB4AZfIOX3h3oVG3Rfvpvevu712rnviASqWqkppNNi+/gcZ4GzN0XGzoyTV0009d1sZySGa+W+TkqFR+ZJ2pt+zJ+xwfNuernSVefQKWpZUxpIz/F1GTnhdC9WOAAJRxAAAAB1168acZTk7RinJvckrtgGGzpyw6UOSpu1SonrW2EOeXU3sXa+YjEralqWzUd+Nxkq1SVSe2Tvb7MfZj2L43fOdJ8/tOtWqmvT7UwTnvNXRU/QR45rmAAVZNAAPQY/LeW6OCoutXdorUkvWnLmjFc71Gp8teEnG4iT5Of8NT2KNJ+dbrntvwsfPhFy+8VjJQi/RUHKjFb5J+kl2tW4RRKm2syzI4o0fIl7lxx7PczdbWve9WsW5E8ygydn3lCg7rE1Kivdxrt1E+rzta7GjaOaGedLKEGrKnXgryp3vdXtpwfPH/F+Dejj25HypUwteFak7Sg79Ul7UX1NXXaSa2zIqhi6KIjuxU9TjTVr4nJet6H6HB0YLFxrU4VYO8KkY1Fwkrrt1neYFyK1blNSi3pegAB+T0EtnlnzDALk4JVMRJXUX6sE9kp218EtvUZzLOU44XD1K89lOLlbe9kY9raXafn/HY2depOrUk5Tm3Nt73+3UX1kWe2pcskn2p5qVloVawojGZr5IZbHZ8ZQrSu8VVhrbSoydNK/N5lrrjcymQvCbi6Ekq8v4mlqTU7KolvjJbX+K/ZtI4GtfSQPboKxLthQtqJWrpI5b9p+ismZSpYmlGtRlpQmrp86fPFrma3HqNQeC7L7oYn+Hk/RYjUk3qjVS81rivN6/N3G3zC2jR9Um0EyXFNhpqSo6ePS7e0AAriWcNFvm1lfl6ejN3q07J/eXsz+Fn1p70RJ6MnY50Ksaqu9HVJL2oP1l8E11pFtZVb1aa532rgvPcQa6m6aPDNMuRscHzTqKSUotNNJprY09jR9G+MqAAACbzyx1oRop65vTl+GL1Ltlb9LKQ15lnF8riKk+a/Jx/DDV7m7y/MVNr1HQ0yombsOfkT7Ph6SZL8kxPGADAmpAAAB58o4rkqNSo/6cKlT9MW/wBj0GOzipOeDxEVtdGulx5OR1hRFkai60PxIqo1VQ/PspNu7bbett7WzgA+nmKAAAN0eDDGcpk+Ku26U6lLXxU0vdNFYRPglpNYGbaspVptdaVOmr+9NdhbHzu0kRKqS7Wa6jVVgbfqAAK8lER4WcW4YKEE7cpVin1xjGUrfq0X2Gojavhgg/4eg+ZVJL3wf0s1UbyxURKRt2tfyZe0lXp13AAFwV53YTESpVI1I6pQlGor74yTXxR+jYyuk1sdn7z82n6Pw8bQinzRivckZf4iRLo1/wDXoXdkqv1ps9TsABky9AAPQV+Z+O06TpN66VrfglfR9zTXBIoCAzfxfJYmDvZT9C/z20f7lH4l+b+yajp6ZFXNMF3exla+HopluyXEAAtCCeTK2K5KhUmtsYya65WtFe+xrqKsrbtRZ5417YdR+3OEf03n/oiNMf8AEEt8rI9SX8f8NBZTLmOdrX8f6AAZsuAAAAcSimrPY9T4HIPUW4H54yzk2WFxFWhK96cpRV9rjfzZdsWn2niNteEnM6WJisTh46VamtGcF61SC2OK55Ldzrgk9Sn0ahqm1UKPTPt2mQqYFhkVq5dmwAFt4O8zZYirHE1oNYem9KOlq5Waeq2+KetvZqtr127TzsgjWR+SftxziidK9GNNi5oZLeFwVGlJNTUdOSdrqU25Ndl7dhmQD5vLIsr1e7NVv4mwYxGNRqdgAByP2TfhByU8RgKiirzpWxEV+D1u3QcjR5+lLGl8+8zZYKq6lKLeFm24tLVTbf8ALluW57jV2DVtRFgcvinqhR2pTqqpKm8kwD6p03JqMU220kkrtt7Elzs1JRmVzTyU8VjKNK14uSnO6utCHnSvxSt2o36R/g9zPeCpurWX/wCiqkravRw26HFuzfBLmLAw1s1baibRYt6Nw39pp7PgWKO92agAFIWIAABw78zs+Z7nzM2TgcTytKFRe3GM/wBUU7fE1uW+adbSwsVzwlUh/e2vhJGn+Hpbnvj1pfww9SmtZn0tfu/eBmAAa0oCXz2qfyY7+Vn+nQX+7Jgoc9f5lLqjU+MofInjB206+rcmq78Xmos5LqdN/wCQACnLAAAAAAAGCyxmVgsXLTq0Uqj2zptxk+t21SfW0Z0HWKaSJdKNyovgfh8bXpc5LyXwPg3yfSkpclKq1rXLTco9sdSfamU8YpKySSWpJbEtyOQfqWolm/kcq7TyOJkf2IiAAHA6AAAA+K1GM4uM4xlGScXGSTi09qae1H2D1FVMUF15K4rwZ5OqS0lTnTu72p1JKO3c724IyORs0MHg3pUKKU/tzblNcG/V7LGZBKdW1D26DnqqbTg2niaukjUv2AAEQ7gAAAAAAq8yZejqx++p++nGP+hKFPmT/W/6v9y7sNbqpNildaSXwLtQqAAbkzBJZ7L0lF741V7pU/qJ0qc9qeqlLc5w/VFS/wBCWMHbTbqty67vxcaizVvp03gAFOWAAAAAAAAAAAAAAAAAAAAAAAAAAAAAAAAAAKfMn+r/ANf+5MFbmVTfJVJPnqWXBU4fu5F3Ybb6q/Uilbaa3Qb0KIAG5MyYXO2hpYZva4ShP3y0X8JtkUbIx2GVWlOm9k4yhw0la5rZX51Z863PnRkfiCK57JNaXcP9L+yX3tczfxOQAZkuQAAAAAAAAAAAAAAAAAAAAAAAAAAAAAAAAAXOa1HRwtP72lU4qUm4/wBtiGUHJqMfWk1Bfik7L4tGy6FFQjGEdkUorglZf4NR8PRfU+TYnqvoUlrPwazedgANYUQILOLB8liZ/Zn6Zfm9ZcdJSfai9MFndgNOjyiXnUry/I/X91lL8pWWpTdYpnImaYpu9ibQzdFMirkuBGgA+fmrB4Mu5SeFw1Wuoqbpx09Fuyetar9p7zD54UJVMDiIwjKcpQaUYpuTd1qSWtnana10rEdkqpfxOcqqjHKmdykT5Yp9Eh3r+keWKfRId6/pIvxaxvRMV3FX5DxaxvRMV3FX5G3+XUHdTivMzfW6rWvD2LTyxT6JDvX9I8sU+iQ71/SRfi1jeiYruKvyHi1jeiYruKvyHy6g7qcV5jrdVrXh7Fp5Yp9Eh3r+keWKfRId6/pIvxaxvRMV3FX5DxaxvRMV3FX5D5dQd1OK8x1uq1rw9i08sU+iQ71/SPLFPokO9f0kX4tY3omK7ir8h4tY3omK7ir8h8uoO6nFeY63Va14exaeWKfRId6/pHlin0SHev6SL8Wsb0TFdxV+Q8Wsb0TFdxV+Q+XUHdTivMdbqta8PYtPLFPokO9f0jyxT6JDvX9JF+LWN6Jiu4q/IeLWN6Jiu4q/IfLqDupxXmOt1WteHsWnlin0SHev6R5Yp9Eh3r+ki/FrG9ExXcVfkPFrG9ExXcVfkPl1B3U4rzHW6rWvD2LTyxT6JDvX9I8sU+iQ71/SRfi1jeiYruKvyHi1jeiYruKvyHy6g7qcV5jrdVrXh7G782ssPGYWniHBU3U0/NTulo1JQ2/lv2mTJ/MHDTpZOoQqQlTmuWvGcXGSvXqNXT1rU0+0oDFVTWsne1uSKt2y80cCq6NquzuQAAjnUy2a+D5TEJ+zSXKPi7xgv8v8hcmGzWyfyVBSatOr6R32pW8yPVq123tmZPoVm03V6drVzXFdqmSrJulmVUyyQAAsSIDhq6s+ByADXmVsnPD1ZU/Z9aD3wexcVs7E+c8Zd5wZJ/iKVo25SF5Qb388X1P5PmITimmrpp7U07NPc7mEtaiWnl0m/a7LwXUaigqemjuXNP28AApiwAAAAAAAAAAAAAAAAAAAAAAAAAAAB78h5M/iKyi16ONpz3Wvqh+Z6uCkeGMW2lFOUm1FJbW3qSL7ImS1hqSjqc3582ueT3dSVkuHEu7Hounl03J9LfNexOfuVtoVPRM0UzX8GQABuTMgAAAAAAmM6ch3vXpRu9tSK2tJeut7S2rnS3qzpwR6inZURrG/Jf286wyuiej2mr0zkos4s3dButQjePrThFervlFbt6JxO+wwFZRyUsmg/cus1dPUNnbpN3nIAIRIAAAAAAAAAAAAAAAAAAAAABw3bbsDdtpTZu5uO6rV42taUKclrT5pzW/dHm2vXsnUVFJVyaLcu1dRGqalsDb3Z9iHfmxkJw9PVVpteZF7YRa2tc0n8Fq52UYB9AggZBGkbEwQyksrpXK92YAB2OYAAAAAAAAAJrLma2k3Uw6Sm7ylT1KMnzuPNGXwfVrZSg4T08c7NCRL0OsUronaTFxNYyi02mmpLU00009zT2HBf5UyHSxK89aM1qU46pLq611MkMpZBrYe7lHTp/bgnZfiW2PxXWY2tseWC90f1N802p6/g0NNaEcuDsF8jHg4TOSlLIAA8AAAAAAAAAAAOG7a2eg5OYQcmoxTlJ6lGKu3wMlk3N6tXs7cnT+3NO7/AAx2vi7LXtZXZMyNSw68xXk9TnLXOXF8y6lZF3RWNLPc6T6W+a7uZWVNoMiwZivkYzIWbCp2qV7Sqamo7Yw6/vS69i5t5QgGyggZAxGRpchnpJXSu0nriAAdjmAAAAAAAAAAAAAAAAAAYnH5s0KzbUeTm9elSsrve1sfG1+sn8XmliIepo1l93zZ+6Wr+7sLYECos6nqMXtx1pgv7tJUNZNFg1cPE1liKUqbtUjKm9npIuN+F9vYfJs5xT1PWjwVsgYWe2hTTfPBaLfbGzKWX4eT/m/inqnIsWWt328CABaTzQwz2cpHhNv/ANXOh5k0f+bEe+j9BCdYNSmStXevIkpakK5opJArVmTR/wCbEe+j9B3wzQwy28pLjNr/AM2DbBqVzVqb15BbUhTJFIs+8NQnV/lQlU5vMTaXFrUu0vaOQcNDZRptrnktKXvldnuStsJ0Xw8n/R/BPX2Iz7WX+jeJGYPNGvPXUcaMdz86fCy1LjfsKDJ+bdCjZqOnNa9OpZtPelsi+tK5lAXNPZ1PT4sbjrXFf3YV01XLLg5cAACeRQAAAAAAAAAAAD//2Q=="/>
          <p:cNvSpPr>
            <a:spLocks noChangeAspect="1" noChangeArrowheads="1"/>
          </p:cNvSpPr>
          <p:nvPr/>
        </p:nvSpPr>
        <p:spPr bwMode="auto">
          <a:xfrm>
            <a:off x="155575" y="-1943100"/>
            <a:ext cx="40957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650" y="1690689"/>
            <a:ext cx="2691237" cy="26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3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en-GB" altLang="en-US" sz="9600" dirty="0">
                <a:solidFill>
                  <a:schemeClr val="bg1"/>
                </a:solidFill>
              </a:rPr>
              <a:t>Spanish Quiz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solidFill>
                  <a:schemeClr val="bg2">
                    <a:lumMod val="75000"/>
                  </a:schemeClr>
                </a:solidFill>
              </a:rPr>
              <a:t>Multiple Choice</a:t>
            </a:r>
          </a:p>
        </p:txBody>
      </p:sp>
      <p:pic>
        <p:nvPicPr>
          <p:cNvPr id="4100" name="Picture 2" descr="C:\Users\Joy\AppData\Local\Microsoft\Windows\Temporary Internet Files\Content.IE5\BD1EKNSC\MCj0359659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14438"/>
            <a:ext cx="185737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847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¿</a:t>
            </a:r>
            <a:r>
              <a:rPr lang="en-GB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Qué</a:t>
            </a: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tal</a:t>
            </a: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? ¿</a:t>
            </a:r>
            <a:r>
              <a:rPr lang="en-GB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Cómo</a:t>
            </a: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estás</a:t>
            </a:r>
            <a:r>
              <a:rPr lang="en-GB" b="1" dirty="0">
                <a:solidFill>
                  <a:srgbClr val="0070C0"/>
                </a:solidFill>
                <a:latin typeface="Gill Sans MT" panose="020B0502020104020203" pitchFamily="3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482312" y="4508105"/>
            <a:ext cx="18373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000" b="1" dirty="0">
                <a:latin typeface="Gill Sans MT" panose="020B0502020104020203" pitchFamily="34" charset="0"/>
              </a:rPr>
              <a:t>¡fatal!</a:t>
            </a:r>
          </a:p>
        </p:txBody>
      </p:sp>
      <p:pic>
        <p:nvPicPr>
          <p:cNvPr id="2050" name="Picture 2" descr="http://www.studentsoftheworld.info/sites/society/img/22758_smiles_40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353" y="1690689"/>
            <a:ext cx="3631038" cy="250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2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238822">
            <a:off x="1775023" y="1022075"/>
            <a:ext cx="368254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000" b="1" dirty="0">
                <a:latin typeface="Gill Sans MT" panose="020B0502020104020203" pitchFamily="34" charset="0"/>
              </a:rPr>
              <a:t>¡</a:t>
            </a:r>
            <a:r>
              <a:rPr lang="en-GB" sz="5000" b="1" dirty="0" err="1">
                <a:latin typeface="Gill Sans MT" panose="020B0502020104020203" pitchFamily="34" charset="0"/>
              </a:rPr>
              <a:t>fenomenal</a:t>
            </a:r>
            <a:r>
              <a:rPr lang="en-GB" sz="5000" b="1" dirty="0">
                <a:latin typeface="Gill Sans MT" panose="020B0502020104020203" pitchFamily="34" charset="0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 rot="591556">
            <a:off x="2886769" y="2991447"/>
            <a:ext cx="145905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000" b="1" dirty="0" err="1">
                <a:latin typeface="Gill Sans MT" panose="020B0502020104020203" pitchFamily="34" charset="0"/>
              </a:rPr>
              <a:t>bien</a:t>
            </a:r>
            <a:endParaRPr lang="en-GB" sz="5000" b="1" dirty="0">
              <a:latin typeface="Gill Sans MT" panose="020B05020201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1278748">
            <a:off x="4871930" y="1904092"/>
            <a:ext cx="233429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000" b="1" dirty="0">
                <a:latin typeface="Gill Sans MT" panose="020B0502020104020203" pitchFamily="34" charset="0"/>
              </a:rPr>
              <a:t>regular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4718" y="4659977"/>
            <a:ext cx="1311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000" b="1" dirty="0">
                <a:latin typeface="Gill Sans MT" panose="020B0502020104020203" pitchFamily="34" charset="0"/>
              </a:rPr>
              <a:t>mal</a:t>
            </a:r>
          </a:p>
        </p:txBody>
      </p:sp>
      <p:sp>
        <p:nvSpPr>
          <p:cNvPr id="8" name="Rectangle 7"/>
          <p:cNvSpPr/>
          <p:nvPr/>
        </p:nvSpPr>
        <p:spPr>
          <a:xfrm rot="21029642">
            <a:off x="5120395" y="4229090"/>
            <a:ext cx="18373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000" b="1" dirty="0">
                <a:latin typeface="Gill Sans MT" panose="020B0502020104020203" pitchFamily="34" charset="0"/>
              </a:rPr>
              <a:t>¡fatal!</a:t>
            </a:r>
          </a:p>
        </p:txBody>
      </p:sp>
    </p:spTree>
    <p:extLst>
      <p:ext uri="{BB962C8B-B14F-4D97-AF65-F5344CB8AC3E}">
        <p14:creationId xmlns:p14="http://schemas.microsoft.com/office/powerpoint/2010/main" val="238905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134842" y="285750"/>
            <a:ext cx="6532079" cy="4525963"/>
          </a:xfrm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6000" dirty="0">
                <a:solidFill>
                  <a:srgbClr val="FFC000"/>
                </a:solidFill>
              </a:rPr>
              <a:t>1) What is the capital city of Spain?</a:t>
            </a:r>
            <a:endParaRPr lang="en-GB" altLang="en-US" sz="6000" dirty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8000" dirty="0"/>
          </a:p>
        </p:txBody>
      </p:sp>
      <p:pic>
        <p:nvPicPr>
          <p:cNvPr id="5124" name="Picture 2" descr="C:\Users\Joy\AppData\Local\Microsoft\Windows\Temporary Internet Files\Content.IE5\RJW1UJLG\MCj0101218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4288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14438" y="1214438"/>
            <a:ext cx="357187" cy="1428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87042" y="4160252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a) Paris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3298" y="4160252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b) Madrid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1133" y="4160252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c) Barcelona</a:t>
            </a:r>
          </a:p>
        </p:txBody>
      </p:sp>
    </p:spTree>
    <p:extLst>
      <p:ext uri="{BB962C8B-B14F-4D97-AF65-F5344CB8AC3E}">
        <p14:creationId xmlns:p14="http://schemas.microsoft.com/office/powerpoint/2010/main" val="223650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t="9183" r="4756" b="5782"/>
          <a:stretch>
            <a:fillRect/>
          </a:stretch>
        </p:blipFill>
        <p:spPr bwMode="auto">
          <a:xfrm>
            <a:off x="4981139" y="2277978"/>
            <a:ext cx="3615174" cy="341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09613" y="-192506"/>
            <a:ext cx="7886700" cy="3689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6000" dirty="0">
                <a:solidFill>
                  <a:srgbClr val="FFC000"/>
                </a:solidFill>
              </a:rPr>
              <a:t>2)Which 2 countries border Spain?</a:t>
            </a:r>
            <a:endParaRPr lang="en-GB" altLang="en-US" sz="6000" dirty="0"/>
          </a:p>
          <a:p>
            <a:pPr algn="ctr">
              <a:buFont typeface="Arial" panose="020B0604020202020204" pitchFamily="34" charset="0"/>
              <a:buNone/>
            </a:pPr>
            <a:endParaRPr lang="en-GB" alt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709613" y="1924035"/>
            <a:ext cx="4055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a) France and Portugal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613" y="3275485"/>
            <a:ext cx="4055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b) Italy and France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612" y="4626935"/>
            <a:ext cx="4055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c) Italy and Portugal</a:t>
            </a:r>
          </a:p>
        </p:txBody>
      </p:sp>
    </p:spTree>
    <p:extLst>
      <p:ext uri="{BB962C8B-B14F-4D97-AF65-F5344CB8AC3E}">
        <p14:creationId xmlns:p14="http://schemas.microsoft.com/office/powerpoint/2010/main" val="2170238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9613" y="-192506"/>
            <a:ext cx="7886700" cy="3689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5000" dirty="0">
                <a:solidFill>
                  <a:srgbClr val="FFC000"/>
                </a:solidFill>
              </a:rPr>
              <a:t>3) In which of these countries is Spanish </a:t>
            </a:r>
            <a:r>
              <a:rPr lang="en-GB" altLang="en-US" sz="5000" u="sng" dirty="0">
                <a:solidFill>
                  <a:srgbClr val="FFC000"/>
                </a:solidFill>
              </a:rPr>
              <a:t>not</a:t>
            </a:r>
            <a:r>
              <a:rPr lang="en-GB" altLang="en-US" sz="5000" dirty="0">
                <a:solidFill>
                  <a:srgbClr val="FFC000"/>
                </a:solidFill>
              </a:rPr>
              <a:t> spoken?</a:t>
            </a:r>
            <a:endParaRPr lang="en-GB" altLang="en-US" sz="5000" dirty="0"/>
          </a:p>
          <a:p>
            <a:pPr algn="ctr">
              <a:buFont typeface="Arial" panose="020B0604020202020204" pitchFamily="34" charset="0"/>
              <a:buNone/>
            </a:pPr>
            <a:endParaRPr lang="en-GB" altLang="en-US" sz="8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2248321"/>
            <a:ext cx="2321845" cy="35789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2645" y="1987391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a) Mexico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2645" y="3338841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b) Argentina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2644" y="4690291"/>
            <a:ext cx="405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c) Brazil</a:t>
            </a:r>
          </a:p>
        </p:txBody>
      </p:sp>
    </p:spTree>
    <p:extLst>
      <p:ext uri="{BB962C8B-B14F-4D97-AF65-F5344CB8AC3E}">
        <p14:creationId xmlns:p14="http://schemas.microsoft.com/office/powerpoint/2010/main" val="68906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000" b="1" dirty="0">
                <a:solidFill>
                  <a:srgbClr val="FFC000"/>
                </a:solidFill>
              </a:rPr>
              <a:t>4. What is the name of the Spanish King?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71500" indent="-51435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6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King Felipe VI</a:t>
            </a:r>
          </a:p>
          <a:p>
            <a:pPr marL="571500" indent="-51435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6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King Alfonso</a:t>
            </a:r>
          </a:p>
          <a:p>
            <a:pPr marL="571500" indent="-51435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6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King George V</a:t>
            </a:r>
            <a:endParaRPr lang="en-GB" altLang="en-US" sz="60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23556" name="Picture 2" descr="C:\Users\Joy\AppData\Local\Microsoft\Windows\Temporary Internet Files\Content.IE5\17ALAFBX\MCj042574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357688"/>
            <a:ext cx="13938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854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000" b="1" dirty="0">
                <a:solidFill>
                  <a:srgbClr val="FFC000"/>
                </a:solidFill>
              </a:rPr>
              <a:t>5. How many official languages are spoken in Spain?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71500" indent="-51435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6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1</a:t>
            </a:r>
          </a:p>
          <a:p>
            <a:pPr marL="571500" indent="-51435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6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3</a:t>
            </a:r>
          </a:p>
          <a:p>
            <a:pPr marL="571500" indent="-514350" eaLnBrk="1" hangingPunct="1">
              <a:buFont typeface="Calibri" panose="020F0502020204030204" pitchFamily="34" charset="0"/>
              <a:buAutoNum type="alphaLcPeriod"/>
            </a:pPr>
            <a:r>
              <a:rPr lang="en-GB" altLang="en-US" sz="6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4</a:t>
            </a:r>
            <a:endParaRPr lang="en-GB" altLang="en-US" sz="6000" b="1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24580" name="Picture 3" descr="C:\Users\Joy\Pictures\Microsoft Clip Organizer\j010483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293">
            <a:off x="4117975" y="2932113"/>
            <a:ext cx="4052888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13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9547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000" b="1" dirty="0">
                <a:solidFill>
                  <a:srgbClr val="FFC000"/>
                </a:solidFill>
              </a:rPr>
              <a:t>6. Which one of the following sweets does </a:t>
            </a:r>
            <a:r>
              <a:rPr lang="en-GB" sz="5000" b="1" u="sng" dirty="0">
                <a:solidFill>
                  <a:srgbClr val="FFC000"/>
                </a:solidFill>
              </a:rPr>
              <a:t>not</a:t>
            </a:r>
            <a:r>
              <a:rPr lang="en-GB" sz="5000" b="1" dirty="0">
                <a:solidFill>
                  <a:srgbClr val="FFC000"/>
                </a:solidFill>
              </a:rPr>
              <a:t> come from Spain?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2260600"/>
            <a:ext cx="8686800" cy="4525963"/>
          </a:xfrm>
        </p:spPr>
        <p:txBody>
          <a:bodyPr rtlCol="0" anchor="ctr">
            <a:noAutofit/>
          </a:bodyPr>
          <a:lstStyle/>
          <a:p>
            <a:pPr marL="1200150" indent="-114300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5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Chupa</a:t>
            </a:r>
            <a:r>
              <a:rPr lang="en-GB" sz="50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GB" sz="5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chups</a:t>
            </a:r>
            <a:r>
              <a:rPr lang="en-GB" sz="50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lollipops</a:t>
            </a:r>
          </a:p>
          <a:p>
            <a:pPr marL="1200150" indent="-114300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5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Werther’s</a:t>
            </a:r>
            <a:r>
              <a:rPr lang="en-GB" sz="50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Originals</a:t>
            </a:r>
          </a:p>
          <a:p>
            <a:pPr marL="1200150" indent="-114300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GB" sz="5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Smints</a:t>
            </a:r>
            <a:endParaRPr lang="en-GB" sz="50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  <a:p>
            <a:pPr marL="1143000" indent="-114300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endParaRPr lang="en-GB" sz="5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6628" name="Picture 2" descr="C:\Users\Joy\Pictures\Microsoft Clip Organizer\j04363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572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812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558</Words>
  <Application>Microsoft Office PowerPoint</Application>
  <PresentationFormat>On-screen Show (4:3)</PresentationFormat>
  <Paragraphs>125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Bradley Hand ITC</vt:lpstr>
      <vt:lpstr>Calibri</vt:lpstr>
      <vt:lpstr>Calibri Light</vt:lpstr>
      <vt:lpstr>Comic Sans MS</vt:lpstr>
      <vt:lpstr>Gill Sans MT</vt:lpstr>
      <vt:lpstr>MV Boli</vt:lpstr>
      <vt:lpstr>Office Theme</vt:lpstr>
      <vt:lpstr>PowerPoint Presentation</vt:lpstr>
      <vt:lpstr>Answer the following quiz questions about Spain.  The answers are at the end.</vt:lpstr>
      <vt:lpstr>Spanish Quiz</vt:lpstr>
      <vt:lpstr>PowerPoint Presentation</vt:lpstr>
      <vt:lpstr>PowerPoint Presentation</vt:lpstr>
      <vt:lpstr>PowerPoint Presentation</vt:lpstr>
      <vt:lpstr>4. What is the name of the Spanish King?</vt:lpstr>
      <vt:lpstr>5. How many official languages are spoken in Spain?</vt:lpstr>
      <vt:lpstr>6. Which one of the following sweets does not come from Spain?</vt:lpstr>
      <vt:lpstr>7. The Spanish introduced this Mexican drink to Europe.</vt:lpstr>
      <vt:lpstr>8. Which of these is in the Canary Islands?</vt:lpstr>
      <vt:lpstr>9. Which of these flags belongs to a Spanish speaking country?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What is the name of the Spanish King?</vt:lpstr>
      <vt:lpstr>5. How many official languages are spoken in Spain?</vt:lpstr>
      <vt:lpstr>6. Which one of the following sweets does not come from Spain?</vt:lpstr>
      <vt:lpstr>7. The Spanish introduced this Mexican drink to Europe.</vt:lpstr>
      <vt:lpstr>8. Which of these is in the Canary Islands?</vt:lpstr>
      <vt:lpstr>9. Which of these flags belongs to a Spanish speaking country?</vt:lpstr>
      <vt:lpstr>PowerPoint Presentation</vt:lpstr>
      <vt:lpstr>¿Qué tal? ¿Cómo estás?  How are you??????? </vt:lpstr>
      <vt:lpstr>¿Qué tal? ¿Cómo estás?</vt:lpstr>
      <vt:lpstr>¿Qué tal? ¿Cómo estás?</vt:lpstr>
      <vt:lpstr>¿Qué tal? ¿Cómo estás?</vt:lpstr>
      <vt:lpstr>¿Qué tal? ¿Cómo estás?</vt:lpstr>
      <vt:lpstr>¿Qué tal? ¿Cómo estás?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Keziah</dc:creator>
  <cp:lastModifiedBy>barbara ioannidis</cp:lastModifiedBy>
  <cp:revision>21</cp:revision>
  <dcterms:created xsi:type="dcterms:W3CDTF">2013-08-17T11:24:36Z</dcterms:created>
  <dcterms:modified xsi:type="dcterms:W3CDTF">2020-05-12T08:51:31Z</dcterms:modified>
</cp:coreProperties>
</file>