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797675" cy="9926625"/>
  <p:embeddedFontLst>
    <p:embeddedFont>
      <p:font typeface="Quattrocen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hO4fdvvppCtItNM/v4I6+OG/ub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QuattrocentoSans-regular.fntdata"/><Relationship Id="rId21" Type="http://schemas.openxmlformats.org/officeDocument/2006/relationships/slide" Target="slides/slide15.xml"/><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Quattrocento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fe8d790bc4_0_95:notes"/>
          <p:cNvSpPr/>
          <p:nvPr>
            <p:ph idx="2" type="sldImg"/>
          </p:nvPr>
        </p:nvSpPr>
        <p:spPr>
          <a:xfrm>
            <a:off x="1133243"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fe8d790bc4_0_95: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e8d790bc4_0_101:notes"/>
          <p:cNvSpPr/>
          <p:nvPr>
            <p:ph idx="2" type="sldImg"/>
          </p:nvPr>
        </p:nvSpPr>
        <p:spPr>
          <a:xfrm>
            <a:off x="1133243"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fe8d790bc4_0_101: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fe8d790bc4_0_4: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2fe8d790bc4_0_4: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fbf3e428eb_0_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fbf3e428eb_0_0: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 name="Google Shape;1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g2fe8d790bc4_0_13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g2fe8d790bc4_0_13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g2fe8d790bc4_0_13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g2fe8d790bc4_0_127"/>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0" name="Google Shape;90;g2fe8d790bc4_0_127"/>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1" name="Google Shape;91;g2fe8d790bc4_0_1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g2fe8d790bc4_0_131"/>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4" name="Google Shape;94;g2fe8d790bc4_0_13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g2fe8d790bc4_0_13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g2fe8d790bc4_0_138"/>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8" name="Google Shape;98;g2fe8d790bc4_0_138"/>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g2fe8d790bc4_0_13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g2fe8d790bc4_0_14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g2fe8d790bc4_0_14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g2fe8d790bc4_0_146"/>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5" name="Google Shape;105;g2fe8d790bc4_0_146"/>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6" name="Google Shape;106;g2fe8d790bc4_0_14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g2fe8d790bc4_0_150"/>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9" name="Google Shape;109;g2fe8d790bc4_0_15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g2fe8d790bc4_0_153"/>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fe8d790bc4_0_153"/>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3" name="Google Shape;113;g2fe8d790bc4_0_153"/>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g2fe8d790bc4_0_153"/>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5" name="Google Shape;115;g2fe8d790bc4_0_15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0" name="Google Shape;20;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1" name="Google Shape;2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g2fe8d790bc4_0_159"/>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8" name="Google Shape;118;g2fe8d790bc4_0_1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g2fe8d790bc4_0_162"/>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g2fe8d790bc4_0_162"/>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2" name="Google Shape;122;g2fe8d790bc4_0_16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g2fe8d790bc4_0_16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7" name="Google Shape;2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alpha val="44313"/>
          </a:srgbClr>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g2fe8d790bc4_0_12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2" name="Google Shape;82;g2fe8d790bc4_0_12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3" name="Google Shape;83;g2fe8d790bc4_0_1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successatschool.org/" TargetMode="External"/><Relationship Id="rId4" Type="http://schemas.openxmlformats.org/officeDocument/2006/relationships/hyperlink" Target="https://www.apprenticeships.gov.uk/" TargetMode="External"/><Relationship Id="rId5" Type="http://schemas.openxmlformats.org/officeDocument/2006/relationships/hyperlink" Target="https://amazingapprenticeships.com/" TargetMode="External"/><Relationship Id="rId6" Type="http://schemas.openxmlformats.org/officeDocument/2006/relationships/hyperlink" Target="https://www.wirralhs.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frafferty@wirralhs.co.uk" TargetMode="Externa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Year 11 Transition </a:t>
            </a:r>
            <a:endParaRPr/>
          </a:p>
        </p:txBody>
      </p:sp>
      <p:sp>
        <p:nvSpPr>
          <p:cNvPr id="130" name="Google Shape;130;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t/>
            </a:r>
            <a:endParaRPr/>
          </a:p>
          <a:p>
            <a:pPr indent="0" lvl="0" marL="0" rtl="0" algn="ctr">
              <a:lnSpc>
                <a:spcPct val="100000"/>
              </a:lnSpc>
              <a:spcBef>
                <a:spcPts val="640"/>
              </a:spcBef>
              <a:spcAft>
                <a:spcPts val="0"/>
              </a:spcAft>
              <a:buClr>
                <a:schemeClr val="dk1"/>
              </a:buClr>
              <a:buSzPts val="3200"/>
              <a:buNone/>
            </a:pPr>
            <a:r>
              <a:rPr lang="en-GB"/>
              <a:t>Who?</a:t>
            </a:r>
            <a:endParaRPr/>
          </a:p>
          <a:p>
            <a:pPr indent="0" lvl="0" marL="0" rtl="0" algn="ctr">
              <a:lnSpc>
                <a:spcPct val="100000"/>
              </a:lnSpc>
              <a:spcBef>
                <a:spcPts val="640"/>
              </a:spcBef>
              <a:spcAft>
                <a:spcPts val="0"/>
              </a:spcAft>
              <a:buClr>
                <a:schemeClr val="dk1"/>
              </a:buClr>
              <a:buSzPts val="3200"/>
              <a:buNone/>
            </a:pPr>
            <a:r>
              <a:t/>
            </a:r>
            <a:endParaRPr/>
          </a:p>
          <a:p>
            <a:pPr indent="0" lvl="0" marL="0" rtl="0" algn="ctr">
              <a:lnSpc>
                <a:spcPct val="100000"/>
              </a:lnSpc>
              <a:spcBef>
                <a:spcPts val="640"/>
              </a:spcBef>
              <a:spcAft>
                <a:spcPts val="0"/>
              </a:spcAft>
              <a:buClr>
                <a:schemeClr val="dk1"/>
              </a:buClr>
              <a:buSzPts val="3200"/>
              <a:buNone/>
            </a:pPr>
            <a:r>
              <a:rPr lang="en-GB"/>
              <a:t>What?</a:t>
            </a:r>
            <a:endParaRPr/>
          </a:p>
          <a:p>
            <a:pPr indent="0" lvl="0" marL="0" rtl="0" algn="ctr">
              <a:lnSpc>
                <a:spcPct val="100000"/>
              </a:lnSpc>
              <a:spcBef>
                <a:spcPts val="640"/>
              </a:spcBef>
              <a:spcAft>
                <a:spcPts val="0"/>
              </a:spcAft>
              <a:buClr>
                <a:schemeClr val="dk1"/>
              </a:buClr>
              <a:buSzPts val="3200"/>
              <a:buNone/>
            </a:pPr>
            <a:r>
              <a:t/>
            </a:r>
            <a:endParaRPr/>
          </a:p>
          <a:p>
            <a:pPr indent="0" lvl="0" marL="0" rtl="0" algn="ctr">
              <a:lnSpc>
                <a:spcPct val="100000"/>
              </a:lnSpc>
              <a:spcBef>
                <a:spcPts val="640"/>
              </a:spcBef>
              <a:spcAft>
                <a:spcPts val="0"/>
              </a:spcAft>
              <a:buClr>
                <a:schemeClr val="dk1"/>
              </a:buClr>
              <a:buSzPts val="3200"/>
              <a:buNone/>
            </a:pPr>
            <a:r>
              <a:rPr lang="en-GB"/>
              <a:t>When? </a:t>
            </a:r>
            <a:endParaRPr/>
          </a:p>
          <a:p>
            <a:pPr indent="0" lvl="0" marL="0" rtl="0" algn="l">
              <a:lnSpc>
                <a:spcPct val="100000"/>
              </a:lnSpc>
              <a:spcBef>
                <a:spcPts val="640"/>
              </a:spcBef>
              <a:spcAft>
                <a:spcPts val="0"/>
              </a:spcAft>
              <a:buClr>
                <a:schemeClr val="dk1"/>
              </a:buClr>
              <a:buSzPts val="3200"/>
              <a:buNone/>
            </a:pPr>
            <a:r>
              <a:t/>
            </a:r>
            <a:endParaRPr/>
          </a:p>
        </p:txBody>
      </p:sp>
      <p:pic>
        <p:nvPicPr>
          <p:cNvPr descr="14,800+ Confused Emoji Illustrations, Royalty-Free Vector Graphics &amp; Clip  Art - iStock | Shrug emoji, Emoji icons, Question mark" id="131" name="Google Shape;131;p1"/>
          <p:cNvPicPr preferRelativeResize="0"/>
          <p:nvPr/>
        </p:nvPicPr>
        <p:blipFill rotWithShape="1">
          <a:blip r:embed="rId3">
            <a:alphaModFix/>
          </a:blip>
          <a:srcRect b="0" l="0" r="0" t="0"/>
          <a:stretch/>
        </p:blipFill>
        <p:spPr>
          <a:xfrm>
            <a:off x="6012160" y="1414543"/>
            <a:ext cx="1596447" cy="1567753"/>
          </a:xfrm>
          <a:prstGeom prst="rect">
            <a:avLst/>
          </a:prstGeom>
          <a:noFill/>
          <a:ln>
            <a:noFill/>
          </a:ln>
        </p:spPr>
      </p:pic>
      <p:pic>
        <p:nvPicPr>
          <p:cNvPr descr="Pin on Emoji" id="132" name="Google Shape;132;p1"/>
          <p:cNvPicPr preferRelativeResize="0"/>
          <p:nvPr/>
        </p:nvPicPr>
        <p:blipFill rotWithShape="1">
          <a:blip r:embed="rId4">
            <a:alphaModFix/>
          </a:blip>
          <a:srcRect b="0" l="0" r="0" t="0"/>
          <a:stretch/>
        </p:blipFill>
        <p:spPr>
          <a:xfrm>
            <a:off x="6077091" y="3129889"/>
            <a:ext cx="1466583" cy="1466583"/>
          </a:xfrm>
          <a:prstGeom prst="rect">
            <a:avLst/>
          </a:prstGeom>
          <a:noFill/>
          <a:ln>
            <a:noFill/>
          </a:ln>
        </p:spPr>
      </p:pic>
      <p:pic>
        <p:nvPicPr>
          <p:cNvPr descr="Puzzled Moodie Character Holding Calendar Stock Illustration 93432910 |  Shutterstock" id="133" name="Google Shape;133;p1"/>
          <p:cNvPicPr preferRelativeResize="0"/>
          <p:nvPr/>
        </p:nvPicPr>
        <p:blipFill rotWithShape="1">
          <a:blip r:embed="rId5">
            <a:alphaModFix/>
          </a:blip>
          <a:srcRect b="0" l="0" r="0" t="0"/>
          <a:stretch/>
        </p:blipFill>
        <p:spPr>
          <a:xfrm>
            <a:off x="5929087" y="4807173"/>
            <a:ext cx="1614587" cy="14665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fe8d790bc4_0_9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Clr>
                <a:schemeClr val="dk1"/>
              </a:buClr>
              <a:buSzPts val="990"/>
              <a:buFont typeface="Arial"/>
              <a:buNone/>
            </a:pPr>
            <a:r>
              <a:rPr b="1" lang="en-GB" sz="2760"/>
              <a:t>What courses can I apply for?</a:t>
            </a:r>
            <a:endParaRPr b="1" sz="2760"/>
          </a:p>
          <a:p>
            <a:pPr indent="0" lvl="0" marL="0" rtl="0" algn="l">
              <a:lnSpc>
                <a:spcPct val="100000"/>
              </a:lnSpc>
              <a:spcBef>
                <a:spcPts val="0"/>
              </a:spcBef>
              <a:spcAft>
                <a:spcPts val="0"/>
              </a:spcAft>
              <a:buSzPts val="990"/>
              <a:buNone/>
            </a:pPr>
            <a:r>
              <a:t/>
            </a:r>
            <a:endParaRPr b="1" sz="2960">
              <a:solidFill>
                <a:srgbClr val="000000"/>
              </a:solidFill>
            </a:endParaRPr>
          </a:p>
        </p:txBody>
      </p:sp>
      <p:sp>
        <p:nvSpPr>
          <p:cNvPr id="244" name="Google Shape;244;g2fe8d790bc4_0_9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0" lvl="0" marL="0" rtl="0" algn="ctr">
              <a:lnSpc>
                <a:spcPct val="200000"/>
              </a:lnSpc>
              <a:spcBef>
                <a:spcPts val="0"/>
              </a:spcBef>
              <a:spcAft>
                <a:spcPts val="0"/>
              </a:spcAft>
              <a:buSzPts val="1800"/>
              <a:buNone/>
            </a:pPr>
            <a:r>
              <a:rPr b="1" lang="en-GB" sz="2400">
                <a:solidFill>
                  <a:srgbClr val="000000"/>
                </a:solidFill>
              </a:rPr>
              <a:t>What happens if I fail all my exams??!!!!</a:t>
            </a:r>
            <a:endParaRPr b="1" sz="2400">
              <a:solidFill>
                <a:srgbClr val="000000"/>
              </a:solidFill>
            </a:endParaRPr>
          </a:p>
          <a:p>
            <a:pPr indent="0" lvl="0" marL="0" rtl="0" algn="ctr">
              <a:lnSpc>
                <a:spcPct val="115000"/>
              </a:lnSpc>
              <a:spcBef>
                <a:spcPts val="0"/>
              </a:spcBef>
              <a:spcAft>
                <a:spcPts val="1200"/>
              </a:spcAft>
              <a:buSzPts val="1800"/>
              <a:buNone/>
            </a:pPr>
            <a:r>
              <a:t/>
            </a:r>
            <a:endParaRPr>
              <a:solidFill>
                <a:srgbClr val="000000"/>
              </a:solidFill>
            </a:endParaRPr>
          </a:p>
        </p:txBody>
      </p:sp>
      <p:pic>
        <p:nvPicPr>
          <p:cNvPr id="245" name="Google Shape;245;g2fe8d790bc4_0_95"/>
          <p:cNvPicPr preferRelativeResize="0"/>
          <p:nvPr/>
        </p:nvPicPr>
        <p:blipFill rotWithShape="1">
          <a:blip r:embed="rId3">
            <a:alphaModFix/>
          </a:blip>
          <a:srcRect b="10369" l="0" r="0" t="0"/>
          <a:stretch/>
        </p:blipFill>
        <p:spPr>
          <a:xfrm>
            <a:off x="3050988" y="2675667"/>
            <a:ext cx="3042025" cy="34161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fe8d790bc4_0_101"/>
          <p:cNvSpPr txBox="1"/>
          <p:nvPr/>
        </p:nvSpPr>
        <p:spPr>
          <a:xfrm>
            <a:off x="382100" y="548633"/>
            <a:ext cx="2410200" cy="1097100"/>
          </a:xfrm>
          <a:prstGeom prst="rect">
            <a:avLst/>
          </a:prstGeom>
          <a:solidFill>
            <a:srgbClr val="D9EAD3"/>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Entry Level Qualifications</a:t>
            </a:r>
            <a:r>
              <a:rPr b="0" i="0" lang="en-GB" sz="1500" u="none" cap="none" strike="noStrike">
                <a:solidFill>
                  <a:schemeClr val="dk2"/>
                </a:solidFill>
                <a:latin typeface="Arial"/>
                <a:ea typeface="Arial"/>
                <a:cs typeface="Arial"/>
                <a:sym typeface="Arial"/>
              </a:rPr>
              <a:t> (or even no qualifications!)</a:t>
            </a:r>
            <a:endParaRPr b="0" i="0" sz="1500" u="none" cap="none" strike="noStrike">
              <a:solidFill>
                <a:schemeClr val="dk2"/>
              </a:solidFill>
              <a:latin typeface="Arial"/>
              <a:ea typeface="Arial"/>
              <a:cs typeface="Arial"/>
              <a:sym typeface="Arial"/>
            </a:endParaRPr>
          </a:p>
        </p:txBody>
      </p:sp>
      <p:sp>
        <p:nvSpPr>
          <p:cNvPr id="251" name="Google Shape;251;g2fe8d790bc4_0_101"/>
          <p:cNvSpPr txBox="1"/>
          <p:nvPr/>
        </p:nvSpPr>
        <p:spPr>
          <a:xfrm>
            <a:off x="382100" y="2586700"/>
            <a:ext cx="2410200" cy="1184400"/>
          </a:xfrm>
          <a:prstGeom prst="rect">
            <a:avLst/>
          </a:prstGeom>
          <a:solidFill>
            <a:srgbClr val="D9EAD3"/>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Level 1 Qualifications</a:t>
            </a:r>
            <a:endParaRPr b="1"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GCSE Grade 1,2 or 3</a:t>
            </a:r>
            <a:endParaRPr b="0"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Level 1 BTECs</a:t>
            </a:r>
            <a:endParaRPr b="0" i="0" sz="1500" u="none" cap="none" strike="noStrike">
              <a:solidFill>
                <a:schemeClr val="dk2"/>
              </a:solidFill>
              <a:latin typeface="Arial"/>
              <a:ea typeface="Arial"/>
              <a:cs typeface="Arial"/>
              <a:sym typeface="Arial"/>
            </a:endParaRPr>
          </a:p>
        </p:txBody>
      </p:sp>
      <p:sp>
        <p:nvSpPr>
          <p:cNvPr id="252" name="Google Shape;252;g2fe8d790bc4_0_101"/>
          <p:cNvSpPr txBox="1"/>
          <p:nvPr/>
        </p:nvSpPr>
        <p:spPr>
          <a:xfrm>
            <a:off x="382100" y="3892900"/>
            <a:ext cx="2410200" cy="1337700"/>
          </a:xfrm>
          <a:prstGeom prst="rect">
            <a:avLst/>
          </a:prstGeom>
          <a:solidFill>
            <a:srgbClr val="D9EAD3"/>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Level 2 Qualifications</a:t>
            </a:r>
            <a:r>
              <a:rPr b="0" i="0" lang="en-GB" sz="1500" u="none" cap="none" strike="noStrike">
                <a:solidFill>
                  <a:schemeClr val="dk2"/>
                </a:solidFill>
                <a:latin typeface="Arial"/>
                <a:ea typeface="Arial"/>
                <a:cs typeface="Arial"/>
                <a:sym typeface="Arial"/>
              </a:rPr>
              <a:t> </a:t>
            </a:r>
            <a:endParaRPr b="0"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GCSE Grade 4, 5, 6, 7, 8 or 9</a:t>
            </a:r>
            <a:endParaRPr b="0"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Level 2 BTEC</a:t>
            </a:r>
            <a:endParaRPr b="0" i="0" sz="1500" u="none" cap="none" strike="noStrike">
              <a:solidFill>
                <a:schemeClr val="dk2"/>
              </a:solidFill>
              <a:latin typeface="Arial"/>
              <a:ea typeface="Arial"/>
              <a:cs typeface="Arial"/>
              <a:sym typeface="Arial"/>
            </a:endParaRPr>
          </a:p>
        </p:txBody>
      </p:sp>
      <p:sp>
        <p:nvSpPr>
          <p:cNvPr id="253" name="Google Shape;253;g2fe8d790bc4_0_101"/>
          <p:cNvSpPr txBox="1"/>
          <p:nvPr/>
        </p:nvSpPr>
        <p:spPr>
          <a:xfrm>
            <a:off x="382100" y="5352300"/>
            <a:ext cx="2410200" cy="1442700"/>
          </a:xfrm>
          <a:prstGeom prst="rect">
            <a:avLst/>
          </a:prstGeom>
          <a:solidFill>
            <a:srgbClr val="D9EAD3"/>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Higher Academic Level 2 Qualifications</a:t>
            </a:r>
            <a:endParaRPr b="1"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GCSE Grade 5, 6, 7, 8 or 9</a:t>
            </a:r>
            <a:endParaRPr b="0" i="0" sz="1500" u="none" cap="none" strike="noStrike">
              <a:solidFill>
                <a:schemeClr val="dk2"/>
              </a:solidFill>
              <a:latin typeface="Arial"/>
              <a:ea typeface="Arial"/>
              <a:cs typeface="Arial"/>
              <a:sym typeface="Arial"/>
            </a:endParaRPr>
          </a:p>
        </p:txBody>
      </p:sp>
      <p:sp>
        <p:nvSpPr>
          <p:cNvPr id="254" name="Google Shape;254;g2fe8d790bc4_0_101"/>
          <p:cNvSpPr txBox="1"/>
          <p:nvPr/>
        </p:nvSpPr>
        <p:spPr>
          <a:xfrm>
            <a:off x="3230100" y="372300"/>
            <a:ext cx="2683800" cy="1097100"/>
          </a:xfrm>
          <a:prstGeom prst="rect">
            <a:avLst/>
          </a:prstGeom>
          <a:solidFill>
            <a:srgbClr val="EAD1DC"/>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Entry Level Vocational Qualification</a:t>
            </a:r>
            <a:endParaRPr b="1"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e.g. BTEC</a:t>
            </a:r>
            <a:endParaRPr b="0" i="0" sz="1500" u="none" cap="none" strike="noStrike">
              <a:solidFill>
                <a:schemeClr val="dk2"/>
              </a:solidFill>
              <a:latin typeface="Arial"/>
              <a:ea typeface="Arial"/>
              <a:cs typeface="Arial"/>
              <a:sym typeface="Arial"/>
            </a:endParaRPr>
          </a:p>
        </p:txBody>
      </p:sp>
      <p:sp>
        <p:nvSpPr>
          <p:cNvPr id="255" name="Google Shape;255;g2fe8d790bc4_0_101"/>
          <p:cNvSpPr txBox="1"/>
          <p:nvPr/>
        </p:nvSpPr>
        <p:spPr>
          <a:xfrm>
            <a:off x="3230100" y="1552567"/>
            <a:ext cx="2683800" cy="1184400"/>
          </a:xfrm>
          <a:prstGeom prst="rect">
            <a:avLst/>
          </a:prstGeom>
          <a:solidFill>
            <a:srgbClr val="EAD1DC"/>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Level 1 Vocational Qualification</a:t>
            </a:r>
            <a:endParaRPr b="1"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e.g. BTEC</a:t>
            </a:r>
            <a:endParaRPr b="0" i="0" sz="1500" u="none" cap="none" strike="noStrike">
              <a:solidFill>
                <a:schemeClr val="dk2"/>
              </a:solidFill>
              <a:latin typeface="Arial"/>
              <a:ea typeface="Arial"/>
              <a:cs typeface="Arial"/>
              <a:sym typeface="Arial"/>
            </a:endParaRPr>
          </a:p>
        </p:txBody>
      </p:sp>
      <p:sp>
        <p:nvSpPr>
          <p:cNvPr id="256" name="Google Shape;256;g2fe8d790bc4_0_101"/>
          <p:cNvSpPr txBox="1"/>
          <p:nvPr/>
        </p:nvSpPr>
        <p:spPr>
          <a:xfrm>
            <a:off x="3230100" y="2820033"/>
            <a:ext cx="2683800" cy="1184400"/>
          </a:xfrm>
          <a:prstGeom prst="rect">
            <a:avLst/>
          </a:prstGeom>
          <a:solidFill>
            <a:srgbClr val="EAD1DC"/>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Level 2 Vocational Qualification</a:t>
            </a:r>
            <a:endParaRPr b="1"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e.g. BTEC</a:t>
            </a:r>
            <a:endParaRPr b="0" i="0" sz="1500" u="none" cap="none" strike="noStrike">
              <a:solidFill>
                <a:schemeClr val="dk2"/>
              </a:solidFill>
              <a:latin typeface="Arial"/>
              <a:ea typeface="Arial"/>
              <a:cs typeface="Arial"/>
              <a:sym typeface="Arial"/>
            </a:endParaRPr>
          </a:p>
        </p:txBody>
      </p:sp>
      <p:sp>
        <p:nvSpPr>
          <p:cNvPr id="257" name="Google Shape;257;g2fe8d790bc4_0_101"/>
          <p:cNvSpPr txBox="1"/>
          <p:nvPr/>
        </p:nvSpPr>
        <p:spPr>
          <a:xfrm>
            <a:off x="3230100" y="4087500"/>
            <a:ext cx="2683800" cy="948300"/>
          </a:xfrm>
          <a:prstGeom prst="rect">
            <a:avLst/>
          </a:prstGeom>
          <a:solidFill>
            <a:srgbClr val="EAD1DC"/>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Level 3 Qualification</a:t>
            </a:r>
            <a:endParaRPr b="1"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2"/>
                </a:solidFill>
                <a:latin typeface="Arial"/>
                <a:ea typeface="Arial"/>
                <a:cs typeface="Arial"/>
                <a:sym typeface="Arial"/>
              </a:rPr>
              <a:t>e.g. BTEC or A-Levels</a:t>
            </a:r>
            <a:endParaRPr b="0" i="0" sz="1500" u="none" cap="none" strike="noStrike">
              <a:solidFill>
                <a:schemeClr val="dk2"/>
              </a:solidFill>
              <a:latin typeface="Arial"/>
              <a:ea typeface="Arial"/>
              <a:cs typeface="Arial"/>
              <a:sym typeface="Arial"/>
            </a:endParaRPr>
          </a:p>
        </p:txBody>
      </p:sp>
      <p:sp>
        <p:nvSpPr>
          <p:cNvPr id="258" name="Google Shape;258;g2fe8d790bc4_0_101"/>
          <p:cNvSpPr txBox="1"/>
          <p:nvPr/>
        </p:nvSpPr>
        <p:spPr>
          <a:xfrm>
            <a:off x="3230100" y="5481500"/>
            <a:ext cx="2683800" cy="1184400"/>
          </a:xfrm>
          <a:prstGeom prst="rect">
            <a:avLst/>
          </a:prstGeom>
          <a:solidFill>
            <a:srgbClr val="EAD1DC"/>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Arial"/>
                <a:ea typeface="Arial"/>
                <a:cs typeface="Arial"/>
                <a:sym typeface="Arial"/>
              </a:rPr>
              <a:t>A-Levels at the colleges with higher entry requirements</a:t>
            </a:r>
            <a:endParaRPr b="0" i="0" sz="1500" u="none" cap="none" strike="noStrike">
              <a:solidFill>
                <a:schemeClr val="dk2"/>
              </a:solidFill>
              <a:latin typeface="Arial"/>
              <a:ea typeface="Arial"/>
              <a:cs typeface="Arial"/>
              <a:sym typeface="Arial"/>
            </a:endParaRPr>
          </a:p>
        </p:txBody>
      </p:sp>
      <p:pic>
        <p:nvPicPr>
          <p:cNvPr id="259" name="Google Shape;259;g2fe8d790bc4_0_101"/>
          <p:cNvPicPr preferRelativeResize="0"/>
          <p:nvPr/>
        </p:nvPicPr>
        <p:blipFill rotWithShape="1">
          <a:blip r:embed="rId3">
            <a:alphaModFix/>
          </a:blip>
          <a:srcRect b="0" l="0" r="0" t="0"/>
          <a:stretch/>
        </p:blipFill>
        <p:spPr>
          <a:xfrm>
            <a:off x="6730194" y="548633"/>
            <a:ext cx="1866781" cy="1082100"/>
          </a:xfrm>
          <a:prstGeom prst="rect">
            <a:avLst/>
          </a:prstGeom>
          <a:noFill/>
          <a:ln>
            <a:noFill/>
          </a:ln>
        </p:spPr>
      </p:pic>
      <p:pic>
        <p:nvPicPr>
          <p:cNvPr id="260" name="Google Shape;260;g2fe8d790bc4_0_101"/>
          <p:cNvPicPr preferRelativeResize="0"/>
          <p:nvPr/>
        </p:nvPicPr>
        <p:blipFill rotWithShape="1">
          <a:blip r:embed="rId4">
            <a:alphaModFix/>
          </a:blip>
          <a:srcRect b="23083" l="0" r="0" t="23837"/>
          <a:stretch/>
        </p:blipFill>
        <p:spPr>
          <a:xfrm>
            <a:off x="6956700" y="2345150"/>
            <a:ext cx="2187300" cy="1547967"/>
          </a:xfrm>
          <a:prstGeom prst="rect">
            <a:avLst/>
          </a:prstGeom>
          <a:noFill/>
          <a:ln>
            <a:noFill/>
          </a:ln>
        </p:spPr>
      </p:pic>
      <p:pic>
        <p:nvPicPr>
          <p:cNvPr id="261" name="Google Shape;261;g2fe8d790bc4_0_101"/>
          <p:cNvPicPr preferRelativeResize="0"/>
          <p:nvPr/>
        </p:nvPicPr>
        <p:blipFill rotWithShape="1">
          <a:blip r:embed="rId5">
            <a:alphaModFix/>
          </a:blip>
          <a:srcRect b="0" l="0" r="0" t="0"/>
          <a:stretch/>
        </p:blipFill>
        <p:spPr>
          <a:xfrm>
            <a:off x="6648125" y="4004433"/>
            <a:ext cx="2410199" cy="1029432"/>
          </a:xfrm>
          <a:prstGeom prst="rect">
            <a:avLst/>
          </a:prstGeom>
          <a:noFill/>
          <a:ln>
            <a:noFill/>
          </a:ln>
        </p:spPr>
      </p:pic>
      <p:pic>
        <p:nvPicPr>
          <p:cNvPr id="262" name="Google Shape;262;g2fe8d790bc4_0_101"/>
          <p:cNvPicPr preferRelativeResize="0"/>
          <p:nvPr/>
        </p:nvPicPr>
        <p:blipFill rotWithShape="1">
          <a:blip r:embed="rId6">
            <a:alphaModFix/>
          </a:blip>
          <a:srcRect b="0" l="0" r="0" t="0"/>
          <a:stretch/>
        </p:blipFill>
        <p:spPr>
          <a:xfrm>
            <a:off x="6127668" y="5275691"/>
            <a:ext cx="1003200" cy="1003200"/>
          </a:xfrm>
          <a:prstGeom prst="rect">
            <a:avLst/>
          </a:prstGeom>
          <a:noFill/>
          <a:ln>
            <a:noFill/>
          </a:ln>
        </p:spPr>
      </p:pic>
      <p:pic>
        <p:nvPicPr>
          <p:cNvPr id="263" name="Google Shape;263;g2fe8d790bc4_0_101"/>
          <p:cNvPicPr preferRelativeResize="0"/>
          <p:nvPr/>
        </p:nvPicPr>
        <p:blipFill rotWithShape="1">
          <a:blip r:embed="rId7">
            <a:alphaModFix/>
          </a:blip>
          <a:srcRect b="0" l="0" r="0" t="0"/>
          <a:stretch/>
        </p:blipFill>
        <p:spPr>
          <a:xfrm>
            <a:off x="5913894" y="2276525"/>
            <a:ext cx="1082100" cy="1082100"/>
          </a:xfrm>
          <a:prstGeom prst="rect">
            <a:avLst/>
          </a:prstGeom>
          <a:noFill/>
          <a:ln>
            <a:noFill/>
          </a:ln>
        </p:spPr>
      </p:pic>
      <p:sp>
        <p:nvSpPr>
          <p:cNvPr id="264" name="Google Shape;264;g2fe8d790bc4_0_101"/>
          <p:cNvSpPr/>
          <p:nvPr/>
        </p:nvSpPr>
        <p:spPr>
          <a:xfrm>
            <a:off x="2880350" y="1038500"/>
            <a:ext cx="270600" cy="1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2fe8d790bc4_0_101"/>
          <p:cNvSpPr/>
          <p:nvPr/>
        </p:nvSpPr>
        <p:spPr>
          <a:xfrm rot="2385940">
            <a:off x="2862212" y="1576250"/>
            <a:ext cx="385993" cy="25701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fe8d790bc4_0_101"/>
          <p:cNvSpPr/>
          <p:nvPr/>
        </p:nvSpPr>
        <p:spPr>
          <a:xfrm>
            <a:off x="2824550" y="3311433"/>
            <a:ext cx="405600" cy="237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fe8d790bc4_0_101"/>
          <p:cNvSpPr/>
          <p:nvPr/>
        </p:nvSpPr>
        <p:spPr>
          <a:xfrm>
            <a:off x="2812850" y="4473500"/>
            <a:ext cx="405600" cy="1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fe8d790bc4_0_101"/>
          <p:cNvSpPr/>
          <p:nvPr/>
        </p:nvSpPr>
        <p:spPr>
          <a:xfrm>
            <a:off x="2850975" y="5897867"/>
            <a:ext cx="335100" cy="1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Font typeface="Arial"/>
              <a:buNone/>
            </a:pPr>
            <a:r>
              <a:rPr b="1" lang="en-GB" sz="2800">
                <a:latin typeface="Arial"/>
                <a:ea typeface="Arial"/>
                <a:cs typeface="Arial"/>
                <a:sym typeface="Arial"/>
              </a:rPr>
              <a:t>Making sure you have the support you need at college</a:t>
            </a:r>
            <a:endParaRPr/>
          </a:p>
        </p:txBody>
      </p:sp>
      <p:sp>
        <p:nvSpPr>
          <p:cNvPr id="274" name="Google Shape;274;p9"/>
          <p:cNvSpPr txBox="1"/>
          <p:nvPr/>
        </p:nvSpPr>
        <p:spPr>
          <a:xfrm>
            <a:off x="354300" y="2065752"/>
            <a:ext cx="5367300" cy="3768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Everybody at our school has a </a:t>
            </a:r>
            <a:r>
              <a:rPr b="1" i="0" lang="en-GB" sz="2400" u="none" cap="none" strike="noStrike">
                <a:solidFill>
                  <a:schemeClr val="dk1"/>
                </a:solidFill>
                <a:latin typeface="Calibri"/>
                <a:ea typeface="Calibri"/>
                <a:cs typeface="Calibri"/>
                <a:sym typeface="Calibri"/>
              </a:rPr>
              <a:t>Learning Plan. </a:t>
            </a:r>
            <a:endParaRPr b="1"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This is a document that explains what your goals are, what your skills are, what makes things difficult for you at times, and support or help that can make things easier and help you achieve your goals.</a:t>
            </a:r>
            <a:endParaRPr b="0" i="0" sz="2400" u="none" cap="none" strike="noStrike">
              <a:solidFill>
                <a:schemeClr val="dk1"/>
              </a:solidFill>
              <a:latin typeface="Calibri"/>
              <a:ea typeface="Calibri"/>
              <a:cs typeface="Calibri"/>
              <a:sym typeface="Calibri"/>
            </a:endParaRPr>
          </a:p>
          <a:p>
            <a:pPr indent="0" lvl="0" marL="457200" marR="0" rtl="0" algn="l">
              <a:lnSpc>
                <a:spcPct val="2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75" name="Google Shape;275;p9"/>
          <p:cNvPicPr preferRelativeResize="0"/>
          <p:nvPr/>
        </p:nvPicPr>
        <p:blipFill rotWithShape="1">
          <a:blip r:embed="rId3">
            <a:alphaModFix/>
          </a:blip>
          <a:srcRect b="0" l="0" r="0" t="0"/>
          <a:stretch/>
        </p:blipFill>
        <p:spPr>
          <a:xfrm>
            <a:off x="6207050" y="3429000"/>
            <a:ext cx="4570491" cy="304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0"/>
          <p:cNvSpPr txBox="1"/>
          <p:nvPr/>
        </p:nvSpPr>
        <p:spPr>
          <a:xfrm>
            <a:off x="280800" y="529050"/>
            <a:ext cx="8582400" cy="33663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chemeClr val="dk1"/>
              </a:buClr>
              <a:buSzPts val="2300"/>
              <a:buFont typeface="Arial"/>
              <a:buChar char="•"/>
            </a:pPr>
            <a:r>
              <a:rPr b="0" i="0" lang="en-GB" sz="2300" u="none" cap="none" strike="noStrike">
                <a:solidFill>
                  <a:schemeClr val="dk1"/>
                </a:solidFill>
                <a:latin typeface="Calibri"/>
                <a:ea typeface="Calibri"/>
                <a:cs typeface="Calibri"/>
                <a:sym typeface="Calibri"/>
              </a:rPr>
              <a:t>As soon as you have an idea where you would like to study next year, please let us know.</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1000"/>
              </a:spcBef>
              <a:spcAft>
                <a:spcPts val="0"/>
              </a:spcAft>
              <a:buClr>
                <a:schemeClr val="dk1"/>
              </a:buClr>
              <a:buSzPts val="2300"/>
              <a:buFont typeface="Arial"/>
              <a:buChar char="•"/>
            </a:pPr>
            <a:r>
              <a:rPr b="0" i="0" lang="en-GB" sz="2300" u="none" cap="none" strike="noStrike">
                <a:solidFill>
                  <a:schemeClr val="dk1"/>
                </a:solidFill>
                <a:latin typeface="Calibri"/>
                <a:ea typeface="Calibri"/>
                <a:cs typeface="Calibri"/>
                <a:sym typeface="Calibri"/>
              </a:rPr>
              <a:t>We will have a </a:t>
            </a:r>
            <a:r>
              <a:rPr b="1" i="0" lang="en-GB" sz="2300" u="none" cap="none" strike="noStrike">
                <a:solidFill>
                  <a:schemeClr val="dk1"/>
                </a:solidFill>
                <a:latin typeface="Calibri"/>
                <a:ea typeface="Calibri"/>
                <a:cs typeface="Calibri"/>
                <a:sym typeface="Calibri"/>
              </a:rPr>
              <a:t>Transition Meeting </a:t>
            </a:r>
            <a:r>
              <a:rPr b="0" i="0" lang="en-GB" sz="2300" u="none" cap="none" strike="noStrike">
                <a:solidFill>
                  <a:schemeClr val="dk1"/>
                </a:solidFill>
                <a:latin typeface="Calibri"/>
                <a:ea typeface="Calibri"/>
                <a:cs typeface="Calibri"/>
                <a:sym typeface="Calibri"/>
              </a:rPr>
              <a:t>with someone whose job it is to make sure people have the right support and help in college.</a:t>
            </a:r>
            <a:endParaRPr b="0" i="0" sz="1700" u="none" cap="none" strike="noStrike">
              <a:solidFill>
                <a:schemeClr val="dk1"/>
              </a:solidFill>
              <a:latin typeface="Arial"/>
              <a:ea typeface="Arial"/>
              <a:cs typeface="Arial"/>
              <a:sym typeface="Arial"/>
            </a:endParaRPr>
          </a:p>
          <a:p>
            <a:pPr indent="-374650" lvl="0" marL="457200" marR="0" rtl="0" algn="l">
              <a:lnSpc>
                <a:spcPct val="115000"/>
              </a:lnSpc>
              <a:spcBef>
                <a:spcPts val="1000"/>
              </a:spcBef>
              <a:spcAft>
                <a:spcPts val="0"/>
              </a:spcAft>
              <a:buClr>
                <a:schemeClr val="dk1"/>
              </a:buClr>
              <a:buSzPts val="2300"/>
              <a:buFont typeface="Arial"/>
              <a:buChar char="•"/>
            </a:pPr>
            <a:r>
              <a:rPr b="0" i="0" lang="en-GB" sz="2300" u="none" cap="none" strike="noStrike">
                <a:solidFill>
                  <a:schemeClr val="dk1"/>
                </a:solidFill>
                <a:latin typeface="Calibri"/>
                <a:ea typeface="Calibri"/>
                <a:cs typeface="Calibri"/>
                <a:sym typeface="Calibri"/>
              </a:rPr>
              <a:t>We will show them your </a:t>
            </a:r>
            <a:r>
              <a:rPr b="1" i="0" lang="en-GB" sz="2300" u="none" cap="none" strike="noStrike">
                <a:solidFill>
                  <a:schemeClr val="dk1"/>
                </a:solidFill>
                <a:latin typeface="Calibri"/>
                <a:ea typeface="Calibri"/>
                <a:cs typeface="Calibri"/>
                <a:sym typeface="Calibri"/>
              </a:rPr>
              <a:t>Learning Plan</a:t>
            </a:r>
            <a:r>
              <a:rPr b="0" i="0" lang="en-GB" sz="2300" u="none" cap="none" strike="noStrike">
                <a:solidFill>
                  <a:schemeClr val="dk1"/>
                </a:solidFill>
                <a:latin typeface="Calibri"/>
                <a:ea typeface="Calibri"/>
                <a:cs typeface="Calibri"/>
                <a:sym typeface="Calibri"/>
              </a:rPr>
              <a:t> and talk with them about what will help you do well there.</a:t>
            </a:r>
            <a:endParaRPr b="0" i="0" sz="1700" u="none" cap="none" strike="noStrike">
              <a:solidFill>
                <a:schemeClr val="dk1"/>
              </a:solidFill>
              <a:latin typeface="Arial"/>
              <a:ea typeface="Arial"/>
              <a:cs typeface="Arial"/>
              <a:sym typeface="Arial"/>
            </a:endParaRPr>
          </a:p>
          <a:p>
            <a:pPr indent="0" lvl="0" marL="457200" marR="0" rtl="0" algn="l">
              <a:lnSpc>
                <a:spcPct val="115000"/>
              </a:lnSpc>
              <a:spcBef>
                <a:spcPts val="1000"/>
              </a:spcBef>
              <a:spcAft>
                <a:spcPts val="100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p:txBody>
      </p:sp>
      <p:pic>
        <p:nvPicPr>
          <p:cNvPr id="281" name="Google Shape;281;p10"/>
          <p:cNvPicPr preferRelativeResize="0"/>
          <p:nvPr/>
        </p:nvPicPr>
        <p:blipFill rotWithShape="1">
          <a:blip r:embed="rId3">
            <a:alphaModFix/>
          </a:blip>
          <a:srcRect b="0" l="0" r="0" t="0"/>
          <a:stretch/>
        </p:blipFill>
        <p:spPr>
          <a:xfrm>
            <a:off x="3718550" y="3643750"/>
            <a:ext cx="3799200" cy="253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fe8d790bc4_0_4"/>
          <p:cNvSpPr txBox="1"/>
          <p:nvPr/>
        </p:nvSpPr>
        <p:spPr>
          <a:xfrm>
            <a:off x="506250" y="666200"/>
            <a:ext cx="8131500" cy="31098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chemeClr val="dk1"/>
              </a:buClr>
              <a:buSzPts val="2300"/>
              <a:buFont typeface="Arial"/>
              <a:buChar char="•"/>
            </a:pPr>
            <a:r>
              <a:rPr b="0" i="0" lang="en-GB" sz="2300" u="none" cap="none" strike="noStrike">
                <a:solidFill>
                  <a:schemeClr val="dk1"/>
                </a:solidFill>
                <a:latin typeface="Calibri"/>
                <a:ea typeface="Calibri"/>
                <a:cs typeface="Calibri"/>
                <a:sym typeface="Calibri"/>
              </a:rPr>
              <a:t>Some students will be wanting to go to college and not want any help or support, some will be worried whether there will be enough help and support at college, most will be somewhere in between.</a:t>
            </a:r>
            <a:endParaRPr b="0" i="0" sz="1700" u="none" cap="none" strike="noStrike">
              <a:solidFill>
                <a:schemeClr val="dk1"/>
              </a:solidFill>
              <a:latin typeface="Arial"/>
              <a:ea typeface="Arial"/>
              <a:cs typeface="Arial"/>
              <a:sym typeface="Arial"/>
            </a:endParaRPr>
          </a:p>
          <a:p>
            <a:pPr indent="-374650" lvl="0" marL="457200" marR="0" rtl="0" algn="l">
              <a:lnSpc>
                <a:spcPct val="115000"/>
              </a:lnSpc>
              <a:spcBef>
                <a:spcPts val="1000"/>
              </a:spcBef>
              <a:spcAft>
                <a:spcPts val="1000"/>
              </a:spcAft>
              <a:buClr>
                <a:schemeClr val="dk1"/>
              </a:buClr>
              <a:buSzPts val="2300"/>
              <a:buFont typeface="Arial"/>
              <a:buChar char="•"/>
            </a:pPr>
            <a:r>
              <a:rPr b="0" i="0" lang="en-GB" sz="2300" u="none" cap="none" strike="noStrike">
                <a:solidFill>
                  <a:schemeClr val="dk1"/>
                </a:solidFill>
                <a:latin typeface="Calibri"/>
                <a:ea typeface="Calibri"/>
                <a:cs typeface="Calibri"/>
                <a:sym typeface="Calibri"/>
              </a:rPr>
              <a:t>We will listen to you and agree with you, your family and college to make sure you are happy with all the plans around you as you start your new adventure!</a:t>
            </a:r>
            <a:endParaRPr b="0" i="0" sz="2300" u="none" cap="none" strike="noStrike">
              <a:solidFill>
                <a:schemeClr val="dk1"/>
              </a:solidFill>
              <a:latin typeface="Calibri"/>
              <a:ea typeface="Calibri"/>
              <a:cs typeface="Calibri"/>
              <a:sym typeface="Calibri"/>
            </a:endParaRPr>
          </a:p>
        </p:txBody>
      </p:sp>
      <p:pic>
        <p:nvPicPr>
          <p:cNvPr id="287" name="Google Shape;287;g2fe8d790bc4_0_4"/>
          <p:cNvPicPr preferRelativeResize="0"/>
          <p:nvPr/>
        </p:nvPicPr>
        <p:blipFill rotWithShape="1">
          <a:blip r:embed="rId3">
            <a:alphaModFix/>
          </a:blip>
          <a:srcRect b="0" l="0" r="0" t="0"/>
          <a:stretch/>
        </p:blipFill>
        <p:spPr>
          <a:xfrm>
            <a:off x="3840472" y="3977375"/>
            <a:ext cx="3851725" cy="257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Useful websites </a:t>
            </a:r>
            <a:endParaRPr/>
          </a:p>
        </p:txBody>
      </p:sp>
      <p:sp>
        <p:nvSpPr>
          <p:cNvPr id="293" name="Google Shape;293;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Clr>
                <a:schemeClr val="dk1"/>
              </a:buClr>
              <a:buSzPts val="3200"/>
              <a:buChar char="•"/>
            </a:pPr>
            <a:r>
              <a:rPr lang="en-GB" u="sng">
                <a:solidFill>
                  <a:schemeClr val="hlink"/>
                </a:solidFill>
                <a:hlinkClick r:id="rId3"/>
              </a:rPr>
              <a:t>https://successatschool.org/</a:t>
            </a:r>
            <a:endParaRPr/>
          </a:p>
          <a:p>
            <a:pPr indent="-342900" lvl="0" marL="342900" rtl="0" algn="l">
              <a:lnSpc>
                <a:spcPct val="100000"/>
              </a:lnSpc>
              <a:spcBef>
                <a:spcPts val="640"/>
              </a:spcBef>
              <a:spcAft>
                <a:spcPts val="0"/>
              </a:spcAft>
              <a:buClr>
                <a:schemeClr val="dk1"/>
              </a:buClr>
              <a:buSzPts val="3200"/>
              <a:buChar char="•"/>
            </a:pPr>
            <a:r>
              <a:rPr lang="en-GB" u="sng">
                <a:solidFill>
                  <a:schemeClr val="hlink"/>
                </a:solidFill>
                <a:hlinkClick r:id="rId4"/>
              </a:rPr>
              <a:t>https://www.apprenticeships.gov.uk/</a:t>
            </a:r>
            <a:endParaRPr/>
          </a:p>
          <a:p>
            <a:pPr indent="-342900" lvl="0" marL="342900" rtl="0" algn="l">
              <a:lnSpc>
                <a:spcPct val="100000"/>
              </a:lnSpc>
              <a:spcBef>
                <a:spcPts val="640"/>
              </a:spcBef>
              <a:spcAft>
                <a:spcPts val="0"/>
              </a:spcAft>
              <a:buClr>
                <a:schemeClr val="dk1"/>
              </a:buClr>
              <a:buSzPts val="3200"/>
              <a:buChar char="•"/>
            </a:pPr>
            <a:r>
              <a:rPr lang="en-GB" u="sng">
                <a:solidFill>
                  <a:schemeClr val="hlink"/>
                </a:solidFill>
                <a:hlinkClick r:id="rId5"/>
              </a:rPr>
              <a:t>https://amazingapprenticeships.com/</a:t>
            </a:r>
            <a:endParaRPr/>
          </a:p>
          <a:p>
            <a:pPr indent="0" lvl="0" marL="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b="1" lang="en-GB"/>
              <a:t>School Website: </a:t>
            </a:r>
            <a:r>
              <a:rPr lang="en-GB"/>
              <a:t>Parents &gt; CEIAG </a:t>
            </a:r>
            <a:endParaRPr/>
          </a:p>
          <a:p>
            <a:pPr indent="0" lvl="0" marL="0" rtl="0" algn="l">
              <a:lnSpc>
                <a:spcPct val="100000"/>
              </a:lnSpc>
              <a:spcBef>
                <a:spcPts val="640"/>
              </a:spcBef>
              <a:spcAft>
                <a:spcPts val="0"/>
              </a:spcAft>
              <a:buClr>
                <a:schemeClr val="dk1"/>
              </a:buClr>
              <a:buSzPts val="3200"/>
              <a:buNone/>
            </a:pPr>
            <a:r>
              <a:rPr lang="en-GB" u="sng">
                <a:solidFill>
                  <a:schemeClr val="hlink"/>
                </a:solidFill>
                <a:hlinkClick r:id="rId6"/>
              </a:rPr>
              <a:t>https://www.wirralhs.co.uk/</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Who - Key people at JPC </a:t>
            </a:r>
            <a:endParaRPr/>
          </a:p>
        </p:txBody>
      </p:sp>
      <p:sp>
        <p:nvSpPr>
          <p:cNvPr id="139" name="Google Shape;139;p2"/>
          <p:cNvSpPr txBox="1"/>
          <p:nvPr>
            <p:ph idx="1" type="body"/>
          </p:nvPr>
        </p:nvSpPr>
        <p:spPr>
          <a:xfrm>
            <a:off x="107450" y="1300775"/>
            <a:ext cx="8847900" cy="52578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chemeClr val="dk1"/>
              </a:buClr>
              <a:buSzPct val="100000"/>
              <a:buChar char="•"/>
            </a:pPr>
            <a:r>
              <a:rPr lang="en-GB"/>
              <a:t>Ms Marrion		Deputy Headteacher</a:t>
            </a:r>
            <a:endParaRPr/>
          </a:p>
          <a:p>
            <a:pPr indent="0" lvl="0" marL="342900" rtl="0" algn="l">
              <a:lnSpc>
                <a:spcPct val="100000"/>
              </a:lnSpc>
              <a:spcBef>
                <a:spcPts val="0"/>
              </a:spcBef>
              <a:spcAft>
                <a:spcPts val="0"/>
              </a:spcAft>
              <a:buSzPct val="72580"/>
              <a:buNone/>
            </a:pPr>
            <a:r>
              <a:t/>
            </a:r>
            <a:endParaRPr/>
          </a:p>
          <a:p>
            <a:pPr indent="-342900" lvl="0" marL="342900" rtl="0" algn="l">
              <a:lnSpc>
                <a:spcPct val="100000"/>
              </a:lnSpc>
              <a:spcBef>
                <a:spcPts val="0"/>
              </a:spcBef>
              <a:spcAft>
                <a:spcPts val="0"/>
              </a:spcAft>
              <a:buClr>
                <a:schemeClr val="dk1"/>
              </a:buClr>
              <a:buSzPct val="100000"/>
              <a:buChar char="•"/>
            </a:pPr>
            <a:r>
              <a:rPr lang="en-GB"/>
              <a:t>Mrs O’loughlin    Head of Learning for Life</a:t>
            </a:r>
            <a:endParaRPr/>
          </a:p>
          <a:p>
            <a:pPr indent="-274002" lvl="0" marL="342900" rtl="0" algn="l">
              <a:lnSpc>
                <a:spcPct val="100000"/>
              </a:lnSpc>
              <a:spcBef>
                <a:spcPts val="0"/>
              </a:spcBef>
              <a:spcAft>
                <a:spcPts val="0"/>
              </a:spcAft>
              <a:buSzPct val="56250"/>
              <a:buChar char="•"/>
            </a:pPr>
            <a:r>
              <a:t/>
            </a:r>
            <a:endParaRPr/>
          </a:p>
          <a:p>
            <a:pPr indent="-342900" lvl="0" marL="342900" rtl="0" algn="l">
              <a:lnSpc>
                <a:spcPct val="100000"/>
              </a:lnSpc>
              <a:spcBef>
                <a:spcPts val="496"/>
              </a:spcBef>
              <a:spcAft>
                <a:spcPts val="0"/>
              </a:spcAft>
              <a:buClr>
                <a:schemeClr val="dk1"/>
              </a:buClr>
              <a:buSzPct val="100000"/>
              <a:buChar char="•"/>
            </a:pPr>
            <a:r>
              <a:rPr lang="en-GB"/>
              <a:t>Faye Rafferty 	1:1 meeting and support </a:t>
            </a:r>
            <a:endParaRPr/>
          </a:p>
          <a:p>
            <a:pPr indent="0" lvl="0" marL="0" rtl="0" algn="l">
              <a:lnSpc>
                <a:spcPct val="100000"/>
              </a:lnSpc>
              <a:spcBef>
                <a:spcPts val="496"/>
              </a:spcBef>
              <a:spcAft>
                <a:spcPts val="0"/>
              </a:spcAft>
              <a:buClr>
                <a:schemeClr val="dk1"/>
              </a:buClr>
              <a:buSzPct val="100000"/>
              <a:buNone/>
            </a:pPr>
            <a:r>
              <a:rPr lang="en-GB" u="sng">
                <a:solidFill>
                  <a:schemeClr val="hlink"/>
                </a:solidFill>
                <a:hlinkClick r:id="rId3"/>
              </a:rPr>
              <a:t>frafferty@wirralhs.co.uk</a:t>
            </a:r>
            <a:endParaRPr/>
          </a:p>
          <a:p>
            <a:pPr indent="0" lvl="0" marL="0" rtl="0" algn="l">
              <a:lnSpc>
                <a:spcPct val="100000"/>
              </a:lnSpc>
              <a:spcBef>
                <a:spcPts val="496"/>
              </a:spcBef>
              <a:spcAft>
                <a:spcPts val="0"/>
              </a:spcAft>
              <a:buClr>
                <a:schemeClr val="dk1"/>
              </a:buClr>
              <a:buSzPct val="100000"/>
              <a:buNone/>
            </a:pPr>
            <a:r>
              <a:t/>
            </a:r>
            <a:endParaRPr b="1"/>
          </a:p>
          <a:p>
            <a:pPr indent="-342900" lvl="0" marL="342900" rtl="0" algn="l">
              <a:lnSpc>
                <a:spcPct val="100000"/>
              </a:lnSpc>
              <a:spcBef>
                <a:spcPts val="496"/>
              </a:spcBef>
              <a:spcAft>
                <a:spcPts val="0"/>
              </a:spcAft>
              <a:buSzPct val="100000"/>
              <a:buChar char="•"/>
            </a:pPr>
            <a:r>
              <a:rPr lang="en-GB"/>
              <a:t>Ms Hoey			EHCPs &amp; transition meetings</a:t>
            </a:r>
            <a:endParaRPr/>
          </a:p>
          <a:p>
            <a:pPr indent="0" lvl="0" marL="0" rtl="0" algn="l">
              <a:lnSpc>
                <a:spcPct val="100000"/>
              </a:lnSpc>
              <a:spcBef>
                <a:spcPts val="496"/>
              </a:spcBef>
              <a:spcAft>
                <a:spcPts val="0"/>
              </a:spcAft>
              <a:buClr>
                <a:schemeClr val="dk1"/>
              </a:buClr>
              <a:buSzPct val="100000"/>
              <a:buNone/>
            </a:pPr>
            <a:r>
              <a:t/>
            </a:r>
            <a:endParaRPr b="1"/>
          </a:p>
          <a:p>
            <a:pPr indent="-342900" lvl="0" marL="342900" rtl="0" algn="l">
              <a:lnSpc>
                <a:spcPct val="100000"/>
              </a:lnSpc>
              <a:spcBef>
                <a:spcPts val="496"/>
              </a:spcBef>
              <a:spcAft>
                <a:spcPts val="0"/>
              </a:spcAft>
              <a:buClr>
                <a:srgbClr val="0070C0"/>
              </a:buClr>
              <a:buSzPct val="100000"/>
              <a:buChar char="•"/>
            </a:pPr>
            <a:r>
              <a:rPr lang="en-GB">
                <a:solidFill>
                  <a:srgbClr val="0070C0"/>
                </a:solidFill>
              </a:rPr>
              <a:t>Carol &amp; Louise		Blue house –Travel training / applications</a:t>
            </a:r>
            <a:endParaRPr/>
          </a:p>
          <a:p>
            <a:pPr indent="0" lvl="0" marL="342900" rtl="0" algn="l">
              <a:lnSpc>
                <a:spcPct val="100000"/>
              </a:lnSpc>
              <a:spcBef>
                <a:spcPts val="496"/>
              </a:spcBef>
              <a:spcAft>
                <a:spcPts val="0"/>
              </a:spcAft>
              <a:buSzPct val="72580"/>
              <a:buNone/>
            </a:pPr>
            <a:r>
              <a:t/>
            </a:r>
            <a:endParaRPr/>
          </a:p>
          <a:p>
            <a:pPr indent="-342900" lvl="0" marL="342900" rtl="0" algn="l">
              <a:lnSpc>
                <a:spcPct val="100000"/>
              </a:lnSpc>
              <a:spcBef>
                <a:spcPts val="496"/>
              </a:spcBef>
              <a:spcAft>
                <a:spcPts val="0"/>
              </a:spcAft>
              <a:buClr>
                <a:srgbClr val="00B050"/>
              </a:buClr>
              <a:buSzPct val="100000"/>
              <a:buChar char="•"/>
            </a:pPr>
            <a:r>
              <a:rPr lang="en-GB">
                <a:solidFill>
                  <a:srgbClr val="00B050"/>
                </a:solidFill>
              </a:rPr>
              <a:t>Helen &amp; Anthony	Green House –Travel Training / applications</a:t>
            </a:r>
            <a:endParaRPr/>
          </a:p>
          <a:p>
            <a:pPr indent="0" lvl="0" marL="342900" rtl="0" algn="l">
              <a:lnSpc>
                <a:spcPct val="100000"/>
              </a:lnSpc>
              <a:spcBef>
                <a:spcPts val="496"/>
              </a:spcBef>
              <a:spcAft>
                <a:spcPts val="0"/>
              </a:spcAft>
              <a:buSzPct val="72580"/>
              <a:buNone/>
            </a:pPr>
            <a:r>
              <a:t/>
            </a:r>
            <a:endParaRPr/>
          </a:p>
          <a:p>
            <a:pPr indent="0" lvl="0" marL="0" rtl="0" algn="l">
              <a:lnSpc>
                <a:spcPct val="100000"/>
              </a:lnSpc>
              <a:spcBef>
                <a:spcPts val="496"/>
              </a:spcBef>
              <a:spcAft>
                <a:spcPts val="0"/>
              </a:spcAft>
              <a:buClr>
                <a:srgbClr val="00B050"/>
              </a:buClr>
              <a:buSzPct val="100000"/>
              <a:buNone/>
            </a:pPr>
            <a:r>
              <a:rPr b="1" lang="en-GB">
                <a:solidFill>
                  <a:srgbClr val="00B050"/>
                </a:solidFill>
              </a:rPr>
              <a:t>  </a:t>
            </a:r>
            <a:endParaRPr/>
          </a:p>
        </p:txBody>
      </p:sp>
      <p:pic>
        <p:nvPicPr>
          <p:cNvPr descr="Happy Face GIFs | Tenor" id="140" name="Google Shape;140;p2"/>
          <p:cNvPicPr preferRelativeResize="0"/>
          <p:nvPr/>
        </p:nvPicPr>
        <p:blipFill rotWithShape="1">
          <a:blip r:embed="rId4">
            <a:alphaModFix/>
          </a:blip>
          <a:srcRect b="0" l="0" r="0" t="0"/>
          <a:stretch/>
        </p:blipFill>
        <p:spPr>
          <a:xfrm>
            <a:off x="7812360" y="92076"/>
            <a:ext cx="11430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What - Careers Education at JPC </a:t>
            </a:r>
            <a:endParaRPr/>
          </a:p>
        </p:txBody>
      </p:sp>
      <p:sp>
        <p:nvSpPr>
          <p:cNvPr id="146" name="Google Shape;146;p3"/>
          <p:cNvSpPr txBox="1"/>
          <p:nvPr>
            <p:ph idx="1" type="body"/>
          </p:nvPr>
        </p:nvSpPr>
        <p:spPr>
          <a:xfrm>
            <a:off x="457200" y="1196750"/>
            <a:ext cx="4038600" cy="5661300"/>
          </a:xfrm>
          <a:prstGeom prst="rect">
            <a:avLst/>
          </a:prstGeom>
          <a:noFill/>
          <a:ln cap="flat" cmpd="sng" w="9525">
            <a:solidFill>
              <a:srgbClr val="366092"/>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87000"/>
              </a:lnSpc>
              <a:spcBef>
                <a:spcPts val="0"/>
              </a:spcBef>
              <a:spcAft>
                <a:spcPts val="0"/>
              </a:spcAft>
              <a:buClr>
                <a:schemeClr val="dk1"/>
              </a:buClr>
              <a:buSzPts val="1815"/>
              <a:buNone/>
            </a:pPr>
            <a:r>
              <a:rPr b="1" lang="en-GB" sz="2015">
                <a:latin typeface="Calibri"/>
                <a:ea typeface="Calibri"/>
                <a:cs typeface="Calibri"/>
                <a:sym typeface="Calibri"/>
              </a:rPr>
              <a:t>WHAT</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Careers Lessons</a:t>
            </a:r>
            <a:endParaRPr sz="1740"/>
          </a:p>
          <a:p>
            <a:pPr indent="0" lvl="0" marL="0" rtl="0" algn="l">
              <a:lnSpc>
                <a:spcPct val="87000"/>
              </a:lnSpc>
              <a:spcBef>
                <a:spcPts val="1108"/>
              </a:spcBef>
              <a:spcAft>
                <a:spcPts val="0"/>
              </a:spcAft>
              <a:buClr>
                <a:schemeClr val="dk1"/>
              </a:buClr>
              <a:buSzPts val="1540"/>
              <a:buNone/>
            </a:pPr>
            <a:r>
              <a:rPr lang="en-GB" sz="1740">
                <a:latin typeface="Calibri"/>
                <a:ea typeface="Calibri"/>
                <a:cs typeface="Calibri"/>
                <a:sym typeface="Calibri"/>
              </a:rPr>
              <a:t>National Careers Week Activities</a:t>
            </a:r>
            <a:endParaRPr sz="1740"/>
          </a:p>
          <a:p>
            <a:pPr indent="0" lvl="0" marL="0" rtl="0" algn="l">
              <a:lnSpc>
                <a:spcPct val="87000"/>
              </a:lnSpc>
              <a:spcBef>
                <a:spcPts val="1108"/>
              </a:spcBef>
              <a:spcAft>
                <a:spcPts val="0"/>
              </a:spcAft>
              <a:buClr>
                <a:schemeClr val="dk1"/>
              </a:buClr>
              <a:buSzPts val="1540"/>
              <a:buNone/>
            </a:pPr>
            <a:r>
              <a:rPr lang="en-GB" sz="1740">
                <a:latin typeface="Calibri"/>
                <a:ea typeface="Calibri"/>
                <a:cs typeface="Calibri"/>
                <a:sym typeface="Calibri"/>
              </a:rPr>
              <a:t>Apprenticeship Information</a:t>
            </a:r>
            <a:endParaRPr sz="1740"/>
          </a:p>
          <a:p>
            <a:pPr indent="0" lvl="0" marL="0" rtl="0" algn="l">
              <a:lnSpc>
                <a:spcPct val="87000"/>
              </a:lnSpc>
              <a:spcBef>
                <a:spcPts val="1108"/>
              </a:spcBef>
              <a:spcAft>
                <a:spcPts val="0"/>
              </a:spcAft>
              <a:buClr>
                <a:schemeClr val="dk1"/>
              </a:buClr>
              <a:buSzPts val="1540"/>
              <a:buNone/>
            </a:pPr>
            <a:r>
              <a:t/>
            </a:r>
            <a:endParaRPr sz="1740">
              <a:latin typeface="Calibri"/>
              <a:ea typeface="Calibri"/>
              <a:cs typeface="Calibri"/>
              <a:sym typeface="Calibri"/>
            </a:endParaRPr>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1:1 Careers interview with an independent advisor </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Mock Interviews</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In -house work experience</a:t>
            </a:r>
            <a:endParaRPr sz="1740"/>
          </a:p>
          <a:p>
            <a:pPr indent="0" lvl="0" marL="0" rtl="0" algn="l">
              <a:lnSpc>
                <a:spcPct val="87000"/>
              </a:lnSpc>
              <a:spcBef>
                <a:spcPts val="1108"/>
              </a:spcBef>
              <a:spcAft>
                <a:spcPts val="0"/>
              </a:spcAft>
              <a:buClr>
                <a:schemeClr val="dk1"/>
              </a:buClr>
              <a:buSzPts val="1540"/>
              <a:buNone/>
            </a:pPr>
            <a:r>
              <a:t/>
            </a:r>
            <a:endParaRPr sz="1740">
              <a:latin typeface="Calibri"/>
              <a:ea typeface="Calibri"/>
              <a:cs typeface="Calibri"/>
              <a:sym typeface="Calibri"/>
            </a:endParaRPr>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Work related visits</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Visits to Further Education Colleges</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Visits to Universities </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Enterprise Activities</a:t>
            </a:r>
            <a:endParaRPr sz="1740"/>
          </a:p>
          <a:p>
            <a:pPr indent="-342900" lvl="0" marL="342900" rtl="0" algn="l">
              <a:lnSpc>
                <a:spcPct val="87000"/>
              </a:lnSpc>
              <a:spcBef>
                <a:spcPts val="1108"/>
              </a:spcBef>
              <a:spcAft>
                <a:spcPts val="0"/>
              </a:spcAft>
              <a:buClr>
                <a:schemeClr val="dk1"/>
              </a:buClr>
              <a:buSzPts val="1740"/>
              <a:buChar char="•"/>
            </a:pPr>
            <a:r>
              <a:rPr lang="en-GB" sz="1740">
                <a:latin typeface="Calibri"/>
                <a:ea typeface="Calibri"/>
                <a:cs typeface="Calibri"/>
                <a:sym typeface="Calibri"/>
              </a:rPr>
              <a:t>Travel Training</a:t>
            </a:r>
            <a:endParaRPr sz="1740"/>
          </a:p>
          <a:p>
            <a:pPr indent="-245109" lvl="0" marL="342900" rtl="0" algn="l">
              <a:lnSpc>
                <a:spcPct val="87000"/>
              </a:lnSpc>
              <a:spcBef>
                <a:spcPts val="1108"/>
              </a:spcBef>
              <a:spcAft>
                <a:spcPts val="0"/>
              </a:spcAft>
              <a:buClr>
                <a:schemeClr val="dk1"/>
              </a:buClr>
              <a:buSzPts val="1540"/>
              <a:buNone/>
            </a:pPr>
            <a:r>
              <a:t/>
            </a:r>
            <a:endParaRPr sz="1740">
              <a:latin typeface="Calibri"/>
              <a:ea typeface="Calibri"/>
              <a:cs typeface="Calibri"/>
              <a:sym typeface="Calibri"/>
            </a:endParaRPr>
          </a:p>
        </p:txBody>
      </p:sp>
      <p:sp>
        <p:nvSpPr>
          <p:cNvPr id="147" name="Google Shape;147;p3"/>
          <p:cNvSpPr txBox="1"/>
          <p:nvPr>
            <p:ph idx="2" type="body"/>
          </p:nvPr>
        </p:nvSpPr>
        <p:spPr>
          <a:xfrm>
            <a:off x="4648200" y="1196750"/>
            <a:ext cx="4038600" cy="5661300"/>
          </a:xfrm>
          <a:prstGeom prst="rect">
            <a:avLst/>
          </a:prstGeom>
          <a:noFill/>
          <a:ln cap="flat" cmpd="sng" w="9525">
            <a:solidFill>
              <a:srgbClr val="366092"/>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568"/>
              <a:buNone/>
            </a:pPr>
            <a:r>
              <a:rPr b="1" lang="en-GB" sz="1767">
                <a:latin typeface="Calibri"/>
                <a:ea typeface="Calibri"/>
                <a:cs typeface="Calibri"/>
                <a:sym typeface="Calibri"/>
              </a:rPr>
              <a:t>WHEN</a:t>
            </a:r>
            <a:endParaRPr sz="1530"/>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Weekly - Work related learning, PSHEE, Entry Level 3 qualification, Mentor Time lessons</a:t>
            </a:r>
            <a:endParaRPr sz="1530"/>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0" lvl="0" marL="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All students get at least 1 interview</a:t>
            </a:r>
            <a:endParaRPr sz="1530"/>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Term 1</a:t>
            </a:r>
            <a:endParaRPr sz="1530"/>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Term 1</a:t>
            </a:r>
            <a:endParaRPr sz="1530"/>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0" lvl="0" marL="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Term 1 &amp; 2</a:t>
            </a:r>
            <a:endParaRPr sz="1530"/>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Term 1</a:t>
            </a:r>
            <a:endParaRPr sz="1530"/>
          </a:p>
          <a:p>
            <a:pPr indent="-245109" lvl="0" marL="342900" rtl="0" algn="l">
              <a:lnSpc>
                <a:spcPct val="90000"/>
              </a:lnSpc>
              <a:spcBef>
                <a:spcPts val="308"/>
              </a:spcBef>
              <a:spcAft>
                <a:spcPts val="0"/>
              </a:spcAft>
              <a:buClr>
                <a:schemeClr val="dk1"/>
              </a:buClr>
              <a:buSzPts val="1330"/>
              <a:buNone/>
            </a:pPr>
            <a:r>
              <a:t/>
            </a:r>
            <a:endParaRPr sz="1530">
              <a:latin typeface="Calibri"/>
              <a:ea typeface="Calibri"/>
              <a:cs typeface="Calibri"/>
              <a:sym typeface="Calibri"/>
            </a:endParaRPr>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Term  2 </a:t>
            </a:r>
            <a:endParaRPr sz="1530"/>
          </a:p>
          <a:p>
            <a:pPr indent="0" lvl="0" marL="0" rtl="0" algn="l">
              <a:lnSpc>
                <a:spcPct val="90000"/>
              </a:lnSpc>
              <a:spcBef>
                <a:spcPts val="308"/>
              </a:spcBef>
              <a:spcAft>
                <a:spcPts val="0"/>
              </a:spcAft>
              <a:buClr>
                <a:schemeClr val="dk1"/>
              </a:buClr>
              <a:buSzPts val="1330"/>
              <a:buNone/>
            </a:pPr>
            <a:r>
              <a:rPr lang="en-GB" sz="1530">
                <a:latin typeface="Calibri"/>
                <a:ea typeface="Calibri"/>
                <a:cs typeface="Calibri"/>
                <a:sym typeface="Calibri"/>
              </a:rPr>
              <a:t>‘Market place’ Term 2 </a:t>
            </a:r>
            <a:r>
              <a:rPr lang="en-GB" sz="1530"/>
              <a:t>14 </a:t>
            </a:r>
            <a:r>
              <a:rPr lang="en-GB" sz="1530">
                <a:latin typeface="Calibri"/>
                <a:ea typeface="Calibri"/>
                <a:cs typeface="Calibri"/>
                <a:sym typeface="Calibri"/>
              </a:rPr>
              <a:t>February 202</a:t>
            </a:r>
            <a:r>
              <a:rPr lang="en-GB" sz="1530"/>
              <a:t>5</a:t>
            </a:r>
            <a:endParaRPr sz="1530"/>
          </a:p>
          <a:p>
            <a:pPr indent="-342265" lvl="0" marL="342900" rtl="0" algn="l">
              <a:lnSpc>
                <a:spcPct val="90000"/>
              </a:lnSpc>
              <a:spcBef>
                <a:spcPts val="308"/>
              </a:spcBef>
              <a:spcAft>
                <a:spcPts val="0"/>
              </a:spcAft>
              <a:buClr>
                <a:schemeClr val="dk1"/>
              </a:buClr>
              <a:buSzPts val="1530"/>
              <a:buChar char="•"/>
            </a:pPr>
            <a:r>
              <a:rPr lang="en-GB" sz="1530">
                <a:latin typeface="Calibri"/>
                <a:ea typeface="Calibri"/>
                <a:cs typeface="Calibri"/>
                <a:sym typeface="Calibri"/>
              </a:rPr>
              <a:t>When required </a:t>
            </a:r>
            <a:endParaRPr sz="1530"/>
          </a:p>
          <a:p>
            <a:pPr indent="-245109" lvl="0" marL="342900" rtl="0" algn="l">
              <a:lnSpc>
                <a:spcPct val="90000"/>
              </a:lnSpc>
              <a:spcBef>
                <a:spcPts val="308"/>
              </a:spcBef>
              <a:spcAft>
                <a:spcPts val="0"/>
              </a:spcAft>
              <a:buClr>
                <a:schemeClr val="dk1"/>
              </a:buClr>
              <a:buSzPts val="1330"/>
              <a:buNone/>
            </a:pPr>
            <a:r>
              <a:t/>
            </a:r>
            <a:endParaRPr sz="153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Careers Education</a:t>
            </a:r>
            <a:endParaRPr/>
          </a:p>
        </p:txBody>
      </p:sp>
      <p:sp>
        <p:nvSpPr>
          <p:cNvPr id="153" name="Google Shape;15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None/>
            </a:pPr>
            <a:r>
              <a:rPr b="1" lang="en-GB"/>
              <a:t>Qualifications at JPC</a:t>
            </a:r>
            <a:endParaRPr/>
          </a:p>
          <a:p>
            <a:pPr indent="-342900" lvl="0" marL="342900" rtl="0" algn="l">
              <a:lnSpc>
                <a:spcPct val="100000"/>
              </a:lnSpc>
              <a:spcBef>
                <a:spcPts val="640"/>
              </a:spcBef>
              <a:spcAft>
                <a:spcPts val="0"/>
              </a:spcAft>
              <a:buClr>
                <a:schemeClr val="dk1"/>
              </a:buClr>
              <a:buSzPts val="3200"/>
              <a:buChar char="•"/>
            </a:pPr>
            <a:r>
              <a:rPr lang="en-GB"/>
              <a:t>Food Safety &amp; Hygiene</a:t>
            </a:r>
            <a:endParaRPr/>
          </a:p>
          <a:p>
            <a:pPr indent="-342900" lvl="0" marL="342900" rtl="0" algn="l">
              <a:lnSpc>
                <a:spcPct val="100000"/>
              </a:lnSpc>
              <a:spcBef>
                <a:spcPts val="640"/>
              </a:spcBef>
              <a:spcAft>
                <a:spcPts val="0"/>
              </a:spcAft>
              <a:buClr>
                <a:schemeClr val="dk1"/>
              </a:buClr>
              <a:buSzPts val="3200"/>
              <a:buChar char="•"/>
            </a:pPr>
            <a:r>
              <a:rPr lang="en-GB"/>
              <a:t>Basic First Aid</a:t>
            </a:r>
            <a:endParaRPr/>
          </a:p>
          <a:p>
            <a:pPr indent="-342900" lvl="0" marL="342900" rtl="0" algn="l">
              <a:lnSpc>
                <a:spcPct val="100000"/>
              </a:lnSpc>
              <a:spcBef>
                <a:spcPts val="640"/>
              </a:spcBef>
              <a:spcAft>
                <a:spcPts val="0"/>
              </a:spcAft>
              <a:buClr>
                <a:schemeClr val="dk1"/>
              </a:buClr>
              <a:buSzPts val="3200"/>
              <a:buChar char="•"/>
            </a:pPr>
            <a:r>
              <a:rPr lang="en-GB"/>
              <a:t>CPR</a:t>
            </a:r>
            <a:endParaRPr/>
          </a:p>
          <a:p>
            <a:pPr indent="-342900" lvl="0" marL="342900" rtl="0" algn="l">
              <a:lnSpc>
                <a:spcPct val="100000"/>
              </a:lnSpc>
              <a:spcBef>
                <a:spcPts val="640"/>
              </a:spcBef>
              <a:spcAft>
                <a:spcPts val="0"/>
              </a:spcAft>
              <a:buClr>
                <a:schemeClr val="dk1"/>
              </a:buClr>
              <a:buSzPts val="3200"/>
              <a:buChar char="•"/>
            </a:pPr>
            <a:r>
              <a:rPr lang="en-GB"/>
              <a:t>Entry Level 3 in Personal &amp; Social Development</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fbf3e428eb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In-house work experience </a:t>
            </a:r>
            <a:endParaRPr/>
          </a:p>
        </p:txBody>
      </p:sp>
      <p:sp>
        <p:nvSpPr>
          <p:cNvPr id="159" name="Google Shape;159;g2fbf3e428eb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GB"/>
              <a:t>½ day working with staff in specific areas of school 9.00am - 12.00pm</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GB"/>
              <a:t>Work dress</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GB"/>
              <a:t>Application &amp; interview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L</a:t>
            </a:r>
            <a:r>
              <a:rPr lang="en-GB"/>
              <a:t>ocal </a:t>
            </a:r>
            <a:r>
              <a:rPr b="1" lang="en-GB"/>
              <a:t>L</a:t>
            </a:r>
            <a:r>
              <a:rPr lang="en-GB"/>
              <a:t>abour </a:t>
            </a:r>
            <a:r>
              <a:rPr b="1" lang="en-GB"/>
              <a:t>M</a:t>
            </a:r>
            <a:r>
              <a:rPr lang="en-GB"/>
              <a:t>arket </a:t>
            </a:r>
            <a:r>
              <a:rPr b="1" lang="en-GB"/>
              <a:t>I</a:t>
            </a:r>
            <a:r>
              <a:rPr lang="en-GB"/>
              <a:t>nformation</a:t>
            </a:r>
            <a:endParaRPr/>
          </a:p>
        </p:txBody>
      </p:sp>
      <p:sp>
        <p:nvSpPr>
          <p:cNvPr id="165" name="Google Shape;16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latin typeface="Quattrocento Sans"/>
                <a:ea typeface="Quattrocento Sans"/>
                <a:cs typeface="Quattrocento Sans"/>
                <a:sym typeface="Quattrocento Sans"/>
              </a:rPr>
              <a:t>Information about what jobs are available</a:t>
            </a:r>
            <a:endParaRPr/>
          </a:p>
          <a:p>
            <a:pPr indent="-342900" lvl="0" marL="342900" rtl="0" algn="l">
              <a:lnSpc>
                <a:spcPct val="100000"/>
              </a:lnSpc>
              <a:spcBef>
                <a:spcPts val="640"/>
              </a:spcBef>
              <a:spcAft>
                <a:spcPts val="0"/>
              </a:spcAft>
              <a:buClr>
                <a:schemeClr val="dk1"/>
              </a:buClr>
              <a:buSzPts val="3200"/>
              <a:buChar char="•"/>
            </a:pPr>
            <a:r>
              <a:rPr lang="en-GB">
                <a:latin typeface="Quattrocento Sans"/>
                <a:ea typeface="Quattrocento Sans"/>
                <a:cs typeface="Quattrocento Sans"/>
                <a:sym typeface="Quattrocento Sans"/>
              </a:rPr>
              <a:t>Where these jobs are</a:t>
            </a:r>
            <a:endParaRPr/>
          </a:p>
          <a:p>
            <a:pPr indent="-342900" lvl="0" marL="342900" rtl="0" algn="l">
              <a:lnSpc>
                <a:spcPct val="100000"/>
              </a:lnSpc>
              <a:spcBef>
                <a:spcPts val="640"/>
              </a:spcBef>
              <a:spcAft>
                <a:spcPts val="0"/>
              </a:spcAft>
              <a:buClr>
                <a:schemeClr val="dk1"/>
              </a:buClr>
              <a:buSzPts val="3200"/>
              <a:buChar char="•"/>
            </a:pPr>
            <a:r>
              <a:rPr lang="en-GB">
                <a:latin typeface="Quattrocento Sans"/>
                <a:ea typeface="Quattrocento Sans"/>
                <a:cs typeface="Quattrocento Sans"/>
                <a:sym typeface="Quattrocento Sans"/>
              </a:rPr>
              <a:t>What qualifications and skills are needed to get these jobs</a:t>
            </a:r>
            <a:endParaRPr/>
          </a:p>
          <a:p>
            <a:pPr indent="-342900" lvl="0" marL="342900" rtl="0" algn="l">
              <a:lnSpc>
                <a:spcPct val="100000"/>
              </a:lnSpc>
              <a:spcBef>
                <a:spcPts val="640"/>
              </a:spcBef>
              <a:spcAft>
                <a:spcPts val="0"/>
              </a:spcAft>
              <a:buClr>
                <a:schemeClr val="dk1"/>
              </a:buClr>
              <a:buSzPts val="3200"/>
              <a:buChar char="•"/>
            </a:pPr>
            <a:r>
              <a:rPr lang="en-GB">
                <a:latin typeface="Quattrocento Sans"/>
                <a:ea typeface="Quattrocento Sans"/>
                <a:cs typeface="Quattrocento Sans"/>
                <a:sym typeface="Quattrocento Sans"/>
              </a:rPr>
              <a:t>How much these jobs pay </a:t>
            </a:r>
            <a:endParaRPr/>
          </a:p>
          <a:p>
            <a:pPr indent="-342900" lvl="0" marL="342900" rtl="0" algn="l">
              <a:lnSpc>
                <a:spcPct val="100000"/>
              </a:lnSpc>
              <a:spcBef>
                <a:spcPts val="640"/>
              </a:spcBef>
              <a:spcAft>
                <a:spcPts val="0"/>
              </a:spcAft>
              <a:buClr>
                <a:schemeClr val="dk1"/>
              </a:buClr>
              <a:buSzPts val="3200"/>
              <a:buChar char="•"/>
            </a:pPr>
            <a:r>
              <a:rPr lang="en-GB">
                <a:latin typeface="Quattrocento Sans"/>
                <a:ea typeface="Quattrocento Sans"/>
                <a:cs typeface="Quattrocento Sans"/>
                <a:sym typeface="Quattrocento Sans"/>
              </a:rPr>
              <a:t>Who is available to do these jobs and how they give themselves the best chance of getting one of these jobs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Merseyside LLMI</a:t>
            </a:r>
            <a:endParaRPr/>
          </a:p>
        </p:txBody>
      </p:sp>
      <p:sp>
        <p:nvSpPr>
          <p:cNvPr id="171" name="Google Shape;171;p6"/>
          <p:cNvSpPr txBox="1"/>
          <p:nvPr>
            <p:ph idx="1" type="body"/>
          </p:nvPr>
        </p:nvSpPr>
        <p:spPr>
          <a:xfrm>
            <a:off x="427179" y="2057399"/>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dk1"/>
              </a:buClr>
              <a:buSzPct val="100000"/>
              <a:buChar char="•"/>
            </a:pPr>
            <a:r>
              <a:rPr lang="en-GB"/>
              <a:t>Caring professions</a:t>
            </a:r>
            <a:endParaRPr/>
          </a:p>
          <a:p>
            <a:pPr indent="-342900" lvl="0" marL="342900" rtl="0" algn="l">
              <a:lnSpc>
                <a:spcPct val="100000"/>
              </a:lnSpc>
              <a:spcBef>
                <a:spcPts val="592"/>
              </a:spcBef>
              <a:spcAft>
                <a:spcPts val="0"/>
              </a:spcAft>
              <a:buClr>
                <a:schemeClr val="dk1"/>
              </a:buClr>
              <a:buSzPct val="100000"/>
              <a:buChar char="•"/>
            </a:pPr>
            <a:r>
              <a:rPr lang="en-GB"/>
              <a:t>Retail</a:t>
            </a:r>
            <a:endParaRPr/>
          </a:p>
          <a:p>
            <a:pPr indent="-342900" lvl="0" marL="342900" rtl="0" algn="l">
              <a:lnSpc>
                <a:spcPct val="100000"/>
              </a:lnSpc>
              <a:spcBef>
                <a:spcPts val="592"/>
              </a:spcBef>
              <a:spcAft>
                <a:spcPts val="0"/>
              </a:spcAft>
              <a:buClr>
                <a:schemeClr val="dk1"/>
              </a:buClr>
              <a:buSzPct val="100000"/>
              <a:buChar char="•"/>
            </a:pPr>
            <a:r>
              <a:rPr lang="en-GB"/>
              <a:t>Administration</a:t>
            </a:r>
            <a:endParaRPr/>
          </a:p>
          <a:p>
            <a:pPr indent="-342900" lvl="0" marL="342900" rtl="0" algn="l">
              <a:lnSpc>
                <a:spcPct val="100000"/>
              </a:lnSpc>
              <a:spcBef>
                <a:spcPts val="592"/>
              </a:spcBef>
              <a:spcAft>
                <a:spcPts val="0"/>
              </a:spcAft>
              <a:buClr>
                <a:schemeClr val="dk1"/>
              </a:buClr>
              <a:buSzPct val="100000"/>
              <a:buChar char="•"/>
            </a:pPr>
            <a:r>
              <a:rPr lang="en-GB"/>
              <a:t>Hospitality</a:t>
            </a:r>
            <a:endParaRPr/>
          </a:p>
          <a:p>
            <a:pPr indent="-342900" lvl="0" marL="342900" rtl="0" algn="l">
              <a:lnSpc>
                <a:spcPct val="100000"/>
              </a:lnSpc>
              <a:spcBef>
                <a:spcPts val="592"/>
              </a:spcBef>
              <a:spcAft>
                <a:spcPts val="0"/>
              </a:spcAft>
              <a:buClr>
                <a:schemeClr val="dk1"/>
              </a:buClr>
              <a:buSzPct val="100000"/>
              <a:buChar char="•"/>
            </a:pPr>
            <a:r>
              <a:rPr lang="en-GB"/>
              <a:t>Education</a:t>
            </a:r>
            <a:endParaRPr/>
          </a:p>
          <a:p>
            <a:pPr indent="-154940" lvl="0" marL="342900" rtl="0" algn="l">
              <a:lnSpc>
                <a:spcPct val="100000"/>
              </a:lnSpc>
              <a:spcBef>
                <a:spcPts val="592"/>
              </a:spcBef>
              <a:spcAft>
                <a:spcPts val="0"/>
              </a:spcAft>
              <a:buClr>
                <a:schemeClr val="dk1"/>
              </a:buClr>
              <a:buSzPct val="100000"/>
              <a:buNone/>
            </a:pPr>
            <a:r>
              <a:t/>
            </a:r>
            <a:endParaRPr/>
          </a:p>
          <a:p>
            <a:pPr indent="-154940" lvl="0" marL="342900" rtl="0" algn="l">
              <a:lnSpc>
                <a:spcPct val="100000"/>
              </a:lnSpc>
              <a:spcBef>
                <a:spcPts val="592"/>
              </a:spcBef>
              <a:spcAft>
                <a:spcPts val="0"/>
              </a:spcAft>
              <a:buClr>
                <a:schemeClr val="dk1"/>
              </a:buClr>
              <a:buSzPct val="100000"/>
              <a:buNone/>
            </a:pPr>
            <a:r>
              <a:t/>
            </a:r>
            <a:endParaRPr/>
          </a:p>
          <a:p>
            <a:pPr indent="-154940" lvl="0" marL="342900" rtl="0" algn="l">
              <a:lnSpc>
                <a:spcPct val="100000"/>
              </a:lnSpc>
              <a:spcBef>
                <a:spcPts val="592"/>
              </a:spcBef>
              <a:spcAft>
                <a:spcPts val="0"/>
              </a:spcAft>
              <a:buClr>
                <a:schemeClr val="dk1"/>
              </a:buClr>
              <a:buSzPct val="100000"/>
              <a:buNone/>
            </a:pPr>
            <a:r>
              <a:t/>
            </a:r>
            <a:endParaRPr/>
          </a:p>
          <a:p>
            <a:pPr indent="-228600" lvl="2" marL="1143000" rtl="0" algn="l">
              <a:lnSpc>
                <a:spcPct val="100000"/>
              </a:lnSpc>
              <a:spcBef>
                <a:spcPts val="444"/>
              </a:spcBef>
              <a:spcAft>
                <a:spcPts val="0"/>
              </a:spcAft>
              <a:buClr>
                <a:schemeClr val="dk1"/>
              </a:buClr>
              <a:buSzPct val="100000"/>
              <a:buChar char="•"/>
            </a:pPr>
            <a:r>
              <a:rPr i="1" lang="en-GB"/>
              <a:t>Source ONS 2021</a:t>
            </a:r>
            <a:endParaRPr/>
          </a:p>
        </p:txBody>
      </p:sp>
      <p:pic>
        <p:nvPicPr>
          <p:cNvPr descr="Medical" id="172" name="Google Shape;172;p6"/>
          <p:cNvPicPr preferRelativeResize="0"/>
          <p:nvPr/>
        </p:nvPicPr>
        <p:blipFill rotWithShape="1">
          <a:blip r:embed="rId3">
            <a:alphaModFix/>
          </a:blip>
          <a:srcRect b="0" l="0" r="0" t="0"/>
          <a:stretch/>
        </p:blipFill>
        <p:spPr>
          <a:xfrm>
            <a:off x="7067534" y="1039540"/>
            <a:ext cx="914400" cy="914400"/>
          </a:xfrm>
          <a:prstGeom prst="rect">
            <a:avLst/>
          </a:prstGeom>
          <a:noFill/>
          <a:ln>
            <a:noFill/>
          </a:ln>
        </p:spPr>
      </p:pic>
      <p:pic>
        <p:nvPicPr>
          <p:cNvPr descr="Store" id="173" name="Google Shape;173;p6"/>
          <p:cNvPicPr preferRelativeResize="0"/>
          <p:nvPr/>
        </p:nvPicPr>
        <p:blipFill rotWithShape="1">
          <a:blip r:embed="rId4">
            <a:alphaModFix/>
          </a:blip>
          <a:srcRect b="0" l="0" r="0" t="0"/>
          <a:stretch/>
        </p:blipFill>
        <p:spPr>
          <a:xfrm>
            <a:off x="6444208" y="2156188"/>
            <a:ext cx="914400" cy="914400"/>
          </a:xfrm>
          <a:prstGeom prst="rect">
            <a:avLst/>
          </a:prstGeom>
          <a:noFill/>
          <a:ln>
            <a:noFill/>
          </a:ln>
        </p:spPr>
      </p:pic>
      <p:pic>
        <p:nvPicPr>
          <p:cNvPr descr="Classroom" id="174" name="Google Shape;174;p6"/>
          <p:cNvPicPr preferRelativeResize="0"/>
          <p:nvPr/>
        </p:nvPicPr>
        <p:blipFill rotWithShape="1">
          <a:blip r:embed="rId5">
            <a:alphaModFix/>
          </a:blip>
          <a:srcRect b="0" l="0" r="0" t="0"/>
          <a:stretch/>
        </p:blipFill>
        <p:spPr>
          <a:xfrm>
            <a:off x="7358608" y="4609924"/>
            <a:ext cx="914400" cy="914400"/>
          </a:xfrm>
          <a:prstGeom prst="rect">
            <a:avLst/>
          </a:prstGeom>
          <a:noFill/>
          <a:ln>
            <a:noFill/>
          </a:ln>
        </p:spPr>
      </p:pic>
      <p:pic>
        <p:nvPicPr>
          <p:cNvPr descr="Fork and knife" id="175" name="Google Shape;175;p6"/>
          <p:cNvPicPr preferRelativeResize="0"/>
          <p:nvPr/>
        </p:nvPicPr>
        <p:blipFill rotWithShape="1">
          <a:blip r:embed="rId6">
            <a:alphaModFix/>
          </a:blip>
          <a:srcRect b="0" l="0" r="0" t="0"/>
          <a:stretch/>
        </p:blipFill>
        <p:spPr>
          <a:xfrm rot="-185768">
            <a:off x="6245203" y="3796139"/>
            <a:ext cx="914400" cy="914400"/>
          </a:xfrm>
          <a:prstGeom prst="rect">
            <a:avLst/>
          </a:prstGeom>
          <a:noFill/>
          <a:ln>
            <a:noFill/>
          </a:ln>
        </p:spPr>
      </p:pic>
      <p:pic>
        <p:nvPicPr>
          <p:cNvPr descr="Programmer" id="176" name="Google Shape;176;p6"/>
          <p:cNvPicPr preferRelativeResize="0"/>
          <p:nvPr/>
        </p:nvPicPr>
        <p:blipFill rotWithShape="1">
          <a:blip r:embed="rId7">
            <a:alphaModFix/>
          </a:blip>
          <a:srcRect b="0" l="0" r="0" t="0"/>
          <a:stretch/>
        </p:blipFill>
        <p:spPr>
          <a:xfrm>
            <a:off x="7093293" y="2908510"/>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ctrTitle"/>
          </p:nvPr>
        </p:nvSpPr>
        <p:spPr>
          <a:xfrm>
            <a:off x="2448290" y="135151"/>
            <a:ext cx="4532040" cy="72008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Arial"/>
              <a:buNone/>
            </a:pPr>
            <a:r>
              <a:rPr b="1" lang="en-GB">
                <a:latin typeface="Arial"/>
                <a:ea typeface="Arial"/>
                <a:cs typeface="Arial"/>
                <a:sym typeface="Arial"/>
              </a:rPr>
              <a:t>When – Time line </a:t>
            </a:r>
            <a:endParaRPr/>
          </a:p>
        </p:txBody>
      </p:sp>
      <p:sp>
        <p:nvSpPr>
          <p:cNvPr id="182" name="Google Shape;182;p7"/>
          <p:cNvSpPr txBox="1"/>
          <p:nvPr/>
        </p:nvSpPr>
        <p:spPr>
          <a:xfrm>
            <a:off x="0" y="2956463"/>
            <a:ext cx="864096"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September</a:t>
            </a:r>
            <a:endParaRPr b="0" i="0" sz="1400" u="none" cap="none" strike="noStrike">
              <a:solidFill>
                <a:srgbClr val="000000"/>
              </a:solidFill>
              <a:latin typeface="Arial"/>
              <a:ea typeface="Arial"/>
              <a:cs typeface="Arial"/>
              <a:sym typeface="Arial"/>
            </a:endParaRPr>
          </a:p>
        </p:txBody>
      </p:sp>
      <p:sp>
        <p:nvSpPr>
          <p:cNvPr id="183" name="Google Shape;183;p7"/>
          <p:cNvSpPr txBox="1"/>
          <p:nvPr/>
        </p:nvSpPr>
        <p:spPr>
          <a:xfrm>
            <a:off x="867757" y="2953583"/>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October</a:t>
            </a:r>
            <a:endParaRPr b="0" i="0" sz="1400" u="none" cap="none" strike="noStrike">
              <a:solidFill>
                <a:srgbClr val="000000"/>
              </a:solidFill>
              <a:latin typeface="Arial"/>
              <a:ea typeface="Arial"/>
              <a:cs typeface="Arial"/>
              <a:sym typeface="Arial"/>
            </a:endParaRPr>
          </a:p>
        </p:txBody>
      </p:sp>
      <p:sp>
        <p:nvSpPr>
          <p:cNvPr id="184" name="Google Shape;184;p7"/>
          <p:cNvSpPr txBox="1"/>
          <p:nvPr/>
        </p:nvSpPr>
        <p:spPr>
          <a:xfrm>
            <a:off x="1515829" y="2956462"/>
            <a:ext cx="792088"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November</a:t>
            </a:r>
            <a:endParaRPr b="0" i="0" sz="1400" u="none" cap="none" strike="noStrike">
              <a:solidFill>
                <a:srgbClr val="000000"/>
              </a:solidFill>
              <a:latin typeface="Arial"/>
              <a:ea typeface="Arial"/>
              <a:cs typeface="Arial"/>
              <a:sym typeface="Arial"/>
            </a:endParaRPr>
          </a:p>
        </p:txBody>
      </p:sp>
      <p:sp>
        <p:nvSpPr>
          <p:cNvPr id="185" name="Google Shape;185;p7"/>
          <p:cNvSpPr txBox="1"/>
          <p:nvPr/>
        </p:nvSpPr>
        <p:spPr>
          <a:xfrm>
            <a:off x="2307917" y="2956463"/>
            <a:ext cx="797893"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December</a:t>
            </a:r>
            <a:endParaRPr b="0" i="0" sz="1400" u="none" cap="none" strike="noStrike">
              <a:solidFill>
                <a:srgbClr val="000000"/>
              </a:solidFill>
              <a:latin typeface="Arial"/>
              <a:ea typeface="Arial"/>
              <a:cs typeface="Arial"/>
              <a:sym typeface="Arial"/>
            </a:endParaRPr>
          </a:p>
        </p:txBody>
      </p:sp>
      <p:sp>
        <p:nvSpPr>
          <p:cNvPr id="186" name="Google Shape;186;p7"/>
          <p:cNvSpPr txBox="1"/>
          <p:nvPr/>
        </p:nvSpPr>
        <p:spPr>
          <a:xfrm>
            <a:off x="3105810" y="2952544"/>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January</a:t>
            </a:r>
            <a:endParaRPr b="0" i="0" sz="1400" u="none" cap="none" strike="noStrike">
              <a:solidFill>
                <a:srgbClr val="000000"/>
              </a:solidFill>
              <a:latin typeface="Arial"/>
              <a:ea typeface="Arial"/>
              <a:cs typeface="Arial"/>
              <a:sym typeface="Arial"/>
            </a:endParaRPr>
          </a:p>
        </p:txBody>
      </p:sp>
      <p:sp>
        <p:nvSpPr>
          <p:cNvPr id="187" name="Google Shape;187;p7"/>
          <p:cNvSpPr txBox="1"/>
          <p:nvPr/>
        </p:nvSpPr>
        <p:spPr>
          <a:xfrm>
            <a:off x="3753882" y="2953583"/>
            <a:ext cx="744250"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February</a:t>
            </a:r>
            <a:endParaRPr b="0" i="0" sz="1400" u="none" cap="none" strike="noStrike">
              <a:solidFill>
                <a:srgbClr val="000000"/>
              </a:solidFill>
              <a:latin typeface="Arial"/>
              <a:ea typeface="Arial"/>
              <a:cs typeface="Arial"/>
              <a:sym typeface="Arial"/>
            </a:endParaRPr>
          </a:p>
        </p:txBody>
      </p:sp>
      <p:sp>
        <p:nvSpPr>
          <p:cNvPr id="188" name="Google Shape;188;p7"/>
          <p:cNvSpPr txBox="1"/>
          <p:nvPr/>
        </p:nvSpPr>
        <p:spPr>
          <a:xfrm>
            <a:off x="4498132" y="2950642"/>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March</a:t>
            </a:r>
            <a:endParaRPr b="0" i="0" sz="1400" u="none" cap="none" strike="noStrike">
              <a:solidFill>
                <a:srgbClr val="000000"/>
              </a:solidFill>
              <a:latin typeface="Arial"/>
              <a:ea typeface="Arial"/>
              <a:cs typeface="Arial"/>
              <a:sym typeface="Arial"/>
            </a:endParaRPr>
          </a:p>
        </p:txBody>
      </p:sp>
      <p:sp>
        <p:nvSpPr>
          <p:cNvPr id="189" name="Google Shape;189;p7"/>
          <p:cNvSpPr txBox="1"/>
          <p:nvPr/>
        </p:nvSpPr>
        <p:spPr>
          <a:xfrm>
            <a:off x="5148064" y="2960759"/>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April</a:t>
            </a:r>
            <a:endParaRPr b="0" i="0" sz="1400" u="none" cap="none" strike="noStrike">
              <a:solidFill>
                <a:srgbClr val="000000"/>
              </a:solidFill>
              <a:latin typeface="Arial"/>
              <a:ea typeface="Arial"/>
              <a:cs typeface="Arial"/>
              <a:sym typeface="Arial"/>
            </a:endParaRPr>
          </a:p>
        </p:txBody>
      </p:sp>
      <p:sp>
        <p:nvSpPr>
          <p:cNvPr id="190" name="Google Shape;190;p7"/>
          <p:cNvSpPr txBox="1"/>
          <p:nvPr/>
        </p:nvSpPr>
        <p:spPr>
          <a:xfrm>
            <a:off x="5796136" y="2966755"/>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May</a:t>
            </a:r>
            <a:endParaRPr b="0" i="0" sz="1400" u="none" cap="none" strike="noStrike">
              <a:solidFill>
                <a:srgbClr val="000000"/>
              </a:solidFill>
              <a:latin typeface="Arial"/>
              <a:ea typeface="Arial"/>
              <a:cs typeface="Arial"/>
              <a:sym typeface="Arial"/>
            </a:endParaRPr>
          </a:p>
        </p:txBody>
      </p:sp>
      <p:sp>
        <p:nvSpPr>
          <p:cNvPr id="191" name="Google Shape;191;p7"/>
          <p:cNvSpPr txBox="1"/>
          <p:nvPr/>
        </p:nvSpPr>
        <p:spPr>
          <a:xfrm>
            <a:off x="6444208" y="2966752"/>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June</a:t>
            </a:r>
            <a:endParaRPr b="0" i="0" sz="1400" u="none" cap="none" strike="noStrike">
              <a:solidFill>
                <a:srgbClr val="000000"/>
              </a:solidFill>
              <a:latin typeface="Arial"/>
              <a:ea typeface="Arial"/>
              <a:cs typeface="Arial"/>
              <a:sym typeface="Arial"/>
            </a:endParaRPr>
          </a:p>
        </p:txBody>
      </p:sp>
      <p:sp>
        <p:nvSpPr>
          <p:cNvPr id="192" name="Google Shape;192;p7"/>
          <p:cNvSpPr txBox="1"/>
          <p:nvPr/>
        </p:nvSpPr>
        <p:spPr>
          <a:xfrm>
            <a:off x="7092280" y="2966753"/>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July</a:t>
            </a:r>
            <a:endParaRPr b="0" i="0" sz="1400" u="none" cap="none" strike="noStrike">
              <a:solidFill>
                <a:srgbClr val="000000"/>
              </a:solidFill>
              <a:latin typeface="Arial"/>
              <a:ea typeface="Arial"/>
              <a:cs typeface="Arial"/>
              <a:sym typeface="Arial"/>
            </a:endParaRPr>
          </a:p>
        </p:txBody>
      </p:sp>
      <p:sp>
        <p:nvSpPr>
          <p:cNvPr id="193" name="Google Shape;193;p7"/>
          <p:cNvSpPr txBox="1"/>
          <p:nvPr/>
        </p:nvSpPr>
        <p:spPr>
          <a:xfrm>
            <a:off x="7740352" y="2966754"/>
            <a:ext cx="648072" cy="24622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August</a:t>
            </a:r>
            <a:endParaRPr b="0" i="0" sz="1400" u="none" cap="none" strike="noStrike">
              <a:solidFill>
                <a:srgbClr val="000000"/>
              </a:solidFill>
              <a:latin typeface="Arial"/>
              <a:ea typeface="Arial"/>
              <a:cs typeface="Arial"/>
              <a:sym typeface="Arial"/>
            </a:endParaRPr>
          </a:p>
        </p:txBody>
      </p:sp>
      <p:sp>
        <p:nvSpPr>
          <p:cNvPr id="194" name="Google Shape;194;p7"/>
          <p:cNvSpPr txBox="1"/>
          <p:nvPr/>
        </p:nvSpPr>
        <p:spPr>
          <a:xfrm>
            <a:off x="8388424" y="3069818"/>
            <a:ext cx="755576" cy="338554"/>
          </a:xfrm>
          <a:prstGeom prst="rect">
            <a:avLst/>
          </a:prstGeom>
          <a:solidFill>
            <a:srgbClr val="00206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Arial"/>
                <a:ea typeface="Arial"/>
                <a:cs typeface="Arial"/>
                <a:sym typeface="Arial"/>
              </a:rPr>
              <a:t>September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Arial"/>
                <a:ea typeface="Arial"/>
                <a:cs typeface="Arial"/>
                <a:sym typeface="Arial"/>
              </a:rPr>
              <a:t>2025</a:t>
            </a:r>
            <a:endParaRPr b="0" i="0" sz="1400" u="none" cap="none" strike="noStrike">
              <a:solidFill>
                <a:srgbClr val="000000"/>
              </a:solidFill>
              <a:latin typeface="Arial"/>
              <a:ea typeface="Arial"/>
              <a:cs typeface="Arial"/>
              <a:sym typeface="Arial"/>
            </a:endParaRPr>
          </a:p>
        </p:txBody>
      </p:sp>
      <p:cxnSp>
        <p:nvCxnSpPr>
          <p:cNvPr id="195" name="Google Shape;195;p7"/>
          <p:cNvCxnSpPr>
            <a:endCxn id="194" idx="1"/>
          </p:cNvCxnSpPr>
          <p:nvPr/>
        </p:nvCxnSpPr>
        <p:spPr>
          <a:xfrm>
            <a:off x="124" y="3212995"/>
            <a:ext cx="8388300" cy="26100"/>
          </a:xfrm>
          <a:prstGeom prst="straightConnector1">
            <a:avLst/>
          </a:prstGeom>
          <a:noFill/>
          <a:ln cap="flat" cmpd="sng" w="38100">
            <a:solidFill>
              <a:srgbClr val="002060"/>
            </a:solidFill>
            <a:prstDash val="solid"/>
            <a:round/>
            <a:headEnd len="sm" w="sm" type="none"/>
            <a:tailEnd len="med" w="med" type="stealth"/>
          </a:ln>
        </p:spPr>
      </p:cxnSp>
      <p:cxnSp>
        <p:nvCxnSpPr>
          <p:cNvPr id="196" name="Google Shape;196;p7"/>
          <p:cNvCxnSpPr/>
          <p:nvPr/>
        </p:nvCxnSpPr>
        <p:spPr>
          <a:xfrm>
            <a:off x="0" y="3501008"/>
            <a:ext cx="3059832" cy="0"/>
          </a:xfrm>
          <a:prstGeom prst="straightConnector1">
            <a:avLst/>
          </a:prstGeom>
          <a:noFill/>
          <a:ln cap="flat" cmpd="sng" w="38100">
            <a:solidFill>
              <a:srgbClr val="00B050"/>
            </a:solidFill>
            <a:prstDash val="solid"/>
            <a:round/>
            <a:headEnd len="med" w="med" type="stealth"/>
            <a:tailEnd len="med" w="med" type="stealth"/>
          </a:ln>
        </p:spPr>
      </p:cxnSp>
      <p:cxnSp>
        <p:nvCxnSpPr>
          <p:cNvPr id="197" name="Google Shape;197;p7"/>
          <p:cNvCxnSpPr/>
          <p:nvPr/>
        </p:nvCxnSpPr>
        <p:spPr>
          <a:xfrm>
            <a:off x="3105810" y="3501008"/>
            <a:ext cx="6038190" cy="0"/>
          </a:xfrm>
          <a:prstGeom prst="straightConnector1">
            <a:avLst/>
          </a:prstGeom>
          <a:noFill/>
          <a:ln cap="flat" cmpd="sng" w="38100">
            <a:solidFill>
              <a:srgbClr val="5F497A"/>
            </a:solidFill>
            <a:prstDash val="solid"/>
            <a:round/>
            <a:headEnd len="med" w="med" type="stealth"/>
            <a:tailEnd len="med" w="med" type="stealth"/>
          </a:ln>
        </p:spPr>
      </p:cxnSp>
      <p:sp>
        <p:nvSpPr>
          <p:cNvPr id="198" name="Google Shape;198;p7"/>
          <p:cNvSpPr txBox="1"/>
          <p:nvPr/>
        </p:nvSpPr>
        <p:spPr>
          <a:xfrm>
            <a:off x="2123728" y="3316342"/>
            <a:ext cx="72008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B050"/>
                </a:solidFill>
                <a:latin typeface="Arial"/>
                <a:ea typeface="Arial"/>
                <a:cs typeface="Arial"/>
                <a:sym typeface="Arial"/>
              </a:rPr>
              <a:t>2024</a:t>
            </a:r>
            <a:endParaRPr b="0" i="0" sz="1400" u="none" cap="none" strike="noStrike">
              <a:solidFill>
                <a:srgbClr val="000000"/>
              </a:solidFill>
              <a:latin typeface="Arial"/>
              <a:ea typeface="Arial"/>
              <a:cs typeface="Arial"/>
              <a:sym typeface="Arial"/>
            </a:endParaRPr>
          </a:p>
        </p:txBody>
      </p:sp>
      <p:sp>
        <p:nvSpPr>
          <p:cNvPr id="199" name="Google Shape;199;p7"/>
          <p:cNvSpPr txBox="1"/>
          <p:nvPr/>
        </p:nvSpPr>
        <p:spPr>
          <a:xfrm>
            <a:off x="3393842" y="3316342"/>
            <a:ext cx="72008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5F497A"/>
                </a:solidFill>
                <a:latin typeface="Arial"/>
                <a:ea typeface="Arial"/>
                <a:cs typeface="Arial"/>
                <a:sym typeface="Arial"/>
              </a:rPr>
              <a:t>2025</a:t>
            </a:r>
            <a:endParaRPr b="0" i="0" sz="1400" u="none" cap="none" strike="noStrike">
              <a:solidFill>
                <a:srgbClr val="000000"/>
              </a:solidFill>
              <a:latin typeface="Arial"/>
              <a:ea typeface="Arial"/>
              <a:cs typeface="Arial"/>
              <a:sym typeface="Arial"/>
            </a:endParaRPr>
          </a:p>
        </p:txBody>
      </p:sp>
      <p:pic>
        <p:nvPicPr>
          <p:cNvPr id="200" name="Google Shape;200;p7"/>
          <p:cNvPicPr preferRelativeResize="0"/>
          <p:nvPr/>
        </p:nvPicPr>
        <p:blipFill rotWithShape="1">
          <a:blip r:embed="rId3">
            <a:alphaModFix/>
          </a:blip>
          <a:srcRect b="0" l="0" r="0" t="0"/>
          <a:stretch/>
        </p:blipFill>
        <p:spPr>
          <a:xfrm>
            <a:off x="2559573" y="2716918"/>
            <a:ext cx="223095" cy="239544"/>
          </a:xfrm>
          <a:prstGeom prst="rect">
            <a:avLst/>
          </a:prstGeom>
          <a:noFill/>
          <a:ln>
            <a:noFill/>
          </a:ln>
        </p:spPr>
      </p:pic>
      <p:sp>
        <p:nvSpPr>
          <p:cNvPr id="201" name="Google Shape;201;p7"/>
          <p:cNvSpPr txBox="1"/>
          <p:nvPr/>
        </p:nvSpPr>
        <p:spPr>
          <a:xfrm>
            <a:off x="2203068" y="2316808"/>
            <a:ext cx="93610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Christmas Holidays</a:t>
            </a:r>
            <a:endParaRPr b="0" i="0" sz="1400" u="none" cap="none" strike="noStrike">
              <a:solidFill>
                <a:srgbClr val="000000"/>
              </a:solidFill>
              <a:latin typeface="Arial"/>
              <a:ea typeface="Arial"/>
              <a:cs typeface="Arial"/>
              <a:sym typeface="Arial"/>
            </a:endParaRPr>
          </a:p>
        </p:txBody>
      </p:sp>
      <p:pic>
        <p:nvPicPr>
          <p:cNvPr id="202" name="Google Shape;202;p7"/>
          <p:cNvPicPr preferRelativeResize="0"/>
          <p:nvPr/>
        </p:nvPicPr>
        <p:blipFill rotWithShape="1">
          <a:blip r:embed="rId4">
            <a:alphaModFix/>
          </a:blip>
          <a:srcRect b="0" l="0" r="0" t="0"/>
          <a:stretch/>
        </p:blipFill>
        <p:spPr>
          <a:xfrm>
            <a:off x="5063976" y="2687068"/>
            <a:ext cx="236279" cy="236279"/>
          </a:xfrm>
          <a:prstGeom prst="rect">
            <a:avLst/>
          </a:prstGeom>
          <a:noFill/>
          <a:ln>
            <a:noFill/>
          </a:ln>
        </p:spPr>
      </p:pic>
      <p:sp>
        <p:nvSpPr>
          <p:cNvPr id="203" name="Google Shape;203;p7"/>
          <p:cNvSpPr txBox="1"/>
          <p:nvPr/>
        </p:nvSpPr>
        <p:spPr>
          <a:xfrm>
            <a:off x="4725006" y="2296451"/>
            <a:ext cx="93610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Easter Holidays</a:t>
            </a:r>
            <a:endParaRPr b="0" i="0" sz="1400" u="none" cap="none" strike="noStrike">
              <a:solidFill>
                <a:srgbClr val="000000"/>
              </a:solidFill>
              <a:latin typeface="Arial"/>
              <a:ea typeface="Arial"/>
              <a:cs typeface="Arial"/>
              <a:sym typeface="Arial"/>
            </a:endParaRPr>
          </a:p>
        </p:txBody>
      </p:sp>
      <p:pic>
        <p:nvPicPr>
          <p:cNvPr id="204" name="Google Shape;204;p7"/>
          <p:cNvPicPr preferRelativeResize="0"/>
          <p:nvPr/>
        </p:nvPicPr>
        <p:blipFill rotWithShape="1">
          <a:blip r:embed="rId5">
            <a:alphaModFix/>
          </a:blip>
          <a:srcRect b="0" l="0" r="0" t="0"/>
          <a:stretch/>
        </p:blipFill>
        <p:spPr>
          <a:xfrm>
            <a:off x="7740352" y="2622660"/>
            <a:ext cx="625252" cy="307415"/>
          </a:xfrm>
          <a:prstGeom prst="rect">
            <a:avLst/>
          </a:prstGeom>
          <a:noFill/>
          <a:ln>
            <a:noFill/>
          </a:ln>
        </p:spPr>
      </p:pic>
      <p:sp>
        <p:nvSpPr>
          <p:cNvPr id="205" name="Google Shape;205;p7"/>
          <p:cNvSpPr txBox="1"/>
          <p:nvPr/>
        </p:nvSpPr>
        <p:spPr>
          <a:xfrm>
            <a:off x="7584926" y="2220500"/>
            <a:ext cx="93610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Summer Holidays</a:t>
            </a:r>
            <a:endParaRPr b="0" i="0" sz="1400" u="none" cap="none" strike="noStrike">
              <a:solidFill>
                <a:srgbClr val="000000"/>
              </a:solidFill>
              <a:latin typeface="Arial"/>
              <a:ea typeface="Arial"/>
              <a:cs typeface="Arial"/>
              <a:sym typeface="Arial"/>
            </a:endParaRPr>
          </a:p>
        </p:txBody>
      </p:sp>
      <p:pic>
        <p:nvPicPr>
          <p:cNvPr id="206" name="Google Shape;206;p7"/>
          <p:cNvPicPr preferRelativeResize="0"/>
          <p:nvPr/>
        </p:nvPicPr>
        <p:blipFill rotWithShape="1">
          <a:blip r:embed="rId6">
            <a:alphaModFix/>
          </a:blip>
          <a:srcRect b="0" l="0" r="0" t="0"/>
          <a:stretch/>
        </p:blipFill>
        <p:spPr>
          <a:xfrm>
            <a:off x="7135829" y="2285697"/>
            <a:ext cx="1385201" cy="681058"/>
          </a:xfrm>
          <a:prstGeom prst="rect">
            <a:avLst/>
          </a:prstGeom>
          <a:noFill/>
          <a:ln>
            <a:noFill/>
          </a:ln>
        </p:spPr>
      </p:pic>
      <p:sp>
        <p:nvSpPr>
          <p:cNvPr id="207" name="Google Shape;207;p7"/>
          <p:cNvSpPr txBox="1"/>
          <p:nvPr/>
        </p:nvSpPr>
        <p:spPr>
          <a:xfrm>
            <a:off x="7044070" y="2048254"/>
            <a:ext cx="151216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Summer Holidays</a:t>
            </a:r>
            <a:endParaRPr b="0" i="0" sz="1400" u="none" cap="none" strike="noStrike">
              <a:solidFill>
                <a:srgbClr val="000000"/>
              </a:solidFill>
              <a:latin typeface="Arial"/>
              <a:ea typeface="Arial"/>
              <a:cs typeface="Arial"/>
              <a:sym typeface="Arial"/>
            </a:endParaRPr>
          </a:p>
        </p:txBody>
      </p:sp>
      <p:sp>
        <p:nvSpPr>
          <p:cNvPr id="208" name="Google Shape;208;p7"/>
          <p:cNvSpPr txBox="1"/>
          <p:nvPr/>
        </p:nvSpPr>
        <p:spPr>
          <a:xfrm>
            <a:off x="901677" y="2143556"/>
            <a:ext cx="580232" cy="553998"/>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Half Term Break</a:t>
            </a:r>
            <a:endParaRPr b="0" i="0" sz="1400" u="none" cap="none" strike="noStrike">
              <a:solidFill>
                <a:srgbClr val="000000"/>
              </a:solidFill>
              <a:latin typeface="Arial"/>
              <a:ea typeface="Arial"/>
              <a:cs typeface="Arial"/>
              <a:sym typeface="Arial"/>
            </a:endParaRPr>
          </a:p>
        </p:txBody>
      </p:sp>
      <p:cxnSp>
        <p:nvCxnSpPr>
          <p:cNvPr id="209" name="Google Shape;209;p7"/>
          <p:cNvCxnSpPr>
            <a:stCxn id="208" idx="2"/>
            <a:endCxn id="183" idx="0"/>
          </p:cNvCxnSpPr>
          <p:nvPr/>
        </p:nvCxnSpPr>
        <p:spPr>
          <a:xfrm>
            <a:off x="1191793" y="2697554"/>
            <a:ext cx="0" cy="255900"/>
          </a:xfrm>
          <a:prstGeom prst="straightConnector1">
            <a:avLst/>
          </a:prstGeom>
          <a:noFill/>
          <a:ln cap="flat" cmpd="sng" w="28575">
            <a:solidFill>
              <a:srgbClr val="4A7DBA"/>
            </a:solidFill>
            <a:prstDash val="solid"/>
            <a:round/>
            <a:headEnd len="sm" w="sm" type="none"/>
            <a:tailEnd len="med" w="med" type="stealth"/>
          </a:ln>
        </p:spPr>
      </p:cxnSp>
      <p:sp>
        <p:nvSpPr>
          <p:cNvPr id="210" name="Google Shape;210;p7"/>
          <p:cNvSpPr txBox="1"/>
          <p:nvPr/>
        </p:nvSpPr>
        <p:spPr>
          <a:xfrm>
            <a:off x="3995936" y="2131018"/>
            <a:ext cx="580232" cy="553998"/>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Half Term Break</a:t>
            </a:r>
            <a:endParaRPr b="0" i="0" sz="1400" u="none" cap="none" strike="noStrike">
              <a:solidFill>
                <a:srgbClr val="000000"/>
              </a:solidFill>
              <a:latin typeface="Arial"/>
              <a:ea typeface="Arial"/>
              <a:cs typeface="Arial"/>
              <a:sym typeface="Arial"/>
            </a:endParaRPr>
          </a:p>
        </p:txBody>
      </p:sp>
      <p:cxnSp>
        <p:nvCxnSpPr>
          <p:cNvPr id="211" name="Google Shape;211;p7"/>
          <p:cNvCxnSpPr>
            <a:stCxn id="210" idx="2"/>
          </p:cNvCxnSpPr>
          <p:nvPr/>
        </p:nvCxnSpPr>
        <p:spPr>
          <a:xfrm>
            <a:off x="4286052" y="2685016"/>
            <a:ext cx="0" cy="255900"/>
          </a:xfrm>
          <a:prstGeom prst="straightConnector1">
            <a:avLst/>
          </a:prstGeom>
          <a:noFill/>
          <a:ln cap="flat" cmpd="sng" w="28575">
            <a:solidFill>
              <a:srgbClr val="4A7DBA"/>
            </a:solidFill>
            <a:prstDash val="solid"/>
            <a:round/>
            <a:headEnd len="sm" w="sm" type="none"/>
            <a:tailEnd len="med" w="med" type="stealth"/>
          </a:ln>
        </p:spPr>
      </p:cxnSp>
      <p:sp>
        <p:nvSpPr>
          <p:cNvPr id="212" name="Google Shape;212;p7"/>
          <p:cNvSpPr txBox="1"/>
          <p:nvPr/>
        </p:nvSpPr>
        <p:spPr>
          <a:xfrm>
            <a:off x="6084168" y="2131018"/>
            <a:ext cx="580232" cy="553998"/>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Half Term Break</a:t>
            </a:r>
            <a:endParaRPr b="0" i="0" sz="1400" u="none" cap="none" strike="noStrike">
              <a:solidFill>
                <a:srgbClr val="000000"/>
              </a:solidFill>
              <a:latin typeface="Arial"/>
              <a:ea typeface="Arial"/>
              <a:cs typeface="Arial"/>
              <a:sym typeface="Arial"/>
            </a:endParaRPr>
          </a:p>
        </p:txBody>
      </p:sp>
      <p:cxnSp>
        <p:nvCxnSpPr>
          <p:cNvPr id="213" name="Google Shape;213;p7"/>
          <p:cNvCxnSpPr>
            <a:stCxn id="212" idx="2"/>
          </p:cNvCxnSpPr>
          <p:nvPr/>
        </p:nvCxnSpPr>
        <p:spPr>
          <a:xfrm>
            <a:off x="6374284" y="2685016"/>
            <a:ext cx="0" cy="255900"/>
          </a:xfrm>
          <a:prstGeom prst="straightConnector1">
            <a:avLst/>
          </a:prstGeom>
          <a:noFill/>
          <a:ln cap="flat" cmpd="sng" w="28575">
            <a:solidFill>
              <a:srgbClr val="4A7DBA"/>
            </a:solidFill>
            <a:prstDash val="solid"/>
            <a:round/>
            <a:headEnd len="sm" w="sm" type="none"/>
            <a:tailEnd len="med" w="med" type="stealth"/>
          </a:ln>
        </p:spPr>
      </p:cxnSp>
      <p:sp>
        <p:nvSpPr>
          <p:cNvPr id="214" name="Google Shape;214;p7"/>
          <p:cNvSpPr txBox="1"/>
          <p:nvPr/>
        </p:nvSpPr>
        <p:spPr>
          <a:xfrm rot="1637833">
            <a:off x="7877788" y="6042111"/>
            <a:ext cx="1230763"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Results?</a:t>
            </a:r>
            <a:endParaRPr b="0" i="0" sz="1400" u="none" cap="none" strike="noStrike">
              <a:solidFill>
                <a:srgbClr val="000000"/>
              </a:solidFill>
              <a:latin typeface="Arial"/>
              <a:ea typeface="Arial"/>
              <a:cs typeface="Arial"/>
              <a:sym typeface="Arial"/>
            </a:endParaRPr>
          </a:p>
        </p:txBody>
      </p:sp>
      <p:sp>
        <p:nvSpPr>
          <p:cNvPr id="215" name="Google Shape;215;p7"/>
          <p:cNvSpPr txBox="1"/>
          <p:nvPr/>
        </p:nvSpPr>
        <p:spPr>
          <a:xfrm>
            <a:off x="5796136" y="3863042"/>
            <a:ext cx="1296144" cy="246221"/>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Exams</a:t>
            </a:r>
            <a:endParaRPr b="0" i="0" sz="1400" u="none" cap="none" strike="noStrike">
              <a:solidFill>
                <a:srgbClr val="000000"/>
              </a:solidFill>
              <a:latin typeface="Arial"/>
              <a:ea typeface="Arial"/>
              <a:cs typeface="Arial"/>
              <a:sym typeface="Arial"/>
            </a:endParaRPr>
          </a:p>
        </p:txBody>
      </p:sp>
      <p:sp>
        <p:nvSpPr>
          <p:cNvPr id="216" name="Google Shape;216;p7"/>
          <p:cNvSpPr txBox="1"/>
          <p:nvPr/>
        </p:nvSpPr>
        <p:spPr>
          <a:xfrm>
            <a:off x="2193975" y="3835435"/>
            <a:ext cx="628131" cy="246221"/>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Mocks</a:t>
            </a:r>
            <a:endParaRPr b="0" i="0" sz="1400" u="none" cap="none" strike="noStrike">
              <a:solidFill>
                <a:srgbClr val="000000"/>
              </a:solidFill>
              <a:latin typeface="Arial"/>
              <a:ea typeface="Arial"/>
              <a:cs typeface="Arial"/>
              <a:sym typeface="Arial"/>
            </a:endParaRPr>
          </a:p>
        </p:txBody>
      </p:sp>
      <p:sp>
        <p:nvSpPr>
          <p:cNvPr id="217" name="Google Shape;217;p7"/>
          <p:cNvSpPr txBox="1"/>
          <p:nvPr/>
        </p:nvSpPr>
        <p:spPr>
          <a:xfrm>
            <a:off x="0" y="4539733"/>
            <a:ext cx="1191793" cy="246221"/>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Coursework</a:t>
            </a:r>
            <a:endParaRPr b="0" i="0" sz="1400" u="none" cap="none" strike="noStrike">
              <a:solidFill>
                <a:srgbClr val="000000"/>
              </a:solidFill>
              <a:latin typeface="Arial"/>
              <a:ea typeface="Arial"/>
              <a:cs typeface="Arial"/>
              <a:sym typeface="Arial"/>
            </a:endParaRPr>
          </a:p>
        </p:txBody>
      </p:sp>
      <p:cxnSp>
        <p:nvCxnSpPr>
          <p:cNvPr id="218" name="Google Shape;218;p7"/>
          <p:cNvCxnSpPr/>
          <p:nvPr/>
        </p:nvCxnSpPr>
        <p:spPr>
          <a:xfrm flipH="1" rot="10800000">
            <a:off x="1191793" y="4626652"/>
            <a:ext cx="3956271" cy="1"/>
          </a:xfrm>
          <a:prstGeom prst="straightConnector1">
            <a:avLst/>
          </a:prstGeom>
          <a:noFill/>
          <a:ln cap="flat" cmpd="sng" w="25400">
            <a:solidFill>
              <a:schemeClr val="accent3"/>
            </a:solidFill>
            <a:prstDash val="solid"/>
            <a:round/>
            <a:headEnd len="sm" w="sm" type="none"/>
            <a:tailEnd len="med" w="med" type="stealth"/>
          </a:ln>
          <a:effectLst>
            <a:outerShdw blurRad="40000" rotWithShape="0" dir="5400000" dist="20000">
              <a:srgbClr val="000000">
                <a:alpha val="37254"/>
              </a:srgbClr>
            </a:outerShdw>
          </a:effectLst>
        </p:spPr>
      </p:cxnSp>
      <p:sp>
        <p:nvSpPr>
          <p:cNvPr id="219" name="Google Shape;219;p7"/>
          <p:cNvSpPr txBox="1"/>
          <p:nvPr/>
        </p:nvSpPr>
        <p:spPr>
          <a:xfrm>
            <a:off x="0" y="4844533"/>
            <a:ext cx="2771800" cy="246221"/>
          </a:xfrm>
          <a:prstGeom prst="rect">
            <a:avLst/>
          </a:prstGeom>
          <a:solidFill>
            <a:schemeClr val="lt1"/>
          </a:solidFill>
          <a:ln cap="flat" cmpd="sng" w="25400">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College applications and visits</a:t>
            </a:r>
            <a:endParaRPr b="0" i="0" sz="1400" u="none" cap="none" strike="noStrike">
              <a:solidFill>
                <a:srgbClr val="000000"/>
              </a:solidFill>
              <a:latin typeface="Arial"/>
              <a:ea typeface="Arial"/>
              <a:cs typeface="Arial"/>
              <a:sym typeface="Arial"/>
            </a:endParaRPr>
          </a:p>
        </p:txBody>
      </p:sp>
      <p:cxnSp>
        <p:nvCxnSpPr>
          <p:cNvPr id="220" name="Google Shape;220;p7"/>
          <p:cNvCxnSpPr>
            <a:stCxn id="219" idx="3"/>
          </p:cNvCxnSpPr>
          <p:nvPr/>
        </p:nvCxnSpPr>
        <p:spPr>
          <a:xfrm>
            <a:off x="2771800" y="4967644"/>
            <a:ext cx="2376300" cy="0"/>
          </a:xfrm>
          <a:prstGeom prst="straightConnector1">
            <a:avLst/>
          </a:prstGeom>
          <a:noFill/>
          <a:ln cap="flat" cmpd="sng" w="25400">
            <a:solidFill>
              <a:srgbClr val="7030A0"/>
            </a:solidFill>
            <a:prstDash val="solid"/>
            <a:round/>
            <a:headEnd len="sm" w="sm" type="none"/>
            <a:tailEnd len="med" w="med" type="stealth"/>
          </a:ln>
          <a:effectLst>
            <a:outerShdw blurRad="40000" rotWithShape="0" dir="5400000" dist="20000">
              <a:srgbClr val="000000">
                <a:alpha val="37254"/>
              </a:srgbClr>
            </a:outerShdw>
          </a:effectLst>
        </p:spPr>
      </p:cxnSp>
      <p:sp>
        <p:nvSpPr>
          <p:cNvPr id="221" name="Google Shape;221;p7"/>
          <p:cNvSpPr txBox="1"/>
          <p:nvPr/>
        </p:nvSpPr>
        <p:spPr>
          <a:xfrm>
            <a:off x="992441" y="5318876"/>
            <a:ext cx="2348236" cy="246269"/>
          </a:xfrm>
          <a:prstGeom prst="rect">
            <a:avLst/>
          </a:prstGeom>
          <a:solidFill>
            <a:schemeClr val="lt1"/>
          </a:solidFill>
          <a:ln cap="flat" cmpd="sng" w="25400">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Transition meetings</a:t>
            </a:r>
            <a:endParaRPr b="0" i="0" sz="1400" u="none" cap="none" strike="noStrike">
              <a:solidFill>
                <a:srgbClr val="000000"/>
              </a:solidFill>
              <a:latin typeface="Arial"/>
              <a:ea typeface="Arial"/>
              <a:cs typeface="Arial"/>
              <a:sym typeface="Arial"/>
            </a:endParaRPr>
          </a:p>
        </p:txBody>
      </p:sp>
      <p:cxnSp>
        <p:nvCxnSpPr>
          <p:cNvPr id="222" name="Google Shape;222;p7"/>
          <p:cNvCxnSpPr>
            <a:stCxn id="221" idx="3"/>
          </p:cNvCxnSpPr>
          <p:nvPr/>
        </p:nvCxnSpPr>
        <p:spPr>
          <a:xfrm>
            <a:off x="3340677" y="5442011"/>
            <a:ext cx="1157400" cy="0"/>
          </a:xfrm>
          <a:prstGeom prst="straightConnector1">
            <a:avLst/>
          </a:prstGeom>
          <a:noFill/>
          <a:ln cap="flat" cmpd="sng" w="25400">
            <a:solidFill>
              <a:srgbClr val="7030A0"/>
            </a:solidFill>
            <a:prstDash val="solid"/>
            <a:round/>
            <a:headEnd len="sm" w="sm" type="none"/>
            <a:tailEnd len="med" w="med" type="stealth"/>
          </a:ln>
          <a:effectLst>
            <a:outerShdw blurRad="40000" rotWithShape="0" dir="5400000" dist="20000">
              <a:srgbClr val="000000">
                <a:alpha val="37254"/>
              </a:srgbClr>
            </a:outerShdw>
          </a:effectLst>
        </p:spPr>
      </p:cxnSp>
      <p:sp>
        <p:nvSpPr>
          <p:cNvPr id="223" name="Google Shape;223;p7"/>
          <p:cNvSpPr txBox="1"/>
          <p:nvPr/>
        </p:nvSpPr>
        <p:spPr>
          <a:xfrm>
            <a:off x="6475876" y="1196751"/>
            <a:ext cx="1008908" cy="46166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Leaving JPC</a:t>
            </a:r>
            <a:endParaRPr b="0" i="0" sz="1400" u="none" cap="none" strike="noStrike">
              <a:solidFill>
                <a:srgbClr val="000000"/>
              </a:solidFill>
              <a:latin typeface="Arial"/>
              <a:ea typeface="Arial"/>
              <a:cs typeface="Arial"/>
              <a:sym typeface="Arial"/>
            </a:endParaRPr>
          </a:p>
        </p:txBody>
      </p:sp>
      <p:cxnSp>
        <p:nvCxnSpPr>
          <p:cNvPr id="224" name="Google Shape;224;p7"/>
          <p:cNvCxnSpPr>
            <a:stCxn id="223" idx="2"/>
          </p:cNvCxnSpPr>
          <p:nvPr/>
        </p:nvCxnSpPr>
        <p:spPr>
          <a:xfrm>
            <a:off x="6980330" y="1658416"/>
            <a:ext cx="0" cy="13083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sp>
        <p:nvSpPr>
          <p:cNvPr id="225" name="Google Shape;225;p7"/>
          <p:cNvSpPr txBox="1"/>
          <p:nvPr/>
        </p:nvSpPr>
        <p:spPr>
          <a:xfrm>
            <a:off x="6226595" y="1695895"/>
            <a:ext cx="1066200" cy="2463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Prom</a:t>
            </a:r>
            <a:endParaRPr b="0" i="0" sz="1400" u="none" cap="none" strike="noStrike">
              <a:solidFill>
                <a:srgbClr val="000000"/>
              </a:solidFill>
              <a:latin typeface="Arial"/>
              <a:ea typeface="Arial"/>
              <a:cs typeface="Arial"/>
              <a:sym typeface="Arial"/>
            </a:endParaRPr>
          </a:p>
        </p:txBody>
      </p:sp>
      <p:sp>
        <p:nvSpPr>
          <p:cNvPr id="226" name="Google Shape;226;p7"/>
          <p:cNvSpPr txBox="1"/>
          <p:nvPr/>
        </p:nvSpPr>
        <p:spPr>
          <a:xfrm>
            <a:off x="7828429" y="1270837"/>
            <a:ext cx="1327003" cy="276999"/>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Starting college</a:t>
            </a:r>
            <a:endParaRPr b="0" i="0" sz="1400" u="none" cap="none" strike="noStrike">
              <a:solidFill>
                <a:srgbClr val="000000"/>
              </a:solidFill>
              <a:latin typeface="Arial"/>
              <a:ea typeface="Arial"/>
              <a:cs typeface="Arial"/>
              <a:sym typeface="Arial"/>
            </a:endParaRPr>
          </a:p>
        </p:txBody>
      </p:sp>
      <p:cxnSp>
        <p:nvCxnSpPr>
          <p:cNvPr id="227" name="Google Shape;227;p7"/>
          <p:cNvCxnSpPr>
            <a:stCxn id="226" idx="2"/>
          </p:cNvCxnSpPr>
          <p:nvPr/>
        </p:nvCxnSpPr>
        <p:spPr>
          <a:xfrm>
            <a:off x="8491931" y="1547836"/>
            <a:ext cx="29100" cy="14931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228" name="Google Shape;228;p7"/>
          <p:cNvCxnSpPr/>
          <p:nvPr/>
        </p:nvCxnSpPr>
        <p:spPr>
          <a:xfrm>
            <a:off x="5940152" y="5815287"/>
            <a:ext cx="2365396" cy="0"/>
          </a:xfrm>
          <a:prstGeom prst="straightConnector1">
            <a:avLst/>
          </a:prstGeom>
          <a:noFill/>
          <a:ln cap="flat" cmpd="sng" w="25400">
            <a:solidFill>
              <a:srgbClr val="7030A0"/>
            </a:solidFill>
            <a:prstDash val="solid"/>
            <a:round/>
            <a:headEnd len="sm" w="sm" type="none"/>
            <a:tailEnd len="med" w="med" type="stealth"/>
          </a:ln>
          <a:effectLst>
            <a:outerShdw blurRad="40000" rotWithShape="0" dir="5400000" dist="20000">
              <a:srgbClr val="000000">
                <a:alpha val="37254"/>
              </a:srgbClr>
            </a:outerShdw>
          </a:effectLst>
        </p:spPr>
      </p:cxnSp>
      <p:sp>
        <p:nvSpPr>
          <p:cNvPr id="229" name="Google Shape;229;p7"/>
          <p:cNvSpPr txBox="1"/>
          <p:nvPr/>
        </p:nvSpPr>
        <p:spPr>
          <a:xfrm>
            <a:off x="3591916" y="5657429"/>
            <a:ext cx="2348236" cy="246269"/>
          </a:xfrm>
          <a:prstGeom prst="rect">
            <a:avLst/>
          </a:prstGeom>
          <a:solidFill>
            <a:schemeClr val="lt1"/>
          </a:solidFill>
          <a:ln cap="flat" cmpd="sng" w="25400">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College interviews</a:t>
            </a:r>
            <a:endParaRPr b="0" i="0" sz="1400" u="none" cap="none" strike="noStrike">
              <a:solidFill>
                <a:srgbClr val="000000"/>
              </a:solidFill>
              <a:latin typeface="Arial"/>
              <a:ea typeface="Arial"/>
              <a:cs typeface="Arial"/>
              <a:sym typeface="Arial"/>
            </a:endParaRPr>
          </a:p>
        </p:txBody>
      </p:sp>
      <p:sp>
        <p:nvSpPr>
          <p:cNvPr id="230" name="Google Shape;230;p7"/>
          <p:cNvSpPr txBox="1"/>
          <p:nvPr/>
        </p:nvSpPr>
        <p:spPr>
          <a:xfrm>
            <a:off x="394775" y="3809721"/>
            <a:ext cx="1191900" cy="2463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Calibri"/>
                <a:ea typeface="Calibri"/>
                <a:cs typeface="Calibri"/>
                <a:sym typeface="Calibri"/>
              </a:rPr>
              <a:t>Work experience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822"/>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a:t>Family Support</a:t>
            </a:r>
            <a:endParaRPr/>
          </a:p>
        </p:txBody>
      </p:sp>
      <p:sp>
        <p:nvSpPr>
          <p:cNvPr id="236" name="Google Shape;236;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Open Evenings</a:t>
            </a:r>
            <a:endParaRPr/>
          </a:p>
          <a:p>
            <a:pPr indent="-342900" lvl="0" marL="342900" rtl="0" algn="l">
              <a:lnSpc>
                <a:spcPct val="100000"/>
              </a:lnSpc>
              <a:spcBef>
                <a:spcPts val="640"/>
              </a:spcBef>
              <a:spcAft>
                <a:spcPts val="0"/>
              </a:spcAft>
              <a:buClr>
                <a:schemeClr val="dk1"/>
              </a:buClr>
              <a:buSzPts val="3200"/>
              <a:buChar char="•"/>
            </a:pPr>
            <a:r>
              <a:rPr lang="en-GB"/>
              <a:t>Applications</a:t>
            </a:r>
            <a:endParaRPr/>
          </a:p>
          <a:p>
            <a:pPr indent="-342900" lvl="0" marL="342900" rtl="0" algn="l">
              <a:lnSpc>
                <a:spcPct val="100000"/>
              </a:lnSpc>
              <a:spcBef>
                <a:spcPts val="640"/>
              </a:spcBef>
              <a:spcAft>
                <a:spcPts val="0"/>
              </a:spcAft>
              <a:buClr>
                <a:schemeClr val="dk1"/>
              </a:buClr>
              <a:buSzPts val="3200"/>
              <a:buChar char="•"/>
            </a:pPr>
            <a:r>
              <a:rPr lang="en-GB"/>
              <a:t>Space at home to revise</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GB"/>
              <a:t> Don’t talk about transition every week!</a:t>
            </a:r>
            <a:endParaRPr/>
          </a:p>
        </p:txBody>
      </p:sp>
      <p:pic>
        <p:nvPicPr>
          <p:cNvPr descr="Pin on Emoticons" id="237" name="Google Shape;237;p8"/>
          <p:cNvPicPr preferRelativeResize="0"/>
          <p:nvPr/>
        </p:nvPicPr>
        <p:blipFill rotWithShape="1">
          <a:blip r:embed="rId3">
            <a:alphaModFix/>
          </a:blip>
          <a:srcRect b="0" l="0" r="0" t="0"/>
          <a:stretch/>
        </p:blipFill>
        <p:spPr>
          <a:xfrm>
            <a:off x="5868144" y="2047528"/>
            <a:ext cx="2463822" cy="1381472"/>
          </a:xfrm>
          <a:prstGeom prst="rect">
            <a:avLst/>
          </a:prstGeom>
          <a:noFill/>
          <a:ln>
            <a:noFill/>
          </a:ln>
        </p:spPr>
      </p:pic>
      <p:pic>
        <p:nvPicPr>
          <p:cNvPr descr="Chat" id="238" name="Google Shape;238;p8"/>
          <p:cNvPicPr preferRelativeResize="0"/>
          <p:nvPr/>
        </p:nvPicPr>
        <p:blipFill rotWithShape="1">
          <a:blip r:embed="rId4">
            <a:alphaModFix/>
          </a:blip>
          <a:srcRect b="0" l="0" r="0" t="0"/>
          <a:stretch/>
        </p:blipFill>
        <p:spPr>
          <a:xfrm>
            <a:off x="7772400" y="4437112"/>
            <a:ext cx="914400" cy="91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2016-07-09T14:33:01Z</dcterms:created>
  <dc:creator>Pauline</dc:creator>
</cp:coreProperties>
</file>