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57" r:id="rId3"/>
    <p:sldId id="306" r:id="rId4"/>
    <p:sldId id="326" r:id="rId5"/>
    <p:sldId id="327" r:id="rId6"/>
    <p:sldId id="311" r:id="rId7"/>
    <p:sldId id="312" r:id="rId8"/>
    <p:sldId id="328" r:id="rId9"/>
    <p:sldId id="325" r:id="rId10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E87C2F-6F24-4843-BEF5-DB7AE84A15AA}" type="datetimeFigureOut">
              <a:rPr lang="en-GB" smtClean="0"/>
              <a:t>15/03/2024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DF8932-2D11-495E-9907-0176B94A0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257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585194-9D42-46F8-ACDC-5254A60FBBF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3124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0E64D1-E2AF-4179-8B6A-6F23C1958A4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9150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0E64D1-E2AF-4179-8B6A-6F23C1958A4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6726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0E64D1-E2AF-4179-8B6A-6F23C1958A4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7960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0E64D1-E2AF-4179-8B6A-6F23C1958A4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5445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0E64D1-E2AF-4179-8B6A-6F23C1958A4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43744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0E64D1-E2AF-4179-8B6A-6F23C1958A4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84263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0E64D1-E2AF-4179-8B6A-6F23C1958A4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7561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21428-D8C5-4B20-9374-EFB13EFAF67D}" type="datetime1">
              <a:rPr lang="en-GB" smtClean="0"/>
              <a:t>15/03/2024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A50D-76DD-404E-85FA-C4658273A4A2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037855"/>
            <a:ext cx="7534605" cy="2518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583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B91B0-2F23-497D-A6B2-49BE4F227A06}" type="datetime1">
              <a:rPr lang="en-GB" smtClean="0"/>
              <a:t>15/03/2024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A50D-76DD-404E-85FA-C4658273A4A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331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6D4C4-0FC3-4C98-88C6-FCE6CA4E808F}" type="datetime1">
              <a:rPr lang="en-GB" smtClean="0"/>
              <a:t>15/03/2024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A50D-76DD-404E-85FA-C4658273A4A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0065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2A78A-BF97-461F-BDFC-318BA9A3C968}" type="datetimeFigureOut">
              <a:rPr lang="en-GB" smtClean="0"/>
              <a:t>15/03/2024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A6315-DD0F-4CF5-8A4E-A987AED0B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83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2A78A-BF97-461F-BDFC-318BA9A3C968}" type="datetimeFigureOut">
              <a:rPr lang="en-GB" smtClean="0"/>
              <a:t>15/03/2024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A6315-DD0F-4CF5-8A4E-A987AED0B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4602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2A78A-BF97-461F-BDFC-318BA9A3C968}" type="datetimeFigureOut">
              <a:rPr lang="en-GB" smtClean="0"/>
              <a:t>15/03/2024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A6315-DD0F-4CF5-8A4E-A987AED0B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59478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2A78A-BF97-461F-BDFC-318BA9A3C968}" type="datetimeFigureOut">
              <a:rPr lang="en-GB" smtClean="0"/>
              <a:t>15/03/2024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A6315-DD0F-4CF5-8A4E-A987AED0B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6649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2A78A-BF97-461F-BDFC-318BA9A3C968}" type="datetimeFigureOut">
              <a:rPr lang="en-GB" smtClean="0"/>
              <a:t>15/03/2024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A6315-DD0F-4CF5-8A4E-A987AED0B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378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2A78A-BF97-461F-BDFC-318BA9A3C968}" type="datetimeFigureOut">
              <a:rPr lang="en-GB" smtClean="0"/>
              <a:t>15/03/2024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A6315-DD0F-4CF5-8A4E-A987AED0B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8544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2A78A-BF97-461F-BDFC-318BA9A3C968}" type="datetimeFigureOut">
              <a:rPr lang="en-GB" smtClean="0"/>
              <a:t>15/03/2024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A6315-DD0F-4CF5-8A4E-A987AED0B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057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2A78A-BF97-461F-BDFC-318BA9A3C968}" type="datetimeFigureOut">
              <a:rPr lang="en-GB" smtClean="0"/>
              <a:t>15/03/2024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A6315-DD0F-4CF5-8A4E-A987AED0B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153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E57-9BE1-4B61-890E-06B89AB86329}" type="datetime1">
              <a:rPr lang="en-GB" smtClean="0"/>
              <a:t>15/03/2024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A50D-76DD-404E-85FA-C4658273A4A2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1435" y="230188"/>
            <a:ext cx="3903822" cy="1304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9937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2A78A-BF97-461F-BDFC-318BA9A3C968}" type="datetimeFigureOut">
              <a:rPr lang="en-GB" smtClean="0"/>
              <a:t>15/03/2024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A6315-DD0F-4CF5-8A4E-A987AED0B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2859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2A78A-BF97-461F-BDFC-318BA9A3C968}" type="datetimeFigureOut">
              <a:rPr lang="en-GB" smtClean="0"/>
              <a:t>15/03/2024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A6315-DD0F-4CF5-8A4E-A987AED0B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2602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2A78A-BF97-461F-BDFC-318BA9A3C968}" type="datetimeFigureOut">
              <a:rPr lang="en-GB" smtClean="0"/>
              <a:t>15/03/2024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A6315-DD0F-4CF5-8A4E-A987AED0B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335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F5BFC-9619-4058-B512-747722937148}" type="datetime1">
              <a:rPr lang="en-GB" smtClean="0"/>
              <a:t>15/03/2024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A50D-76DD-404E-85FA-C4658273A4A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5861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773D-895A-40AD-B1E1-9C767CFAB6F4}" type="datetime1">
              <a:rPr lang="en-GB" smtClean="0"/>
              <a:t>15/03/2024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A50D-76DD-404E-85FA-C4658273A4A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5115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855E-3897-4C06-867E-FDDAB62F9DA7}" type="datetime1">
              <a:rPr lang="en-GB" smtClean="0"/>
              <a:t>15/03/2024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A50D-76DD-404E-85FA-C4658273A4A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6211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D3330-64C0-4195-9501-BB1F18F9B461}" type="datetime1">
              <a:rPr lang="en-GB" smtClean="0"/>
              <a:t>15/03/2024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A50D-76DD-404E-85FA-C4658273A4A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886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3E46-DE79-43E6-B558-FBDF961CF81D}" type="datetime1">
              <a:rPr lang="en-GB" smtClean="0"/>
              <a:t>15/03/2024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A50D-76DD-404E-85FA-C4658273A4A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1118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4B16C-CA35-4EA9-9AE6-BD5292396885}" type="datetime1">
              <a:rPr lang="en-GB" smtClean="0"/>
              <a:t>15/03/2024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A50D-76DD-404E-85FA-C4658273A4A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5095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C2F5C-123D-4C88-8A77-E7EB1807625D}" type="datetime1">
              <a:rPr lang="en-GB" smtClean="0"/>
              <a:t>15/03/2024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7A50D-76DD-404E-85FA-C4658273A4A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84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56DAA-1802-4742-9850-5917C3010201}" type="datetime1">
              <a:rPr lang="en-GB" smtClean="0"/>
              <a:t>15/03/2024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SM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7A50D-76DD-404E-85FA-C4658273A4A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6014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2A78A-BF97-461F-BDFC-318BA9A3C968}" type="datetimeFigureOut">
              <a:rPr lang="en-GB" smtClean="0"/>
              <a:t>15/03/2024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A6315-DD0F-4CF5-8A4E-A987AED0BD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94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21343"/>
            <a:ext cx="9144000" cy="23876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872" y="3422816"/>
            <a:ext cx="9310255" cy="2933533"/>
          </a:xfrm>
        </p:spPr>
        <p:txBody>
          <a:bodyPr>
            <a:normAutofit/>
          </a:bodyPr>
          <a:lstStyle/>
          <a:p>
            <a:r>
              <a:rPr lang="en-GB" sz="3200" b="1" dirty="0"/>
              <a:t>Yr11 Spring Update</a:t>
            </a:r>
          </a:p>
          <a:p>
            <a:pPr algn="l"/>
            <a:r>
              <a:rPr lang="en-GB" sz="1600" dirty="0"/>
              <a:t>Dear governors, </a:t>
            </a:r>
          </a:p>
          <a:p>
            <a:pPr algn="l"/>
            <a:r>
              <a:rPr lang="en-GB" sz="1600" dirty="0"/>
              <a:t>I will go through this PowerPoint on the night but I just wanted to point out a couple of things in case you choose to have a look at it beforehand. </a:t>
            </a:r>
          </a:p>
          <a:p>
            <a:pPr algn="l"/>
            <a:r>
              <a:rPr lang="en-GB" sz="1600" dirty="0"/>
              <a:t>Slide 6 shows the projected headline figures based on teacher estimated grades. Please be aware these are very rough figures - we’re unable to predict which students will be too unwell on the day to sit the exam and how this may impact on final grades.</a:t>
            </a:r>
          </a:p>
          <a:p>
            <a:pPr algn="l"/>
            <a:r>
              <a:rPr lang="en-GB" sz="1600" dirty="0"/>
              <a:t>Questions welcome at the meeting,</a:t>
            </a:r>
          </a:p>
          <a:p>
            <a:pPr algn="l"/>
            <a:r>
              <a:rPr lang="en-GB" sz="1600" dirty="0"/>
              <a:t>Laura</a:t>
            </a:r>
          </a:p>
          <a:p>
            <a:pPr algn="l"/>
            <a:endParaRPr lang="en-GB" sz="1600" dirty="0"/>
          </a:p>
          <a:p>
            <a:pPr algn="l"/>
            <a:endParaRPr lang="en-GB" sz="1600" dirty="0"/>
          </a:p>
          <a:p>
            <a:pPr algn="l"/>
            <a:endParaRPr lang="en-GB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907" y="1154875"/>
            <a:ext cx="6949440" cy="2322576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SM</a:t>
            </a:r>
          </a:p>
        </p:txBody>
      </p:sp>
    </p:spTree>
    <p:extLst>
      <p:ext uri="{BB962C8B-B14F-4D97-AF65-F5344CB8AC3E}">
        <p14:creationId xmlns:p14="http://schemas.microsoft.com/office/powerpoint/2010/main" val="1622967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9178" y="349957"/>
            <a:ext cx="10515600" cy="1580444"/>
          </a:xfrm>
        </p:spPr>
        <p:txBody>
          <a:bodyPr>
            <a:normAutofit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Yr11 Background Information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4305" y="230188"/>
            <a:ext cx="3107963" cy="1038714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2A2BC7C-F1AB-4207-811B-9DC5304F0E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178" y="185648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sz="3200" dirty="0"/>
              <a:t>32 students in Yr11	</a:t>
            </a:r>
          </a:p>
          <a:p>
            <a:pPr marL="0" indent="0">
              <a:buNone/>
            </a:pPr>
            <a:r>
              <a:rPr lang="en-GB" sz="3200" dirty="0"/>
              <a:t>	18/32 PP</a:t>
            </a:r>
            <a:r>
              <a:rPr lang="en-GB" dirty="0"/>
              <a:t>	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F544AC2-7D1C-4561-A48C-83A71589E2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4209" y="1856482"/>
            <a:ext cx="6550117" cy="3937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291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9178" y="349957"/>
            <a:ext cx="10515600" cy="1580444"/>
          </a:xfrm>
        </p:spPr>
        <p:txBody>
          <a:bodyPr>
            <a:normAutofit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Yr11 Background Information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4305" y="230188"/>
            <a:ext cx="3107963" cy="1038714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2A2BC7C-F1AB-4207-811B-9DC5304F0E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178" y="185648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sz="3200" dirty="0"/>
              <a:t>32 students in Yr11	</a:t>
            </a:r>
          </a:p>
          <a:p>
            <a:pPr marL="457200" lvl="1" indent="0">
              <a:buNone/>
            </a:pPr>
            <a:r>
              <a:rPr lang="en-GB" sz="2800" dirty="0"/>
              <a:t>6/32 Male</a:t>
            </a:r>
          </a:p>
          <a:p>
            <a:pPr marL="457200" lvl="1" indent="0">
              <a:buNone/>
            </a:pPr>
            <a:r>
              <a:rPr lang="en-GB" sz="2800" dirty="0"/>
              <a:t>26/32 Female</a:t>
            </a:r>
            <a:r>
              <a:rPr lang="en-GB" dirty="0"/>
              <a:t>	</a:t>
            </a:r>
          </a:p>
          <a:p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F8B09B2-DCC5-4F96-B83D-7D8F8CE229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1195" y="1944727"/>
            <a:ext cx="7471073" cy="4490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588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9178" y="349957"/>
            <a:ext cx="10515600" cy="1580444"/>
          </a:xfrm>
        </p:spPr>
        <p:txBody>
          <a:bodyPr>
            <a:normAutofit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Yr11 Background Information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4305" y="230188"/>
            <a:ext cx="3107963" cy="1038714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2A2BC7C-F1AB-4207-811B-9DC5304F0E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178" y="185648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	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CADF4C-F520-4E50-920E-93E13115AC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8064" y="2016739"/>
            <a:ext cx="6916506" cy="4153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939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163" y="19320"/>
            <a:ext cx="10515600" cy="1580444"/>
          </a:xfrm>
        </p:spPr>
        <p:txBody>
          <a:bodyPr>
            <a:normAutofit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Y11 Background Information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4305" y="230188"/>
            <a:ext cx="3107963" cy="1038714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2A2BC7C-F1AB-4207-811B-9DC5304F0E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177" y="1878234"/>
            <a:ext cx="3415374" cy="4351338"/>
          </a:xfrm>
        </p:spPr>
        <p:txBody>
          <a:bodyPr/>
          <a:lstStyle/>
          <a:p>
            <a:pPr marL="0" indent="0">
              <a:buNone/>
            </a:pPr>
            <a:r>
              <a:rPr lang="en-GB" sz="3200" dirty="0"/>
              <a:t>Attendance</a:t>
            </a:r>
          </a:p>
          <a:p>
            <a:pPr marL="0" indent="0">
              <a:buNone/>
            </a:pPr>
            <a:r>
              <a:rPr lang="en-GB" sz="3200" dirty="0"/>
              <a:t>The graph shows a clear decline in attendance from the Autumn Term to this term. </a:t>
            </a:r>
          </a:p>
          <a:p>
            <a:pPr marL="0" indent="0">
              <a:buNone/>
            </a:pPr>
            <a:r>
              <a:rPr lang="en-GB" sz="3200" dirty="0"/>
              <a:t>	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65F5AAA-5B11-41B7-B949-C6CB157D59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90551" y="1499302"/>
            <a:ext cx="8160959" cy="5008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441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03" y="173917"/>
            <a:ext cx="10673644" cy="1619520"/>
          </a:xfrm>
        </p:spPr>
        <p:txBody>
          <a:bodyPr>
            <a:normAutofit/>
          </a:bodyPr>
          <a:lstStyle/>
          <a:p>
            <a:r>
              <a:rPr lang="en-GB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Yr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11 Estimated grades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7894" y="0"/>
            <a:ext cx="2654105" cy="887030"/>
          </a:xfrm>
          <a:prstGeom prst="rect">
            <a:avLst/>
          </a:prstGeom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38A32E6-28AE-9C07-8031-30D97D3023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940093"/>
              </p:ext>
            </p:extLst>
          </p:nvPr>
        </p:nvGraphicFramePr>
        <p:xfrm>
          <a:off x="1608052" y="1562986"/>
          <a:ext cx="8975895" cy="4571996"/>
        </p:xfrm>
        <a:graphic>
          <a:graphicData uri="http://schemas.openxmlformats.org/drawingml/2006/table">
            <a:tbl>
              <a:tblPr firstRow="1" firstCol="1" bandRow="1"/>
              <a:tblGrid>
                <a:gridCol w="1607673">
                  <a:extLst>
                    <a:ext uri="{9D8B030D-6E8A-4147-A177-3AD203B41FA5}">
                      <a16:colId xmlns:a16="http://schemas.microsoft.com/office/drawing/2014/main" val="1916134"/>
                    </a:ext>
                  </a:extLst>
                </a:gridCol>
                <a:gridCol w="956867">
                  <a:extLst>
                    <a:ext uri="{9D8B030D-6E8A-4147-A177-3AD203B41FA5}">
                      <a16:colId xmlns:a16="http://schemas.microsoft.com/office/drawing/2014/main" val="2366813310"/>
                    </a:ext>
                  </a:extLst>
                </a:gridCol>
                <a:gridCol w="1282271">
                  <a:extLst>
                    <a:ext uri="{9D8B030D-6E8A-4147-A177-3AD203B41FA5}">
                      <a16:colId xmlns:a16="http://schemas.microsoft.com/office/drawing/2014/main" val="3216572145"/>
                    </a:ext>
                  </a:extLst>
                </a:gridCol>
                <a:gridCol w="1282271">
                  <a:extLst>
                    <a:ext uri="{9D8B030D-6E8A-4147-A177-3AD203B41FA5}">
                      <a16:colId xmlns:a16="http://schemas.microsoft.com/office/drawing/2014/main" val="2004285714"/>
                    </a:ext>
                  </a:extLst>
                </a:gridCol>
                <a:gridCol w="1282271">
                  <a:extLst>
                    <a:ext uri="{9D8B030D-6E8A-4147-A177-3AD203B41FA5}">
                      <a16:colId xmlns:a16="http://schemas.microsoft.com/office/drawing/2014/main" val="4113997842"/>
                    </a:ext>
                  </a:extLst>
                </a:gridCol>
                <a:gridCol w="1282271">
                  <a:extLst>
                    <a:ext uri="{9D8B030D-6E8A-4147-A177-3AD203B41FA5}">
                      <a16:colId xmlns:a16="http://schemas.microsoft.com/office/drawing/2014/main" val="3182117524"/>
                    </a:ext>
                  </a:extLst>
                </a:gridCol>
                <a:gridCol w="1282271">
                  <a:extLst>
                    <a:ext uri="{9D8B030D-6E8A-4147-A177-3AD203B41FA5}">
                      <a16:colId xmlns:a16="http://schemas.microsoft.com/office/drawing/2014/main" val="380826584"/>
                    </a:ext>
                  </a:extLst>
                </a:gridCol>
              </a:tblGrid>
              <a:tr h="4156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kern="100">
                          <a:effectLst/>
                          <a:highlight>
                            <a:srgbClr val="FFFF0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en-GB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en-GB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en-GB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en-GB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en-GB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849386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 GCSE 9-1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highlight>
                            <a:srgbClr val="FFFF0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94%</a:t>
                      </a:r>
                      <a:endParaRPr lang="en-GB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97%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97%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3953980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 GCSE 9-1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highlight>
                            <a:srgbClr val="FFFF0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84%</a:t>
                      </a:r>
                      <a:endParaRPr lang="en-GB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85%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67%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7417890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 Passes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4-9</a:t>
                      </a:r>
                      <a:endParaRPr lang="en-GB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highlight>
                            <a:srgbClr val="FFFF0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44%</a:t>
                      </a:r>
                      <a:endParaRPr lang="en-GB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39%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37%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22%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8318611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5-9</a:t>
                      </a:r>
                      <a:endParaRPr lang="en-GB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highlight>
                            <a:srgbClr val="FFFF0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16%</a:t>
                      </a:r>
                      <a:endParaRPr lang="en-GB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32%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8261530"/>
                  </a:ext>
                </a:extLst>
              </a:tr>
              <a:tr h="415636">
                <a:tc gridSpan="7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 Passes inc English and Maths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0314918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4-9</a:t>
                      </a:r>
                      <a:endParaRPr lang="en-GB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highlight>
                            <a:srgbClr val="FFFF0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41%</a:t>
                      </a:r>
                      <a:endParaRPr lang="en-GB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29%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27%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5828649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5-9</a:t>
                      </a:r>
                      <a:endParaRPr lang="en-GB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highlight>
                            <a:srgbClr val="FFFF0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16%</a:t>
                      </a:r>
                      <a:endParaRPr lang="en-GB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9%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1503631"/>
                  </a:ext>
                </a:extLst>
              </a:tr>
              <a:tr h="415636">
                <a:tc gridSpan="7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% achieving the threshold in English and Maths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4055510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4-9</a:t>
                      </a:r>
                      <a:endParaRPr lang="en-GB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highlight>
                            <a:srgbClr val="FFFF0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48%</a:t>
                      </a:r>
                      <a:endParaRPr lang="en-GB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36%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5343663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5-9</a:t>
                      </a:r>
                      <a:endParaRPr lang="en-GB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highlight>
                            <a:srgbClr val="FFFF00"/>
                          </a:highlight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22%</a:t>
                      </a:r>
                      <a:endParaRPr lang="en-GB" sz="2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12%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19%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1196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623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4317" y="230188"/>
            <a:ext cx="10515600" cy="1580444"/>
          </a:xfrm>
        </p:spPr>
        <p:txBody>
          <a:bodyPr>
            <a:normAutofit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Yr11 Current concerns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4305" y="230188"/>
            <a:ext cx="3107963" cy="1038714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2A2BC7C-F1AB-4207-811B-9DC5304F0E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932" y="1810632"/>
            <a:ext cx="10515600" cy="4817180"/>
          </a:xfrm>
        </p:spPr>
        <p:txBody>
          <a:bodyPr>
            <a:normAutofit/>
          </a:bodyPr>
          <a:lstStyle/>
          <a:p>
            <a:pPr lvl="1"/>
            <a:r>
              <a:rPr lang="en-GB" sz="2800" dirty="0"/>
              <a:t>12 students sitting on the Grade 3 / 4 borderline for either English or Maths</a:t>
            </a:r>
          </a:p>
          <a:p>
            <a:pPr lvl="1"/>
            <a:r>
              <a:rPr lang="en-GB" sz="2800" dirty="0" err="1"/>
              <a:t>Cw</a:t>
            </a:r>
            <a:r>
              <a:rPr lang="en-GB" sz="2800" dirty="0"/>
              <a:t> concerns – Performing Arts, BTEC Science, Animal Care, Food, Art, Photography</a:t>
            </a:r>
          </a:p>
          <a:p>
            <a:pPr lvl="1"/>
            <a:r>
              <a:rPr lang="en-GB" sz="2800" dirty="0"/>
              <a:t>Attendance – collectively and individually (6 students not attending. All at risk of not sitting all exams).</a:t>
            </a:r>
          </a:p>
          <a:p>
            <a:pPr lvl="1"/>
            <a:r>
              <a:rPr lang="en-GB" sz="2800" dirty="0"/>
              <a:t>NEET figures – All 6 of the above students are at risk of NEET. Our total NEET figure for last year was 4.</a:t>
            </a:r>
          </a:p>
          <a:p>
            <a:pPr lvl="1"/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290689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83" y="-120421"/>
            <a:ext cx="10515600" cy="1580444"/>
          </a:xfrm>
        </p:spPr>
        <p:txBody>
          <a:bodyPr>
            <a:normAutofit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Yr11 Next Steps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4305" y="230188"/>
            <a:ext cx="3107963" cy="1038714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2A2BC7C-F1AB-4207-811B-9DC5304F0E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932" y="1187570"/>
            <a:ext cx="10515600" cy="5440242"/>
          </a:xfrm>
        </p:spPr>
        <p:txBody>
          <a:bodyPr>
            <a:normAutofit fontScale="92500" lnSpcReduction="20000"/>
          </a:bodyPr>
          <a:lstStyle/>
          <a:p>
            <a:r>
              <a:rPr lang="en-GB" sz="3200" dirty="0"/>
              <a:t>Target 3/4 borderline students</a:t>
            </a:r>
          </a:p>
          <a:p>
            <a:pPr lvl="1"/>
            <a:r>
              <a:rPr lang="en-GB" sz="2800" dirty="0"/>
              <a:t>Quality first teaching</a:t>
            </a:r>
          </a:p>
          <a:p>
            <a:pPr lvl="1"/>
            <a:r>
              <a:rPr lang="en-GB" sz="2800" dirty="0"/>
              <a:t>Targeted interventions (Inference, “Elephant Maths”)</a:t>
            </a:r>
          </a:p>
          <a:p>
            <a:r>
              <a:rPr lang="en-GB" sz="3200" dirty="0"/>
              <a:t>Informed decisions re Entry Level entries</a:t>
            </a:r>
          </a:p>
          <a:p>
            <a:r>
              <a:rPr lang="en-GB" sz="3200" dirty="0"/>
              <a:t>Coursework deadlines</a:t>
            </a:r>
          </a:p>
          <a:p>
            <a:pPr lvl="1"/>
            <a:r>
              <a:rPr lang="en-GB" sz="2800" dirty="0"/>
              <a:t>Maximise support time</a:t>
            </a:r>
          </a:p>
          <a:p>
            <a:pPr lvl="1"/>
            <a:r>
              <a:rPr lang="en-GB" sz="2800" dirty="0"/>
              <a:t>Clear priorities, communicated with key staff</a:t>
            </a:r>
          </a:p>
          <a:p>
            <a:pPr lvl="1"/>
            <a:r>
              <a:rPr lang="en-GB" sz="2800" dirty="0"/>
              <a:t>Collapsing timetables where necessary</a:t>
            </a:r>
          </a:p>
          <a:p>
            <a:r>
              <a:rPr lang="en-GB" sz="3200" dirty="0"/>
              <a:t>Practise access arrangements	</a:t>
            </a:r>
          </a:p>
          <a:p>
            <a:pPr lvl="1"/>
            <a:r>
              <a:rPr lang="en-GB" sz="2800" dirty="0"/>
              <a:t>Utilising TAs through new faculty system</a:t>
            </a:r>
          </a:p>
          <a:p>
            <a:r>
              <a:rPr lang="en-GB" sz="3200" dirty="0"/>
              <a:t>Tier 2 language</a:t>
            </a:r>
          </a:p>
          <a:p>
            <a:pPr lvl="1"/>
            <a:r>
              <a:rPr lang="en-GB" sz="2800" dirty="0"/>
              <a:t>Using form time to boost key terminology</a:t>
            </a:r>
          </a:p>
          <a:p>
            <a:pPr lvl="1"/>
            <a:r>
              <a:rPr lang="en-GB" sz="2800" dirty="0"/>
              <a:t>“Elephant Maths” exam techniques shared with all staff</a:t>
            </a:r>
          </a:p>
          <a:p>
            <a:r>
              <a:rPr lang="en-GB" sz="3200" dirty="0"/>
              <a:t>Timetabled revision sessions after school</a:t>
            </a:r>
          </a:p>
          <a:p>
            <a:pPr marL="457200" lvl="1" indent="0"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20438370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4522</TotalTime>
  <Words>434</Words>
  <Application>Microsoft Office PowerPoint</Application>
  <PresentationFormat>Widescreen</PresentationFormat>
  <Paragraphs>115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Times New Roman</vt:lpstr>
      <vt:lpstr>1_Office Theme</vt:lpstr>
      <vt:lpstr>Office Theme</vt:lpstr>
      <vt:lpstr>PowerPoint Presentation</vt:lpstr>
      <vt:lpstr>Yr11 Background Information</vt:lpstr>
      <vt:lpstr>Yr11 Background Information</vt:lpstr>
      <vt:lpstr>Yr11 Background Information</vt:lpstr>
      <vt:lpstr>Y11 Background Information</vt:lpstr>
      <vt:lpstr>Yr 11 Estimated grades </vt:lpstr>
      <vt:lpstr>Yr11 Current concerns</vt:lpstr>
      <vt:lpstr>Yr11 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Phill Arrowsmith</dc:creator>
  <cp:lastModifiedBy>Laura Finnan</cp:lastModifiedBy>
  <cp:revision>65</cp:revision>
  <cp:lastPrinted>2022-11-17T15:18:02Z</cp:lastPrinted>
  <dcterms:created xsi:type="dcterms:W3CDTF">2021-08-31T06:18:28Z</dcterms:created>
  <dcterms:modified xsi:type="dcterms:W3CDTF">2024-03-15T13:54:20Z</dcterms:modified>
</cp:coreProperties>
</file>