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59" r:id="rId6"/>
    <p:sldId id="274" r:id="rId7"/>
    <p:sldId id="260" r:id="rId8"/>
    <p:sldId id="272"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404975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111827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223345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227146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298983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219828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259194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16901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308345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97728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B30FF6-729E-4612-B421-AEB55A8B3E77}" type="datetimeFigureOut">
              <a:rPr lang="en-GB" smtClean="0"/>
              <a:t>07/06/2020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05B16A-1679-46A7-A8A2-30F2967AF486}" type="slidenum">
              <a:rPr lang="en-GB" smtClean="0"/>
              <a:t>‹#›</a:t>
            </a:fld>
            <a:endParaRPr lang="en-GB" dirty="0"/>
          </a:p>
        </p:txBody>
      </p:sp>
    </p:spTree>
    <p:extLst>
      <p:ext uri="{BB962C8B-B14F-4D97-AF65-F5344CB8AC3E}">
        <p14:creationId xmlns:p14="http://schemas.microsoft.com/office/powerpoint/2010/main" val="299445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30FF6-729E-4612-B421-AEB55A8B3E77}" type="datetimeFigureOut">
              <a:rPr lang="en-GB" smtClean="0"/>
              <a:t>07/06/2020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5B16A-1679-46A7-A8A2-30F2967AF486}" type="slidenum">
              <a:rPr lang="en-GB" smtClean="0"/>
              <a:t>‹#›</a:t>
            </a:fld>
            <a:endParaRPr lang="en-GB" dirty="0"/>
          </a:p>
        </p:txBody>
      </p:sp>
    </p:spTree>
    <p:extLst>
      <p:ext uri="{BB962C8B-B14F-4D97-AF65-F5344CB8AC3E}">
        <p14:creationId xmlns:p14="http://schemas.microsoft.com/office/powerpoint/2010/main" val="313661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9433901"/>
              </p:ext>
            </p:extLst>
          </p:nvPr>
        </p:nvGraphicFramePr>
        <p:xfrm>
          <a:off x="539552" y="1196750"/>
          <a:ext cx="8064896" cy="5328594"/>
        </p:xfrm>
        <a:graphic>
          <a:graphicData uri="http://schemas.openxmlformats.org/drawingml/2006/table">
            <a:tbl>
              <a:tblPr firstRow="1" bandRow="1">
                <a:tableStyleId>{5C22544A-7EE6-4342-B048-85BDC9FD1C3A}</a:tableStyleId>
              </a:tblPr>
              <a:tblGrid>
                <a:gridCol w="4032448"/>
                <a:gridCol w="4032448"/>
              </a:tblGrid>
              <a:tr h="888099">
                <a:tc>
                  <a:txBody>
                    <a:bodyPr/>
                    <a:lstStyle/>
                    <a:p>
                      <a:pPr algn="ctr"/>
                      <a:r>
                        <a:rPr lang="en-GB" sz="2400" dirty="0" smtClean="0"/>
                        <a:t>Day of the Week</a:t>
                      </a:r>
                      <a:endParaRPr lang="en-GB" sz="2400" dirty="0"/>
                    </a:p>
                  </a:txBody>
                  <a:tcPr anchor="ctr"/>
                </a:tc>
                <a:tc>
                  <a:txBody>
                    <a:bodyPr/>
                    <a:lstStyle/>
                    <a:p>
                      <a:pPr algn="ctr"/>
                      <a:r>
                        <a:rPr lang="en-GB" sz="2400" dirty="0" smtClean="0"/>
                        <a:t>Activity</a:t>
                      </a:r>
                      <a:endParaRPr lang="en-GB" sz="2400" dirty="0"/>
                    </a:p>
                  </a:txBody>
                  <a:tcPr anchor="ctr"/>
                </a:tc>
              </a:tr>
              <a:tr h="888099">
                <a:tc>
                  <a:txBody>
                    <a:bodyPr/>
                    <a:lstStyle/>
                    <a:p>
                      <a:pPr algn="ctr"/>
                      <a:r>
                        <a:rPr lang="en-GB" dirty="0" smtClean="0"/>
                        <a:t>Monday</a:t>
                      </a:r>
                      <a:endParaRPr lang="en-GB" dirty="0"/>
                    </a:p>
                  </a:txBody>
                  <a:tcPr anchor="ctr"/>
                </a:tc>
                <a:tc>
                  <a:txBody>
                    <a:bodyPr/>
                    <a:lstStyle/>
                    <a:p>
                      <a:pPr algn="ctr"/>
                      <a:r>
                        <a:rPr lang="en-GB" dirty="0" smtClean="0"/>
                        <a:t>Danger Ball!</a:t>
                      </a:r>
                      <a:endParaRPr lang="en-GB" dirty="0"/>
                    </a:p>
                  </a:txBody>
                  <a:tcPr anchor="ctr"/>
                </a:tc>
              </a:tr>
              <a:tr h="888099">
                <a:tc>
                  <a:txBody>
                    <a:bodyPr/>
                    <a:lstStyle/>
                    <a:p>
                      <a:pPr algn="ctr"/>
                      <a:r>
                        <a:rPr lang="en-GB" dirty="0" smtClean="0"/>
                        <a:t>Tuesday</a:t>
                      </a:r>
                    </a:p>
                    <a:p>
                      <a:pPr algn="ctr"/>
                      <a:endParaRPr lang="en-GB" dirty="0"/>
                    </a:p>
                  </a:txBody>
                  <a:tcPr anchor="ctr"/>
                </a:tc>
                <a:tc>
                  <a:txBody>
                    <a:bodyPr/>
                    <a:lstStyle/>
                    <a:p>
                      <a:pPr algn="ctr"/>
                      <a:r>
                        <a:rPr lang="en-GB" dirty="0" smtClean="0"/>
                        <a:t>Wacky Gym –</a:t>
                      </a:r>
                      <a:r>
                        <a:rPr lang="en-GB" baseline="0" dirty="0" smtClean="0"/>
                        <a:t> Partner Balances</a:t>
                      </a:r>
                      <a:endParaRPr lang="en-GB" dirty="0"/>
                    </a:p>
                  </a:txBody>
                  <a:tcPr anchor="ctr"/>
                </a:tc>
              </a:tr>
              <a:tr h="888099">
                <a:tc>
                  <a:txBody>
                    <a:bodyPr/>
                    <a:lstStyle/>
                    <a:p>
                      <a:pPr algn="ctr"/>
                      <a:r>
                        <a:rPr lang="en-GB" dirty="0" smtClean="0"/>
                        <a:t>Wednesday</a:t>
                      </a:r>
                      <a:endParaRPr lang="en-GB" dirty="0"/>
                    </a:p>
                  </a:txBody>
                  <a:tcPr anchor="ctr"/>
                </a:tc>
                <a:tc>
                  <a:txBody>
                    <a:bodyPr/>
                    <a:lstStyle/>
                    <a:p>
                      <a:pPr algn="ctr"/>
                      <a:r>
                        <a:rPr lang="en-GB" dirty="0" smtClean="0"/>
                        <a:t>Athletics Coach</a:t>
                      </a:r>
                      <a:endParaRPr lang="en-GB" dirty="0"/>
                    </a:p>
                  </a:txBody>
                  <a:tcPr anchor="ctr"/>
                </a:tc>
              </a:tr>
              <a:tr h="888099">
                <a:tc>
                  <a:txBody>
                    <a:bodyPr/>
                    <a:lstStyle/>
                    <a:p>
                      <a:pPr algn="ctr"/>
                      <a:r>
                        <a:rPr lang="en-GB" dirty="0" smtClean="0"/>
                        <a:t>Thursday</a:t>
                      </a:r>
                      <a:endParaRPr lang="en-GB" dirty="0"/>
                    </a:p>
                  </a:txBody>
                  <a:tcPr anchor="ctr"/>
                </a:tc>
                <a:tc>
                  <a:txBody>
                    <a:bodyPr/>
                    <a:lstStyle/>
                    <a:p>
                      <a:pPr algn="ctr"/>
                      <a:r>
                        <a:rPr lang="en-GB" dirty="0" smtClean="0"/>
                        <a:t>Personal Train…Somebody</a:t>
                      </a:r>
                      <a:r>
                        <a:rPr lang="en-GB" baseline="0" dirty="0" smtClean="0"/>
                        <a:t> else</a:t>
                      </a:r>
                      <a:r>
                        <a:rPr lang="en-GB" dirty="0" smtClean="0"/>
                        <a:t>!</a:t>
                      </a:r>
                      <a:endParaRPr lang="en-GB" dirty="0"/>
                    </a:p>
                  </a:txBody>
                  <a:tcPr anchor="ctr"/>
                </a:tc>
              </a:tr>
              <a:tr h="888099">
                <a:tc>
                  <a:txBody>
                    <a:bodyPr/>
                    <a:lstStyle/>
                    <a:p>
                      <a:pPr algn="ctr"/>
                      <a:r>
                        <a:rPr lang="en-GB" dirty="0" smtClean="0"/>
                        <a:t>Friday</a:t>
                      </a:r>
                      <a:endParaRPr lang="en-GB"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You choose!</a:t>
                      </a:r>
                    </a:p>
                  </a:txBody>
                  <a:tcPr anchor="ctr"/>
                </a:tc>
              </a:tr>
            </a:tbl>
          </a:graphicData>
        </a:graphic>
      </p:graphicFrame>
      <p:sp>
        <p:nvSpPr>
          <p:cNvPr id="5" name="TextBox 4"/>
          <p:cNvSpPr txBox="1"/>
          <p:nvPr/>
        </p:nvSpPr>
        <p:spPr>
          <a:xfrm>
            <a:off x="611560" y="116632"/>
            <a:ext cx="7848872" cy="830997"/>
          </a:xfrm>
          <a:prstGeom prst="rect">
            <a:avLst/>
          </a:prstGeom>
          <a:noFill/>
        </p:spPr>
        <p:txBody>
          <a:bodyPr wrap="square" rtlCol="0">
            <a:spAutoFit/>
          </a:bodyPr>
          <a:lstStyle/>
          <a:p>
            <a:pPr algn="ctr"/>
            <a:r>
              <a:rPr lang="en-GB" sz="4800" b="1" u="sng" dirty="0" smtClean="0"/>
              <a:t>Year Six</a:t>
            </a:r>
            <a:endParaRPr lang="en-GB" sz="4800" b="1" u="sng"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4140"/>
            <a:ext cx="1512540" cy="151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940" y="-224140"/>
            <a:ext cx="1512540" cy="1512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489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912"/>
            <a:ext cx="8229600" cy="1143000"/>
          </a:xfrm>
        </p:spPr>
        <p:txBody>
          <a:bodyPr>
            <a:noAutofit/>
          </a:bodyPr>
          <a:lstStyle/>
          <a:p>
            <a:r>
              <a:rPr lang="en-GB" sz="6600" dirty="0" smtClean="0"/>
              <a:t>“I can do that…. What’s next?”</a:t>
            </a:r>
            <a:endParaRPr lang="en-GB" sz="6600" dirty="0"/>
          </a:p>
        </p:txBody>
      </p:sp>
    </p:spTree>
    <p:extLst>
      <p:ext uri="{BB962C8B-B14F-4D97-AF65-F5344CB8AC3E}">
        <p14:creationId xmlns:p14="http://schemas.microsoft.com/office/powerpoint/2010/main" val="117098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44624"/>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Balance</a:t>
            </a:r>
            <a:endParaRPr lang="en-GB" sz="4800" b="1" dirty="0">
              <a:solidFill>
                <a:schemeClr val="bg1"/>
              </a:solidFill>
              <a:latin typeface="Tw Cen MT Condensed" panose="020B0606020104020203" pitchFamily="34" charset="0"/>
            </a:endParaRPr>
          </a:p>
        </p:txBody>
      </p:sp>
      <p:sp>
        <p:nvSpPr>
          <p:cNvPr id="5" name="Up Arrow 4"/>
          <p:cNvSpPr/>
          <p:nvPr/>
        </p:nvSpPr>
        <p:spPr>
          <a:xfrm>
            <a:off x="179512" y="1844824"/>
            <a:ext cx="576064" cy="4176464"/>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7" name="TextBox 6"/>
          <p:cNvSpPr txBox="1"/>
          <p:nvPr/>
        </p:nvSpPr>
        <p:spPr>
          <a:xfrm>
            <a:off x="1187624" y="1628800"/>
            <a:ext cx="5760640" cy="4801314"/>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can maintain balance when performing a task on one leg (this applies when static or when moving) (</a:t>
            </a:r>
            <a:r>
              <a:rPr lang="en-GB" dirty="0" smtClean="0">
                <a:solidFill>
                  <a:srgbClr val="FF0000"/>
                </a:solidFill>
                <a:latin typeface="Tw Cen MT Condensed" panose="020B0606020104020203" pitchFamily="34" charset="0"/>
              </a:rPr>
              <a:t>Develop through setting challenges where children must perform tasks on one leg. I.e – Throw and catch bean bag with alternate hands on one leg – Individual or as pairs</a:t>
            </a:r>
            <a:r>
              <a:rPr lang="en-GB" dirty="0" smtClean="0">
                <a:latin typeface="Tw Cen MT Condensed" panose="020B0606020104020203" pitchFamily="34" charset="0"/>
              </a:rPr>
              <a:t>)</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can maintain their balance whilst standing on one foot (</a:t>
            </a:r>
            <a:r>
              <a:rPr lang="en-GB" dirty="0" smtClean="0">
                <a:solidFill>
                  <a:srgbClr val="FF0000"/>
                </a:solidFill>
                <a:latin typeface="Tw Cen MT Condensed" panose="020B0606020104020203" pitchFamily="34" charset="0"/>
              </a:rPr>
              <a:t>Set time challenges, use apparatus to focus children. Encourage the children to look at something that is level with their eyes – ears govern our balance! Some children will initially find it easier balancing with a bend in their knee, allowing the Quadriceps to contract slightly and control their body</a:t>
            </a:r>
            <a:r>
              <a:rPr lang="en-GB" dirty="0" smtClean="0">
                <a:latin typeface="Tw Cen MT Condensed" panose="020B0606020104020203" pitchFamily="34" charset="0"/>
              </a:rPr>
              <a:t>)</a:t>
            </a:r>
            <a:r>
              <a:rPr lang="en-GB" dirty="0" smtClean="0">
                <a:solidFill>
                  <a:srgbClr val="FF0000"/>
                </a:solidFill>
                <a:latin typeface="Tw Cen MT Condensed" panose="020B0606020104020203" pitchFamily="34" charset="0"/>
              </a:rPr>
              <a:t> </a:t>
            </a:r>
            <a:endParaRPr lang="en-GB" dirty="0" smtClean="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whilst standing in a stationary position and performing a task (2 feet) (</a:t>
            </a:r>
            <a:r>
              <a:rPr lang="en-GB" dirty="0" smtClean="0">
                <a:solidFill>
                  <a:srgbClr val="FF0000"/>
                </a:solidFill>
                <a:latin typeface="Tw Cen MT Condensed" panose="020B0606020104020203" pitchFamily="34" charset="0"/>
              </a:rPr>
              <a:t>Develop by asking children to balance a bean bag on their shoulder&gt;back of hand&gt;head&gt;on head whilst holding arms out and touching nose with one hand</a:t>
            </a:r>
            <a:r>
              <a:rPr lang="en-GB" dirty="0" smtClean="0">
                <a:latin typeface="Tw Cen MT Condensed" panose="020B0606020104020203" pitchFamily="34" charset="0"/>
              </a:rPr>
              <a:t>)</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Children maintain balance when standing in a stationary position on the floor (2 feet) (</a:t>
            </a:r>
            <a:r>
              <a:rPr lang="en-GB" dirty="0" smtClean="0">
                <a:solidFill>
                  <a:srgbClr val="FF0000"/>
                </a:solidFill>
                <a:latin typeface="Tw Cen MT Condensed" panose="020B0606020104020203" pitchFamily="34" charset="0"/>
              </a:rPr>
              <a:t>Develop this skill through activities involving a ‘freeze’ </a:t>
            </a:r>
            <a:r>
              <a:rPr lang="en-GB" b="1" dirty="0" smtClean="0">
                <a:solidFill>
                  <a:srgbClr val="FF0000"/>
                </a:solidFill>
                <a:latin typeface="Tw Cen MT Condensed" panose="020B0606020104020203" pitchFamily="34" charset="0"/>
              </a:rPr>
              <a:t>OR</a:t>
            </a:r>
            <a:r>
              <a:rPr lang="en-GB" dirty="0" smtClean="0">
                <a:solidFill>
                  <a:srgbClr val="FF0000"/>
                </a:solidFill>
                <a:latin typeface="Tw Cen MT Condensed" panose="020B0606020104020203" pitchFamily="34" charset="0"/>
              </a:rPr>
              <a:t> ask children to balance objects on particular parts of their body. I.e  - Bean Bag/Cone</a:t>
            </a:r>
            <a:r>
              <a:rPr lang="en-GB" dirty="0" smtClean="0">
                <a:latin typeface="Tw Cen MT Condensed" panose="020B0606020104020203" pitchFamily="34" charset="0"/>
              </a:rPr>
              <a:t>) </a:t>
            </a:r>
          </a:p>
        </p:txBody>
      </p:sp>
      <p:sp>
        <p:nvSpPr>
          <p:cNvPr id="8" name="AutoShape 2" descr="https://yyoxk3ahli522awz2214oxcb-wpengine.netdna-ssl.com/wp-content/uploads/2014/09/GMB-Back-Scale-572x41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4" descr="https://yyoxk3ahli522awz2214oxcb-wpengine.netdna-ssl.com/wp-content/uploads/2014/09/GMB-Back-Scale-572x415.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6" descr="http://photos.demandstudios.com/12/55/fotolia_4629272_X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66" t="16554" r="33789" b="4013"/>
          <a:stretch/>
        </p:blipFill>
        <p:spPr bwMode="auto">
          <a:xfrm>
            <a:off x="7593528" y="1700808"/>
            <a:ext cx="101092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C:\Users\craig\Documents\Newman Catholic Collegiate\Pictures\New folder\IMG_0159.JPG"/>
          <p:cNvPicPr>
            <a:picLocks noChangeAspect="1" noChangeArrowheads="1"/>
          </p:cNvPicPr>
          <p:nvPr/>
        </p:nvPicPr>
        <p:blipFill>
          <a:blip r:embed="rId3" cstate="print">
            <a:extLst>
              <a:ext uri="{28A0092B-C50C-407E-A947-70E740481C1C}">
                <a14:useLocalDpi xmlns:a14="http://schemas.microsoft.com/office/drawing/2010/main" val="0"/>
              </a:ext>
            </a:extLst>
          </a:blip>
          <a:srcRect l="12201" t="11151" r="5202" b="32150"/>
          <a:stretch>
            <a:fillRect/>
          </a:stretch>
        </p:blipFill>
        <p:spPr bwMode="auto">
          <a:xfrm>
            <a:off x="7391149" y="5000970"/>
            <a:ext cx="1429323" cy="1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Up Arrow 11"/>
          <p:cNvSpPr/>
          <p:nvPr/>
        </p:nvSpPr>
        <p:spPr>
          <a:xfrm>
            <a:off x="7812360" y="2924944"/>
            <a:ext cx="504056" cy="194421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7164288" y="3501008"/>
            <a:ext cx="1800200" cy="954107"/>
          </a:xfrm>
          <a:prstGeom prst="rect">
            <a:avLst/>
          </a:prstGeom>
          <a:solidFill>
            <a:schemeClr val="bg1"/>
          </a:solidFill>
          <a:ln>
            <a:solidFill>
              <a:schemeClr val="tx1"/>
            </a:solidFill>
          </a:ln>
        </p:spPr>
        <p:txBody>
          <a:bodyPr wrap="square" rtlCol="0">
            <a:spAutoFit/>
          </a:bodyPr>
          <a:lstStyle/>
          <a:p>
            <a:pPr algn="ctr"/>
            <a:r>
              <a:rPr lang="en-GB" sz="1400" dirty="0" smtClean="0">
                <a:latin typeface="Tw Cen MT Condensed" panose="020B0606020104020203" pitchFamily="34" charset="0"/>
              </a:rPr>
              <a:t>As children develop their balance, ask them to hold their limbs further away from their core!</a:t>
            </a:r>
            <a:endParaRPr lang="en-GB" sz="1400" dirty="0">
              <a:latin typeface="Tw Cen MT Condensed" panose="020B0606020104020203" pitchFamily="34" charset="0"/>
            </a:endParaRPr>
          </a:p>
        </p:txBody>
      </p:sp>
    </p:spTree>
    <p:extLst>
      <p:ext uri="{BB962C8B-B14F-4D97-AF65-F5344CB8AC3E}">
        <p14:creationId xmlns:p14="http://schemas.microsoft.com/office/powerpoint/2010/main" val="850110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21739"/>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Catching</a:t>
            </a:r>
            <a:endParaRPr lang="en-GB" sz="4800" b="1" dirty="0">
              <a:solidFill>
                <a:schemeClr val="bg1"/>
              </a:solidFill>
              <a:latin typeface="Tw Cen MT Condensed" panose="020B0606020104020203" pitchFamily="34" charset="0"/>
            </a:endParaRPr>
          </a:p>
        </p:txBody>
      </p:sp>
      <p:sp>
        <p:nvSpPr>
          <p:cNvPr id="5" name="Up Arrow 4"/>
          <p:cNvSpPr/>
          <p:nvPr/>
        </p:nvSpPr>
        <p:spPr>
          <a:xfrm>
            <a:off x="35496" y="1713582"/>
            <a:ext cx="576064" cy="394766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Up Arrow 5"/>
          <p:cNvSpPr/>
          <p:nvPr/>
        </p:nvSpPr>
        <p:spPr>
          <a:xfrm rot="5400000">
            <a:off x="4752020" y="2528899"/>
            <a:ext cx="576064" cy="7992888"/>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8" name="TextBox 7"/>
          <p:cNvSpPr txBox="1"/>
          <p:nvPr/>
        </p:nvSpPr>
        <p:spPr>
          <a:xfrm>
            <a:off x="683568" y="1700808"/>
            <a:ext cx="2736304"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Standing – Using two </a:t>
            </a:r>
            <a:r>
              <a:rPr lang="en-GB" dirty="0" smtClean="0">
                <a:solidFill>
                  <a:srgbClr val="FF0000"/>
                </a:solidFill>
                <a:latin typeface="Tw Cen MT Condensed" panose="020B0606020104020203" pitchFamily="34" charset="0"/>
              </a:rPr>
              <a:t>bean bags</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0000"/>
                </a:solidFill>
                <a:latin typeface="Tw Cen MT Condensed" panose="020B0606020104020203" pitchFamily="34" charset="0"/>
              </a:rPr>
              <a:t>bean bag</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0000"/>
                </a:solidFill>
                <a:latin typeface="Tw Cen MT Condensed" panose="020B0606020104020203" pitchFamily="34" charset="0"/>
              </a:rPr>
              <a:t>bean bag</a:t>
            </a:r>
            <a:endParaRPr lang="en-GB" dirty="0">
              <a:solidFill>
                <a:srgbClr val="FF00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0000"/>
                </a:solidFill>
                <a:latin typeface="Tw Cen MT Condensed" panose="020B0606020104020203" pitchFamily="34" charset="0"/>
              </a:rPr>
              <a:t>bean bag </a:t>
            </a:r>
            <a:r>
              <a:rPr lang="en-GB" dirty="0" smtClean="0">
                <a:latin typeface="Tw Cen MT Condensed" panose="020B0606020104020203" pitchFamily="34" charset="0"/>
              </a:rPr>
              <a:t>(doesn’t roll away!)</a:t>
            </a:r>
          </a:p>
        </p:txBody>
      </p:sp>
      <p:sp>
        <p:nvSpPr>
          <p:cNvPr id="9" name="TextBox 8"/>
          <p:cNvSpPr txBox="1"/>
          <p:nvPr/>
        </p:nvSpPr>
        <p:spPr>
          <a:xfrm>
            <a:off x="3467674" y="1700808"/>
            <a:ext cx="2736304"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Standing – Using two </a:t>
            </a:r>
            <a:r>
              <a:rPr lang="en-GB" dirty="0" smtClean="0">
                <a:solidFill>
                  <a:srgbClr val="FF0000"/>
                </a:solidFill>
                <a:latin typeface="Tw Cen MT Condensed" panose="020B0606020104020203" pitchFamily="34" charset="0"/>
              </a:rPr>
              <a:t>bean bags</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 Practice catching with a </a:t>
            </a:r>
            <a:r>
              <a:rPr lang="en-GB" dirty="0" smtClean="0">
                <a:solidFill>
                  <a:srgbClr val="FF0000"/>
                </a:solidFill>
                <a:latin typeface="Tw Cen MT Condensed" panose="020B0606020104020203" pitchFamily="34" charset="0"/>
              </a:rPr>
              <a:t>bean bag</a:t>
            </a:r>
          </a:p>
          <a:p>
            <a:pPr marL="285750" indent="-285750">
              <a:buFont typeface="Arial" panose="020B0604020202020204" pitchFamily="34" charset="0"/>
              <a:buChar char="•"/>
            </a:pPr>
            <a:r>
              <a:rPr lang="en-GB" dirty="0" smtClean="0">
                <a:latin typeface="Tw Cen MT Condensed" panose="020B0606020104020203" pitchFamily="34" charset="0"/>
              </a:rPr>
              <a:t>Resting on knee’s – Practice catching with a </a:t>
            </a:r>
            <a:r>
              <a:rPr lang="en-GB" dirty="0" smtClean="0">
                <a:solidFill>
                  <a:srgbClr val="FF0000"/>
                </a:solidFill>
                <a:latin typeface="Tw Cen MT Condensed" panose="020B0606020104020203" pitchFamily="34" charset="0"/>
              </a:rPr>
              <a:t>bean bag</a:t>
            </a:r>
            <a:endParaRPr lang="en-GB" dirty="0">
              <a:solidFill>
                <a:srgbClr val="FF0000"/>
              </a:solidFill>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Sitting – practice catching with a </a:t>
            </a:r>
            <a:r>
              <a:rPr lang="en-GB" dirty="0" smtClean="0">
                <a:solidFill>
                  <a:srgbClr val="FF0000"/>
                </a:solidFill>
                <a:latin typeface="Tw Cen MT Condensed" panose="020B0606020104020203" pitchFamily="34" charset="0"/>
              </a:rPr>
              <a:t>bean bag </a:t>
            </a:r>
            <a:r>
              <a:rPr lang="en-GB" dirty="0" smtClean="0">
                <a:latin typeface="Tw Cen MT Condensed" panose="020B0606020104020203" pitchFamily="34" charset="0"/>
              </a:rPr>
              <a:t>(doesn’t roll away!)</a:t>
            </a:r>
          </a:p>
        </p:txBody>
      </p:sp>
      <p:sp>
        <p:nvSpPr>
          <p:cNvPr id="10" name="TextBox 9"/>
          <p:cNvSpPr txBox="1"/>
          <p:nvPr/>
        </p:nvSpPr>
        <p:spPr>
          <a:xfrm>
            <a:off x="6258204" y="1713582"/>
            <a:ext cx="2866323" cy="3970318"/>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Large group working in a set space, one child acts as the DEF, the rest keep </a:t>
            </a:r>
            <a:r>
              <a:rPr lang="en-GB" dirty="0" smtClean="0">
                <a:solidFill>
                  <a:srgbClr val="FFFF00"/>
                </a:solidFill>
                <a:latin typeface="Tw Cen MT Condensed" panose="020B0606020104020203" pitchFamily="34" charset="0"/>
              </a:rPr>
              <a:t>ball</a:t>
            </a:r>
            <a:r>
              <a:rPr lang="en-GB" dirty="0" smtClean="0">
                <a:latin typeface="Tw Cen MT Condensed" panose="020B0606020104020203" pitchFamily="34" charset="0"/>
              </a:rPr>
              <a:t> away from DEF</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Standing </a:t>
            </a:r>
            <a:r>
              <a:rPr lang="en-GB" dirty="0">
                <a:latin typeface="Tw Cen MT Condensed" panose="020B0606020104020203" pitchFamily="34" charset="0"/>
              </a:rPr>
              <a:t>in a circle, no adult in the middle, practice catching  with a </a:t>
            </a:r>
            <a:r>
              <a:rPr lang="en-GB" dirty="0" smtClean="0">
                <a:solidFill>
                  <a:srgbClr val="FFFF00"/>
                </a:solidFill>
                <a:latin typeface="Tw Cen MT Condensed" panose="020B0606020104020203" pitchFamily="34" charset="0"/>
              </a:rPr>
              <a:t>medium sized ball</a:t>
            </a:r>
            <a:endParaRPr lang="en-GB" dirty="0">
              <a:solidFill>
                <a:srgbClr val="FFFF00"/>
              </a:solidFill>
              <a:latin typeface="Tw Cen MT Condensed" panose="020B0606020104020203" pitchFamily="34" charset="0"/>
            </a:endParaRPr>
          </a:p>
          <a:p>
            <a:pPr marL="285750" indent="-285750">
              <a:buFont typeface="Arial" panose="020B0604020202020204" pitchFamily="34" charset="0"/>
              <a:buChar char="•"/>
            </a:pPr>
            <a:r>
              <a:rPr lang="en-GB" dirty="0">
                <a:latin typeface="Tw Cen MT Condensed" panose="020B0606020104020203" pitchFamily="34" charset="0"/>
              </a:rPr>
              <a:t>I</a:t>
            </a:r>
            <a:r>
              <a:rPr lang="en-GB" dirty="0" smtClean="0">
                <a:latin typeface="Tw Cen MT Condensed" panose="020B0606020104020203" pitchFamily="34" charset="0"/>
              </a:rPr>
              <a:t>n </a:t>
            </a:r>
            <a:r>
              <a:rPr lang="en-GB" dirty="0">
                <a:latin typeface="Tw Cen MT Condensed" panose="020B0606020104020203" pitchFamily="34" charset="0"/>
              </a:rPr>
              <a:t>a circle, </a:t>
            </a:r>
            <a:r>
              <a:rPr lang="en-GB" dirty="0" smtClean="0">
                <a:latin typeface="Tw Cen MT Condensed" panose="020B0606020104020203" pitchFamily="34" charset="0"/>
              </a:rPr>
              <a:t>no adult in middle, </a:t>
            </a:r>
            <a:r>
              <a:rPr lang="en-GB" dirty="0">
                <a:latin typeface="Tw Cen MT Condensed" panose="020B0606020104020203" pitchFamily="34" charset="0"/>
              </a:rPr>
              <a:t>practice </a:t>
            </a:r>
            <a:r>
              <a:rPr lang="en-GB" dirty="0" smtClean="0">
                <a:latin typeface="Tw Cen MT Condensed" panose="020B0606020104020203" pitchFamily="34" charset="0"/>
              </a:rPr>
              <a:t>catching </a:t>
            </a:r>
            <a:r>
              <a:rPr lang="en-GB" dirty="0">
                <a:latin typeface="Tw Cen MT Condensed" panose="020B0606020104020203" pitchFamily="34" charset="0"/>
              </a:rPr>
              <a:t>a </a:t>
            </a:r>
            <a:r>
              <a:rPr lang="en-GB" dirty="0">
                <a:solidFill>
                  <a:srgbClr val="FF0000"/>
                </a:solidFill>
                <a:latin typeface="Tw Cen MT Condensed" panose="020B0606020104020203" pitchFamily="34" charset="0"/>
              </a:rPr>
              <a:t>bean </a:t>
            </a:r>
            <a:r>
              <a:rPr lang="en-GB" dirty="0" smtClean="0">
                <a:solidFill>
                  <a:srgbClr val="FF0000"/>
                </a:solidFill>
                <a:latin typeface="Tw Cen MT Condensed" panose="020B0606020104020203" pitchFamily="34" charset="0"/>
              </a:rPr>
              <a:t>bag</a:t>
            </a:r>
            <a:endParaRPr lang="en-GB" dirty="0" smtClean="0">
              <a:latin typeface="Tw Cen MT Condensed" panose="020B0606020104020203" pitchFamily="34" charset="0"/>
            </a:endParaRPr>
          </a:p>
          <a:p>
            <a:pPr marL="285750" indent="-285750">
              <a:buFont typeface="Arial" panose="020B0604020202020204" pitchFamily="34" charset="0"/>
              <a:buChar char="•"/>
            </a:pPr>
            <a:r>
              <a:rPr lang="en-GB" dirty="0">
                <a:latin typeface="Tw Cen MT Condensed" panose="020B0606020104020203" pitchFamily="34" charset="0"/>
              </a:rPr>
              <a:t>Standing in a circle, </a:t>
            </a:r>
            <a:r>
              <a:rPr lang="en-GB" dirty="0" smtClean="0">
                <a:latin typeface="Tw Cen MT Condensed" panose="020B0606020104020203" pitchFamily="34" charset="0"/>
              </a:rPr>
              <a:t>adult in the </a:t>
            </a:r>
            <a:r>
              <a:rPr lang="en-GB" dirty="0">
                <a:latin typeface="Tw Cen MT Condensed" panose="020B0606020104020203" pitchFamily="34" charset="0"/>
              </a:rPr>
              <a:t>middle, practice catching  with a </a:t>
            </a:r>
            <a:r>
              <a:rPr lang="en-GB" dirty="0" smtClean="0">
                <a:solidFill>
                  <a:srgbClr val="FFFF00"/>
                </a:solidFill>
                <a:latin typeface="Tw Cen MT Condensed" panose="020B0606020104020203" pitchFamily="34" charset="0"/>
              </a:rPr>
              <a:t>medium sized ball</a:t>
            </a:r>
          </a:p>
          <a:p>
            <a:pPr marL="285750" indent="-285750">
              <a:buFont typeface="Arial" panose="020B0604020202020204" pitchFamily="34" charset="0"/>
              <a:buChar char="•"/>
            </a:pPr>
            <a:r>
              <a:rPr lang="en-GB" dirty="0" smtClean="0">
                <a:latin typeface="Tw Cen MT Condensed" panose="020B0606020104020203" pitchFamily="34" charset="0"/>
              </a:rPr>
              <a:t>Standing in a circle, adult in the middle, practice catching  with a </a:t>
            </a:r>
            <a:r>
              <a:rPr lang="en-GB" dirty="0" smtClean="0">
                <a:solidFill>
                  <a:srgbClr val="FF0000"/>
                </a:solidFill>
                <a:latin typeface="Tw Cen MT Condensed" panose="020B0606020104020203" pitchFamily="34" charset="0"/>
              </a:rPr>
              <a:t>bean bag</a:t>
            </a:r>
          </a:p>
        </p:txBody>
      </p:sp>
      <p:sp>
        <p:nvSpPr>
          <p:cNvPr id="11" name="TextBox 10"/>
          <p:cNvSpPr txBox="1"/>
          <p:nvPr/>
        </p:nvSpPr>
        <p:spPr>
          <a:xfrm>
            <a:off x="133164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Individual</a:t>
            </a:r>
            <a:endParaRPr lang="en-GB" dirty="0">
              <a:solidFill>
                <a:schemeClr val="bg1"/>
              </a:solidFill>
              <a:latin typeface="Tw Cen MT Condensed" panose="020B0606020104020203" pitchFamily="34" charset="0"/>
            </a:endParaRPr>
          </a:p>
        </p:txBody>
      </p:sp>
      <p:sp>
        <p:nvSpPr>
          <p:cNvPr id="12" name="TextBox 11"/>
          <p:cNvSpPr txBox="1"/>
          <p:nvPr/>
        </p:nvSpPr>
        <p:spPr>
          <a:xfrm>
            <a:off x="421196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Pairs</a:t>
            </a:r>
            <a:endParaRPr lang="en-GB" dirty="0">
              <a:solidFill>
                <a:schemeClr val="bg1"/>
              </a:solidFill>
              <a:latin typeface="Tw Cen MT Condensed" panose="020B0606020104020203" pitchFamily="34" charset="0"/>
            </a:endParaRPr>
          </a:p>
        </p:txBody>
      </p:sp>
      <p:sp>
        <p:nvSpPr>
          <p:cNvPr id="13" name="TextBox 12"/>
          <p:cNvSpPr txBox="1"/>
          <p:nvPr/>
        </p:nvSpPr>
        <p:spPr>
          <a:xfrm>
            <a:off x="6948264" y="5746030"/>
            <a:ext cx="1440160"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a Small Group</a:t>
            </a:r>
            <a:endParaRPr lang="en-GB"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809444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44624"/>
            <a:ext cx="5688632" cy="1569660"/>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Running</a:t>
            </a:r>
          </a:p>
          <a:p>
            <a:pPr algn="ctr"/>
            <a:r>
              <a:rPr lang="en-GB" sz="4800" b="1" dirty="0" smtClean="0">
                <a:solidFill>
                  <a:schemeClr val="bg1"/>
                </a:solidFill>
                <a:latin typeface="Tw Cen MT Condensed" panose="020B0606020104020203" pitchFamily="34" charset="0"/>
              </a:rPr>
              <a:t>&amp; Stopping</a:t>
            </a:r>
            <a:endParaRPr lang="en-GB" sz="4800" b="1" dirty="0">
              <a:solidFill>
                <a:schemeClr val="bg1"/>
              </a:solidFill>
              <a:latin typeface="Tw Cen MT Condensed" panose="020B0606020104020203" pitchFamily="34" charset="0"/>
            </a:endParaRPr>
          </a:p>
        </p:txBody>
      </p:sp>
      <p:sp>
        <p:nvSpPr>
          <p:cNvPr id="5" name="Up Arrow 4"/>
          <p:cNvSpPr/>
          <p:nvPr/>
        </p:nvSpPr>
        <p:spPr>
          <a:xfrm>
            <a:off x="179512" y="1844824"/>
            <a:ext cx="576064" cy="4176464"/>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7" name="TextBox 6"/>
          <p:cNvSpPr txBox="1"/>
          <p:nvPr/>
        </p:nvSpPr>
        <p:spPr>
          <a:xfrm>
            <a:off x="1331640" y="1868046"/>
            <a:ext cx="5760640" cy="4801314"/>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maintain balance when moving fast in all directions &amp; changing directions. Children react to variables and maintain balance whilst moving in a range of directions and stopping with competency (</a:t>
            </a:r>
            <a:r>
              <a:rPr lang="en-GB" dirty="0" smtClean="0">
                <a:solidFill>
                  <a:srgbClr val="FF0000"/>
                </a:solidFill>
                <a:latin typeface="Tw Cen MT Condensed" panose="020B0606020104020203" pitchFamily="34" charset="0"/>
              </a:rPr>
              <a:t>Development would now begin to integrate other factors such as another FMS – Kicking, Catching, Throwing, Jumping etc</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when changing direction in a regimented fashion, show an understanding that not crossing legs when changing direction helps them to maintain balance (</a:t>
            </a:r>
            <a:r>
              <a:rPr lang="en-GB" dirty="0" smtClean="0">
                <a:solidFill>
                  <a:srgbClr val="FF0000"/>
                </a:solidFill>
                <a:latin typeface="Tw Cen MT Condensed" panose="020B0606020104020203" pitchFamily="34" charset="0"/>
              </a:rPr>
              <a:t>Development would then focus on activities/games requiring children dodging, chasing, avoiding moving objects/people</a:t>
            </a:r>
            <a:r>
              <a:rPr lang="en-GB" dirty="0" smtClean="0">
                <a:latin typeface="Tw Cen MT Condensed" panose="020B0606020104020203" pitchFamily="34" charset="0"/>
              </a:rPr>
              <a:t>)</a:t>
            </a:r>
          </a:p>
          <a:p>
            <a:pPr marL="285750" indent="-285750">
              <a:buFont typeface="Arial" panose="020B0604020202020204" pitchFamily="34" charset="0"/>
              <a:buChar char="•"/>
            </a:pPr>
            <a:r>
              <a:rPr lang="en-GB" dirty="0" smtClean="0">
                <a:latin typeface="Tw Cen MT Condensed" panose="020B0606020104020203" pitchFamily="34" charset="0"/>
              </a:rPr>
              <a:t>Children maintain their balance when moving forwards, show an understanding that bending at the knee helps them to stop quickly. Struggle to maintain balance when changing direction in a regimented fashion (I.e Running in &amp; out of cone slaloms)</a:t>
            </a:r>
          </a:p>
          <a:p>
            <a:pPr marL="285750" indent="-285750">
              <a:buFont typeface="Arial" panose="020B0604020202020204" pitchFamily="34" charset="0"/>
              <a:buChar char="•"/>
            </a:pPr>
            <a:r>
              <a:rPr lang="en-GB" dirty="0" smtClean="0">
                <a:latin typeface="Tw Cen MT Condensed" panose="020B0606020104020203" pitchFamily="34" charset="0"/>
              </a:rPr>
              <a:t>Children show a clear in-balance when moving forwards at any pace faster than walking. Need to numerous steps when coming to a stop (</a:t>
            </a:r>
            <a:r>
              <a:rPr lang="en-GB" dirty="0" smtClean="0">
                <a:solidFill>
                  <a:srgbClr val="FF0000"/>
                </a:solidFill>
                <a:latin typeface="Tw Cen MT Condensed" panose="020B0606020104020203" pitchFamily="34" charset="0"/>
              </a:rPr>
              <a:t>Development would focus on lots of activities/games requiring straight line running</a:t>
            </a:r>
            <a:r>
              <a:rPr lang="en-GB" dirty="0" smtClean="0">
                <a:latin typeface="Tw Cen MT Condensed" panose="020B0606020104020203" pitchFamily="34" charset="0"/>
              </a:rPr>
              <a:t>)</a:t>
            </a:r>
          </a:p>
        </p:txBody>
      </p:sp>
      <p:pic>
        <p:nvPicPr>
          <p:cNvPr id="8" name="Picture 2" descr="http://cdn.coresites.factorymedia.com/skiunion/wp-content/uploads/2009/11/8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27" t="59864" r="62915"/>
          <a:stretch/>
        </p:blipFill>
        <p:spPr bwMode="auto">
          <a:xfrm>
            <a:off x="7236296" y="4837001"/>
            <a:ext cx="1251656" cy="16897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Multiply 8"/>
          <p:cNvSpPr/>
          <p:nvPr/>
        </p:nvSpPr>
        <p:spPr>
          <a:xfrm>
            <a:off x="8324428" y="5805264"/>
            <a:ext cx="712068" cy="79208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4" descr="http://4.bp.blogspot.com/-OuK2PcQ8iwg/VD7c1xa7xTI/AAAAAAAAAq4/o0q2yZ2q-f0/s1600/athletic.jpg"/>
          <p:cNvPicPr>
            <a:picLocks noChangeAspect="1" noChangeArrowheads="1"/>
          </p:cNvPicPr>
          <p:nvPr/>
        </p:nvPicPr>
        <p:blipFill rotWithShape="1">
          <a:blip r:embed="rId3">
            <a:extLst>
              <a:ext uri="{28A0092B-C50C-407E-A947-70E740481C1C}">
                <a14:useLocalDpi xmlns:a14="http://schemas.microsoft.com/office/drawing/2010/main" val="0"/>
              </a:ext>
            </a:extLst>
          </a:blip>
          <a:srcRect l="21800" t="54632" r="22891" b="11645"/>
          <a:stretch/>
        </p:blipFill>
        <p:spPr bwMode="auto">
          <a:xfrm>
            <a:off x="7215369" y="2492896"/>
            <a:ext cx="1317071" cy="12045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8" descr="http://vignette1.wikia.nocookie.net/tibia/images/2/29/Tick.png/revision/20140104123244?path-prefix=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00" y="304935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56784" y="3933056"/>
            <a:ext cx="2051720" cy="646331"/>
          </a:xfrm>
          <a:prstGeom prst="rect">
            <a:avLst/>
          </a:prstGeom>
          <a:noFill/>
        </p:spPr>
        <p:txBody>
          <a:bodyPr wrap="square" rtlCol="0">
            <a:spAutoFit/>
          </a:bodyPr>
          <a:lstStyle/>
          <a:p>
            <a:pPr algn="ctr"/>
            <a:r>
              <a:rPr lang="en-GB" dirty="0" smtClean="0">
                <a:latin typeface="Tw Cen MT Condensed" panose="020B0606020104020203" pitchFamily="34" charset="0"/>
              </a:rPr>
              <a:t>When changing direction DON’T cross your feet! </a:t>
            </a:r>
            <a:endParaRPr lang="en-GB" dirty="0">
              <a:latin typeface="Tw Cen MT Condensed" panose="020B0606020104020203" pitchFamily="34" charset="0"/>
            </a:endParaRPr>
          </a:p>
        </p:txBody>
      </p:sp>
    </p:spTree>
    <p:extLst>
      <p:ext uri="{BB962C8B-B14F-4D97-AF65-F5344CB8AC3E}">
        <p14:creationId xmlns:p14="http://schemas.microsoft.com/office/powerpoint/2010/main" val="2909234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21739"/>
            <a:ext cx="5688632" cy="830997"/>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GB" sz="4800" b="1" dirty="0" smtClean="0">
                <a:latin typeface="Tw Cen MT Condensed" panose="020B0606020104020203" pitchFamily="34" charset="0"/>
              </a:rPr>
              <a:t>Progressions: </a:t>
            </a:r>
            <a:r>
              <a:rPr lang="en-GB" sz="4800" b="1" dirty="0" smtClean="0">
                <a:solidFill>
                  <a:schemeClr val="bg1"/>
                </a:solidFill>
                <a:latin typeface="Tw Cen MT Condensed" panose="020B0606020104020203" pitchFamily="34" charset="0"/>
              </a:rPr>
              <a:t>Throwing</a:t>
            </a:r>
            <a:endParaRPr lang="en-GB" sz="4800" b="1" dirty="0">
              <a:solidFill>
                <a:schemeClr val="bg1"/>
              </a:solidFill>
              <a:latin typeface="Tw Cen MT Condensed" panose="020B0606020104020203" pitchFamily="34" charset="0"/>
            </a:endParaRPr>
          </a:p>
        </p:txBody>
      </p:sp>
      <p:sp>
        <p:nvSpPr>
          <p:cNvPr id="5" name="Up Arrow 4"/>
          <p:cNvSpPr/>
          <p:nvPr/>
        </p:nvSpPr>
        <p:spPr>
          <a:xfrm>
            <a:off x="35496" y="1713582"/>
            <a:ext cx="576064" cy="3947666"/>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Up Arrow 5"/>
          <p:cNvSpPr/>
          <p:nvPr/>
        </p:nvSpPr>
        <p:spPr>
          <a:xfrm rot="5400000">
            <a:off x="4752020" y="2528899"/>
            <a:ext cx="576064" cy="7992888"/>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2536" y="5962054"/>
            <a:ext cx="1024136" cy="923330"/>
          </a:xfrm>
          <a:prstGeom prst="rect">
            <a:avLst/>
          </a:prstGeom>
          <a:noFill/>
        </p:spPr>
        <p:txBody>
          <a:bodyPr wrap="square" rtlCol="0">
            <a:spAutoFit/>
          </a:bodyPr>
          <a:lstStyle/>
          <a:p>
            <a:pPr algn="ctr"/>
            <a:r>
              <a:rPr lang="en-GB" dirty="0" smtClean="0">
                <a:latin typeface="Tw Cen MT Condensed" panose="020B0606020104020203" pitchFamily="34" charset="0"/>
              </a:rPr>
              <a:t>Increase in Complexity</a:t>
            </a:r>
          </a:p>
          <a:p>
            <a:pPr algn="ctr"/>
            <a:r>
              <a:rPr lang="en-GB" dirty="0" smtClean="0">
                <a:latin typeface="Tw Cen MT Condensed" panose="020B0606020104020203" pitchFamily="34" charset="0"/>
              </a:rPr>
              <a:t>of Skill</a:t>
            </a:r>
            <a:endParaRPr lang="en-GB" dirty="0">
              <a:latin typeface="Tw Cen MT Condensed" panose="020B0606020104020203" pitchFamily="34" charset="0"/>
            </a:endParaRPr>
          </a:p>
        </p:txBody>
      </p:sp>
      <p:sp>
        <p:nvSpPr>
          <p:cNvPr id="8" name="TextBox 7"/>
          <p:cNvSpPr txBox="1"/>
          <p:nvPr/>
        </p:nvSpPr>
        <p:spPr>
          <a:xfrm>
            <a:off x="611560" y="1485939"/>
            <a:ext cx="2808312"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Can utilise the over-arm throw to throw to a target/area with moderate success (a greater distance away)</a:t>
            </a:r>
          </a:p>
          <a:p>
            <a:pPr marL="285750" indent="-285750">
              <a:buFont typeface="Arial" panose="020B0604020202020204" pitchFamily="34" charset="0"/>
              <a:buChar char="•"/>
            </a:pPr>
            <a:r>
              <a:rPr lang="en-GB" dirty="0" smtClean="0">
                <a:latin typeface="Tw Cen MT Condensed" panose="020B0606020104020203" pitchFamily="34" charset="0"/>
              </a:rPr>
              <a:t>Begins to use the over-arm throw to throw over a greater distance</a:t>
            </a: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targets 3-4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targets 1-2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in a general direction with a degree of success (i.e – Forwards)</a:t>
            </a:r>
          </a:p>
        </p:txBody>
      </p:sp>
      <p:sp>
        <p:nvSpPr>
          <p:cNvPr id="9" name="TextBox 8"/>
          <p:cNvSpPr txBox="1"/>
          <p:nvPr/>
        </p:nvSpPr>
        <p:spPr>
          <a:xfrm>
            <a:off x="6480316" y="1484782"/>
            <a:ext cx="2594315"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Children select appropriate types of throw, reacting to changing situations in game play successfully (bounce pass to avoid defender)</a:t>
            </a:r>
          </a:p>
          <a:p>
            <a:pPr marL="285750" indent="-285750">
              <a:buFont typeface="Arial" panose="020B0604020202020204" pitchFamily="34" charset="0"/>
              <a:buChar char="•"/>
            </a:pPr>
            <a:r>
              <a:rPr lang="en-GB" dirty="0" smtClean="0">
                <a:latin typeface="Tw Cen MT Condensed" panose="020B0606020104020203" pitchFamily="34" charset="0"/>
              </a:rPr>
              <a:t>Children can use teaching points to successfully complete different types of throw on command</a:t>
            </a:r>
          </a:p>
          <a:p>
            <a:pPr marL="285750" indent="-285750">
              <a:buFont typeface="Arial" panose="020B0604020202020204" pitchFamily="34" charset="0"/>
              <a:buChar char="•"/>
            </a:pPr>
            <a:r>
              <a:rPr lang="en-GB" dirty="0" smtClean="0">
                <a:latin typeface="Tw Cen MT Condensed" panose="020B0606020104020203" pitchFamily="34" charset="0"/>
              </a:rPr>
              <a:t>Children can list the teaching points of different types of throw</a:t>
            </a:r>
            <a:r>
              <a:rPr lang="en-GB" dirty="0">
                <a:latin typeface="Tw Cen MT Condensed" panose="020B0606020104020203" pitchFamily="34" charset="0"/>
              </a:rPr>
              <a:t> </a:t>
            </a:r>
            <a:r>
              <a:rPr lang="en-GB" dirty="0" smtClean="0">
                <a:latin typeface="Tw Cen MT Condensed" panose="020B0606020104020203" pitchFamily="34" charset="0"/>
              </a:rPr>
              <a:t>(I.e – How to perform a chest pass/bounce pass)</a:t>
            </a:r>
          </a:p>
          <a:p>
            <a:pPr marL="285750" indent="-285750">
              <a:buFont typeface="Arial" panose="020B0604020202020204" pitchFamily="34" charset="0"/>
              <a:buChar char="•"/>
            </a:pPr>
            <a:r>
              <a:rPr lang="en-GB" dirty="0" smtClean="0">
                <a:latin typeface="Tw Cen MT Condensed" panose="020B0606020104020203" pitchFamily="34" charset="0"/>
              </a:rPr>
              <a:t>Takes part in activities using one type of throw</a:t>
            </a:r>
          </a:p>
        </p:txBody>
      </p:sp>
      <p:sp>
        <p:nvSpPr>
          <p:cNvPr id="10" name="TextBox 9"/>
          <p:cNvSpPr txBox="1"/>
          <p:nvPr/>
        </p:nvSpPr>
        <p:spPr>
          <a:xfrm>
            <a:off x="133164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Individual</a:t>
            </a:r>
            <a:endParaRPr lang="en-GB" dirty="0">
              <a:solidFill>
                <a:schemeClr val="bg1"/>
              </a:solidFill>
              <a:latin typeface="Tw Cen MT Condensed" panose="020B0606020104020203" pitchFamily="34" charset="0"/>
            </a:endParaRPr>
          </a:p>
        </p:txBody>
      </p:sp>
      <p:sp>
        <p:nvSpPr>
          <p:cNvPr id="11" name="TextBox 10"/>
          <p:cNvSpPr txBox="1"/>
          <p:nvPr/>
        </p:nvSpPr>
        <p:spPr>
          <a:xfrm>
            <a:off x="4211960" y="5733256"/>
            <a:ext cx="1296144"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In Pairs</a:t>
            </a:r>
            <a:endParaRPr lang="en-GB" dirty="0">
              <a:solidFill>
                <a:schemeClr val="bg1"/>
              </a:solidFill>
              <a:latin typeface="Tw Cen MT Condensed" panose="020B0606020104020203" pitchFamily="34" charset="0"/>
            </a:endParaRPr>
          </a:p>
        </p:txBody>
      </p:sp>
      <p:sp>
        <p:nvSpPr>
          <p:cNvPr id="12" name="TextBox 11"/>
          <p:cNvSpPr txBox="1"/>
          <p:nvPr/>
        </p:nvSpPr>
        <p:spPr>
          <a:xfrm>
            <a:off x="6948264" y="5746030"/>
            <a:ext cx="1440160" cy="369332"/>
          </a:xfrm>
          <a:prstGeom prst="rect">
            <a:avLst/>
          </a:prstGeom>
          <a:solidFill>
            <a:schemeClr val="tx1"/>
          </a:solidFill>
        </p:spPr>
        <p:txBody>
          <a:bodyPr wrap="square" rtlCol="0">
            <a:spAutoFit/>
          </a:bodyPr>
          <a:lstStyle/>
          <a:p>
            <a:pPr algn="ctr"/>
            <a:r>
              <a:rPr lang="en-GB" dirty="0" smtClean="0">
                <a:solidFill>
                  <a:schemeClr val="bg1"/>
                </a:solidFill>
                <a:latin typeface="Tw Cen MT Condensed" panose="020B0606020104020203" pitchFamily="34" charset="0"/>
              </a:rPr>
              <a:t>Activity specific</a:t>
            </a:r>
            <a:endParaRPr lang="en-GB" dirty="0">
              <a:solidFill>
                <a:schemeClr val="bg1"/>
              </a:solidFill>
              <a:latin typeface="Tw Cen MT Condensed" panose="020B0606020104020203" pitchFamily="34" charset="0"/>
            </a:endParaRPr>
          </a:p>
        </p:txBody>
      </p:sp>
      <p:sp>
        <p:nvSpPr>
          <p:cNvPr id="13" name="TextBox 12"/>
          <p:cNvSpPr txBox="1"/>
          <p:nvPr/>
        </p:nvSpPr>
        <p:spPr>
          <a:xfrm>
            <a:off x="3453272" y="1484783"/>
            <a:ext cx="2990936" cy="4247317"/>
          </a:xfrm>
          <a:prstGeom prst="rect">
            <a:avLst/>
          </a:prstGeom>
          <a:solidFill>
            <a:schemeClr val="accent5">
              <a:lumMod val="60000"/>
              <a:lumOff val="4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dirty="0" smtClean="0">
                <a:latin typeface="Tw Cen MT Condensed" panose="020B0606020104020203" pitchFamily="34" charset="0"/>
              </a:rPr>
              <a:t>Can utilise the over-arm throw to throw to the chest with moderate success (a greater distance away)</a:t>
            </a:r>
          </a:p>
          <a:p>
            <a:pPr marL="285750" indent="-285750">
              <a:buFont typeface="Arial" panose="020B0604020202020204" pitchFamily="34" charset="0"/>
              <a:buChar char="•"/>
            </a:pPr>
            <a:r>
              <a:rPr lang="en-GB" dirty="0" smtClean="0">
                <a:latin typeface="Tw Cen MT Condensed" panose="020B0606020104020203" pitchFamily="34" charset="0"/>
              </a:rPr>
              <a:t>Begins to use the over-arm throw to throw over a greater distance (close to partner’s chest)</a:t>
            </a: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chest 3-4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to chest 1-2 metres away with moderate success</a:t>
            </a:r>
            <a:endParaRPr lang="en-GB" dirty="0">
              <a:latin typeface="Tw Cen MT Condensed" panose="020B0606020104020203" pitchFamily="34" charset="0"/>
            </a:endParaRPr>
          </a:p>
          <a:p>
            <a:pPr marL="285750" indent="-285750">
              <a:buFont typeface="Arial" panose="020B0604020202020204" pitchFamily="34" charset="0"/>
              <a:buChar char="•"/>
            </a:pPr>
            <a:r>
              <a:rPr lang="en-GB" dirty="0" smtClean="0">
                <a:latin typeface="Tw Cen MT Condensed" panose="020B0606020104020203" pitchFamily="34" charset="0"/>
              </a:rPr>
              <a:t>Can throw objects under-arm in a general direction with a degree of success (i.e – Towards their partner)</a:t>
            </a:r>
          </a:p>
        </p:txBody>
      </p:sp>
    </p:spTree>
    <p:extLst>
      <p:ext uri="{BB962C8B-B14F-4D97-AF65-F5344CB8AC3E}">
        <p14:creationId xmlns:p14="http://schemas.microsoft.com/office/powerpoint/2010/main" val="216677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Monday – Danger Ball! </a:t>
            </a:r>
            <a:br>
              <a:rPr lang="en-GB" dirty="0" smtClean="0"/>
            </a:br>
            <a:endParaRPr lang="en-GB" dirty="0"/>
          </a:p>
        </p:txBody>
      </p:sp>
      <p:sp>
        <p:nvSpPr>
          <p:cNvPr id="35" name="Oval 34"/>
          <p:cNvSpPr/>
          <p:nvPr/>
        </p:nvSpPr>
        <p:spPr>
          <a:xfrm>
            <a:off x="1619672" y="17728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6" name="Oval 35"/>
          <p:cNvSpPr/>
          <p:nvPr/>
        </p:nvSpPr>
        <p:spPr>
          <a:xfrm>
            <a:off x="1619672" y="22048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7" name="Oval 36"/>
          <p:cNvSpPr/>
          <p:nvPr/>
        </p:nvSpPr>
        <p:spPr>
          <a:xfrm>
            <a:off x="1619672" y="26369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8" name="Oval 37"/>
          <p:cNvSpPr/>
          <p:nvPr/>
        </p:nvSpPr>
        <p:spPr>
          <a:xfrm>
            <a:off x="1619672" y="306896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9" name="Oval 38"/>
          <p:cNvSpPr/>
          <p:nvPr/>
        </p:nvSpPr>
        <p:spPr>
          <a:xfrm>
            <a:off x="1619672" y="350100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0" name="Oval 39"/>
          <p:cNvSpPr/>
          <p:nvPr/>
        </p:nvSpPr>
        <p:spPr>
          <a:xfrm>
            <a:off x="1619672"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1" name="Oval 40"/>
          <p:cNvSpPr/>
          <p:nvPr/>
        </p:nvSpPr>
        <p:spPr>
          <a:xfrm>
            <a:off x="1619672"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2" name="Oval 41"/>
          <p:cNvSpPr/>
          <p:nvPr/>
        </p:nvSpPr>
        <p:spPr>
          <a:xfrm>
            <a:off x="1619672"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3" name="Oval 42"/>
          <p:cNvSpPr/>
          <p:nvPr/>
        </p:nvSpPr>
        <p:spPr>
          <a:xfrm>
            <a:off x="1619672"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4" name="Oval 43"/>
          <p:cNvSpPr/>
          <p:nvPr/>
        </p:nvSpPr>
        <p:spPr>
          <a:xfrm>
            <a:off x="1619672"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5" name="Multiply 44"/>
          <p:cNvSpPr/>
          <p:nvPr/>
        </p:nvSpPr>
        <p:spPr>
          <a:xfrm>
            <a:off x="1188319" y="1988840"/>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6" name="Multiply 45"/>
          <p:cNvSpPr/>
          <p:nvPr/>
        </p:nvSpPr>
        <p:spPr>
          <a:xfrm>
            <a:off x="1187624" y="2420888"/>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 name="Multiply 46"/>
          <p:cNvSpPr/>
          <p:nvPr/>
        </p:nvSpPr>
        <p:spPr>
          <a:xfrm>
            <a:off x="1187624" y="2853631"/>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8" name="Multiply 47"/>
          <p:cNvSpPr/>
          <p:nvPr/>
        </p:nvSpPr>
        <p:spPr>
          <a:xfrm>
            <a:off x="1187624" y="3284984"/>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9" name="Multiply 48"/>
          <p:cNvSpPr/>
          <p:nvPr/>
        </p:nvSpPr>
        <p:spPr>
          <a:xfrm>
            <a:off x="1187624" y="3645024"/>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0" name="Multiply 49"/>
          <p:cNvSpPr/>
          <p:nvPr/>
        </p:nvSpPr>
        <p:spPr>
          <a:xfrm>
            <a:off x="1188319" y="4005759"/>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1" name="Multiply 50"/>
          <p:cNvSpPr/>
          <p:nvPr/>
        </p:nvSpPr>
        <p:spPr>
          <a:xfrm>
            <a:off x="1187624" y="4437807"/>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2" name="Multiply 51"/>
          <p:cNvSpPr/>
          <p:nvPr/>
        </p:nvSpPr>
        <p:spPr>
          <a:xfrm>
            <a:off x="1187624" y="4870550"/>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3" name="Multiply 52"/>
          <p:cNvSpPr/>
          <p:nvPr/>
        </p:nvSpPr>
        <p:spPr>
          <a:xfrm>
            <a:off x="1187624" y="5301903"/>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4" name="Multiply 53"/>
          <p:cNvSpPr/>
          <p:nvPr/>
        </p:nvSpPr>
        <p:spPr>
          <a:xfrm>
            <a:off x="1187624" y="5661943"/>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Oval 54"/>
          <p:cNvSpPr/>
          <p:nvPr/>
        </p:nvSpPr>
        <p:spPr>
          <a:xfrm>
            <a:off x="1619672"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6" name="Oval 55"/>
          <p:cNvSpPr/>
          <p:nvPr/>
        </p:nvSpPr>
        <p:spPr>
          <a:xfrm>
            <a:off x="7308304" y="17728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7" name="Oval 56"/>
          <p:cNvSpPr/>
          <p:nvPr/>
        </p:nvSpPr>
        <p:spPr>
          <a:xfrm>
            <a:off x="7308304" y="22048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8" name="Oval 57"/>
          <p:cNvSpPr/>
          <p:nvPr/>
        </p:nvSpPr>
        <p:spPr>
          <a:xfrm>
            <a:off x="7308304" y="26369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9" name="Oval 58"/>
          <p:cNvSpPr/>
          <p:nvPr/>
        </p:nvSpPr>
        <p:spPr>
          <a:xfrm>
            <a:off x="7308304" y="306896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0" name="Oval 59"/>
          <p:cNvSpPr/>
          <p:nvPr/>
        </p:nvSpPr>
        <p:spPr>
          <a:xfrm>
            <a:off x="7308304" y="350100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1" name="Oval 60"/>
          <p:cNvSpPr/>
          <p:nvPr/>
        </p:nvSpPr>
        <p:spPr>
          <a:xfrm>
            <a:off x="7308304"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2" name="Oval 61"/>
          <p:cNvSpPr/>
          <p:nvPr/>
        </p:nvSpPr>
        <p:spPr>
          <a:xfrm>
            <a:off x="7308304"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3" name="Oval 62"/>
          <p:cNvSpPr/>
          <p:nvPr/>
        </p:nvSpPr>
        <p:spPr>
          <a:xfrm>
            <a:off x="7308304"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4" name="Oval 63"/>
          <p:cNvSpPr/>
          <p:nvPr/>
        </p:nvSpPr>
        <p:spPr>
          <a:xfrm>
            <a:off x="7308304"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5" name="Oval 64"/>
          <p:cNvSpPr/>
          <p:nvPr/>
        </p:nvSpPr>
        <p:spPr>
          <a:xfrm>
            <a:off x="7308304"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6" name="Oval 65"/>
          <p:cNvSpPr/>
          <p:nvPr/>
        </p:nvSpPr>
        <p:spPr>
          <a:xfrm>
            <a:off x="7308304"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7" name="Multiply 66"/>
          <p:cNvSpPr/>
          <p:nvPr/>
        </p:nvSpPr>
        <p:spPr>
          <a:xfrm>
            <a:off x="7525023" y="1988840"/>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7524328" y="2420888"/>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9" name="Multiply 68"/>
          <p:cNvSpPr/>
          <p:nvPr/>
        </p:nvSpPr>
        <p:spPr>
          <a:xfrm>
            <a:off x="7524328" y="2853631"/>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0" name="Multiply 69"/>
          <p:cNvSpPr/>
          <p:nvPr/>
        </p:nvSpPr>
        <p:spPr>
          <a:xfrm>
            <a:off x="7524328" y="3284984"/>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1" name="Multiply 70"/>
          <p:cNvSpPr/>
          <p:nvPr/>
        </p:nvSpPr>
        <p:spPr>
          <a:xfrm>
            <a:off x="7524328" y="3645024"/>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2" name="Multiply 71"/>
          <p:cNvSpPr/>
          <p:nvPr/>
        </p:nvSpPr>
        <p:spPr>
          <a:xfrm>
            <a:off x="7525023" y="4005759"/>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3" name="Multiply 72"/>
          <p:cNvSpPr/>
          <p:nvPr/>
        </p:nvSpPr>
        <p:spPr>
          <a:xfrm>
            <a:off x="7524328" y="4437807"/>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4" name="Multiply 73"/>
          <p:cNvSpPr/>
          <p:nvPr/>
        </p:nvSpPr>
        <p:spPr>
          <a:xfrm>
            <a:off x="7524328" y="4870550"/>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5" name="Multiply 74"/>
          <p:cNvSpPr/>
          <p:nvPr/>
        </p:nvSpPr>
        <p:spPr>
          <a:xfrm>
            <a:off x="7524328" y="5301903"/>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6" name="Multiply 75"/>
          <p:cNvSpPr/>
          <p:nvPr/>
        </p:nvSpPr>
        <p:spPr>
          <a:xfrm>
            <a:off x="7524328" y="5661943"/>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865262" cy="8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29" y="2276872"/>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67869"/>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59237"/>
            <a:ext cx="8651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218" y="1556792"/>
            <a:ext cx="865262" cy="8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127" y="2276872"/>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218" y="3067869"/>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218" y="3859237"/>
            <a:ext cx="8651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07" t="28160" r="52126" b="16008"/>
          <a:stretch/>
        </p:blipFill>
        <p:spPr bwMode="auto">
          <a:xfrm>
            <a:off x="3491880" y="2459289"/>
            <a:ext cx="1975430" cy="197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TextBox 85"/>
          <p:cNvSpPr txBox="1"/>
          <p:nvPr/>
        </p:nvSpPr>
        <p:spPr>
          <a:xfrm>
            <a:off x="1835697" y="4581128"/>
            <a:ext cx="5400600" cy="2246769"/>
          </a:xfrm>
          <a:prstGeom prst="rect">
            <a:avLst/>
          </a:prstGeom>
          <a:noFill/>
        </p:spPr>
        <p:txBody>
          <a:bodyPr wrap="square" rtlCol="0">
            <a:spAutoFit/>
          </a:bodyPr>
          <a:lstStyle/>
          <a:p>
            <a:r>
              <a:rPr lang="en-GB" sz="2000" dirty="0" smtClean="0"/>
              <a:t>For this game split your group into two teams (or play 1 v 1), they can’t cross the line of cones (blue circles). The aim is to throw bean bags (you could use socks) at the large ball to make it roll towards the other team.</a:t>
            </a:r>
            <a:endParaRPr lang="en-GB" sz="2000" dirty="0"/>
          </a:p>
          <a:p>
            <a:r>
              <a:rPr lang="en-GB" sz="2000" dirty="0" smtClean="0"/>
              <a:t>If the ‘Danger ball’ crosses the Red teams line, the Yellow team win</a:t>
            </a:r>
            <a:r>
              <a:rPr lang="en-GB" sz="2000" dirty="0" smtClean="0">
                <a:latin typeface="Tw Cen MT Condensed" panose="020B0606020104020203" pitchFamily="34" charset="0"/>
              </a:rPr>
              <a:t>!</a:t>
            </a:r>
            <a:endParaRPr lang="en-GB" sz="2000" dirty="0">
              <a:latin typeface="Tw Cen MT Condensed" panose="020B0606020104020203" pitchFamily="34" charset="0"/>
            </a:endParaRPr>
          </a:p>
        </p:txBody>
      </p:sp>
    </p:spTree>
    <p:extLst>
      <p:ext uri="{BB962C8B-B14F-4D97-AF65-F5344CB8AC3E}">
        <p14:creationId xmlns:p14="http://schemas.microsoft.com/office/powerpoint/2010/main" val="334991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GB" dirty="0" smtClean="0"/>
              <a:t>Tuesday – Wacky Gymnastics: Partner Balances</a:t>
            </a:r>
            <a:endParaRPr lang="en-GB" dirty="0"/>
          </a:p>
        </p:txBody>
      </p:sp>
      <p:sp>
        <p:nvSpPr>
          <p:cNvPr id="6" name="TextBox 19"/>
          <p:cNvSpPr txBox="1">
            <a:spLocks noChangeArrowheads="1"/>
          </p:cNvSpPr>
          <p:nvPr/>
        </p:nvSpPr>
        <p:spPr bwMode="auto">
          <a:xfrm>
            <a:off x="179512" y="1700808"/>
            <a:ext cx="878497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000" dirty="0" smtClean="0">
                <a:latin typeface="+mn-lt"/>
              </a:rPr>
              <a:t>You will need the help of an adult for this one</a:t>
            </a:r>
          </a:p>
          <a:p>
            <a:pPr algn="ctr" eaLnBrk="1" hangingPunct="1">
              <a:spcBef>
                <a:spcPct val="0"/>
              </a:spcBef>
              <a:buFontTx/>
              <a:buNone/>
            </a:pPr>
            <a:endParaRPr lang="en-GB" altLang="en-US" sz="3000" dirty="0">
              <a:latin typeface="+mn-lt"/>
            </a:endParaRPr>
          </a:p>
          <a:p>
            <a:pPr algn="ctr" eaLnBrk="1" hangingPunct="1">
              <a:spcBef>
                <a:spcPct val="0"/>
              </a:spcBef>
              <a:buFontTx/>
              <a:buNone/>
            </a:pPr>
            <a:r>
              <a:rPr lang="en-GB" altLang="en-US" sz="3000" dirty="0" smtClean="0">
                <a:latin typeface="+mn-lt"/>
              </a:rPr>
              <a:t>We know you might be a little squished for space at the moment, but on Tuesday’s your challenge is your own Gymnastics challenge.</a:t>
            </a:r>
          </a:p>
          <a:p>
            <a:pPr algn="ctr" eaLnBrk="1" hangingPunct="1">
              <a:spcBef>
                <a:spcPct val="0"/>
              </a:spcBef>
              <a:buFontTx/>
              <a:buNone/>
            </a:pPr>
            <a:endParaRPr lang="en-GB" altLang="en-US" sz="3000" dirty="0">
              <a:latin typeface="+mn-lt"/>
            </a:endParaRPr>
          </a:p>
          <a:p>
            <a:pPr algn="ctr" eaLnBrk="1" hangingPunct="1">
              <a:spcBef>
                <a:spcPct val="0"/>
              </a:spcBef>
              <a:buFontTx/>
              <a:buNone/>
            </a:pPr>
            <a:r>
              <a:rPr lang="en-GB" altLang="en-US" sz="3000" dirty="0" smtClean="0">
                <a:latin typeface="+mn-lt"/>
              </a:rPr>
              <a:t>Your challenge is to complete partner balances in peculiar clothes or in peculiar places in your house (staying safe please!)</a:t>
            </a:r>
          </a:p>
        </p:txBody>
      </p:sp>
    </p:spTree>
    <p:extLst>
      <p:ext uri="{BB962C8B-B14F-4D97-AF65-F5344CB8AC3E}">
        <p14:creationId xmlns:p14="http://schemas.microsoft.com/office/powerpoint/2010/main" val="177375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How do I do that?</a:t>
            </a:r>
            <a:endParaRPr lang="en-GB"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196752"/>
            <a:ext cx="2737942" cy="133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074220"/>
            <a:ext cx="320952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36912"/>
            <a:ext cx="3152527" cy="159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860" y="2780928"/>
            <a:ext cx="2328292" cy="232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183" y="2852936"/>
            <a:ext cx="242829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8171" y="4293096"/>
            <a:ext cx="1359223" cy="248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6337" y="5252656"/>
            <a:ext cx="3151982" cy="154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4224"/>
          <a:stretch/>
        </p:blipFill>
        <p:spPr bwMode="auto">
          <a:xfrm>
            <a:off x="3113456" y="5252656"/>
            <a:ext cx="2322640" cy="148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92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GB" dirty="0" smtClean="0"/>
              <a:t>Wednesday </a:t>
            </a:r>
            <a:r>
              <a:rPr lang="en-GB" dirty="0"/>
              <a:t>–  </a:t>
            </a:r>
            <a:r>
              <a:rPr lang="en-GB" dirty="0" smtClean="0"/>
              <a:t>Athletics Coach</a:t>
            </a:r>
            <a:r>
              <a:rPr lang="en-GB" dirty="0"/>
              <a:t/>
            </a:r>
            <a:br>
              <a:rPr lang="en-GB" dirty="0"/>
            </a:br>
            <a:endParaRPr lang="en-GB" dirty="0"/>
          </a:p>
        </p:txBody>
      </p:sp>
      <p:sp>
        <p:nvSpPr>
          <p:cNvPr id="3" name="Content Placeholder 2"/>
          <p:cNvSpPr>
            <a:spLocks noGrp="1"/>
          </p:cNvSpPr>
          <p:nvPr>
            <p:ph idx="1"/>
          </p:nvPr>
        </p:nvSpPr>
        <p:spPr>
          <a:xfrm>
            <a:off x="457200" y="1340768"/>
            <a:ext cx="8229600" cy="5040560"/>
          </a:xfrm>
        </p:spPr>
        <p:txBody>
          <a:bodyPr>
            <a:normAutofit lnSpcReduction="10000"/>
          </a:bodyPr>
          <a:lstStyle/>
          <a:p>
            <a:pPr marL="0" indent="0">
              <a:buNone/>
            </a:pPr>
            <a:r>
              <a:rPr lang="en-GB" sz="3000" dirty="0" smtClean="0"/>
              <a:t>Film yourself doing one of the four following events:</a:t>
            </a:r>
          </a:p>
          <a:p>
            <a:pPr marL="0" indent="0">
              <a:buNone/>
            </a:pPr>
            <a:endParaRPr lang="en-GB" sz="3000" dirty="0"/>
          </a:p>
          <a:p>
            <a:pPr marL="0" indent="0">
              <a:buNone/>
            </a:pPr>
            <a:r>
              <a:rPr lang="en-GB" sz="3000" dirty="0" smtClean="0"/>
              <a:t>Sprinting, Long Jump, Triple Jump or Throwing for distance.</a:t>
            </a:r>
          </a:p>
          <a:p>
            <a:pPr marL="0" indent="0">
              <a:buNone/>
            </a:pPr>
            <a:endParaRPr lang="en-GB" sz="3000" dirty="0"/>
          </a:p>
          <a:p>
            <a:pPr marL="0" indent="0">
              <a:buNone/>
            </a:pPr>
            <a:r>
              <a:rPr lang="en-GB" sz="3000" dirty="0" smtClean="0"/>
              <a:t>Watch the video back and use the tips on the next page to coach yourself how to improve.</a:t>
            </a:r>
          </a:p>
          <a:p>
            <a:pPr marL="0" indent="0">
              <a:buNone/>
            </a:pPr>
            <a:endParaRPr lang="en-GB" sz="3000" dirty="0"/>
          </a:p>
          <a:p>
            <a:pPr marL="0" indent="0">
              <a:buNone/>
            </a:pPr>
            <a:r>
              <a:rPr lang="en-GB" sz="3000" dirty="0" smtClean="0"/>
              <a:t>Good luck and enjoy!</a:t>
            </a:r>
            <a:endParaRPr lang="en-GB" sz="3000" dirty="0"/>
          </a:p>
        </p:txBody>
      </p:sp>
    </p:spTree>
    <p:extLst>
      <p:ext uri="{BB962C8B-B14F-4D97-AF65-F5344CB8AC3E}">
        <p14:creationId xmlns:p14="http://schemas.microsoft.com/office/powerpoint/2010/main" val="4269200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smtClean="0"/>
              <a:t>Athletics Coach</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657" y="908720"/>
            <a:ext cx="493859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171" y="2856532"/>
            <a:ext cx="4505325"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536142"/>
            <a:ext cx="7041405" cy="232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6"/>
            <a:ext cx="4359275"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93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GB" dirty="0" smtClean="0"/>
              <a:t>Thursday – Personal Train… Somebody else! </a:t>
            </a:r>
            <a:endParaRPr lang="en-GB" dirty="0"/>
          </a:p>
        </p:txBody>
      </p:sp>
      <p:sp>
        <p:nvSpPr>
          <p:cNvPr id="3" name="Rectangle 2"/>
          <p:cNvSpPr/>
          <p:nvPr/>
        </p:nvSpPr>
        <p:spPr>
          <a:xfrm>
            <a:off x="179512" y="1556792"/>
            <a:ext cx="8784976" cy="5262979"/>
          </a:xfrm>
          <a:prstGeom prst="rect">
            <a:avLst/>
          </a:prstGeom>
        </p:spPr>
        <p:txBody>
          <a:bodyPr wrap="square">
            <a:spAutoFit/>
          </a:bodyPr>
          <a:lstStyle/>
          <a:p>
            <a:pPr indent="-342900" fontAlgn="auto">
              <a:spcBef>
                <a:spcPts val="0"/>
              </a:spcBef>
              <a:spcAft>
                <a:spcPts val="0"/>
              </a:spcAft>
              <a:defRPr/>
            </a:pPr>
            <a:r>
              <a:rPr lang="en-GB" sz="2400" dirty="0" smtClean="0"/>
              <a:t>Ask someone in your house if there is one area in P.E that they would like to improve?</a:t>
            </a:r>
          </a:p>
          <a:p>
            <a:pPr indent="-342900" fontAlgn="auto">
              <a:spcBef>
                <a:spcPts val="0"/>
              </a:spcBef>
              <a:spcAft>
                <a:spcPts val="0"/>
              </a:spcAft>
              <a:defRPr/>
            </a:pPr>
            <a:endParaRPr lang="en-GB" sz="2400" dirty="0"/>
          </a:p>
          <a:p>
            <a:pPr indent="-342900" fontAlgn="auto">
              <a:spcBef>
                <a:spcPts val="0"/>
              </a:spcBef>
              <a:spcAft>
                <a:spcPts val="0"/>
              </a:spcAft>
              <a:defRPr/>
            </a:pPr>
            <a:r>
              <a:rPr lang="en-GB" sz="2400" dirty="0" smtClean="0"/>
              <a:t>Maybe they would like to improve their catching?</a:t>
            </a:r>
          </a:p>
          <a:p>
            <a:pPr indent="-342900" fontAlgn="auto">
              <a:spcBef>
                <a:spcPts val="0"/>
              </a:spcBef>
              <a:spcAft>
                <a:spcPts val="0"/>
              </a:spcAft>
              <a:defRPr/>
            </a:pPr>
            <a:endParaRPr lang="en-GB" sz="2400" dirty="0"/>
          </a:p>
          <a:p>
            <a:pPr indent="-342900" fontAlgn="auto">
              <a:spcBef>
                <a:spcPts val="0"/>
              </a:spcBef>
              <a:spcAft>
                <a:spcPts val="0"/>
              </a:spcAft>
              <a:defRPr/>
            </a:pPr>
            <a:r>
              <a:rPr lang="en-GB" sz="2400" dirty="0" smtClean="0"/>
              <a:t>Maybe they would like to get a little faster?</a:t>
            </a:r>
          </a:p>
          <a:p>
            <a:pPr indent="-342900" fontAlgn="auto">
              <a:spcBef>
                <a:spcPts val="0"/>
              </a:spcBef>
              <a:spcAft>
                <a:spcPts val="0"/>
              </a:spcAft>
              <a:defRPr/>
            </a:pPr>
            <a:endParaRPr lang="en-GB" sz="2400" dirty="0"/>
          </a:p>
          <a:p>
            <a:pPr indent="-342900" fontAlgn="auto">
              <a:spcBef>
                <a:spcPts val="0"/>
              </a:spcBef>
              <a:spcAft>
                <a:spcPts val="0"/>
              </a:spcAft>
              <a:defRPr/>
            </a:pPr>
            <a:r>
              <a:rPr lang="en-GB" sz="2400" dirty="0" smtClean="0"/>
              <a:t>Maybe they would like to be able to compete for a little longer? (Not get tired as fast)</a:t>
            </a:r>
          </a:p>
          <a:p>
            <a:pPr indent="-342900" fontAlgn="auto">
              <a:spcBef>
                <a:spcPts val="0"/>
              </a:spcBef>
              <a:spcAft>
                <a:spcPts val="0"/>
              </a:spcAft>
              <a:defRPr/>
            </a:pPr>
            <a:endParaRPr lang="en-GB" sz="2400" dirty="0"/>
          </a:p>
          <a:p>
            <a:pPr indent="-342900" fontAlgn="auto">
              <a:spcBef>
                <a:spcPts val="0"/>
              </a:spcBef>
              <a:spcAft>
                <a:spcPts val="0"/>
              </a:spcAft>
              <a:defRPr/>
            </a:pPr>
            <a:r>
              <a:rPr lang="en-GB" sz="2400" dirty="0" smtClean="0"/>
              <a:t>Well on Thursdays your challenge is to design your a training regime to help them improve on an area of their choice.</a:t>
            </a:r>
          </a:p>
          <a:p>
            <a:pPr indent="-342900" fontAlgn="auto">
              <a:spcBef>
                <a:spcPts val="0"/>
              </a:spcBef>
              <a:spcAft>
                <a:spcPts val="0"/>
              </a:spcAft>
              <a:defRPr/>
            </a:pPr>
            <a:endParaRPr lang="en-GB" sz="2400" dirty="0"/>
          </a:p>
          <a:p>
            <a:pPr indent="-342900" fontAlgn="auto">
              <a:spcBef>
                <a:spcPts val="0"/>
              </a:spcBef>
              <a:spcAft>
                <a:spcPts val="0"/>
              </a:spcAft>
              <a:defRPr/>
            </a:pPr>
            <a:r>
              <a:rPr lang="en-GB" sz="2400" dirty="0" smtClean="0"/>
              <a:t>Congratulations you are now a personal trainer!....</a:t>
            </a:r>
            <a:endParaRPr lang="en-GB" sz="2400" dirty="0"/>
          </a:p>
        </p:txBody>
      </p:sp>
    </p:spTree>
    <p:extLst>
      <p:ext uri="{BB962C8B-B14F-4D97-AF65-F5344CB8AC3E}">
        <p14:creationId xmlns:p14="http://schemas.microsoft.com/office/powerpoint/2010/main" val="46528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8849473"/>
              </p:ext>
            </p:extLst>
          </p:nvPr>
        </p:nvGraphicFramePr>
        <p:xfrm>
          <a:off x="251520" y="332657"/>
          <a:ext cx="8712968" cy="6087592"/>
        </p:xfrm>
        <a:graphic>
          <a:graphicData uri="http://schemas.openxmlformats.org/drawingml/2006/table">
            <a:tbl>
              <a:tblPr firstRow="1" bandRow="1">
                <a:tableStyleId>{5C22544A-7EE6-4342-B048-85BDC9FD1C3A}</a:tableStyleId>
              </a:tblPr>
              <a:tblGrid>
                <a:gridCol w="4356484"/>
                <a:gridCol w="4356484"/>
              </a:tblGrid>
              <a:tr h="894956">
                <a:tc>
                  <a:txBody>
                    <a:bodyPr/>
                    <a:lstStyle/>
                    <a:p>
                      <a:pPr algn="ctr"/>
                      <a:r>
                        <a:rPr lang="en-GB" dirty="0" smtClean="0"/>
                        <a:t>Area your client would like to improve:</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89912">
                <a:tc>
                  <a:txBody>
                    <a:bodyPr/>
                    <a:lstStyle/>
                    <a:p>
                      <a:pPr algn="ctr"/>
                      <a:r>
                        <a:rPr lang="en-GB" dirty="0" smtClean="0"/>
                        <a:t>What exercises will you do to improve </a:t>
                      </a:r>
                      <a:r>
                        <a:rPr lang="en-GB" baseline="0" dirty="0" smtClean="0"/>
                        <a:t>this area?</a:t>
                      </a:r>
                    </a:p>
                    <a:p>
                      <a:pPr algn="ctr"/>
                      <a:endParaRPr lang="en-GB" baseline="0" dirty="0" smtClean="0"/>
                    </a:p>
                    <a:p>
                      <a:pPr algn="l"/>
                      <a:r>
                        <a:rPr lang="en-GB" baseline="0" dirty="0" smtClean="0"/>
                        <a:t>REMEMBER: You must make sure your exercises will have an impact. </a:t>
                      </a:r>
                      <a:r>
                        <a:rPr lang="en-GB" baseline="0" dirty="0" err="1" smtClean="0"/>
                        <a:t>I.e</a:t>
                      </a:r>
                      <a:r>
                        <a:rPr lang="en-GB" baseline="0" dirty="0" smtClean="0"/>
                        <a:t> – If you want to improve your catching, don’t run laps of the garden!</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89912">
                <a:tc>
                  <a:txBody>
                    <a:bodyPr/>
                    <a:lstStyle/>
                    <a:p>
                      <a:r>
                        <a:rPr lang="en-GB" dirty="0" smtClean="0"/>
                        <a:t>How many times will you do these</a:t>
                      </a:r>
                      <a:r>
                        <a:rPr lang="en-GB" baseline="0" dirty="0" smtClean="0"/>
                        <a:t> exercises?</a:t>
                      </a:r>
                    </a:p>
                    <a:p>
                      <a:endParaRPr lang="en-GB" baseline="0" dirty="0" smtClean="0"/>
                    </a:p>
                    <a:p>
                      <a:r>
                        <a:rPr lang="en-GB" baseline="0" dirty="0" smtClean="0"/>
                        <a:t>‘Reps’ means how many times you complete the action (10 press ups)</a:t>
                      </a:r>
                    </a:p>
                    <a:p>
                      <a:r>
                        <a:rPr lang="en-GB" dirty="0" smtClean="0"/>
                        <a:t>‘Sets’ mean how many times you’ll repeat</a:t>
                      </a:r>
                      <a:r>
                        <a:rPr lang="en-GB" baseline="0" dirty="0" smtClean="0"/>
                        <a:t> the actions (I’ll do 3 sets of 10 press ups = 3 x 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4956">
                <a:tc>
                  <a:txBody>
                    <a:bodyPr/>
                    <a:lstStyle/>
                    <a:p>
                      <a:r>
                        <a:rPr lang="en-GB" dirty="0" smtClean="0"/>
                        <a:t>If you need to – how will you make it easier/harder?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54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Friday – You choose! </a:t>
            </a:r>
            <a:endParaRPr lang="en-GB" dirty="0"/>
          </a:p>
        </p:txBody>
      </p:sp>
      <p:sp>
        <p:nvSpPr>
          <p:cNvPr id="6" name="Content Placeholder 2"/>
          <p:cNvSpPr>
            <a:spLocks noGrp="1"/>
          </p:cNvSpPr>
          <p:nvPr>
            <p:ph idx="1"/>
          </p:nvPr>
        </p:nvSpPr>
        <p:spPr>
          <a:xfrm>
            <a:off x="457200" y="1600200"/>
            <a:ext cx="8229600" cy="4525963"/>
          </a:xfrm>
        </p:spPr>
        <p:txBody>
          <a:bodyPr>
            <a:normAutofit/>
          </a:bodyPr>
          <a:lstStyle/>
          <a:p>
            <a:r>
              <a:rPr lang="en-GB" dirty="0" smtClean="0"/>
              <a:t>Happy Friday</a:t>
            </a:r>
          </a:p>
          <a:p>
            <a:endParaRPr lang="en-GB" dirty="0"/>
          </a:p>
          <a:p>
            <a:r>
              <a:rPr lang="en-GB" dirty="0" smtClean="0"/>
              <a:t>Do whatever type of exercise you enjoy the most/feel like doing!</a:t>
            </a:r>
          </a:p>
          <a:p>
            <a:endParaRPr lang="en-GB" dirty="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21088"/>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234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1364</Words>
  <Application>Microsoft Office PowerPoint</Application>
  <PresentationFormat>On-screen Show (4:3)</PresentationFormat>
  <Paragraphs>120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Monday – Danger Ball!  </vt:lpstr>
      <vt:lpstr>Tuesday – Wacky Gymnastics: Partner Balances</vt:lpstr>
      <vt:lpstr>How do I do that?</vt:lpstr>
      <vt:lpstr>Wednesday –  Athletics Coach </vt:lpstr>
      <vt:lpstr>Athletics Coach</vt:lpstr>
      <vt:lpstr>Thursday – Personal Train… Somebody else! </vt:lpstr>
      <vt:lpstr>PowerPoint Presentation</vt:lpstr>
      <vt:lpstr>Friday – You choose! </vt:lpstr>
      <vt:lpstr>“I can do that…. What’s next?”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Lucy Crompton</cp:lastModifiedBy>
  <cp:revision>44</cp:revision>
  <dcterms:created xsi:type="dcterms:W3CDTF">2020-03-30T14:35:53Z</dcterms:created>
  <dcterms:modified xsi:type="dcterms:W3CDTF">2020-06-07T18:55:53Z</dcterms:modified>
</cp:coreProperties>
</file>