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70" r:id="rId6"/>
    <p:sldId id="271" r:id="rId7"/>
    <p:sldId id="259" r:id="rId8"/>
    <p:sldId id="260" r:id="rId9"/>
    <p:sldId id="272" r:id="rId10"/>
    <p:sldId id="261" r:id="rId11"/>
    <p:sldId id="262" r:id="rId12"/>
    <p:sldId id="263" r:id="rId13"/>
    <p:sldId id="264" r:id="rId14"/>
    <p:sldId id="265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0FF6-729E-4612-B421-AEB55A8B3E77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B16A-1679-46A7-A8A2-30F2967AF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75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0FF6-729E-4612-B421-AEB55A8B3E77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B16A-1679-46A7-A8A2-30F2967AF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278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0FF6-729E-4612-B421-AEB55A8B3E77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B16A-1679-46A7-A8A2-30F2967AF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458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0FF6-729E-4612-B421-AEB55A8B3E77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B16A-1679-46A7-A8A2-30F2967AF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46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0FF6-729E-4612-B421-AEB55A8B3E77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B16A-1679-46A7-A8A2-30F2967AF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832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0FF6-729E-4612-B421-AEB55A8B3E77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B16A-1679-46A7-A8A2-30F2967AF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28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0FF6-729E-4612-B421-AEB55A8B3E77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B16A-1679-46A7-A8A2-30F2967AF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947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0FF6-729E-4612-B421-AEB55A8B3E77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B16A-1679-46A7-A8A2-30F2967AF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169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0FF6-729E-4612-B421-AEB55A8B3E77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B16A-1679-46A7-A8A2-30F2967AF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453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0FF6-729E-4612-B421-AEB55A8B3E77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B16A-1679-46A7-A8A2-30F2967AF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28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0FF6-729E-4612-B421-AEB55A8B3E77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B16A-1679-46A7-A8A2-30F2967AF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457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30FF6-729E-4612-B421-AEB55A8B3E77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5B16A-1679-46A7-A8A2-30F2967AF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61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user/thebodycoach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099609"/>
              </p:ext>
            </p:extLst>
          </p:nvPr>
        </p:nvGraphicFramePr>
        <p:xfrm>
          <a:off x="539552" y="1196750"/>
          <a:ext cx="8064896" cy="5328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032448"/>
              </a:tblGrid>
              <a:tr h="88809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Day of the Week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Activity</a:t>
                      </a:r>
                      <a:endParaRPr lang="en-GB" sz="2400" dirty="0"/>
                    </a:p>
                  </a:txBody>
                  <a:tcPr anchor="ctr"/>
                </a:tc>
              </a:tr>
              <a:tr h="88809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Monday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Spoon &amp; Balloon</a:t>
                      </a:r>
                      <a:endParaRPr lang="en-GB" dirty="0"/>
                    </a:p>
                  </a:txBody>
                  <a:tcPr anchor="ctr"/>
                </a:tc>
              </a:tr>
              <a:tr h="88809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Tuesday</a:t>
                      </a:r>
                    </a:p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Gymnastics</a:t>
                      </a:r>
                      <a:r>
                        <a:rPr lang="en-GB" baseline="0" dirty="0" smtClean="0"/>
                        <a:t> practice</a:t>
                      </a:r>
                      <a:endParaRPr lang="en-GB" dirty="0"/>
                    </a:p>
                  </a:txBody>
                  <a:tcPr anchor="ctr"/>
                </a:tc>
              </a:tr>
              <a:tr h="88809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Wednesday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Coconut</a:t>
                      </a:r>
                      <a:r>
                        <a:rPr lang="en-GB" baseline="0" dirty="0" smtClean="0"/>
                        <a:t> shy – Football style</a:t>
                      </a:r>
                      <a:endParaRPr lang="en-GB" dirty="0"/>
                    </a:p>
                  </a:txBody>
                  <a:tcPr anchor="ctr"/>
                </a:tc>
              </a:tr>
              <a:tr h="88809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Thursday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Heart rate diary</a:t>
                      </a:r>
                      <a:endParaRPr lang="en-GB" dirty="0"/>
                    </a:p>
                  </a:txBody>
                  <a:tcPr anchor="ctr"/>
                </a:tc>
              </a:tr>
              <a:tr h="88809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Friday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Joe Wicks – Fancy dress style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0" y="116632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u="sng" dirty="0" smtClean="0"/>
              <a:t>Year Three</a:t>
            </a:r>
            <a:endParaRPr lang="en-GB" sz="4800" b="1" u="sng" dirty="0"/>
          </a:p>
        </p:txBody>
      </p:sp>
    </p:spTree>
    <p:extLst>
      <p:ext uri="{BB962C8B-B14F-4D97-AF65-F5344CB8AC3E}">
        <p14:creationId xmlns:p14="http://schemas.microsoft.com/office/powerpoint/2010/main" val="271048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Friday – Joe Wicks Fancy Dress 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On Friday Joe Wicks encourages people to dress up and join in with his online work outs.</a:t>
            </a:r>
            <a:endParaRPr lang="en-GB" dirty="0"/>
          </a:p>
          <a:p>
            <a:r>
              <a:rPr lang="en-GB" dirty="0" smtClean="0"/>
              <a:t>Dress up and get moving. Enjoy!</a:t>
            </a:r>
          </a:p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www.youtube.com/user/thebodycoach1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123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93912"/>
            <a:ext cx="8229600" cy="1143000"/>
          </a:xfrm>
        </p:spPr>
        <p:txBody>
          <a:bodyPr>
            <a:noAutofit/>
          </a:bodyPr>
          <a:lstStyle/>
          <a:p>
            <a:r>
              <a:rPr lang="en-GB" sz="6600" dirty="0" smtClean="0"/>
              <a:t>“I can do that…. What’s next?”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117098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44624"/>
            <a:ext cx="5688632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latin typeface="Tw Cen MT Condensed" panose="020B0606020104020203" pitchFamily="34" charset="0"/>
              </a:rPr>
              <a:t>Progressions: </a:t>
            </a:r>
            <a:r>
              <a:rPr lang="en-GB" sz="48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Balance</a:t>
            </a:r>
            <a:endParaRPr lang="en-GB" sz="4800" b="1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179512" y="1844824"/>
            <a:ext cx="576064" cy="4176464"/>
          </a:xfrm>
          <a:prstGeom prst="up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-52536" y="5962054"/>
            <a:ext cx="10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w Cen MT Condensed" panose="020B0606020104020203" pitchFamily="34" charset="0"/>
              </a:rPr>
              <a:t>Increase in Complexity</a:t>
            </a:r>
          </a:p>
          <a:p>
            <a:pPr algn="ctr"/>
            <a:r>
              <a:rPr lang="en-GB" dirty="0" smtClean="0">
                <a:latin typeface="Tw Cen MT Condensed" panose="020B0606020104020203" pitchFamily="34" charset="0"/>
              </a:rPr>
              <a:t>of Skill</a:t>
            </a:r>
            <a:endParaRPr lang="en-GB" dirty="0">
              <a:latin typeface="Tw Cen MT Condensed" panose="020B06060201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1628800"/>
            <a:ext cx="5760640" cy="48013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Children can maintain balance when performing a task on one leg (this applies when static or when moving) (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Develop through setting challenges where children must perform tasks on one leg. </a:t>
            </a:r>
            <a:r>
              <a:rPr lang="en-GB" dirty="0" err="1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I.e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 – Throw and catch bean bag with alternate hands on one leg – Individual or as pairs</a:t>
            </a:r>
            <a:r>
              <a:rPr lang="en-GB" dirty="0" smtClean="0">
                <a:latin typeface="Tw Cen MT Condensed" panose="020B0606020104020203" pitchFamily="34" charset="0"/>
              </a:rPr>
              <a:t>)</a:t>
            </a:r>
            <a:endParaRPr lang="en-GB" dirty="0">
              <a:latin typeface="Tw Cen MT Condensed" panose="020B0606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Children can maintain their balance whilst standing on one foot (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Set time challenges, use apparatus to focus children. Encourage the children to look at something that is level with their eyes – ears govern our balance! Some children will initially find it easier balancing with a bend in their knee, allowing the Quadriceps to contract slightly and control their body</a:t>
            </a:r>
            <a:r>
              <a:rPr lang="en-GB" dirty="0" smtClean="0">
                <a:latin typeface="Tw Cen MT Condensed" panose="020B0606020104020203" pitchFamily="34" charset="0"/>
              </a:rPr>
              <a:t>)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 </a:t>
            </a:r>
            <a:endParaRPr lang="en-GB" dirty="0" smtClean="0">
              <a:latin typeface="Tw Cen MT Condensed" panose="020B0606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Children maintain their balance whilst standing in a stationary position and performing a task (2 feet) (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Develop by asking children to balance a bean bag on their shoulder&gt;back of hand&gt;head&gt;on head whilst holding arms out and touching nose with one hand</a:t>
            </a:r>
            <a:r>
              <a:rPr lang="en-GB" dirty="0" smtClean="0">
                <a:latin typeface="Tw Cen MT Condensed" panose="020B0606020104020203" pitchFamily="34" charset="0"/>
              </a:rPr>
              <a:t>)</a:t>
            </a:r>
            <a:endParaRPr lang="en-GB" dirty="0">
              <a:latin typeface="Tw Cen MT Condensed" panose="020B0606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Children maintain balance when standing in a stationary position on the floor (2 feet) (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Develop this skill through activities involving a ‘freeze’ </a:t>
            </a:r>
            <a:r>
              <a:rPr lang="en-GB" b="1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OR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 ask children to balance objects on particular parts of their body. </a:t>
            </a:r>
            <a:r>
              <a:rPr lang="en-GB" dirty="0" err="1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I.e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  - Bean Bag/Cone</a:t>
            </a:r>
            <a:r>
              <a:rPr lang="en-GB" dirty="0" smtClean="0">
                <a:latin typeface="Tw Cen MT Condensed" panose="020B0606020104020203" pitchFamily="34" charset="0"/>
              </a:rPr>
              <a:t>) </a:t>
            </a:r>
          </a:p>
        </p:txBody>
      </p:sp>
      <p:sp>
        <p:nvSpPr>
          <p:cNvPr id="8" name="AutoShape 2" descr="https://yyoxk3ahli522awz2214oxcb-wpengine.netdna-ssl.com/wp-content/uploads/2014/09/GMB-Back-Scale-572x41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4" descr="https://yyoxk3ahli522awz2214oxcb-wpengine.netdna-ssl.com/wp-content/uploads/2014/09/GMB-Back-Scale-572x415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6" descr="http://photos.demandstudios.com/12/55/fotolia_4629272_X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6" t="16554" r="33789" b="4013"/>
          <a:stretch/>
        </p:blipFill>
        <p:spPr bwMode="auto">
          <a:xfrm>
            <a:off x="7593528" y="1700808"/>
            <a:ext cx="101092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9" descr="C:\Users\craig\Documents\Newman Catholic Collegiate\Pictures\New folder\IMG_01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11151" r="5202" b="32150"/>
          <a:stretch>
            <a:fillRect/>
          </a:stretch>
        </p:blipFill>
        <p:spPr bwMode="auto">
          <a:xfrm>
            <a:off x="7391149" y="5000970"/>
            <a:ext cx="1429323" cy="1308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Up Arrow 11"/>
          <p:cNvSpPr/>
          <p:nvPr/>
        </p:nvSpPr>
        <p:spPr>
          <a:xfrm>
            <a:off x="7812360" y="2924944"/>
            <a:ext cx="504056" cy="1944216"/>
          </a:xfrm>
          <a:prstGeom prst="up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7164288" y="3501008"/>
            <a:ext cx="1800200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Tw Cen MT Condensed" panose="020B0606020104020203" pitchFamily="34" charset="0"/>
              </a:rPr>
              <a:t>As children develop their balance, ask them to hold their limbs further away from their core!</a:t>
            </a:r>
            <a:endParaRPr lang="en-GB" sz="1400" dirty="0"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11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221739"/>
            <a:ext cx="5688632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latin typeface="Tw Cen MT Condensed" panose="020B0606020104020203" pitchFamily="34" charset="0"/>
              </a:rPr>
              <a:t>Progressions: </a:t>
            </a:r>
            <a:r>
              <a:rPr lang="en-GB" sz="48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Catching</a:t>
            </a:r>
            <a:endParaRPr lang="en-GB" sz="4800" b="1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35496" y="1713582"/>
            <a:ext cx="576064" cy="3947666"/>
          </a:xfrm>
          <a:prstGeom prst="up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Up Arrow 5"/>
          <p:cNvSpPr/>
          <p:nvPr/>
        </p:nvSpPr>
        <p:spPr>
          <a:xfrm rot="5400000">
            <a:off x="4752020" y="2528899"/>
            <a:ext cx="576064" cy="7992888"/>
          </a:xfrm>
          <a:prstGeom prst="up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-52536" y="5962054"/>
            <a:ext cx="10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w Cen MT Condensed" panose="020B0606020104020203" pitchFamily="34" charset="0"/>
              </a:rPr>
              <a:t>Increase in Complexity</a:t>
            </a:r>
          </a:p>
          <a:p>
            <a:pPr algn="ctr"/>
            <a:r>
              <a:rPr lang="en-GB" dirty="0" smtClean="0">
                <a:latin typeface="Tw Cen MT Condensed" panose="020B0606020104020203" pitchFamily="34" charset="0"/>
              </a:rPr>
              <a:t>of Skill</a:t>
            </a:r>
            <a:endParaRPr lang="en-GB" dirty="0">
              <a:latin typeface="Tw Cen MT Condensed" panose="020B0606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1700808"/>
            <a:ext cx="2736304" cy="39703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Standing – Using two 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bean bags</a:t>
            </a:r>
            <a:r>
              <a:rPr lang="en-GB" dirty="0" smtClean="0">
                <a:latin typeface="Tw Cen MT Condensed" panose="020B0606020104020203" pitchFamily="34" charset="0"/>
              </a:rPr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Standing – Practice catching with a </a:t>
            </a:r>
            <a:r>
              <a:rPr lang="en-GB" dirty="0" smtClean="0">
                <a:solidFill>
                  <a:srgbClr val="FFFF00"/>
                </a:solidFill>
                <a:latin typeface="Tw Cen MT Condensed" panose="020B0606020104020203" pitchFamily="34" charset="0"/>
              </a:rPr>
              <a:t>medium sized ball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Resting on knee’s – Practice catching with a </a:t>
            </a:r>
            <a:r>
              <a:rPr lang="en-GB" dirty="0" smtClean="0">
                <a:solidFill>
                  <a:srgbClr val="FFFF00"/>
                </a:solidFill>
                <a:latin typeface="Tw Cen MT Condensed" panose="020B0606020104020203" pitchFamily="34" charset="0"/>
              </a:rPr>
              <a:t>medium sized ball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Sitting – practice catching with a </a:t>
            </a:r>
            <a:r>
              <a:rPr lang="en-GB" dirty="0" smtClean="0">
                <a:solidFill>
                  <a:srgbClr val="FFFF00"/>
                </a:solidFill>
                <a:latin typeface="Tw Cen MT Condensed" panose="020B0606020104020203" pitchFamily="34" charset="0"/>
              </a:rPr>
              <a:t>medium sized ball</a:t>
            </a:r>
            <a:endParaRPr lang="en-GB" dirty="0">
              <a:solidFill>
                <a:srgbClr val="FFFF00"/>
              </a:solidFill>
              <a:latin typeface="Tw Cen MT Condensed" panose="020B0606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Standing – Practice catching with a 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bean bag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Resting on knee’s – Practice catching with a 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bean bag</a:t>
            </a:r>
            <a:endParaRPr lang="en-GB" dirty="0">
              <a:solidFill>
                <a:srgbClr val="FF0000"/>
              </a:solidFill>
              <a:latin typeface="Tw Cen MT Condensed" panose="020B0606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Sitting – practice catching with a 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bean bag </a:t>
            </a:r>
            <a:r>
              <a:rPr lang="en-GB" dirty="0" smtClean="0">
                <a:latin typeface="Tw Cen MT Condensed" panose="020B0606020104020203" pitchFamily="34" charset="0"/>
              </a:rPr>
              <a:t>(doesn’t roll away!)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67674" y="1700808"/>
            <a:ext cx="2736304" cy="39703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Standing – Using two 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bean bags</a:t>
            </a:r>
            <a:r>
              <a:rPr lang="en-GB" dirty="0" smtClean="0">
                <a:latin typeface="Tw Cen MT Condensed" panose="020B0606020104020203" pitchFamily="34" charset="0"/>
              </a:rPr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Standing – Practice catching with a </a:t>
            </a:r>
            <a:r>
              <a:rPr lang="en-GB" dirty="0" smtClean="0">
                <a:solidFill>
                  <a:srgbClr val="FFFF00"/>
                </a:solidFill>
                <a:latin typeface="Tw Cen MT Condensed" panose="020B0606020104020203" pitchFamily="34" charset="0"/>
              </a:rPr>
              <a:t>medium sized ball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Resting on knee’s – Practice catching with a </a:t>
            </a:r>
            <a:r>
              <a:rPr lang="en-GB" dirty="0" smtClean="0">
                <a:solidFill>
                  <a:srgbClr val="FFFF00"/>
                </a:solidFill>
                <a:latin typeface="Tw Cen MT Condensed" panose="020B0606020104020203" pitchFamily="34" charset="0"/>
              </a:rPr>
              <a:t>medium sized ball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Sitting – practice catching with a </a:t>
            </a:r>
            <a:r>
              <a:rPr lang="en-GB" dirty="0" smtClean="0">
                <a:solidFill>
                  <a:srgbClr val="FFFF00"/>
                </a:solidFill>
                <a:latin typeface="Tw Cen MT Condensed" panose="020B0606020104020203" pitchFamily="34" charset="0"/>
              </a:rPr>
              <a:t>medium sized ball</a:t>
            </a:r>
            <a:endParaRPr lang="en-GB" dirty="0">
              <a:solidFill>
                <a:srgbClr val="FFFF00"/>
              </a:solidFill>
              <a:latin typeface="Tw Cen MT Condensed" panose="020B0606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Standing – Practice catching with a 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bean bag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Resting on knee’s – Practice catching with a 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bean bag</a:t>
            </a:r>
            <a:endParaRPr lang="en-GB" dirty="0">
              <a:solidFill>
                <a:srgbClr val="FF0000"/>
              </a:solidFill>
              <a:latin typeface="Tw Cen MT Condensed" panose="020B0606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Sitting – practice catching with a 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bean bag </a:t>
            </a:r>
            <a:r>
              <a:rPr lang="en-GB" dirty="0" smtClean="0">
                <a:latin typeface="Tw Cen MT Condensed" panose="020B0606020104020203" pitchFamily="34" charset="0"/>
              </a:rPr>
              <a:t>(doesn’t roll away!)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58204" y="1713582"/>
            <a:ext cx="2866323" cy="39703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Large group working in a set space, one child acts as the DEF, the rest keep </a:t>
            </a:r>
            <a:r>
              <a:rPr lang="en-GB" dirty="0" smtClean="0">
                <a:solidFill>
                  <a:srgbClr val="FFFF00"/>
                </a:solidFill>
                <a:latin typeface="Tw Cen MT Condensed" panose="020B0606020104020203" pitchFamily="34" charset="0"/>
              </a:rPr>
              <a:t>ball</a:t>
            </a:r>
            <a:r>
              <a:rPr lang="en-GB" dirty="0" smtClean="0">
                <a:latin typeface="Tw Cen MT Condensed" panose="020B0606020104020203" pitchFamily="34" charset="0"/>
              </a:rPr>
              <a:t> away from DEF</a:t>
            </a:r>
            <a:endParaRPr lang="en-GB" dirty="0">
              <a:latin typeface="Tw Cen MT Condensed" panose="020B0606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Standing </a:t>
            </a:r>
            <a:r>
              <a:rPr lang="en-GB" dirty="0">
                <a:latin typeface="Tw Cen MT Condensed" panose="020B0606020104020203" pitchFamily="34" charset="0"/>
              </a:rPr>
              <a:t>in a circle, no adult in the middle, practice catching  with a </a:t>
            </a:r>
            <a:r>
              <a:rPr lang="en-GB" dirty="0" smtClean="0">
                <a:solidFill>
                  <a:srgbClr val="FFFF00"/>
                </a:solidFill>
                <a:latin typeface="Tw Cen MT Condensed" panose="020B0606020104020203" pitchFamily="34" charset="0"/>
              </a:rPr>
              <a:t>medium sized ball</a:t>
            </a:r>
            <a:endParaRPr lang="en-GB" dirty="0">
              <a:solidFill>
                <a:srgbClr val="FFFF00"/>
              </a:solidFill>
              <a:latin typeface="Tw Cen MT Condensed" panose="020B0606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 Cen MT Condensed" panose="020B0606020104020203" pitchFamily="34" charset="0"/>
              </a:rPr>
              <a:t>I</a:t>
            </a:r>
            <a:r>
              <a:rPr lang="en-GB" dirty="0" smtClean="0">
                <a:latin typeface="Tw Cen MT Condensed" panose="020B0606020104020203" pitchFamily="34" charset="0"/>
              </a:rPr>
              <a:t>n </a:t>
            </a:r>
            <a:r>
              <a:rPr lang="en-GB" dirty="0">
                <a:latin typeface="Tw Cen MT Condensed" panose="020B0606020104020203" pitchFamily="34" charset="0"/>
              </a:rPr>
              <a:t>a circle, </a:t>
            </a:r>
            <a:r>
              <a:rPr lang="en-GB" dirty="0" smtClean="0">
                <a:latin typeface="Tw Cen MT Condensed" panose="020B0606020104020203" pitchFamily="34" charset="0"/>
              </a:rPr>
              <a:t>no adult in middle, </a:t>
            </a:r>
            <a:r>
              <a:rPr lang="en-GB" dirty="0">
                <a:latin typeface="Tw Cen MT Condensed" panose="020B0606020104020203" pitchFamily="34" charset="0"/>
              </a:rPr>
              <a:t>practice </a:t>
            </a:r>
            <a:r>
              <a:rPr lang="en-GB" dirty="0" smtClean="0">
                <a:latin typeface="Tw Cen MT Condensed" panose="020B0606020104020203" pitchFamily="34" charset="0"/>
              </a:rPr>
              <a:t>catching </a:t>
            </a:r>
            <a:r>
              <a:rPr lang="en-GB" dirty="0">
                <a:latin typeface="Tw Cen MT Condensed" panose="020B0606020104020203" pitchFamily="34" charset="0"/>
              </a:rPr>
              <a:t>a </a:t>
            </a:r>
            <a:r>
              <a:rPr lang="en-GB" dirty="0">
                <a:solidFill>
                  <a:srgbClr val="FF0000"/>
                </a:solidFill>
                <a:latin typeface="Tw Cen MT Condensed" panose="020B0606020104020203" pitchFamily="34" charset="0"/>
              </a:rPr>
              <a:t>bean 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bag</a:t>
            </a:r>
            <a:endParaRPr lang="en-GB" dirty="0" smtClean="0">
              <a:latin typeface="Tw Cen MT Condensed" panose="020B0606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 Cen MT Condensed" panose="020B0606020104020203" pitchFamily="34" charset="0"/>
              </a:rPr>
              <a:t>Standing in a circle, </a:t>
            </a:r>
            <a:r>
              <a:rPr lang="en-GB" dirty="0" smtClean="0">
                <a:latin typeface="Tw Cen MT Condensed" panose="020B0606020104020203" pitchFamily="34" charset="0"/>
              </a:rPr>
              <a:t>adult in the </a:t>
            </a:r>
            <a:r>
              <a:rPr lang="en-GB" dirty="0">
                <a:latin typeface="Tw Cen MT Condensed" panose="020B0606020104020203" pitchFamily="34" charset="0"/>
              </a:rPr>
              <a:t>middle, practice catching  with a </a:t>
            </a:r>
            <a:r>
              <a:rPr lang="en-GB" dirty="0" smtClean="0">
                <a:solidFill>
                  <a:srgbClr val="FFFF00"/>
                </a:solidFill>
                <a:latin typeface="Tw Cen MT Condensed" panose="020B0606020104020203" pitchFamily="34" charset="0"/>
              </a:rPr>
              <a:t>medium sized ball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Standing in a circle, adult in the middle, practice catching  with a 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bean bag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31640" y="5733256"/>
            <a:ext cx="129614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Individual</a:t>
            </a:r>
            <a:endParaRPr lang="en-GB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11960" y="5733256"/>
            <a:ext cx="129614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In Pairs</a:t>
            </a:r>
            <a:endParaRPr lang="en-GB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48264" y="5746030"/>
            <a:ext cx="144016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In a Small Group</a:t>
            </a:r>
            <a:endParaRPr lang="en-GB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44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44624"/>
            <a:ext cx="5688632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latin typeface="Tw Cen MT Condensed" panose="020B0606020104020203" pitchFamily="34" charset="0"/>
              </a:rPr>
              <a:t>Progressions: </a:t>
            </a:r>
            <a:r>
              <a:rPr lang="en-GB" sz="48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Running</a:t>
            </a:r>
          </a:p>
          <a:p>
            <a:pPr algn="ctr"/>
            <a:r>
              <a:rPr lang="en-GB" sz="48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&amp; Stopping</a:t>
            </a:r>
            <a:endParaRPr lang="en-GB" sz="4800" b="1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179512" y="1844824"/>
            <a:ext cx="576064" cy="4176464"/>
          </a:xfrm>
          <a:prstGeom prst="up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-52536" y="5962054"/>
            <a:ext cx="10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w Cen MT Condensed" panose="020B0606020104020203" pitchFamily="34" charset="0"/>
              </a:rPr>
              <a:t>Increase in Complexity</a:t>
            </a:r>
          </a:p>
          <a:p>
            <a:pPr algn="ctr"/>
            <a:r>
              <a:rPr lang="en-GB" dirty="0" smtClean="0">
                <a:latin typeface="Tw Cen MT Condensed" panose="020B0606020104020203" pitchFamily="34" charset="0"/>
              </a:rPr>
              <a:t>of Skill</a:t>
            </a:r>
            <a:endParaRPr lang="en-GB" dirty="0">
              <a:latin typeface="Tw Cen MT Condensed" panose="020B06060201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1868046"/>
            <a:ext cx="5760640" cy="48013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Children maintain balance when moving fast in all directions &amp; changing directions. Children react to variables and maintain balance whilst moving in a range of directions and stopping with competency (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Development would now begin to integrate other factors such as another FMS – Kicking, Catching, Throwing, Jumping </a:t>
            </a:r>
            <a:r>
              <a:rPr lang="en-GB" dirty="0" err="1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etc</a:t>
            </a:r>
            <a:r>
              <a:rPr lang="en-GB" dirty="0" smtClean="0">
                <a:latin typeface="Tw Cen MT Condensed" panose="020B0606020104020203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Children maintain their balance when changing direction in a regimented fashion, show an understanding that not crossing legs when changing direction helps them to maintain balance (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Development would then focus on activities/games requiring children dodging, chasing, avoiding moving objects/people</a:t>
            </a:r>
            <a:r>
              <a:rPr lang="en-GB" dirty="0" smtClean="0">
                <a:latin typeface="Tw Cen MT Condensed" panose="020B0606020104020203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Children maintain their balance when moving forwards, show an understanding that bending at the knee helps them to stop quickly. Struggle to maintain balance when changing direction in a regimented fashion (</a:t>
            </a:r>
            <a:r>
              <a:rPr lang="en-GB" dirty="0" err="1" smtClean="0">
                <a:latin typeface="Tw Cen MT Condensed" panose="020B0606020104020203" pitchFamily="34" charset="0"/>
              </a:rPr>
              <a:t>I.e</a:t>
            </a:r>
            <a:r>
              <a:rPr lang="en-GB" dirty="0" smtClean="0">
                <a:latin typeface="Tw Cen MT Condensed" panose="020B0606020104020203" pitchFamily="34" charset="0"/>
              </a:rPr>
              <a:t> Running in &amp; out of cone slaloms)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Children show a clear in-balance when moving forwards at any pace faster than walking. Need to numerous steps when coming to a stop (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Development would focus on lots of activities/games requiring straight line running</a:t>
            </a:r>
            <a:r>
              <a:rPr lang="en-GB" dirty="0" smtClean="0">
                <a:latin typeface="Tw Cen MT Condensed" panose="020B0606020104020203" pitchFamily="34" charset="0"/>
              </a:rPr>
              <a:t>)</a:t>
            </a:r>
          </a:p>
        </p:txBody>
      </p:sp>
      <p:pic>
        <p:nvPicPr>
          <p:cNvPr id="8" name="Picture 2" descr="http://cdn.coresites.factorymedia.com/skiunion/wp-content/uploads/2009/11/8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7" t="59864" r="62915"/>
          <a:stretch/>
        </p:blipFill>
        <p:spPr bwMode="auto">
          <a:xfrm>
            <a:off x="7236296" y="4837001"/>
            <a:ext cx="1251656" cy="16897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ultiply 8"/>
          <p:cNvSpPr/>
          <p:nvPr/>
        </p:nvSpPr>
        <p:spPr>
          <a:xfrm>
            <a:off x="8324428" y="5805264"/>
            <a:ext cx="712068" cy="79208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4" descr="http://4.bp.blogspot.com/-OuK2PcQ8iwg/VD7c1xa7xTI/AAAAAAAAAq4/o0q2yZ2q-f0/s1600/athleti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0" t="54632" r="22891" b="11645"/>
          <a:stretch/>
        </p:blipFill>
        <p:spPr bwMode="auto">
          <a:xfrm>
            <a:off x="7215369" y="2492896"/>
            <a:ext cx="1317071" cy="1204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vignette1.wikia.nocookie.net/tibia/images/2/29/Tick.png/revision/20140104123244?path-prefix=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3049352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056784" y="3933056"/>
            <a:ext cx="2051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w Cen MT Condensed" panose="020B0606020104020203" pitchFamily="34" charset="0"/>
              </a:rPr>
              <a:t>When changing direction DON’T cross your feet! </a:t>
            </a:r>
            <a:endParaRPr lang="en-GB" dirty="0"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23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221739"/>
            <a:ext cx="5688632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latin typeface="Tw Cen MT Condensed" panose="020B0606020104020203" pitchFamily="34" charset="0"/>
              </a:rPr>
              <a:t>Progressions: </a:t>
            </a:r>
            <a:r>
              <a:rPr lang="en-GB" sz="48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Throwing</a:t>
            </a:r>
            <a:endParaRPr lang="en-GB" sz="4800" b="1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35496" y="1713582"/>
            <a:ext cx="576064" cy="3947666"/>
          </a:xfrm>
          <a:prstGeom prst="up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Up Arrow 5"/>
          <p:cNvSpPr/>
          <p:nvPr/>
        </p:nvSpPr>
        <p:spPr>
          <a:xfrm rot="5400000">
            <a:off x="4752020" y="2528899"/>
            <a:ext cx="576064" cy="7992888"/>
          </a:xfrm>
          <a:prstGeom prst="up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-52536" y="5962054"/>
            <a:ext cx="10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w Cen MT Condensed" panose="020B0606020104020203" pitchFamily="34" charset="0"/>
              </a:rPr>
              <a:t>Increase in Complexity</a:t>
            </a:r>
          </a:p>
          <a:p>
            <a:pPr algn="ctr"/>
            <a:r>
              <a:rPr lang="en-GB" dirty="0" smtClean="0">
                <a:latin typeface="Tw Cen MT Condensed" panose="020B0606020104020203" pitchFamily="34" charset="0"/>
              </a:rPr>
              <a:t>of Skill</a:t>
            </a:r>
            <a:endParaRPr lang="en-GB" dirty="0">
              <a:latin typeface="Tw Cen MT Condensed" panose="020B0606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1485939"/>
            <a:ext cx="2808312" cy="424731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Can utilise the over-arm throw to throw to a target/area with moderate success (a greater distance away)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Begins to use the over-arm throw to throw over a greater distance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Can throw objects under-arm to targets 3-4 metres away with moderate success</a:t>
            </a:r>
            <a:endParaRPr lang="en-GB" dirty="0">
              <a:latin typeface="Tw Cen MT Condensed" panose="020B0606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Can throw objects under-arm to targets 1-2 metres away with moderate success</a:t>
            </a:r>
            <a:endParaRPr lang="en-GB" dirty="0">
              <a:latin typeface="Tw Cen MT Condensed" panose="020B0606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Can throw objects under-arm in a general direction with a degree of success (</a:t>
            </a:r>
            <a:r>
              <a:rPr lang="en-GB" dirty="0" err="1" smtClean="0">
                <a:latin typeface="Tw Cen MT Condensed" panose="020B0606020104020203" pitchFamily="34" charset="0"/>
              </a:rPr>
              <a:t>i.e</a:t>
            </a:r>
            <a:r>
              <a:rPr lang="en-GB" dirty="0" smtClean="0">
                <a:latin typeface="Tw Cen MT Condensed" panose="020B0606020104020203" pitchFamily="34" charset="0"/>
              </a:rPr>
              <a:t> – Forwards)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80316" y="1484782"/>
            <a:ext cx="2594315" cy="424731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Children select appropriate types of throw, reacting to changing situations in game play successfully (bounce pass to avoid defender)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Children can use teaching points to successfully complete different types of throw on command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Children can list the teaching points of different types of throw</a:t>
            </a:r>
            <a:r>
              <a:rPr lang="en-GB" dirty="0">
                <a:latin typeface="Tw Cen MT Condensed" panose="020B0606020104020203" pitchFamily="34" charset="0"/>
              </a:rPr>
              <a:t> </a:t>
            </a:r>
            <a:r>
              <a:rPr lang="en-GB" dirty="0" smtClean="0">
                <a:latin typeface="Tw Cen MT Condensed" panose="020B0606020104020203" pitchFamily="34" charset="0"/>
              </a:rPr>
              <a:t>(</a:t>
            </a:r>
            <a:r>
              <a:rPr lang="en-GB" dirty="0" err="1" smtClean="0">
                <a:latin typeface="Tw Cen MT Condensed" panose="020B0606020104020203" pitchFamily="34" charset="0"/>
              </a:rPr>
              <a:t>I.e</a:t>
            </a:r>
            <a:r>
              <a:rPr lang="en-GB" dirty="0" smtClean="0">
                <a:latin typeface="Tw Cen MT Condensed" panose="020B0606020104020203" pitchFamily="34" charset="0"/>
              </a:rPr>
              <a:t> – How to perform a chest pass/bounce pass)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Takes part in activities using one type of throw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31640" y="5733256"/>
            <a:ext cx="129614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Individual</a:t>
            </a:r>
            <a:endParaRPr lang="en-GB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1960" y="5733256"/>
            <a:ext cx="129614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In Pairs</a:t>
            </a:r>
            <a:endParaRPr lang="en-GB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48264" y="5746030"/>
            <a:ext cx="144016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Activity specific</a:t>
            </a:r>
            <a:endParaRPr lang="en-GB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53272" y="1484783"/>
            <a:ext cx="2990936" cy="424731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Can utilise the over-arm throw to throw to the chest with moderate success (a greater distance away)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Begins to use the over-arm throw to throw over a greater distance (close to partner’s chest)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Can throw objects under-arm to chest 3-4 metres away with moderate success</a:t>
            </a:r>
            <a:endParaRPr lang="en-GB" dirty="0">
              <a:latin typeface="Tw Cen MT Condensed" panose="020B0606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Can throw objects under-arm to chest 1-2 metres away with moderate success</a:t>
            </a:r>
            <a:endParaRPr lang="en-GB" dirty="0">
              <a:latin typeface="Tw Cen MT Condensed" panose="020B0606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Can throw objects under-arm in a general direction with a degree of success (</a:t>
            </a:r>
            <a:r>
              <a:rPr lang="en-GB" dirty="0" err="1" smtClean="0">
                <a:latin typeface="Tw Cen MT Condensed" panose="020B0606020104020203" pitchFamily="34" charset="0"/>
              </a:rPr>
              <a:t>i.e</a:t>
            </a:r>
            <a:r>
              <a:rPr lang="en-GB" dirty="0" smtClean="0">
                <a:latin typeface="Tw Cen MT Condensed" panose="020B0606020104020203" pitchFamily="34" charset="0"/>
              </a:rPr>
              <a:t> – Towards their partner)</a:t>
            </a:r>
          </a:p>
        </p:txBody>
      </p:sp>
    </p:spTree>
    <p:extLst>
      <p:ext uri="{BB962C8B-B14F-4D97-AF65-F5344CB8AC3E}">
        <p14:creationId xmlns:p14="http://schemas.microsoft.com/office/powerpoint/2010/main" val="216677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9"/>
          <p:cNvSpPr txBox="1">
            <a:spLocks noChangeArrowheads="1"/>
          </p:cNvSpPr>
          <p:nvPr/>
        </p:nvSpPr>
        <p:spPr bwMode="auto">
          <a:xfrm>
            <a:off x="179512" y="1344825"/>
            <a:ext cx="8784976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000" dirty="0" smtClean="0">
                <a:latin typeface="+mn-lt"/>
              </a:rPr>
              <a:t>For this game you will need a spoon and a balloon per player.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3000" dirty="0"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000" dirty="0" smtClean="0">
                <a:latin typeface="+mn-lt"/>
              </a:rPr>
              <a:t>Very simple, silly and fun. Make a start line and a finish (make it a longer course with an oval/rectangle shape if you wish).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3000" dirty="0" smtClean="0"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3000" dirty="0"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000" dirty="0" smtClean="0">
                <a:latin typeface="+mn-lt"/>
              </a:rPr>
              <a:t>The aim of the game is simple. Finish first!</a:t>
            </a:r>
            <a:endParaRPr lang="en-GB" altLang="en-US" sz="3000" dirty="0"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000" dirty="0" smtClean="0">
                <a:latin typeface="+mn-lt"/>
              </a:rPr>
              <a:t>You must only touch the balloon with your spoon. You must cross the finish line with your balloon!</a:t>
            </a:r>
            <a:endParaRPr lang="en-GB" altLang="en-US" sz="30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Monday – Spoon &amp; Balloon </a:t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991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dirty="0" smtClean="0"/>
              <a:t>Tuesday –Gymnastics practice!  </a:t>
            </a:r>
            <a:endParaRPr lang="en-GB" dirty="0"/>
          </a:p>
        </p:txBody>
      </p:sp>
      <p:sp>
        <p:nvSpPr>
          <p:cNvPr id="6" name="TextBox 19"/>
          <p:cNvSpPr txBox="1">
            <a:spLocks noChangeArrowheads="1"/>
          </p:cNvSpPr>
          <p:nvPr/>
        </p:nvSpPr>
        <p:spPr bwMode="auto">
          <a:xfrm>
            <a:off x="179512" y="1344825"/>
            <a:ext cx="8784976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000" dirty="0" smtClean="0">
                <a:latin typeface="+mn-lt"/>
              </a:rPr>
              <a:t>We know you might be a little squished for space at the moment, but on Tuesday’s it is Gymnastics practice!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3000" dirty="0"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000" dirty="0" smtClean="0">
                <a:latin typeface="+mn-lt"/>
              </a:rPr>
              <a:t>You may not be able to perform a Round off – but you can practice these point balances.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3000" dirty="0"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000" dirty="0" smtClean="0">
                <a:latin typeface="+mn-lt"/>
              </a:rPr>
              <a:t>Remember Gymnastics judges appreciate, Control, Extension and Fluency. So tense those muscles to stay nice and still and extend your arms, legs, fingers and toes where possible!</a:t>
            </a:r>
            <a:endParaRPr lang="en-GB" altLang="en-US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375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952896"/>
            <a:ext cx="9186863" cy="593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9672" y="-4737"/>
            <a:ext cx="612068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400" dirty="0"/>
              <a:t>2</a:t>
            </a:r>
            <a:r>
              <a:rPr lang="en-GB" sz="4400" dirty="0" smtClean="0"/>
              <a:t> Point Balances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34753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952896"/>
            <a:ext cx="9186863" cy="593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9672" y="116632"/>
            <a:ext cx="612068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400" dirty="0" smtClean="0"/>
              <a:t>3 Point Balances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0016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952896"/>
            <a:ext cx="9186863" cy="593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9672" y="116632"/>
            <a:ext cx="612068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400" dirty="0"/>
              <a:t>4</a:t>
            </a:r>
            <a:r>
              <a:rPr lang="en-GB" sz="4400" dirty="0" smtClean="0"/>
              <a:t> Point Balances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406147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Wednesday – Coconut Shy Football Style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/>
          </a:bodyPr>
          <a:lstStyle/>
          <a:p>
            <a:r>
              <a:rPr lang="en-GB" sz="3000" dirty="0"/>
              <a:t>Find a sensible place to play, some soft targets to aim at &amp; </a:t>
            </a:r>
            <a:r>
              <a:rPr lang="en-GB" sz="3000" dirty="0" smtClean="0"/>
              <a:t>grab a ball. </a:t>
            </a:r>
            <a:r>
              <a:rPr lang="en-GB" sz="3000" dirty="0"/>
              <a:t>Try and place these targets </a:t>
            </a:r>
            <a:r>
              <a:rPr lang="en-GB" sz="3000" dirty="0" smtClean="0"/>
              <a:t>at a variety of heights to test your skills</a:t>
            </a:r>
            <a:endParaRPr lang="en-GB" sz="3000" dirty="0"/>
          </a:p>
          <a:p>
            <a:r>
              <a:rPr lang="en-GB" sz="3000" dirty="0"/>
              <a:t>Decide on how many goes each you have and take it in turns to see who can throw the socks and knock over the most targets.</a:t>
            </a:r>
          </a:p>
          <a:p>
            <a:r>
              <a:rPr lang="en-GB" sz="3000" dirty="0"/>
              <a:t>To make it harder – use smaller targets or move further away!</a:t>
            </a:r>
          </a:p>
          <a:p>
            <a:pPr marL="0" indent="0">
              <a:buNone/>
            </a:pPr>
            <a:endParaRPr lang="en-GB" sz="3000" dirty="0" smtClean="0"/>
          </a:p>
        </p:txBody>
      </p:sp>
    </p:spTree>
    <p:extLst>
      <p:ext uri="{BB962C8B-B14F-4D97-AF65-F5344CB8AC3E}">
        <p14:creationId xmlns:p14="http://schemas.microsoft.com/office/powerpoint/2010/main" val="426920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Thursday – Heart Rate Diary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79512" y="1318116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/>
              <a:t>Today you will conduct a science experiment!</a:t>
            </a:r>
          </a:p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/>
              <a:t>As you know you heart rate (how fast your heart beats) changes depending on how your body is moving.</a:t>
            </a:r>
          </a:p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 smtClean="0"/>
          </a:p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/>
              <a:t>On Thursdays you need to try lots of different types of moving your body. There is one rule – you just complete the exercise for at least 2 minutes before you take your pulse. </a:t>
            </a:r>
          </a:p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/>
          </a:p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/>
              <a:t>Then simply fill out the log on the sheet (or copy it and write it down on some scrap paper). Enjoy!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652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085744"/>
              </p:ext>
            </p:extLst>
          </p:nvPr>
        </p:nvGraphicFramePr>
        <p:xfrm>
          <a:off x="395536" y="548677"/>
          <a:ext cx="8352928" cy="5904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4176464"/>
              </a:tblGrid>
              <a:tr h="843523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Type of Activity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Heart Rate (How fast your heart is</a:t>
                      </a:r>
                      <a:r>
                        <a:rPr lang="en-GB" sz="2000" baseline="0" dirty="0" smtClean="0"/>
                        <a:t> beating)</a:t>
                      </a:r>
                      <a:endParaRPr lang="en-GB" sz="2000" dirty="0"/>
                    </a:p>
                  </a:txBody>
                  <a:tcPr anchor="ctr"/>
                </a:tc>
              </a:tr>
              <a:tr h="84352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84352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84352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84352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84352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84352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54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1328</Words>
  <Application>Microsoft Office PowerPoint</Application>
  <PresentationFormat>On-screen Show (4:3)</PresentationFormat>
  <Paragraphs>110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Monday – Spoon &amp; Balloon  </vt:lpstr>
      <vt:lpstr>Tuesday –Gymnastics practice!  </vt:lpstr>
      <vt:lpstr>PowerPoint Presentation</vt:lpstr>
      <vt:lpstr>PowerPoint Presentation</vt:lpstr>
      <vt:lpstr>PowerPoint Presentation</vt:lpstr>
      <vt:lpstr>Wednesday – Coconut Shy Football Style </vt:lpstr>
      <vt:lpstr>Thursday – Heart Rate Diary </vt:lpstr>
      <vt:lpstr>PowerPoint Presentation</vt:lpstr>
      <vt:lpstr>Friday – Joe Wicks Fancy Dress </vt:lpstr>
      <vt:lpstr>“I can do that…. What’s next?”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Lucy Crompton</cp:lastModifiedBy>
  <cp:revision>40</cp:revision>
  <dcterms:created xsi:type="dcterms:W3CDTF">2020-03-30T14:35:53Z</dcterms:created>
  <dcterms:modified xsi:type="dcterms:W3CDTF">2020-06-07T18:51:37Z</dcterms:modified>
</cp:coreProperties>
</file>