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404975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111827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23345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27146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98983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19828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B30FF6-729E-4612-B421-AEB55A8B3E77}" type="datetimeFigureOut">
              <a:rPr lang="en-GB" smtClean="0"/>
              <a:t>07/06/2020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59194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B30FF6-729E-4612-B421-AEB55A8B3E77}" type="datetimeFigureOut">
              <a:rPr lang="en-GB" smtClean="0"/>
              <a:t>07/06/2020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169016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30FF6-729E-4612-B421-AEB55A8B3E77}" type="datetimeFigureOut">
              <a:rPr lang="en-GB" smtClean="0"/>
              <a:t>07/06/2020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308345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97728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a:p>
        </p:txBody>
      </p:sp>
    </p:spTree>
    <p:extLst>
      <p:ext uri="{BB962C8B-B14F-4D97-AF65-F5344CB8AC3E}">
        <p14:creationId xmlns:p14="http://schemas.microsoft.com/office/powerpoint/2010/main" val="299445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30FF6-729E-4612-B421-AEB55A8B3E77}" type="datetimeFigureOut">
              <a:rPr lang="en-GB" smtClean="0"/>
              <a:t>07/06/2020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5B16A-1679-46A7-A8A2-30F2967AF486}" type="slidenum">
              <a:rPr lang="en-GB" smtClean="0"/>
              <a:t>‹#›</a:t>
            </a:fld>
            <a:endParaRPr lang="en-GB"/>
          </a:p>
        </p:txBody>
      </p:sp>
    </p:spTree>
    <p:extLst>
      <p:ext uri="{BB962C8B-B14F-4D97-AF65-F5344CB8AC3E}">
        <p14:creationId xmlns:p14="http://schemas.microsoft.com/office/powerpoint/2010/main" val="313661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teach/supermovers/just-for-fun-collection/z7tymf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92271661"/>
              </p:ext>
            </p:extLst>
          </p:nvPr>
        </p:nvGraphicFramePr>
        <p:xfrm>
          <a:off x="539552" y="1196750"/>
          <a:ext cx="8064896" cy="5328594"/>
        </p:xfrm>
        <a:graphic>
          <a:graphicData uri="http://schemas.openxmlformats.org/drawingml/2006/table">
            <a:tbl>
              <a:tblPr firstRow="1" bandRow="1">
                <a:tableStyleId>{5C22544A-7EE6-4342-B048-85BDC9FD1C3A}</a:tableStyleId>
              </a:tblPr>
              <a:tblGrid>
                <a:gridCol w="4032448"/>
                <a:gridCol w="4032448"/>
              </a:tblGrid>
              <a:tr h="888099">
                <a:tc>
                  <a:txBody>
                    <a:bodyPr/>
                    <a:lstStyle/>
                    <a:p>
                      <a:pPr algn="ctr"/>
                      <a:r>
                        <a:rPr lang="en-GB" sz="2400" dirty="0" smtClean="0"/>
                        <a:t>Day of the Week</a:t>
                      </a:r>
                      <a:endParaRPr lang="en-GB" sz="2400" dirty="0"/>
                    </a:p>
                  </a:txBody>
                  <a:tcPr anchor="ctr"/>
                </a:tc>
                <a:tc>
                  <a:txBody>
                    <a:bodyPr/>
                    <a:lstStyle/>
                    <a:p>
                      <a:pPr algn="ctr"/>
                      <a:r>
                        <a:rPr lang="en-GB" sz="2400" dirty="0" smtClean="0"/>
                        <a:t>Activity</a:t>
                      </a:r>
                      <a:endParaRPr lang="en-GB" sz="2400" dirty="0"/>
                    </a:p>
                  </a:txBody>
                  <a:tcPr anchor="ctr"/>
                </a:tc>
              </a:tr>
              <a:tr h="888099">
                <a:tc>
                  <a:txBody>
                    <a:bodyPr/>
                    <a:lstStyle/>
                    <a:p>
                      <a:pPr algn="ctr"/>
                      <a:r>
                        <a:rPr lang="en-GB" dirty="0" smtClean="0"/>
                        <a:t>Monday</a:t>
                      </a:r>
                      <a:endParaRPr lang="en-GB" dirty="0"/>
                    </a:p>
                  </a:txBody>
                  <a:tcPr anchor="ctr"/>
                </a:tc>
                <a:tc>
                  <a:txBody>
                    <a:bodyPr/>
                    <a:lstStyle/>
                    <a:p>
                      <a:pPr algn="ctr"/>
                      <a:r>
                        <a:rPr lang="en-GB" dirty="0" smtClean="0"/>
                        <a:t>Bucket Challenge</a:t>
                      </a:r>
                      <a:endParaRPr lang="en-GB" dirty="0"/>
                    </a:p>
                  </a:txBody>
                  <a:tcPr anchor="ctr"/>
                </a:tc>
              </a:tr>
              <a:tr h="888099">
                <a:tc>
                  <a:txBody>
                    <a:bodyPr/>
                    <a:lstStyle/>
                    <a:p>
                      <a:pPr algn="ctr"/>
                      <a:r>
                        <a:rPr lang="en-GB" dirty="0" smtClean="0"/>
                        <a:t>Tuesday</a:t>
                      </a:r>
                    </a:p>
                    <a:p>
                      <a:pPr algn="ctr"/>
                      <a:endParaRPr lang="en-GB" dirty="0"/>
                    </a:p>
                  </a:txBody>
                  <a:tcPr anchor="ctr"/>
                </a:tc>
                <a:tc>
                  <a:txBody>
                    <a:bodyPr/>
                    <a:lstStyle/>
                    <a:p>
                      <a:pPr algn="ctr"/>
                      <a:r>
                        <a:rPr lang="en-GB" dirty="0" smtClean="0"/>
                        <a:t>Sumo Tail Tag!</a:t>
                      </a:r>
                      <a:endParaRPr lang="en-GB" dirty="0"/>
                    </a:p>
                  </a:txBody>
                  <a:tcPr anchor="ctr"/>
                </a:tc>
              </a:tr>
              <a:tr h="888099">
                <a:tc>
                  <a:txBody>
                    <a:bodyPr/>
                    <a:lstStyle/>
                    <a:p>
                      <a:pPr algn="ctr"/>
                      <a:r>
                        <a:rPr lang="en-GB" dirty="0" smtClean="0"/>
                        <a:t>Wednesday</a:t>
                      </a:r>
                      <a:endParaRPr lang="en-GB" dirty="0"/>
                    </a:p>
                  </a:txBody>
                  <a:tcPr anchor="ctr"/>
                </a:tc>
                <a:tc>
                  <a:txBody>
                    <a:bodyPr/>
                    <a:lstStyle/>
                    <a:p>
                      <a:pPr algn="ctr"/>
                      <a:r>
                        <a:rPr lang="en-GB" dirty="0" smtClean="0"/>
                        <a:t>Penalty Shootout</a:t>
                      </a:r>
                      <a:r>
                        <a:rPr lang="en-GB" baseline="0" dirty="0" smtClean="0"/>
                        <a:t> (Handball or Football)</a:t>
                      </a:r>
                      <a:endParaRPr lang="en-GB" dirty="0"/>
                    </a:p>
                  </a:txBody>
                  <a:tcPr anchor="ctr"/>
                </a:tc>
              </a:tr>
              <a:tr h="888099">
                <a:tc>
                  <a:txBody>
                    <a:bodyPr/>
                    <a:lstStyle/>
                    <a:p>
                      <a:pPr algn="ctr"/>
                      <a:r>
                        <a:rPr lang="en-GB" dirty="0" smtClean="0"/>
                        <a:t>Thursday</a:t>
                      </a:r>
                      <a:endParaRPr lang="en-GB" dirty="0"/>
                    </a:p>
                  </a:txBody>
                  <a:tcPr anchor="ctr"/>
                </a:tc>
                <a:tc>
                  <a:txBody>
                    <a:bodyPr/>
                    <a:lstStyle/>
                    <a:p>
                      <a:pPr algn="ctr"/>
                      <a:r>
                        <a:rPr lang="en-GB" dirty="0" smtClean="0"/>
                        <a:t>Paper Bag Grab</a:t>
                      </a:r>
                      <a:endParaRPr lang="en-GB" dirty="0"/>
                    </a:p>
                  </a:txBody>
                  <a:tcPr anchor="ctr"/>
                </a:tc>
              </a:tr>
              <a:tr h="888099">
                <a:tc>
                  <a:txBody>
                    <a:bodyPr/>
                    <a:lstStyle/>
                    <a:p>
                      <a:pPr algn="ctr"/>
                      <a:r>
                        <a:rPr lang="en-GB" dirty="0" smtClean="0"/>
                        <a:t>Friday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BBC Sport ‘</a:t>
                      </a:r>
                      <a:r>
                        <a:rPr lang="en-GB" dirty="0" err="1" smtClean="0"/>
                        <a:t>Supermovers</a:t>
                      </a:r>
                      <a:r>
                        <a:rPr lang="en-GB" dirty="0" smtClean="0"/>
                        <a:t>’ ‘Just for Fun’</a:t>
                      </a:r>
                    </a:p>
                  </a:txBody>
                  <a:tcPr anchor="ctr"/>
                </a:tc>
              </a:tr>
            </a:tbl>
          </a:graphicData>
        </a:graphic>
      </p:graphicFrame>
      <p:sp>
        <p:nvSpPr>
          <p:cNvPr id="5" name="TextBox 4"/>
          <p:cNvSpPr txBox="1"/>
          <p:nvPr/>
        </p:nvSpPr>
        <p:spPr>
          <a:xfrm>
            <a:off x="611560" y="116632"/>
            <a:ext cx="7848872" cy="830997"/>
          </a:xfrm>
          <a:prstGeom prst="rect">
            <a:avLst/>
          </a:prstGeom>
          <a:noFill/>
        </p:spPr>
        <p:txBody>
          <a:bodyPr wrap="square" rtlCol="0">
            <a:spAutoFit/>
          </a:bodyPr>
          <a:lstStyle/>
          <a:p>
            <a:pPr algn="ctr"/>
            <a:r>
              <a:rPr lang="en-GB" sz="4800" b="1" u="sng" dirty="0" smtClean="0"/>
              <a:t>Year Two</a:t>
            </a:r>
            <a:endParaRPr lang="en-GB" sz="4800" b="1" u="sng"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4140"/>
            <a:ext cx="1512540" cy="151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940" y="-224140"/>
            <a:ext cx="1512540" cy="151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48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21739"/>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Catching</a:t>
            </a:r>
            <a:endParaRPr lang="en-GB" sz="4800" b="1" dirty="0">
              <a:solidFill>
                <a:schemeClr val="bg1"/>
              </a:solidFill>
              <a:latin typeface="Tw Cen MT Condensed" panose="020B0606020104020203" pitchFamily="34" charset="0"/>
            </a:endParaRPr>
          </a:p>
        </p:txBody>
      </p:sp>
      <p:sp>
        <p:nvSpPr>
          <p:cNvPr id="5" name="Up Arrow 4"/>
          <p:cNvSpPr/>
          <p:nvPr/>
        </p:nvSpPr>
        <p:spPr>
          <a:xfrm>
            <a:off x="35496" y="1713582"/>
            <a:ext cx="576064" cy="394766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 Arrow 5"/>
          <p:cNvSpPr/>
          <p:nvPr/>
        </p:nvSpPr>
        <p:spPr>
          <a:xfrm rot="5400000">
            <a:off x="4752020" y="2528899"/>
            <a:ext cx="576064" cy="7992888"/>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8" name="TextBox 7"/>
          <p:cNvSpPr txBox="1"/>
          <p:nvPr/>
        </p:nvSpPr>
        <p:spPr>
          <a:xfrm>
            <a:off x="683568" y="1700808"/>
            <a:ext cx="2736304"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Standing – Using two </a:t>
            </a:r>
            <a:r>
              <a:rPr lang="en-GB" dirty="0" smtClean="0">
                <a:solidFill>
                  <a:srgbClr val="FF0000"/>
                </a:solidFill>
                <a:latin typeface="Tw Cen MT Condensed" panose="020B0606020104020203" pitchFamily="34" charset="0"/>
              </a:rPr>
              <a:t>bean bags</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0000"/>
                </a:solidFill>
                <a:latin typeface="Tw Cen MT Condensed" panose="020B0606020104020203" pitchFamily="34" charset="0"/>
              </a:rPr>
              <a:t>bean bag</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0000"/>
                </a:solidFill>
                <a:latin typeface="Tw Cen MT Condensed" panose="020B0606020104020203" pitchFamily="34" charset="0"/>
              </a:rPr>
              <a:t>bean bag</a:t>
            </a:r>
            <a:endParaRPr lang="en-GB" dirty="0">
              <a:solidFill>
                <a:srgbClr val="FF00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0000"/>
                </a:solidFill>
                <a:latin typeface="Tw Cen MT Condensed" panose="020B0606020104020203" pitchFamily="34" charset="0"/>
              </a:rPr>
              <a:t>bean bag </a:t>
            </a:r>
            <a:r>
              <a:rPr lang="en-GB" dirty="0" smtClean="0">
                <a:latin typeface="Tw Cen MT Condensed" panose="020B0606020104020203" pitchFamily="34" charset="0"/>
              </a:rPr>
              <a:t>(doesn’t roll away!)</a:t>
            </a:r>
          </a:p>
        </p:txBody>
      </p:sp>
      <p:sp>
        <p:nvSpPr>
          <p:cNvPr id="9" name="TextBox 8"/>
          <p:cNvSpPr txBox="1"/>
          <p:nvPr/>
        </p:nvSpPr>
        <p:spPr>
          <a:xfrm>
            <a:off x="3467674" y="1700808"/>
            <a:ext cx="2736304"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Standing – Using two </a:t>
            </a:r>
            <a:r>
              <a:rPr lang="en-GB" dirty="0" smtClean="0">
                <a:solidFill>
                  <a:srgbClr val="FF0000"/>
                </a:solidFill>
                <a:latin typeface="Tw Cen MT Condensed" panose="020B0606020104020203" pitchFamily="34" charset="0"/>
              </a:rPr>
              <a:t>bean bags</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0000"/>
                </a:solidFill>
                <a:latin typeface="Tw Cen MT Condensed" panose="020B0606020104020203" pitchFamily="34" charset="0"/>
              </a:rPr>
              <a:t>bean bag</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0000"/>
                </a:solidFill>
                <a:latin typeface="Tw Cen MT Condensed" panose="020B0606020104020203" pitchFamily="34" charset="0"/>
              </a:rPr>
              <a:t>bean bag</a:t>
            </a:r>
            <a:endParaRPr lang="en-GB" dirty="0">
              <a:solidFill>
                <a:srgbClr val="FF00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0000"/>
                </a:solidFill>
                <a:latin typeface="Tw Cen MT Condensed" panose="020B0606020104020203" pitchFamily="34" charset="0"/>
              </a:rPr>
              <a:t>bean bag </a:t>
            </a:r>
            <a:r>
              <a:rPr lang="en-GB" dirty="0" smtClean="0">
                <a:latin typeface="Tw Cen MT Condensed" panose="020B0606020104020203" pitchFamily="34" charset="0"/>
              </a:rPr>
              <a:t>(doesn’t roll away!)</a:t>
            </a:r>
          </a:p>
        </p:txBody>
      </p:sp>
      <p:sp>
        <p:nvSpPr>
          <p:cNvPr id="10" name="TextBox 9"/>
          <p:cNvSpPr txBox="1"/>
          <p:nvPr/>
        </p:nvSpPr>
        <p:spPr>
          <a:xfrm>
            <a:off x="6258204" y="1713582"/>
            <a:ext cx="2866323"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Large group working in a set space, one child acts as the DEF, the rest keep </a:t>
            </a:r>
            <a:r>
              <a:rPr lang="en-GB" dirty="0" smtClean="0">
                <a:solidFill>
                  <a:srgbClr val="FFFF00"/>
                </a:solidFill>
                <a:latin typeface="Tw Cen MT Condensed" panose="020B0606020104020203" pitchFamily="34" charset="0"/>
              </a:rPr>
              <a:t>ball</a:t>
            </a:r>
            <a:r>
              <a:rPr lang="en-GB" dirty="0" smtClean="0">
                <a:latin typeface="Tw Cen MT Condensed" panose="020B0606020104020203" pitchFamily="34" charset="0"/>
              </a:rPr>
              <a:t> away from DEF</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a:t>
            </a:r>
            <a:r>
              <a:rPr lang="en-GB" dirty="0">
                <a:latin typeface="Tw Cen MT Condensed" panose="020B0606020104020203" pitchFamily="34" charset="0"/>
              </a:rPr>
              <a:t>in a circle, no adult in the middle,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a:latin typeface="Tw Cen MT Condensed" panose="020B0606020104020203" pitchFamily="34" charset="0"/>
              </a:rPr>
              <a:t>I</a:t>
            </a:r>
            <a:r>
              <a:rPr lang="en-GB" dirty="0" smtClean="0">
                <a:latin typeface="Tw Cen MT Condensed" panose="020B0606020104020203" pitchFamily="34" charset="0"/>
              </a:rPr>
              <a:t>n </a:t>
            </a:r>
            <a:r>
              <a:rPr lang="en-GB" dirty="0">
                <a:latin typeface="Tw Cen MT Condensed" panose="020B0606020104020203" pitchFamily="34" charset="0"/>
              </a:rPr>
              <a:t>a circle, </a:t>
            </a:r>
            <a:r>
              <a:rPr lang="en-GB" dirty="0" smtClean="0">
                <a:latin typeface="Tw Cen MT Condensed" panose="020B0606020104020203" pitchFamily="34" charset="0"/>
              </a:rPr>
              <a:t>no adult in middle, </a:t>
            </a:r>
            <a:r>
              <a:rPr lang="en-GB" dirty="0">
                <a:latin typeface="Tw Cen MT Condensed" panose="020B0606020104020203" pitchFamily="34" charset="0"/>
              </a:rPr>
              <a:t>practice </a:t>
            </a:r>
            <a:r>
              <a:rPr lang="en-GB" dirty="0" smtClean="0">
                <a:latin typeface="Tw Cen MT Condensed" panose="020B0606020104020203" pitchFamily="34" charset="0"/>
              </a:rPr>
              <a:t>catching </a:t>
            </a:r>
            <a:r>
              <a:rPr lang="en-GB" dirty="0">
                <a:latin typeface="Tw Cen MT Condensed" panose="020B0606020104020203" pitchFamily="34" charset="0"/>
              </a:rPr>
              <a:t>a </a:t>
            </a:r>
            <a:r>
              <a:rPr lang="en-GB" dirty="0">
                <a:solidFill>
                  <a:srgbClr val="FF0000"/>
                </a:solidFill>
                <a:latin typeface="Tw Cen MT Condensed" panose="020B0606020104020203" pitchFamily="34" charset="0"/>
              </a:rPr>
              <a:t>bean </a:t>
            </a:r>
            <a:r>
              <a:rPr lang="en-GB" dirty="0" smtClean="0">
                <a:solidFill>
                  <a:srgbClr val="FF0000"/>
                </a:solidFill>
                <a:latin typeface="Tw Cen MT Condensed" panose="020B0606020104020203" pitchFamily="34" charset="0"/>
              </a:rPr>
              <a:t>bag</a:t>
            </a:r>
            <a:endParaRPr lang="en-GB" dirty="0" smtClean="0">
              <a:latin typeface="Tw Cen MT Condensed" panose="020B0606020104020203" pitchFamily="34" charset="0"/>
            </a:endParaRPr>
          </a:p>
          <a:p>
            <a:pPr marL="285750" indent="-285750">
              <a:buFont typeface="Arial" panose="020B0604020202020204" pitchFamily="34" charset="0"/>
              <a:buChar char="•"/>
            </a:pPr>
            <a:r>
              <a:rPr lang="en-GB" dirty="0">
                <a:latin typeface="Tw Cen MT Condensed" panose="020B0606020104020203" pitchFamily="34" charset="0"/>
              </a:rPr>
              <a:t>Standing in a circle, </a:t>
            </a:r>
            <a:r>
              <a:rPr lang="en-GB" dirty="0" smtClean="0">
                <a:latin typeface="Tw Cen MT Condensed" panose="020B0606020104020203" pitchFamily="34" charset="0"/>
              </a:rPr>
              <a:t>adult in the </a:t>
            </a:r>
            <a:r>
              <a:rPr lang="en-GB" dirty="0">
                <a:latin typeface="Tw Cen MT Condensed" panose="020B0606020104020203" pitchFamily="34" charset="0"/>
              </a:rPr>
              <a:t>middle,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Standing in a circle, adult in the middle, practice catching  with a </a:t>
            </a:r>
            <a:r>
              <a:rPr lang="en-GB" dirty="0" smtClean="0">
                <a:solidFill>
                  <a:srgbClr val="FF0000"/>
                </a:solidFill>
                <a:latin typeface="Tw Cen MT Condensed" panose="020B0606020104020203" pitchFamily="34" charset="0"/>
              </a:rPr>
              <a:t>bean bag</a:t>
            </a:r>
          </a:p>
        </p:txBody>
      </p:sp>
      <p:sp>
        <p:nvSpPr>
          <p:cNvPr id="11" name="TextBox 10"/>
          <p:cNvSpPr txBox="1"/>
          <p:nvPr/>
        </p:nvSpPr>
        <p:spPr>
          <a:xfrm>
            <a:off x="133164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Individual</a:t>
            </a:r>
            <a:endParaRPr lang="en-GB" dirty="0">
              <a:solidFill>
                <a:schemeClr val="bg1"/>
              </a:solidFill>
              <a:latin typeface="Tw Cen MT Condensed" panose="020B0606020104020203" pitchFamily="34" charset="0"/>
            </a:endParaRPr>
          </a:p>
        </p:txBody>
      </p:sp>
      <p:sp>
        <p:nvSpPr>
          <p:cNvPr id="12" name="TextBox 11"/>
          <p:cNvSpPr txBox="1"/>
          <p:nvPr/>
        </p:nvSpPr>
        <p:spPr>
          <a:xfrm>
            <a:off x="421196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Pairs</a:t>
            </a:r>
            <a:endParaRPr lang="en-GB" dirty="0">
              <a:solidFill>
                <a:schemeClr val="bg1"/>
              </a:solidFill>
              <a:latin typeface="Tw Cen MT Condensed" panose="020B0606020104020203" pitchFamily="34" charset="0"/>
            </a:endParaRPr>
          </a:p>
        </p:txBody>
      </p:sp>
      <p:sp>
        <p:nvSpPr>
          <p:cNvPr id="13" name="TextBox 12"/>
          <p:cNvSpPr txBox="1"/>
          <p:nvPr/>
        </p:nvSpPr>
        <p:spPr>
          <a:xfrm>
            <a:off x="6948264" y="5746030"/>
            <a:ext cx="1440160"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a Small Group</a:t>
            </a:r>
            <a:endParaRPr lang="en-GB"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809444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44624"/>
            <a:ext cx="5688632" cy="1569660"/>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Running</a:t>
            </a:r>
          </a:p>
          <a:p>
            <a:pPr algn="ctr"/>
            <a:r>
              <a:rPr lang="en-GB" sz="4800" b="1" dirty="0" smtClean="0">
                <a:solidFill>
                  <a:schemeClr val="bg1"/>
                </a:solidFill>
                <a:latin typeface="Tw Cen MT Condensed" panose="020B0606020104020203" pitchFamily="34" charset="0"/>
              </a:rPr>
              <a:t>&amp; Stopping</a:t>
            </a:r>
            <a:endParaRPr lang="en-GB" sz="4800" b="1" dirty="0">
              <a:solidFill>
                <a:schemeClr val="bg1"/>
              </a:solidFill>
              <a:latin typeface="Tw Cen MT Condensed" panose="020B0606020104020203" pitchFamily="34" charset="0"/>
            </a:endParaRPr>
          </a:p>
        </p:txBody>
      </p:sp>
      <p:sp>
        <p:nvSpPr>
          <p:cNvPr id="5" name="Up Arrow 4"/>
          <p:cNvSpPr/>
          <p:nvPr/>
        </p:nvSpPr>
        <p:spPr>
          <a:xfrm>
            <a:off x="179512" y="1844824"/>
            <a:ext cx="576064" cy="4176464"/>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7" name="TextBox 6"/>
          <p:cNvSpPr txBox="1"/>
          <p:nvPr/>
        </p:nvSpPr>
        <p:spPr>
          <a:xfrm>
            <a:off x="1331640" y="1868046"/>
            <a:ext cx="5760640" cy="4801314"/>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maintain balance when moving fast in all directions &amp; changing directions. Children react to variables and maintain balance whilst moving in a range of directions and stopping with competency (</a:t>
            </a:r>
            <a:r>
              <a:rPr lang="en-GB" dirty="0" smtClean="0">
                <a:solidFill>
                  <a:srgbClr val="FF0000"/>
                </a:solidFill>
                <a:latin typeface="Tw Cen MT Condensed" panose="020B0606020104020203" pitchFamily="34" charset="0"/>
              </a:rPr>
              <a:t>Development would now begin to integrate other factors such as another FMS – Kicking, Catching, Throwing, Jumping </a:t>
            </a:r>
            <a:r>
              <a:rPr lang="en-GB" dirty="0" err="1" smtClean="0">
                <a:solidFill>
                  <a:srgbClr val="FF0000"/>
                </a:solidFill>
                <a:latin typeface="Tw Cen MT Condensed" panose="020B0606020104020203" pitchFamily="34" charset="0"/>
              </a:rPr>
              <a:t>etc</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when changing direction in a regimented fashion, show an understanding that not crossing legs when changing direction helps them to maintain balance (</a:t>
            </a:r>
            <a:r>
              <a:rPr lang="en-GB" dirty="0" smtClean="0">
                <a:solidFill>
                  <a:srgbClr val="FF0000"/>
                </a:solidFill>
                <a:latin typeface="Tw Cen MT Condensed" panose="020B0606020104020203" pitchFamily="34" charset="0"/>
              </a:rPr>
              <a:t>Development would then focus on activities/games requiring children dodging, chasing, avoiding moving objects/people</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when moving forwards, show an understanding that bending at the knee helps them to stop quickly. Struggle to maintain balance when changing direction in a regimented fashion (</a:t>
            </a:r>
            <a:r>
              <a:rPr lang="en-GB" dirty="0" err="1" smtClean="0">
                <a:latin typeface="Tw Cen MT Condensed" panose="020B0606020104020203" pitchFamily="34" charset="0"/>
              </a:rPr>
              <a:t>I.e</a:t>
            </a:r>
            <a:r>
              <a:rPr lang="en-GB" dirty="0" smtClean="0">
                <a:latin typeface="Tw Cen MT Condensed" panose="020B0606020104020203" pitchFamily="34" charset="0"/>
              </a:rPr>
              <a:t> Running in &amp; out of cone slaloms)</a:t>
            </a:r>
          </a:p>
          <a:p>
            <a:pPr marL="285750" indent="-285750">
              <a:buFont typeface="Arial" panose="020B0604020202020204" pitchFamily="34" charset="0"/>
              <a:buChar char="•"/>
            </a:pPr>
            <a:r>
              <a:rPr lang="en-GB" dirty="0" smtClean="0">
                <a:latin typeface="Tw Cen MT Condensed" panose="020B0606020104020203" pitchFamily="34" charset="0"/>
              </a:rPr>
              <a:t>Children show a clear in-balance when moving forwards at any pace faster than walking. Need to numerous steps when coming to a stop (</a:t>
            </a:r>
            <a:r>
              <a:rPr lang="en-GB" dirty="0" smtClean="0">
                <a:solidFill>
                  <a:srgbClr val="FF0000"/>
                </a:solidFill>
                <a:latin typeface="Tw Cen MT Condensed" panose="020B0606020104020203" pitchFamily="34" charset="0"/>
              </a:rPr>
              <a:t>Development would focus on lots of activities/games requiring straight line running</a:t>
            </a:r>
            <a:r>
              <a:rPr lang="en-GB" dirty="0" smtClean="0">
                <a:latin typeface="Tw Cen MT Condensed" panose="020B0606020104020203" pitchFamily="34" charset="0"/>
              </a:rPr>
              <a:t>)</a:t>
            </a:r>
          </a:p>
        </p:txBody>
      </p:sp>
      <p:pic>
        <p:nvPicPr>
          <p:cNvPr id="8" name="Picture 2" descr="http://cdn.coresites.factorymedia.com/skiunion/wp-content/uploads/2009/11/8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27" t="59864" r="62915"/>
          <a:stretch/>
        </p:blipFill>
        <p:spPr bwMode="auto">
          <a:xfrm>
            <a:off x="7236296" y="4837001"/>
            <a:ext cx="1251656" cy="16897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Multiply 8"/>
          <p:cNvSpPr/>
          <p:nvPr/>
        </p:nvSpPr>
        <p:spPr>
          <a:xfrm>
            <a:off x="8324428" y="5805264"/>
            <a:ext cx="712068" cy="79208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4" descr="http://4.bp.blogspot.com/-OuK2PcQ8iwg/VD7c1xa7xTI/AAAAAAAAAq4/o0q2yZ2q-f0/s1600/athletic.jpg"/>
          <p:cNvPicPr>
            <a:picLocks noChangeAspect="1" noChangeArrowheads="1"/>
          </p:cNvPicPr>
          <p:nvPr/>
        </p:nvPicPr>
        <p:blipFill rotWithShape="1">
          <a:blip r:embed="rId3">
            <a:extLst>
              <a:ext uri="{28A0092B-C50C-407E-A947-70E740481C1C}">
                <a14:useLocalDpi xmlns:a14="http://schemas.microsoft.com/office/drawing/2010/main" val="0"/>
              </a:ext>
            </a:extLst>
          </a:blip>
          <a:srcRect l="21800" t="54632" r="22891" b="11645"/>
          <a:stretch/>
        </p:blipFill>
        <p:spPr bwMode="auto">
          <a:xfrm>
            <a:off x="7215369" y="2492896"/>
            <a:ext cx="1317071" cy="12045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8" descr="http://vignette1.wikia.nocookie.net/tibia/images/2/29/Tick.png/revision/20140104123244?path-prefix=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30493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56784" y="3933056"/>
            <a:ext cx="2051720" cy="646331"/>
          </a:xfrm>
          <a:prstGeom prst="rect">
            <a:avLst/>
          </a:prstGeom>
          <a:noFill/>
        </p:spPr>
        <p:txBody>
          <a:bodyPr wrap="square" rtlCol="0">
            <a:spAutoFit/>
          </a:bodyPr>
          <a:lstStyle/>
          <a:p>
            <a:pPr algn="ctr"/>
            <a:r>
              <a:rPr lang="en-GB" dirty="0" smtClean="0">
                <a:latin typeface="Tw Cen MT Condensed" panose="020B0606020104020203" pitchFamily="34" charset="0"/>
              </a:rPr>
              <a:t>When changing direction DON’T cross your feet! </a:t>
            </a:r>
            <a:endParaRPr lang="en-GB" dirty="0">
              <a:latin typeface="Tw Cen MT Condensed" panose="020B0606020104020203" pitchFamily="34" charset="0"/>
            </a:endParaRPr>
          </a:p>
        </p:txBody>
      </p:sp>
    </p:spTree>
    <p:extLst>
      <p:ext uri="{BB962C8B-B14F-4D97-AF65-F5344CB8AC3E}">
        <p14:creationId xmlns:p14="http://schemas.microsoft.com/office/powerpoint/2010/main" val="2909234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21739"/>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Throwing</a:t>
            </a:r>
            <a:endParaRPr lang="en-GB" sz="4800" b="1" dirty="0">
              <a:solidFill>
                <a:schemeClr val="bg1"/>
              </a:solidFill>
              <a:latin typeface="Tw Cen MT Condensed" panose="020B0606020104020203" pitchFamily="34" charset="0"/>
            </a:endParaRPr>
          </a:p>
        </p:txBody>
      </p:sp>
      <p:sp>
        <p:nvSpPr>
          <p:cNvPr id="5" name="Up Arrow 4"/>
          <p:cNvSpPr/>
          <p:nvPr/>
        </p:nvSpPr>
        <p:spPr>
          <a:xfrm>
            <a:off x="35496" y="1713582"/>
            <a:ext cx="576064" cy="394766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 Arrow 5"/>
          <p:cNvSpPr/>
          <p:nvPr/>
        </p:nvSpPr>
        <p:spPr>
          <a:xfrm rot="5400000">
            <a:off x="4752020" y="2528899"/>
            <a:ext cx="576064" cy="7992888"/>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8" name="TextBox 7"/>
          <p:cNvSpPr txBox="1"/>
          <p:nvPr/>
        </p:nvSpPr>
        <p:spPr>
          <a:xfrm>
            <a:off x="611560" y="1485939"/>
            <a:ext cx="2808312"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Can utilise the over-arm throw to throw to a target/area with moderate success (a greater distance away)</a:t>
            </a:r>
          </a:p>
          <a:p>
            <a:pPr marL="285750" indent="-285750">
              <a:buFont typeface="Arial" panose="020B0604020202020204" pitchFamily="34" charset="0"/>
              <a:buChar char="•"/>
            </a:pPr>
            <a:r>
              <a:rPr lang="en-GB" dirty="0" smtClean="0">
                <a:latin typeface="Tw Cen MT Condensed" panose="020B0606020104020203" pitchFamily="34" charset="0"/>
              </a:rPr>
              <a:t>Begins to use the over-arm throw to throw over a greater distance</a:t>
            </a: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targets 3-4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targets 1-2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in a general direction with a degree of success (</a:t>
            </a:r>
            <a:r>
              <a:rPr lang="en-GB" dirty="0" err="1" smtClean="0">
                <a:latin typeface="Tw Cen MT Condensed" panose="020B0606020104020203" pitchFamily="34" charset="0"/>
              </a:rPr>
              <a:t>i.e</a:t>
            </a:r>
            <a:r>
              <a:rPr lang="en-GB" dirty="0" smtClean="0">
                <a:latin typeface="Tw Cen MT Condensed" panose="020B0606020104020203" pitchFamily="34" charset="0"/>
              </a:rPr>
              <a:t> – Forwards)</a:t>
            </a:r>
          </a:p>
        </p:txBody>
      </p:sp>
      <p:sp>
        <p:nvSpPr>
          <p:cNvPr id="9" name="TextBox 8"/>
          <p:cNvSpPr txBox="1"/>
          <p:nvPr/>
        </p:nvSpPr>
        <p:spPr>
          <a:xfrm>
            <a:off x="6480316" y="1484782"/>
            <a:ext cx="2594315"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select appropriate types of throw, reacting to changing situations in game play successfully (bounce pass to avoid defender)</a:t>
            </a:r>
          </a:p>
          <a:p>
            <a:pPr marL="285750" indent="-285750">
              <a:buFont typeface="Arial" panose="020B0604020202020204" pitchFamily="34" charset="0"/>
              <a:buChar char="•"/>
            </a:pPr>
            <a:r>
              <a:rPr lang="en-GB" dirty="0" smtClean="0">
                <a:latin typeface="Tw Cen MT Condensed" panose="020B0606020104020203" pitchFamily="34" charset="0"/>
              </a:rPr>
              <a:t>Children can use teaching points to successfully complete different types of throw on command</a:t>
            </a:r>
          </a:p>
          <a:p>
            <a:pPr marL="285750" indent="-285750">
              <a:buFont typeface="Arial" panose="020B0604020202020204" pitchFamily="34" charset="0"/>
              <a:buChar char="•"/>
            </a:pPr>
            <a:r>
              <a:rPr lang="en-GB" dirty="0" smtClean="0">
                <a:latin typeface="Tw Cen MT Condensed" panose="020B0606020104020203" pitchFamily="34" charset="0"/>
              </a:rPr>
              <a:t>Children can list the teaching points of different types of throw</a:t>
            </a:r>
            <a:r>
              <a:rPr lang="en-GB" dirty="0">
                <a:latin typeface="Tw Cen MT Condensed" panose="020B0606020104020203" pitchFamily="34" charset="0"/>
              </a:rPr>
              <a:t> </a:t>
            </a:r>
            <a:r>
              <a:rPr lang="en-GB" dirty="0" smtClean="0">
                <a:latin typeface="Tw Cen MT Condensed" panose="020B0606020104020203" pitchFamily="34" charset="0"/>
              </a:rPr>
              <a:t>(</a:t>
            </a:r>
            <a:r>
              <a:rPr lang="en-GB" dirty="0" err="1" smtClean="0">
                <a:latin typeface="Tw Cen MT Condensed" panose="020B0606020104020203" pitchFamily="34" charset="0"/>
              </a:rPr>
              <a:t>I.e</a:t>
            </a:r>
            <a:r>
              <a:rPr lang="en-GB" dirty="0" smtClean="0">
                <a:latin typeface="Tw Cen MT Condensed" panose="020B0606020104020203" pitchFamily="34" charset="0"/>
              </a:rPr>
              <a:t> – How to perform a chest pass/bounce pass)</a:t>
            </a:r>
          </a:p>
          <a:p>
            <a:pPr marL="285750" indent="-285750">
              <a:buFont typeface="Arial" panose="020B0604020202020204" pitchFamily="34" charset="0"/>
              <a:buChar char="•"/>
            </a:pPr>
            <a:r>
              <a:rPr lang="en-GB" dirty="0" smtClean="0">
                <a:latin typeface="Tw Cen MT Condensed" panose="020B0606020104020203" pitchFamily="34" charset="0"/>
              </a:rPr>
              <a:t>Takes part in activities using one type of throw</a:t>
            </a:r>
          </a:p>
        </p:txBody>
      </p:sp>
      <p:sp>
        <p:nvSpPr>
          <p:cNvPr id="10" name="TextBox 9"/>
          <p:cNvSpPr txBox="1"/>
          <p:nvPr/>
        </p:nvSpPr>
        <p:spPr>
          <a:xfrm>
            <a:off x="133164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Individual</a:t>
            </a:r>
            <a:endParaRPr lang="en-GB" dirty="0">
              <a:solidFill>
                <a:schemeClr val="bg1"/>
              </a:solidFill>
              <a:latin typeface="Tw Cen MT Condensed" panose="020B0606020104020203" pitchFamily="34" charset="0"/>
            </a:endParaRPr>
          </a:p>
        </p:txBody>
      </p:sp>
      <p:sp>
        <p:nvSpPr>
          <p:cNvPr id="11" name="TextBox 10"/>
          <p:cNvSpPr txBox="1"/>
          <p:nvPr/>
        </p:nvSpPr>
        <p:spPr>
          <a:xfrm>
            <a:off x="421196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Pairs</a:t>
            </a:r>
            <a:endParaRPr lang="en-GB" dirty="0">
              <a:solidFill>
                <a:schemeClr val="bg1"/>
              </a:solidFill>
              <a:latin typeface="Tw Cen MT Condensed" panose="020B0606020104020203" pitchFamily="34" charset="0"/>
            </a:endParaRPr>
          </a:p>
        </p:txBody>
      </p:sp>
      <p:sp>
        <p:nvSpPr>
          <p:cNvPr id="12" name="TextBox 11"/>
          <p:cNvSpPr txBox="1"/>
          <p:nvPr/>
        </p:nvSpPr>
        <p:spPr>
          <a:xfrm>
            <a:off x="6948264" y="5746030"/>
            <a:ext cx="1440160"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Activity specific</a:t>
            </a:r>
            <a:endParaRPr lang="en-GB" dirty="0">
              <a:solidFill>
                <a:schemeClr val="bg1"/>
              </a:solidFill>
              <a:latin typeface="Tw Cen MT Condensed" panose="020B0606020104020203" pitchFamily="34" charset="0"/>
            </a:endParaRPr>
          </a:p>
        </p:txBody>
      </p:sp>
      <p:sp>
        <p:nvSpPr>
          <p:cNvPr id="13" name="TextBox 12"/>
          <p:cNvSpPr txBox="1"/>
          <p:nvPr/>
        </p:nvSpPr>
        <p:spPr>
          <a:xfrm>
            <a:off x="3453272" y="1484783"/>
            <a:ext cx="2990936"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Can utilise the over-arm throw to throw to the chest with moderate success (a greater distance away)</a:t>
            </a:r>
          </a:p>
          <a:p>
            <a:pPr marL="285750" indent="-285750">
              <a:buFont typeface="Arial" panose="020B0604020202020204" pitchFamily="34" charset="0"/>
              <a:buChar char="•"/>
            </a:pPr>
            <a:r>
              <a:rPr lang="en-GB" dirty="0" smtClean="0">
                <a:latin typeface="Tw Cen MT Condensed" panose="020B0606020104020203" pitchFamily="34" charset="0"/>
              </a:rPr>
              <a:t>Begins to use the over-arm throw to throw over a greater distance (close to partner’s chest)</a:t>
            </a: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chest 3-4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chest 1-2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in a general direction with a degree of success (</a:t>
            </a:r>
            <a:r>
              <a:rPr lang="en-GB" dirty="0" err="1" smtClean="0">
                <a:latin typeface="Tw Cen MT Condensed" panose="020B0606020104020203" pitchFamily="34" charset="0"/>
              </a:rPr>
              <a:t>i.e</a:t>
            </a:r>
            <a:r>
              <a:rPr lang="en-GB" dirty="0" smtClean="0">
                <a:latin typeface="Tw Cen MT Condensed" panose="020B0606020104020203" pitchFamily="34" charset="0"/>
              </a:rPr>
              <a:t> – Towards their partner)</a:t>
            </a:r>
          </a:p>
        </p:txBody>
      </p:sp>
    </p:spTree>
    <p:extLst>
      <p:ext uri="{BB962C8B-B14F-4D97-AF65-F5344CB8AC3E}">
        <p14:creationId xmlns:p14="http://schemas.microsoft.com/office/powerpoint/2010/main" val="216677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Monday – Bucket Challenge </a:t>
            </a:r>
            <a:br>
              <a:rPr lang="en-GB" dirty="0" smtClean="0"/>
            </a:br>
            <a:endParaRPr lang="en-GB" dirty="0"/>
          </a:p>
        </p:txBody>
      </p:sp>
      <p:sp>
        <p:nvSpPr>
          <p:cNvPr id="8" name="TextBox 19"/>
          <p:cNvSpPr txBox="1">
            <a:spLocks noChangeArrowheads="1"/>
          </p:cNvSpPr>
          <p:nvPr/>
        </p:nvSpPr>
        <p:spPr bwMode="auto">
          <a:xfrm>
            <a:off x="1746250" y="1344825"/>
            <a:ext cx="550703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u="sng" dirty="0">
                <a:latin typeface="+mn-lt"/>
              </a:rPr>
              <a:t>The 5m </a:t>
            </a:r>
            <a:r>
              <a:rPr lang="en-GB" altLang="en-US" u="sng" dirty="0" smtClean="0">
                <a:latin typeface="+mn-lt"/>
              </a:rPr>
              <a:t>Sock ball </a:t>
            </a:r>
            <a:r>
              <a:rPr lang="en-GB" altLang="en-US" u="sng" dirty="0">
                <a:latin typeface="+mn-lt"/>
              </a:rPr>
              <a:t>Challenge! </a:t>
            </a:r>
          </a:p>
          <a:p>
            <a:pPr algn="ctr" eaLnBrk="1" hangingPunct="1">
              <a:spcBef>
                <a:spcPct val="0"/>
              </a:spcBef>
              <a:buFontTx/>
              <a:buNone/>
            </a:pPr>
            <a:endParaRPr lang="en-GB" altLang="en-US" u="sng" dirty="0">
              <a:latin typeface="+mn-lt"/>
            </a:endParaRPr>
          </a:p>
          <a:p>
            <a:pPr algn="ctr" eaLnBrk="1" hangingPunct="1">
              <a:spcBef>
                <a:spcPct val="0"/>
              </a:spcBef>
              <a:buFontTx/>
              <a:buNone/>
            </a:pPr>
            <a:endParaRPr lang="en-GB" altLang="en-US" u="sng" dirty="0">
              <a:latin typeface="+mn-lt"/>
            </a:endParaRPr>
          </a:p>
          <a:p>
            <a:pPr algn="ctr" eaLnBrk="1" hangingPunct="1">
              <a:spcBef>
                <a:spcPct val="0"/>
              </a:spcBef>
              <a:buFontTx/>
              <a:buNone/>
            </a:pPr>
            <a:endParaRPr lang="en-GB" altLang="en-US" dirty="0">
              <a:latin typeface="+mn-lt"/>
            </a:endParaRPr>
          </a:p>
          <a:p>
            <a:pPr algn="ctr" eaLnBrk="1" hangingPunct="1">
              <a:spcBef>
                <a:spcPct val="0"/>
              </a:spcBef>
              <a:buFontTx/>
              <a:buNone/>
            </a:pPr>
            <a:endParaRPr lang="en-GB" altLang="en-US" dirty="0">
              <a:latin typeface="+mn-lt"/>
            </a:endParaRPr>
          </a:p>
          <a:p>
            <a:pPr algn="ctr" eaLnBrk="1" hangingPunct="1">
              <a:spcBef>
                <a:spcPct val="0"/>
              </a:spcBef>
              <a:buFontTx/>
              <a:buNone/>
            </a:pPr>
            <a:endParaRPr lang="en-GB" altLang="en-US" dirty="0">
              <a:latin typeface="+mn-lt"/>
            </a:endParaRPr>
          </a:p>
          <a:p>
            <a:pPr algn="ctr" eaLnBrk="1" hangingPunct="1">
              <a:spcBef>
                <a:spcPct val="0"/>
              </a:spcBef>
              <a:buFont typeface="Arial" charset="0"/>
              <a:buNone/>
            </a:pPr>
            <a:endParaRPr lang="en-GB" altLang="en-US" dirty="0">
              <a:latin typeface="+mn-lt"/>
            </a:endParaRPr>
          </a:p>
          <a:p>
            <a:pPr algn="ctr" eaLnBrk="1" hangingPunct="1">
              <a:spcBef>
                <a:spcPct val="0"/>
              </a:spcBef>
              <a:buFont typeface="Arial" charset="0"/>
              <a:buNone/>
            </a:pPr>
            <a:r>
              <a:rPr lang="en-GB" altLang="en-US" dirty="0">
                <a:latin typeface="+mn-lt"/>
              </a:rPr>
              <a:t>In one minute how many </a:t>
            </a:r>
            <a:r>
              <a:rPr lang="en-GB" altLang="en-US" dirty="0" smtClean="0">
                <a:latin typeface="+mn-lt"/>
              </a:rPr>
              <a:t>sock balls </a:t>
            </a:r>
            <a:r>
              <a:rPr lang="en-GB" altLang="en-US" dirty="0">
                <a:latin typeface="+mn-lt"/>
              </a:rPr>
              <a:t>can you throw into a bucket in 1 minute?</a:t>
            </a:r>
          </a:p>
          <a:p>
            <a:pPr algn="ctr" eaLnBrk="1" hangingPunct="1">
              <a:spcBef>
                <a:spcPct val="0"/>
              </a:spcBef>
              <a:buFont typeface="Arial" charset="0"/>
              <a:buNone/>
            </a:pPr>
            <a:r>
              <a:rPr lang="en-GB" altLang="en-US" dirty="0">
                <a:latin typeface="+mn-lt"/>
              </a:rPr>
              <a:t>Good luck!</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l="14647" t="4688" r="9019" b="16495"/>
          <a:stretch>
            <a:fillRect/>
          </a:stretch>
        </p:blipFill>
        <p:spPr bwMode="auto">
          <a:xfrm>
            <a:off x="2411413" y="2772519"/>
            <a:ext cx="1728787"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rved Down Arrow 9"/>
          <p:cNvSpPr/>
          <p:nvPr/>
        </p:nvSpPr>
        <p:spPr>
          <a:xfrm rot="20281317">
            <a:off x="3570288" y="2151807"/>
            <a:ext cx="2419350" cy="588962"/>
          </a:xfrm>
          <a:prstGeom prst="curved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00">
              <a:solidFill>
                <a:schemeClr val="tx1"/>
              </a:solidFill>
            </a:endParaRPr>
          </a:p>
        </p:txBody>
      </p:sp>
      <p:pic>
        <p:nvPicPr>
          <p:cNvPr id="11" name="Picture 5" descr="http://pngimg.com/upload/bucket_PNG77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348657"/>
            <a:ext cx="93186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3829050" y="3261469"/>
            <a:ext cx="2038350" cy="14636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rot="19411932">
            <a:off x="3981450" y="3451068"/>
            <a:ext cx="1490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600">
                <a:latin typeface="+mn-lt"/>
              </a:rPr>
              <a:t>5m</a:t>
            </a:r>
          </a:p>
        </p:txBody>
      </p:sp>
    </p:spTree>
    <p:extLst>
      <p:ext uri="{BB962C8B-B14F-4D97-AF65-F5344CB8AC3E}">
        <p14:creationId xmlns:p14="http://schemas.microsoft.com/office/powerpoint/2010/main" val="334991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How do I do that?</a:t>
            </a:r>
            <a:endParaRPr lang="en-GB" dirty="0"/>
          </a:p>
        </p:txBody>
      </p:sp>
      <p:sp>
        <p:nvSpPr>
          <p:cNvPr id="4" name="TextBox 3"/>
          <p:cNvSpPr txBox="1">
            <a:spLocks noChangeArrowheads="1"/>
          </p:cNvSpPr>
          <p:nvPr/>
        </p:nvSpPr>
        <p:spPr bwMode="auto">
          <a:xfrm>
            <a:off x="1043608" y="2129949"/>
            <a:ext cx="7056784" cy="2739211"/>
          </a:xfrm>
          <a:prstGeom prst="rect">
            <a:avLst/>
          </a:prstGeom>
          <a:solidFill>
            <a:schemeClr val="accent5">
              <a:lumMod val="20000"/>
              <a:lumOff val="80000"/>
            </a:schemeClr>
          </a:solidFill>
          <a:ln w="9525">
            <a:solidFill>
              <a:schemeClr val="tx1"/>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u="sng" dirty="0" smtClean="0">
                <a:latin typeface="Tw Cen MT Condensed" panose="020B0606020104020203" pitchFamily="34" charset="0"/>
              </a:rPr>
              <a:t>What do I need to learn?:</a:t>
            </a:r>
          </a:p>
          <a:p>
            <a:pPr eaLnBrk="1" hangingPunct="1">
              <a:spcBef>
                <a:spcPct val="0"/>
              </a:spcBef>
              <a:buFontTx/>
              <a:buNone/>
            </a:pPr>
            <a:r>
              <a:rPr lang="en-GB" altLang="en-US" sz="2400" i="1" dirty="0" smtClean="0">
                <a:latin typeface="Tw Cen MT Condensed" panose="020B0606020104020203" pitchFamily="34" charset="0"/>
              </a:rPr>
              <a:t>Throwing for accuracy</a:t>
            </a:r>
          </a:p>
          <a:p>
            <a:pPr eaLnBrk="1" hangingPunct="1">
              <a:spcBef>
                <a:spcPct val="0"/>
              </a:spcBef>
              <a:buFontTx/>
              <a:buNone/>
            </a:pPr>
            <a:r>
              <a:rPr lang="en-GB" altLang="en-US" sz="2400" dirty="0" smtClean="0">
                <a:latin typeface="Tw Cen MT Condensed" panose="020B0606020104020203" pitchFamily="34" charset="0"/>
              </a:rPr>
              <a:t>When throwing for accuracy it is</a:t>
            </a:r>
          </a:p>
          <a:p>
            <a:pPr eaLnBrk="1" hangingPunct="1">
              <a:spcBef>
                <a:spcPct val="0"/>
              </a:spcBef>
              <a:buFontTx/>
              <a:buNone/>
            </a:pPr>
            <a:r>
              <a:rPr lang="en-GB" altLang="en-US" sz="2400" dirty="0" smtClean="0">
                <a:latin typeface="Tw Cen MT Condensed" panose="020B0606020104020203" pitchFamily="34" charset="0"/>
              </a:rPr>
              <a:t>best to throw under-arm, with a slight</a:t>
            </a:r>
          </a:p>
          <a:p>
            <a:pPr eaLnBrk="1" hangingPunct="1">
              <a:spcBef>
                <a:spcPct val="0"/>
              </a:spcBef>
              <a:buFontTx/>
              <a:buNone/>
            </a:pPr>
            <a:r>
              <a:rPr lang="en-GB" altLang="en-US" sz="2400" dirty="0">
                <a:latin typeface="Tw Cen MT Condensed" panose="020B0606020104020203" pitchFamily="34" charset="0"/>
              </a:rPr>
              <a:t>b</a:t>
            </a:r>
            <a:r>
              <a:rPr lang="en-GB" altLang="en-US" sz="2400" dirty="0" smtClean="0">
                <a:latin typeface="Tw Cen MT Condensed" panose="020B0606020104020203" pitchFamily="34" charset="0"/>
              </a:rPr>
              <a:t>end in the knee. On release the children</a:t>
            </a:r>
          </a:p>
          <a:p>
            <a:pPr eaLnBrk="1" hangingPunct="1">
              <a:spcBef>
                <a:spcPct val="0"/>
              </a:spcBef>
              <a:buFontTx/>
              <a:buNone/>
            </a:pPr>
            <a:r>
              <a:rPr lang="en-GB" altLang="en-US" sz="2400" dirty="0">
                <a:latin typeface="Tw Cen MT Condensed" panose="020B0606020104020203" pitchFamily="34" charset="0"/>
              </a:rPr>
              <a:t>s</a:t>
            </a:r>
            <a:r>
              <a:rPr lang="en-GB" altLang="en-US" sz="2400" dirty="0" smtClean="0">
                <a:latin typeface="Tw Cen MT Condensed" panose="020B0606020104020203" pitchFamily="34" charset="0"/>
              </a:rPr>
              <a:t>hould point their fingers at their target,</a:t>
            </a:r>
          </a:p>
          <a:p>
            <a:pPr eaLnBrk="1" hangingPunct="1">
              <a:spcBef>
                <a:spcPct val="0"/>
              </a:spcBef>
              <a:buFontTx/>
              <a:buNone/>
            </a:pPr>
            <a:r>
              <a:rPr lang="en-GB" altLang="en-US" sz="2400" dirty="0">
                <a:latin typeface="Tw Cen MT Condensed" panose="020B0606020104020203" pitchFamily="34" charset="0"/>
              </a:rPr>
              <a:t>m</a:t>
            </a:r>
            <a:r>
              <a:rPr lang="en-GB" altLang="en-US" sz="2400" dirty="0" smtClean="0">
                <a:latin typeface="Tw Cen MT Condensed" panose="020B0606020104020203" pitchFamily="34" charset="0"/>
              </a:rPr>
              <a:t>oving their arm in a steady motion </a:t>
            </a: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5143" t="50000" r="58026" b="30680"/>
          <a:stretch/>
        </p:blipFill>
        <p:spPr bwMode="auto">
          <a:xfrm>
            <a:off x="5004048" y="2447867"/>
            <a:ext cx="2762657" cy="1783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5765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Tuesday – Sumo Tail Tag!  </a:t>
            </a:r>
            <a:endParaRPr lang="en-GB" dirty="0"/>
          </a:p>
        </p:txBody>
      </p:sp>
      <p:sp>
        <p:nvSpPr>
          <p:cNvPr id="51" name="Rectangle 50"/>
          <p:cNvSpPr/>
          <p:nvPr/>
        </p:nvSpPr>
        <p:spPr>
          <a:xfrm>
            <a:off x="611560" y="1628800"/>
            <a:ext cx="7416824" cy="3108543"/>
          </a:xfrm>
          <a:prstGeom prst="rect">
            <a:avLst/>
          </a:prstGeom>
        </p:spPr>
        <p:txBody>
          <a:bodyPr wrap="square">
            <a:spAutoFit/>
          </a:bodyPr>
          <a:lstStyle/>
          <a:p>
            <a:r>
              <a:rPr lang="en-GB" sz="2800" dirty="0"/>
              <a:t>Each player must tuck a </a:t>
            </a:r>
            <a:r>
              <a:rPr lang="en-GB" sz="2800" dirty="0" smtClean="0"/>
              <a:t>bib/t-shirt </a:t>
            </a:r>
            <a:r>
              <a:rPr lang="en-GB" sz="2800" dirty="0"/>
              <a:t>into the </a:t>
            </a:r>
            <a:r>
              <a:rPr lang="en-GB" sz="2800" u="sng" dirty="0"/>
              <a:t>side of their shorts/trousers</a:t>
            </a:r>
          </a:p>
          <a:p>
            <a:endParaRPr lang="en-GB" sz="2800" u="sng" dirty="0"/>
          </a:p>
          <a:p>
            <a:r>
              <a:rPr lang="en-GB" sz="2800" dirty="0"/>
              <a:t>Without leaving the circle, one player has to attempt to pull out their opponents bib to win</a:t>
            </a:r>
            <a:r>
              <a:rPr lang="en-GB" sz="2800" dirty="0" smtClean="0"/>
              <a:t>!</a:t>
            </a:r>
            <a:endParaRPr lang="en-GB" sz="2800" dirty="0"/>
          </a:p>
          <a:p>
            <a:r>
              <a:rPr lang="en-GB" sz="2800" dirty="0" smtClean="0"/>
              <a:t>You are not allowed to touch your opponent – you can only touch their bib/t-shirt!</a:t>
            </a:r>
            <a:endParaRPr lang="en-GB"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881359"/>
            <a:ext cx="2527797" cy="178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751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dirty="0" smtClean="0"/>
              <a:t>Wednesday – Penalty Shootout </a:t>
            </a:r>
            <a:endParaRPr lang="en-GB" dirty="0"/>
          </a:p>
        </p:txBody>
      </p:sp>
      <p:sp>
        <p:nvSpPr>
          <p:cNvPr id="3" name="Content Placeholder 2"/>
          <p:cNvSpPr>
            <a:spLocks noGrp="1"/>
          </p:cNvSpPr>
          <p:nvPr>
            <p:ph idx="1"/>
          </p:nvPr>
        </p:nvSpPr>
        <p:spPr>
          <a:xfrm>
            <a:off x="457200" y="1340768"/>
            <a:ext cx="8229600" cy="5328592"/>
          </a:xfrm>
        </p:spPr>
        <p:txBody>
          <a:bodyPr>
            <a:normAutofit/>
          </a:bodyPr>
          <a:lstStyle/>
          <a:p>
            <a:pPr marL="0" indent="0">
              <a:buNone/>
            </a:pPr>
            <a:r>
              <a:rPr lang="en-GB" sz="3000" dirty="0" smtClean="0"/>
              <a:t>You’ll need someone to play against. Make a goal out of whatever you have and select which Sport you’re going to play; Handball (throwing) or Football (kicking).</a:t>
            </a:r>
          </a:p>
          <a:p>
            <a:pPr marL="0" indent="0">
              <a:buNone/>
            </a:pPr>
            <a:r>
              <a:rPr lang="en-GB" sz="3000" dirty="0" smtClean="0"/>
              <a:t>Play the best of 10. Whoever scores the most out of 10 wins!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269093"/>
            <a:ext cx="3600400" cy="240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200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GB" dirty="0" smtClean="0"/>
              <a:t>Thursday – Paper Bag Grab </a:t>
            </a:r>
            <a:endParaRPr lang="en-GB" dirty="0"/>
          </a:p>
        </p:txBody>
      </p:sp>
      <p:sp>
        <p:nvSpPr>
          <p:cNvPr id="3" name="Rectangle 2"/>
          <p:cNvSpPr/>
          <p:nvPr/>
        </p:nvSpPr>
        <p:spPr>
          <a:xfrm>
            <a:off x="179512" y="1318116"/>
            <a:ext cx="8784976" cy="3046988"/>
          </a:xfrm>
          <a:prstGeom prst="rect">
            <a:avLst/>
          </a:prstGeom>
        </p:spPr>
        <p:txBody>
          <a:bodyPr wrap="square">
            <a:spAutoFit/>
          </a:bodyPr>
          <a:lstStyle/>
          <a:p>
            <a:pPr indent="-342900" fontAlgn="auto">
              <a:spcBef>
                <a:spcPts val="0"/>
              </a:spcBef>
              <a:spcAft>
                <a:spcPts val="0"/>
              </a:spcAft>
              <a:defRPr/>
            </a:pPr>
            <a:r>
              <a:rPr lang="en-GB" sz="2400" dirty="0"/>
              <a:t>For this activity you will need lots of paper shopping bags that stand up on their own, it will also help if you manage to organise them into size groups (Small, Medium.. </a:t>
            </a:r>
            <a:r>
              <a:rPr lang="en-GB" sz="2400" dirty="0" err="1"/>
              <a:t>etc</a:t>
            </a:r>
            <a:r>
              <a:rPr lang="en-GB" sz="2400" dirty="0" smtClean="0"/>
              <a:t>)</a:t>
            </a:r>
            <a:endParaRPr lang="en-GB" sz="2400" b="1" i="1" u="sng" dirty="0"/>
          </a:p>
          <a:p>
            <a:pPr indent="-342900" fontAlgn="auto">
              <a:spcBef>
                <a:spcPts val="0"/>
              </a:spcBef>
              <a:spcAft>
                <a:spcPts val="0"/>
              </a:spcAft>
              <a:defRPr/>
            </a:pPr>
            <a:r>
              <a:rPr lang="en-GB" sz="2400" dirty="0"/>
              <a:t>Lay out all of the paper bags in your playing </a:t>
            </a:r>
            <a:r>
              <a:rPr lang="en-GB" sz="2400" dirty="0" smtClean="0"/>
              <a:t>area. One </a:t>
            </a:r>
            <a:r>
              <a:rPr lang="en-GB" sz="2400" dirty="0"/>
              <a:t>by one </a:t>
            </a:r>
            <a:r>
              <a:rPr lang="en-GB" sz="2400" dirty="0" smtClean="0"/>
              <a:t>people playing </a:t>
            </a:r>
            <a:r>
              <a:rPr lang="en-GB" sz="2400" dirty="0"/>
              <a:t>must run out </a:t>
            </a:r>
            <a:r>
              <a:rPr lang="en-GB" sz="2400" dirty="0" smtClean="0"/>
              <a:t>and try to </a:t>
            </a:r>
            <a:r>
              <a:rPr lang="en-GB" sz="2400" dirty="0"/>
              <a:t>pick up a bag, but they must pick up the bag standing </a:t>
            </a:r>
            <a:r>
              <a:rPr lang="en-GB" sz="2400" dirty="0" smtClean="0"/>
              <a:t>up and only </a:t>
            </a:r>
            <a:r>
              <a:rPr lang="en-GB" sz="2400" dirty="0"/>
              <a:t>using their mouth</a:t>
            </a:r>
            <a:r>
              <a:rPr lang="en-GB" sz="2400" dirty="0" smtClean="0"/>
              <a:t>!</a:t>
            </a:r>
          </a:p>
          <a:p>
            <a:pPr indent="-342900" fontAlgn="auto">
              <a:spcBef>
                <a:spcPts val="0"/>
              </a:spcBef>
              <a:spcAft>
                <a:spcPts val="0"/>
              </a:spcAft>
              <a:defRPr/>
            </a:pPr>
            <a:endParaRPr lang="en-GB" sz="2400" dirty="0"/>
          </a:p>
          <a:p>
            <a:pPr indent="-342900" fontAlgn="auto">
              <a:spcBef>
                <a:spcPts val="0"/>
              </a:spcBef>
              <a:spcAft>
                <a:spcPts val="0"/>
              </a:spcAft>
              <a:defRPr/>
            </a:pPr>
            <a:r>
              <a:rPr lang="en-GB" sz="2400" dirty="0" smtClean="0"/>
              <a:t>Once you’ve had a practice – have a competition!</a:t>
            </a:r>
            <a:endParaRPr lang="en-GB" sz="2400" dirty="0"/>
          </a:p>
        </p:txBody>
      </p:sp>
      <p:pic>
        <p:nvPicPr>
          <p:cNvPr id="12"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4109908" y="4717367"/>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4541956" y="5221422"/>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5877836" y="4789374"/>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5157756" y="4682953"/>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5932613" y="5301815"/>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4005628" y="5429062"/>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5485524" y="5623653"/>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6620496" y="4789374"/>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5053476" y="5394648"/>
            <a:ext cx="32776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psdgraphics.com/file/paper-shopping-b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42" r="18568"/>
          <a:stretch/>
        </p:blipFill>
        <p:spPr bwMode="auto">
          <a:xfrm>
            <a:off x="6561554" y="5474768"/>
            <a:ext cx="327768" cy="432048"/>
          </a:xfrm>
          <a:prstGeom prst="rect">
            <a:avLst/>
          </a:prstGeom>
          <a:noFill/>
          <a:extLst>
            <a:ext uri="{909E8E84-426E-40DD-AFC4-6F175D3DCCD1}">
              <a14:hiddenFill xmlns:a14="http://schemas.microsoft.com/office/drawing/2010/main">
                <a:solidFill>
                  <a:srgbClr val="FFFFFF"/>
                </a:solidFill>
              </a14:hiddenFill>
            </a:ext>
          </a:extLst>
        </p:spPr>
      </p:pic>
      <p:sp>
        <p:nvSpPr>
          <p:cNvPr id="22" name="Multiply 21"/>
          <p:cNvSpPr/>
          <p:nvPr/>
        </p:nvSpPr>
        <p:spPr>
          <a:xfrm>
            <a:off x="2627784" y="4649954"/>
            <a:ext cx="288032" cy="32562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Multiply 22"/>
          <p:cNvSpPr/>
          <p:nvPr/>
        </p:nvSpPr>
        <p:spPr>
          <a:xfrm>
            <a:off x="2411760" y="4649954"/>
            <a:ext cx="288032" cy="32562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Multiply 23"/>
          <p:cNvSpPr/>
          <p:nvPr/>
        </p:nvSpPr>
        <p:spPr>
          <a:xfrm>
            <a:off x="2195736" y="4649954"/>
            <a:ext cx="288032" cy="32562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Multiply 24"/>
          <p:cNvSpPr/>
          <p:nvPr/>
        </p:nvSpPr>
        <p:spPr>
          <a:xfrm>
            <a:off x="1979712" y="4649954"/>
            <a:ext cx="288032" cy="32562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Multiply 25"/>
          <p:cNvSpPr/>
          <p:nvPr/>
        </p:nvSpPr>
        <p:spPr>
          <a:xfrm>
            <a:off x="2627784" y="5154010"/>
            <a:ext cx="288032" cy="325627"/>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Multiply 26"/>
          <p:cNvSpPr/>
          <p:nvPr/>
        </p:nvSpPr>
        <p:spPr>
          <a:xfrm>
            <a:off x="2411760" y="5154010"/>
            <a:ext cx="288032" cy="325627"/>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Multiply 27"/>
          <p:cNvSpPr/>
          <p:nvPr/>
        </p:nvSpPr>
        <p:spPr>
          <a:xfrm>
            <a:off x="2195736" y="5154010"/>
            <a:ext cx="288032" cy="325627"/>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Multiply 28"/>
          <p:cNvSpPr/>
          <p:nvPr/>
        </p:nvSpPr>
        <p:spPr>
          <a:xfrm>
            <a:off x="1979712" y="5154010"/>
            <a:ext cx="288032" cy="325627"/>
          </a:xfrm>
          <a:prstGeom prst="mathMultipl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ultiply 29"/>
          <p:cNvSpPr/>
          <p:nvPr/>
        </p:nvSpPr>
        <p:spPr>
          <a:xfrm>
            <a:off x="2627784" y="5623653"/>
            <a:ext cx="288032" cy="32562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Multiply 30"/>
          <p:cNvSpPr/>
          <p:nvPr/>
        </p:nvSpPr>
        <p:spPr>
          <a:xfrm>
            <a:off x="2411760" y="5623653"/>
            <a:ext cx="288032" cy="32562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Multiply 31"/>
          <p:cNvSpPr/>
          <p:nvPr/>
        </p:nvSpPr>
        <p:spPr>
          <a:xfrm>
            <a:off x="2195736" y="5623653"/>
            <a:ext cx="288032" cy="32562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Multiply 32"/>
          <p:cNvSpPr/>
          <p:nvPr/>
        </p:nvSpPr>
        <p:spPr>
          <a:xfrm>
            <a:off x="1979712" y="5623653"/>
            <a:ext cx="288032" cy="32562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Multiply 33"/>
          <p:cNvSpPr/>
          <p:nvPr/>
        </p:nvSpPr>
        <p:spPr>
          <a:xfrm>
            <a:off x="2627784" y="6055701"/>
            <a:ext cx="288032" cy="32562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Multiply 34"/>
          <p:cNvSpPr/>
          <p:nvPr/>
        </p:nvSpPr>
        <p:spPr>
          <a:xfrm>
            <a:off x="2411760" y="6055701"/>
            <a:ext cx="288032" cy="32562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Multiply 35"/>
          <p:cNvSpPr/>
          <p:nvPr/>
        </p:nvSpPr>
        <p:spPr>
          <a:xfrm>
            <a:off x="2195736" y="6055701"/>
            <a:ext cx="288032" cy="32562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Multiply 36"/>
          <p:cNvSpPr/>
          <p:nvPr/>
        </p:nvSpPr>
        <p:spPr>
          <a:xfrm>
            <a:off x="1979712" y="6055701"/>
            <a:ext cx="288032" cy="32562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6528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Friday – BBC Sport ‘</a:t>
            </a:r>
            <a:r>
              <a:rPr lang="en-GB" dirty="0" err="1" smtClean="0"/>
              <a:t>Supermovers</a:t>
            </a:r>
            <a:r>
              <a:rPr lang="en-GB" dirty="0" smtClean="0"/>
              <a:t>’</a:t>
            </a:r>
            <a:br>
              <a:rPr lang="en-GB" dirty="0" smtClean="0"/>
            </a:br>
            <a:r>
              <a:rPr lang="en-GB" dirty="0" smtClean="0"/>
              <a:t>Just for Fun </a:t>
            </a:r>
            <a:endParaRPr lang="en-GB" dirty="0"/>
          </a:p>
        </p:txBody>
      </p:sp>
      <p:sp>
        <p:nvSpPr>
          <p:cNvPr id="6" name="Content Placeholder 2"/>
          <p:cNvSpPr>
            <a:spLocks noGrp="1"/>
          </p:cNvSpPr>
          <p:nvPr>
            <p:ph idx="1"/>
          </p:nvPr>
        </p:nvSpPr>
        <p:spPr>
          <a:xfrm>
            <a:off x="457200" y="1600200"/>
            <a:ext cx="8229600" cy="4525963"/>
          </a:xfrm>
        </p:spPr>
        <p:txBody>
          <a:bodyPr>
            <a:normAutofit fontScale="92500" lnSpcReduction="10000"/>
          </a:bodyPr>
          <a:lstStyle/>
          <a:p>
            <a:r>
              <a:rPr lang="en-GB" dirty="0" smtClean="0"/>
              <a:t>Happy Friday!</a:t>
            </a:r>
          </a:p>
          <a:p>
            <a:r>
              <a:rPr lang="en-GB" dirty="0" smtClean="0"/>
              <a:t>Visit - </a:t>
            </a:r>
            <a:r>
              <a:rPr lang="en-GB" dirty="0">
                <a:hlinkClick r:id="rId2"/>
              </a:rPr>
              <a:t>https://</a:t>
            </a:r>
            <a:r>
              <a:rPr lang="en-GB" dirty="0" smtClean="0">
                <a:hlinkClick r:id="rId2"/>
              </a:rPr>
              <a:t>www.bbc.co.uk/teach/supermovers/just-for-fun-collection/z7tymfr</a:t>
            </a:r>
            <a:endParaRPr lang="en-GB" dirty="0" smtClean="0"/>
          </a:p>
          <a:p>
            <a:endParaRPr lang="en-GB" dirty="0"/>
          </a:p>
          <a:p>
            <a:r>
              <a:rPr lang="en-GB" dirty="0" smtClean="0"/>
              <a:t>Pick a video that interests you and</a:t>
            </a:r>
          </a:p>
          <a:p>
            <a:pPr marL="0" indent="0">
              <a:buNone/>
            </a:pPr>
            <a:r>
              <a:rPr lang="en-GB" dirty="0" smtClean="0"/>
              <a:t> have fun!</a:t>
            </a:r>
          </a:p>
          <a:p>
            <a:r>
              <a:rPr lang="en-GB" dirty="0" smtClean="0"/>
              <a:t>My favourite is the Match of the Day</a:t>
            </a:r>
          </a:p>
          <a:p>
            <a:pPr marL="0" indent="0">
              <a:buNone/>
            </a:pPr>
            <a:r>
              <a:rPr lang="en-GB" dirty="0" smtClean="0"/>
              <a:t>one or </a:t>
            </a:r>
            <a:r>
              <a:rPr lang="en-GB" dirty="0" err="1" smtClean="0"/>
              <a:t>Dangermouse</a:t>
            </a:r>
            <a:r>
              <a:rPr lang="en-GB" dirty="0" smtClean="0"/>
              <a:t>!</a:t>
            </a:r>
          </a:p>
        </p:txBody>
      </p:sp>
      <p:pic>
        <p:nvPicPr>
          <p:cNvPr id="3074" name="Picture 2" descr="Award-winning Irish animators behind Danger Mouse comeba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50100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34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912"/>
            <a:ext cx="8229600" cy="1143000"/>
          </a:xfrm>
        </p:spPr>
        <p:txBody>
          <a:bodyPr>
            <a:noAutofit/>
          </a:bodyPr>
          <a:lstStyle/>
          <a:p>
            <a:r>
              <a:rPr lang="en-GB" sz="6600" dirty="0" smtClean="0"/>
              <a:t>“I can do that…. What’s next?”</a:t>
            </a:r>
            <a:endParaRPr lang="en-GB" sz="6600" dirty="0"/>
          </a:p>
        </p:txBody>
      </p:sp>
    </p:spTree>
    <p:extLst>
      <p:ext uri="{BB962C8B-B14F-4D97-AF65-F5344CB8AC3E}">
        <p14:creationId xmlns:p14="http://schemas.microsoft.com/office/powerpoint/2010/main" val="117098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44624"/>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Balance</a:t>
            </a:r>
            <a:endParaRPr lang="en-GB" sz="4800" b="1" dirty="0">
              <a:solidFill>
                <a:schemeClr val="bg1"/>
              </a:solidFill>
              <a:latin typeface="Tw Cen MT Condensed" panose="020B0606020104020203" pitchFamily="34" charset="0"/>
            </a:endParaRPr>
          </a:p>
        </p:txBody>
      </p:sp>
      <p:sp>
        <p:nvSpPr>
          <p:cNvPr id="5" name="Up Arrow 4"/>
          <p:cNvSpPr/>
          <p:nvPr/>
        </p:nvSpPr>
        <p:spPr>
          <a:xfrm>
            <a:off x="179512" y="1844824"/>
            <a:ext cx="576064" cy="4176464"/>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7" name="TextBox 6"/>
          <p:cNvSpPr txBox="1"/>
          <p:nvPr/>
        </p:nvSpPr>
        <p:spPr>
          <a:xfrm>
            <a:off x="1187624" y="1628800"/>
            <a:ext cx="5760640" cy="4801314"/>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can maintain balance when performing a task on one leg (this applies when static or when moving) (</a:t>
            </a:r>
            <a:r>
              <a:rPr lang="en-GB" dirty="0" smtClean="0">
                <a:solidFill>
                  <a:srgbClr val="FF0000"/>
                </a:solidFill>
                <a:latin typeface="Tw Cen MT Condensed" panose="020B0606020104020203" pitchFamily="34" charset="0"/>
              </a:rPr>
              <a:t>Develop through setting challenges where children must perform tasks on one leg. </a:t>
            </a:r>
            <a:r>
              <a:rPr lang="en-GB" dirty="0" err="1" smtClean="0">
                <a:solidFill>
                  <a:srgbClr val="FF0000"/>
                </a:solidFill>
                <a:latin typeface="Tw Cen MT Condensed" panose="020B0606020104020203" pitchFamily="34" charset="0"/>
              </a:rPr>
              <a:t>I.e</a:t>
            </a:r>
            <a:r>
              <a:rPr lang="en-GB" dirty="0" smtClean="0">
                <a:solidFill>
                  <a:srgbClr val="FF0000"/>
                </a:solidFill>
                <a:latin typeface="Tw Cen MT Condensed" panose="020B0606020104020203" pitchFamily="34" charset="0"/>
              </a:rPr>
              <a:t> – Throw and catch bean bag with alternate hands on one leg – Individual or as pairs</a:t>
            </a:r>
            <a:r>
              <a:rPr lang="en-GB" dirty="0" smtClean="0">
                <a:latin typeface="Tw Cen MT Condensed" panose="020B0606020104020203" pitchFamily="34" charset="0"/>
              </a:rPr>
              <a:t>)</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can maintain their balance whilst standing on one foot (</a:t>
            </a:r>
            <a:r>
              <a:rPr lang="en-GB" dirty="0" smtClean="0">
                <a:solidFill>
                  <a:srgbClr val="FF0000"/>
                </a:solidFill>
                <a:latin typeface="Tw Cen MT Condensed" panose="020B0606020104020203" pitchFamily="34" charset="0"/>
              </a:rPr>
              <a:t>Set time challenges, use apparatus to focus children. Encourage the children to look at something that is level with their eyes – ears govern our balance! Some children will initially find it easier balancing with a bend in their knee, allowing the Quadriceps to contract slightly and control their body</a:t>
            </a:r>
            <a:r>
              <a:rPr lang="en-GB" dirty="0" smtClean="0">
                <a:latin typeface="Tw Cen MT Condensed" panose="020B0606020104020203" pitchFamily="34" charset="0"/>
              </a:rPr>
              <a:t>)</a:t>
            </a:r>
            <a:r>
              <a:rPr lang="en-GB" dirty="0" smtClean="0">
                <a:solidFill>
                  <a:srgbClr val="FF0000"/>
                </a:solidFill>
                <a:latin typeface="Tw Cen MT Condensed" panose="020B0606020104020203" pitchFamily="34" charset="0"/>
              </a:rPr>
              <a:t> </a:t>
            </a:r>
            <a:endParaRPr lang="en-GB" dirty="0" smtClean="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whilst standing in a stationary position and performing a task (2 feet) (</a:t>
            </a:r>
            <a:r>
              <a:rPr lang="en-GB" dirty="0" smtClean="0">
                <a:solidFill>
                  <a:srgbClr val="FF0000"/>
                </a:solidFill>
                <a:latin typeface="Tw Cen MT Condensed" panose="020B0606020104020203" pitchFamily="34" charset="0"/>
              </a:rPr>
              <a:t>Develop by asking children to balance a bean bag on their shoulder&gt;back of hand&gt;head&gt;on head whilst holding arms out and touching nose with one hand</a:t>
            </a:r>
            <a:r>
              <a:rPr lang="en-GB" dirty="0" smtClean="0">
                <a:latin typeface="Tw Cen MT Condensed" panose="020B0606020104020203" pitchFamily="34" charset="0"/>
              </a:rPr>
              <a:t>)</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maintain balance when standing in a stationary position on the floor (2 feet) (</a:t>
            </a:r>
            <a:r>
              <a:rPr lang="en-GB" dirty="0" smtClean="0">
                <a:solidFill>
                  <a:srgbClr val="FF0000"/>
                </a:solidFill>
                <a:latin typeface="Tw Cen MT Condensed" panose="020B0606020104020203" pitchFamily="34" charset="0"/>
              </a:rPr>
              <a:t>Develop this skill through activities involving a ‘freeze’ </a:t>
            </a:r>
            <a:r>
              <a:rPr lang="en-GB" b="1" dirty="0" smtClean="0">
                <a:solidFill>
                  <a:srgbClr val="FF0000"/>
                </a:solidFill>
                <a:latin typeface="Tw Cen MT Condensed" panose="020B0606020104020203" pitchFamily="34" charset="0"/>
              </a:rPr>
              <a:t>OR</a:t>
            </a:r>
            <a:r>
              <a:rPr lang="en-GB" dirty="0" smtClean="0">
                <a:solidFill>
                  <a:srgbClr val="FF0000"/>
                </a:solidFill>
                <a:latin typeface="Tw Cen MT Condensed" panose="020B0606020104020203" pitchFamily="34" charset="0"/>
              </a:rPr>
              <a:t> ask children to balance objects on particular parts of their body. </a:t>
            </a:r>
            <a:r>
              <a:rPr lang="en-GB" dirty="0" err="1" smtClean="0">
                <a:solidFill>
                  <a:srgbClr val="FF0000"/>
                </a:solidFill>
                <a:latin typeface="Tw Cen MT Condensed" panose="020B0606020104020203" pitchFamily="34" charset="0"/>
              </a:rPr>
              <a:t>I.e</a:t>
            </a:r>
            <a:r>
              <a:rPr lang="en-GB" dirty="0" smtClean="0">
                <a:solidFill>
                  <a:srgbClr val="FF0000"/>
                </a:solidFill>
                <a:latin typeface="Tw Cen MT Condensed" panose="020B0606020104020203" pitchFamily="34" charset="0"/>
              </a:rPr>
              <a:t>  - Bean Bag/Cone</a:t>
            </a:r>
            <a:r>
              <a:rPr lang="en-GB" dirty="0" smtClean="0">
                <a:latin typeface="Tw Cen MT Condensed" panose="020B0606020104020203" pitchFamily="34" charset="0"/>
              </a:rPr>
              <a:t>) </a:t>
            </a:r>
          </a:p>
        </p:txBody>
      </p:sp>
      <p:sp>
        <p:nvSpPr>
          <p:cNvPr id="8" name="AutoShape 2" descr="https://yyoxk3ahli522awz2214oxcb-wpengine.netdna-ssl.com/wp-content/uploads/2014/09/GMB-Back-Scale-572x41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https://yyoxk3ahli522awz2214oxcb-wpengine.netdna-ssl.com/wp-content/uploads/2014/09/GMB-Back-Scale-572x415.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http://photos.demandstudios.com/12/55/fotolia_4629272_X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66" t="16554" r="33789" b="4013"/>
          <a:stretch/>
        </p:blipFill>
        <p:spPr bwMode="auto">
          <a:xfrm>
            <a:off x="7593528" y="1700808"/>
            <a:ext cx="101092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C:\Users\craig\Documents\Newman Catholic Collegiate\Pictures\New folder\IMG_0159.JPG"/>
          <p:cNvPicPr>
            <a:picLocks noChangeAspect="1" noChangeArrowheads="1"/>
          </p:cNvPicPr>
          <p:nvPr/>
        </p:nvPicPr>
        <p:blipFill>
          <a:blip r:embed="rId3" cstate="print">
            <a:extLst>
              <a:ext uri="{28A0092B-C50C-407E-A947-70E740481C1C}">
                <a14:useLocalDpi xmlns:a14="http://schemas.microsoft.com/office/drawing/2010/main" val="0"/>
              </a:ext>
            </a:extLst>
          </a:blip>
          <a:srcRect l="12201" t="11151" r="5202" b="32150"/>
          <a:stretch>
            <a:fillRect/>
          </a:stretch>
        </p:blipFill>
        <p:spPr bwMode="auto">
          <a:xfrm>
            <a:off x="7391149" y="5000970"/>
            <a:ext cx="1429323" cy="1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Up Arrow 11"/>
          <p:cNvSpPr/>
          <p:nvPr/>
        </p:nvSpPr>
        <p:spPr>
          <a:xfrm>
            <a:off x="7812360" y="2924944"/>
            <a:ext cx="504056" cy="194421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164288" y="3501008"/>
            <a:ext cx="1800200" cy="954107"/>
          </a:xfrm>
          <a:prstGeom prst="rect">
            <a:avLst/>
          </a:prstGeom>
          <a:solidFill>
            <a:schemeClr val="bg1"/>
          </a:solidFill>
          <a:ln>
            <a:solidFill>
              <a:schemeClr val="tx1"/>
            </a:solidFill>
          </a:ln>
        </p:spPr>
        <p:txBody>
          <a:bodyPr wrap="square" rtlCol="0">
            <a:spAutoFit/>
          </a:bodyPr>
          <a:lstStyle/>
          <a:p>
            <a:pPr algn="ctr"/>
            <a:r>
              <a:rPr lang="en-GB" sz="1400" dirty="0" smtClean="0">
                <a:latin typeface="Tw Cen MT Condensed" panose="020B0606020104020203" pitchFamily="34" charset="0"/>
              </a:rPr>
              <a:t>As children develop their balance, ask them to hold their limbs further away from their core!</a:t>
            </a:r>
            <a:endParaRPr lang="en-GB" sz="1400" dirty="0">
              <a:latin typeface="Tw Cen MT Condensed" panose="020B0606020104020203" pitchFamily="34" charset="0"/>
            </a:endParaRPr>
          </a:p>
        </p:txBody>
      </p:sp>
    </p:spTree>
    <p:extLst>
      <p:ext uri="{BB962C8B-B14F-4D97-AF65-F5344CB8AC3E}">
        <p14:creationId xmlns:p14="http://schemas.microsoft.com/office/powerpoint/2010/main" val="850110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1272</Words>
  <Application>Microsoft Office PowerPoint</Application>
  <PresentationFormat>On-screen Show (4:3)</PresentationFormat>
  <Paragraphs>116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Monday – Bucket Challenge  </vt:lpstr>
      <vt:lpstr>How do I do that?</vt:lpstr>
      <vt:lpstr>Tuesday – Sumo Tail Tag!  </vt:lpstr>
      <vt:lpstr>Wednesday – Penalty Shootout </vt:lpstr>
      <vt:lpstr>Thursday – Paper Bag Grab </vt:lpstr>
      <vt:lpstr>Friday – BBC Sport ‘Supermovers’ Just for Fun </vt:lpstr>
      <vt:lpstr>“I can do that…. What’s next?”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Lucy Crompton</cp:lastModifiedBy>
  <cp:revision>27</cp:revision>
  <dcterms:created xsi:type="dcterms:W3CDTF">2020-03-30T14:35:53Z</dcterms:created>
  <dcterms:modified xsi:type="dcterms:W3CDTF">2020-06-07T18:51:14Z</dcterms:modified>
</cp:coreProperties>
</file>