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9" r:id="rId4"/>
    <p:sldId id="267" r:id="rId5"/>
    <p:sldId id="258" r:id="rId6"/>
    <p:sldId id="259" r:id="rId7"/>
    <p:sldId id="268" r:id="rId8"/>
    <p:sldId id="260" r:id="rId9"/>
    <p:sldId id="270" r:id="rId10"/>
    <p:sldId id="261" r:id="rId11"/>
    <p:sldId id="262" r:id="rId12"/>
    <p:sldId id="263" r:id="rId13"/>
    <p:sldId id="264" r:id="rId14"/>
    <p:sldId id="265" r:id="rId15"/>
    <p:sldId id="266"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5" d="100"/>
          <a:sy n="75" d="100"/>
        </p:scale>
        <p:origin x="-1236" y="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DB30FF6-729E-4612-B421-AEB55A8B3E77}" type="datetimeFigureOut">
              <a:rPr lang="en-GB" smtClean="0"/>
              <a:t>07/06/2020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05B16A-1679-46A7-A8A2-30F2967AF486}" type="slidenum">
              <a:rPr lang="en-GB" smtClean="0"/>
              <a:t>‹#›</a:t>
            </a:fld>
            <a:endParaRPr lang="en-GB"/>
          </a:p>
        </p:txBody>
      </p:sp>
    </p:spTree>
    <p:extLst>
      <p:ext uri="{BB962C8B-B14F-4D97-AF65-F5344CB8AC3E}">
        <p14:creationId xmlns:p14="http://schemas.microsoft.com/office/powerpoint/2010/main" val="4049752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DB30FF6-729E-4612-B421-AEB55A8B3E77}" type="datetimeFigureOut">
              <a:rPr lang="en-GB" smtClean="0"/>
              <a:t>07/06/2020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05B16A-1679-46A7-A8A2-30F2967AF486}" type="slidenum">
              <a:rPr lang="en-GB" smtClean="0"/>
              <a:t>‹#›</a:t>
            </a:fld>
            <a:endParaRPr lang="en-GB"/>
          </a:p>
        </p:txBody>
      </p:sp>
    </p:spTree>
    <p:extLst>
      <p:ext uri="{BB962C8B-B14F-4D97-AF65-F5344CB8AC3E}">
        <p14:creationId xmlns:p14="http://schemas.microsoft.com/office/powerpoint/2010/main" val="1118278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DB30FF6-729E-4612-B421-AEB55A8B3E77}" type="datetimeFigureOut">
              <a:rPr lang="en-GB" smtClean="0"/>
              <a:t>07/06/2020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05B16A-1679-46A7-A8A2-30F2967AF486}" type="slidenum">
              <a:rPr lang="en-GB" smtClean="0"/>
              <a:t>‹#›</a:t>
            </a:fld>
            <a:endParaRPr lang="en-GB"/>
          </a:p>
        </p:txBody>
      </p:sp>
    </p:spTree>
    <p:extLst>
      <p:ext uri="{BB962C8B-B14F-4D97-AF65-F5344CB8AC3E}">
        <p14:creationId xmlns:p14="http://schemas.microsoft.com/office/powerpoint/2010/main" val="2233458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DB30FF6-729E-4612-B421-AEB55A8B3E77}" type="datetimeFigureOut">
              <a:rPr lang="en-GB" smtClean="0"/>
              <a:t>07/06/2020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05B16A-1679-46A7-A8A2-30F2967AF486}" type="slidenum">
              <a:rPr lang="en-GB" smtClean="0"/>
              <a:t>‹#›</a:t>
            </a:fld>
            <a:endParaRPr lang="en-GB"/>
          </a:p>
        </p:txBody>
      </p:sp>
    </p:spTree>
    <p:extLst>
      <p:ext uri="{BB962C8B-B14F-4D97-AF65-F5344CB8AC3E}">
        <p14:creationId xmlns:p14="http://schemas.microsoft.com/office/powerpoint/2010/main" val="2271467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B30FF6-729E-4612-B421-AEB55A8B3E77}" type="datetimeFigureOut">
              <a:rPr lang="en-GB" smtClean="0"/>
              <a:t>07/06/2020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05B16A-1679-46A7-A8A2-30F2967AF486}" type="slidenum">
              <a:rPr lang="en-GB" smtClean="0"/>
              <a:t>‹#›</a:t>
            </a:fld>
            <a:endParaRPr lang="en-GB"/>
          </a:p>
        </p:txBody>
      </p:sp>
    </p:spTree>
    <p:extLst>
      <p:ext uri="{BB962C8B-B14F-4D97-AF65-F5344CB8AC3E}">
        <p14:creationId xmlns:p14="http://schemas.microsoft.com/office/powerpoint/2010/main" val="2989832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DB30FF6-729E-4612-B421-AEB55A8B3E77}" type="datetimeFigureOut">
              <a:rPr lang="en-GB" smtClean="0"/>
              <a:t>07/06/2020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B05B16A-1679-46A7-A8A2-30F2967AF486}" type="slidenum">
              <a:rPr lang="en-GB" smtClean="0"/>
              <a:t>‹#›</a:t>
            </a:fld>
            <a:endParaRPr lang="en-GB"/>
          </a:p>
        </p:txBody>
      </p:sp>
    </p:spTree>
    <p:extLst>
      <p:ext uri="{BB962C8B-B14F-4D97-AF65-F5344CB8AC3E}">
        <p14:creationId xmlns:p14="http://schemas.microsoft.com/office/powerpoint/2010/main" val="2198287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DB30FF6-729E-4612-B421-AEB55A8B3E77}" type="datetimeFigureOut">
              <a:rPr lang="en-GB" smtClean="0"/>
              <a:t>07/06/2020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B05B16A-1679-46A7-A8A2-30F2967AF486}" type="slidenum">
              <a:rPr lang="en-GB" smtClean="0"/>
              <a:t>‹#›</a:t>
            </a:fld>
            <a:endParaRPr lang="en-GB"/>
          </a:p>
        </p:txBody>
      </p:sp>
    </p:spTree>
    <p:extLst>
      <p:ext uri="{BB962C8B-B14F-4D97-AF65-F5344CB8AC3E}">
        <p14:creationId xmlns:p14="http://schemas.microsoft.com/office/powerpoint/2010/main" val="2591947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DB30FF6-729E-4612-B421-AEB55A8B3E77}" type="datetimeFigureOut">
              <a:rPr lang="en-GB" smtClean="0"/>
              <a:t>07/06/2020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B05B16A-1679-46A7-A8A2-30F2967AF486}" type="slidenum">
              <a:rPr lang="en-GB" smtClean="0"/>
              <a:t>‹#›</a:t>
            </a:fld>
            <a:endParaRPr lang="en-GB"/>
          </a:p>
        </p:txBody>
      </p:sp>
    </p:spTree>
    <p:extLst>
      <p:ext uri="{BB962C8B-B14F-4D97-AF65-F5344CB8AC3E}">
        <p14:creationId xmlns:p14="http://schemas.microsoft.com/office/powerpoint/2010/main" val="1690169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B30FF6-729E-4612-B421-AEB55A8B3E77}" type="datetimeFigureOut">
              <a:rPr lang="en-GB" smtClean="0"/>
              <a:t>07/06/2020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B05B16A-1679-46A7-A8A2-30F2967AF486}" type="slidenum">
              <a:rPr lang="en-GB" smtClean="0"/>
              <a:t>‹#›</a:t>
            </a:fld>
            <a:endParaRPr lang="en-GB"/>
          </a:p>
        </p:txBody>
      </p:sp>
    </p:spTree>
    <p:extLst>
      <p:ext uri="{BB962C8B-B14F-4D97-AF65-F5344CB8AC3E}">
        <p14:creationId xmlns:p14="http://schemas.microsoft.com/office/powerpoint/2010/main" val="30834537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B30FF6-729E-4612-B421-AEB55A8B3E77}" type="datetimeFigureOut">
              <a:rPr lang="en-GB" smtClean="0"/>
              <a:t>07/06/2020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B05B16A-1679-46A7-A8A2-30F2967AF486}" type="slidenum">
              <a:rPr lang="en-GB" smtClean="0"/>
              <a:t>‹#›</a:t>
            </a:fld>
            <a:endParaRPr lang="en-GB"/>
          </a:p>
        </p:txBody>
      </p:sp>
    </p:spTree>
    <p:extLst>
      <p:ext uri="{BB962C8B-B14F-4D97-AF65-F5344CB8AC3E}">
        <p14:creationId xmlns:p14="http://schemas.microsoft.com/office/powerpoint/2010/main" val="977280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B30FF6-729E-4612-B421-AEB55A8B3E77}" type="datetimeFigureOut">
              <a:rPr lang="en-GB" smtClean="0"/>
              <a:t>07/06/2020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B05B16A-1679-46A7-A8A2-30F2967AF486}" type="slidenum">
              <a:rPr lang="en-GB" smtClean="0"/>
              <a:t>‹#›</a:t>
            </a:fld>
            <a:endParaRPr lang="en-GB"/>
          </a:p>
        </p:txBody>
      </p:sp>
    </p:spTree>
    <p:extLst>
      <p:ext uri="{BB962C8B-B14F-4D97-AF65-F5344CB8AC3E}">
        <p14:creationId xmlns:p14="http://schemas.microsoft.com/office/powerpoint/2010/main" val="2994457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B30FF6-729E-4612-B421-AEB55A8B3E77}" type="datetimeFigureOut">
              <a:rPr lang="en-GB" smtClean="0"/>
              <a:t>07/06/2020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05B16A-1679-46A7-A8A2-30F2967AF486}" type="slidenum">
              <a:rPr lang="en-GB" smtClean="0"/>
              <a:t>‹#›</a:t>
            </a:fld>
            <a:endParaRPr lang="en-GB"/>
          </a:p>
        </p:txBody>
      </p:sp>
    </p:spTree>
    <p:extLst>
      <p:ext uri="{BB962C8B-B14F-4D97-AF65-F5344CB8AC3E}">
        <p14:creationId xmlns:p14="http://schemas.microsoft.com/office/powerpoint/2010/main" val="31366178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bbc.co.uk/teach/supermovers/just-for-fun-collection/z7tymfr"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658972582"/>
              </p:ext>
            </p:extLst>
          </p:nvPr>
        </p:nvGraphicFramePr>
        <p:xfrm>
          <a:off x="539552" y="1196750"/>
          <a:ext cx="8064896" cy="5328594"/>
        </p:xfrm>
        <a:graphic>
          <a:graphicData uri="http://schemas.openxmlformats.org/drawingml/2006/table">
            <a:tbl>
              <a:tblPr firstRow="1" bandRow="1">
                <a:tableStyleId>{5C22544A-7EE6-4342-B048-85BDC9FD1C3A}</a:tableStyleId>
              </a:tblPr>
              <a:tblGrid>
                <a:gridCol w="4032448"/>
                <a:gridCol w="4032448"/>
              </a:tblGrid>
              <a:tr h="888099">
                <a:tc>
                  <a:txBody>
                    <a:bodyPr/>
                    <a:lstStyle/>
                    <a:p>
                      <a:pPr algn="ctr"/>
                      <a:r>
                        <a:rPr lang="en-GB" sz="2400" dirty="0" smtClean="0"/>
                        <a:t>Day of the Week</a:t>
                      </a:r>
                      <a:endParaRPr lang="en-GB" sz="2400" dirty="0"/>
                    </a:p>
                  </a:txBody>
                  <a:tcPr anchor="ctr"/>
                </a:tc>
                <a:tc>
                  <a:txBody>
                    <a:bodyPr/>
                    <a:lstStyle/>
                    <a:p>
                      <a:pPr algn="ctr"/>
                      <a:r>
                        <a:rPr lang="en-GB" sz="2400" dirty="0" smtClean="0"/>
                        <a:t>Activity</a:t>
                      </a:r>
                      <a:endParaRPr lang="en-GB" sz="2400" dirty="0"/>
                    </a:p>
                  </a:txBody>
                  <a:tcPr anchor="ctr"/>
                </a:tc>
              </a:tr>
              <a:tr h="888099">
                <a:tc>
                  <a:txBody>
                    <a:bodyPr/>
                    <a:lstStyle/>
                    <a:p>
                      <a:pPr algn="ctr"/>
                      <a:r>
                        <a:rPr lang="en-GB" dirty="0" smtClean="0"/>
                        <a:t>Monday</a:t>
                      </a:r>
                      <a:endParaRPr lang="en-GB" dirty="0"/>
                    </a:p>
                  </a:txBody>
                  <a:tcPr anchor="ctr"/>
                </a:tc>
                <a:tc>
                  <a:txBody>
                    <a:bodyPr/>
                    <a:lstStyle/>
                    <a:p>
                      <a:pPr algn="ctr"/>
                      <a:r>
                        <a:rPr lang="en-GB" dirty="0" smtClean="0"/>
                        <a:t>Paired catching – Raid the Castle!</a:t>
                      </a:r>
                      <a:endParaRPr lang="en-GB" dirty="0"/>
                    </a:p>
                  </a:txBody>
                  <a:tcPr anchor="ctr"/>
                </a:tc>
              </a:tr>
              <a:tr h="888099">
                <a:tc>
                  <a:txBody>
                    <a:bodyPr/>
                    <a:lstStyle/>
                    <a:p>
                      <a:pPr algn="ctr"/>
                      <a:r>
                        <a:rPr lang="en-GB" dirty="0" smtClean="0"/>
                        <a:t>Tuesday</a:t>
                      </a:r>
                    </a:p>
                    <a:p>
                      <a:pPr algn="ctr"/>
                      <a:endParaRPr lang="en-GB" dirty="0"/>
                    </a:p>
                  </a:txBody>
                  <a:tcPr anchor="ctr"/>
                </a:tc>
                <a:tc>
                  <a:txBody>
                    <a:bodyPr/>
                    <a:lstStyle/>
                    <a:p>
                      <a:pPr algn="ctr"/>
                      <a:r>
                        <a:rPr lang="en-GB" dirty="0" smtClean="0"/>
                        <a:t>Assault Course!</a:t>
                      </a:r>
                      <a:endParaRPr lang="en-GB" dirty="0"/>
                    </a:p>
                  </a:txBody>
                  <a:tcPr anchor="ctr"/>
                </a:tc>
              </a:tr>
              <a:tr h="888099">
                <a:tc>
                  <a:txBody>
                    <a:bodyPr/>
                    <a:lstStyle/>
                    <a:p>
                      <a:pPr algn="ctr"/>
                      <a:r>
                        <a:rPr lang="en-GB" dirty="0" smtClean="0"/>
                        <a:t>Wednesday</a:t>
                      </a:r>
                      <a:endParaRPr lang="en-GB" dirty="0"/>
                    </a:p>
                  </a:txBody>
                  <a:tcPr anchor="ctr"/>
                </a:tc>
                <a:tc>
                  <a:txBody>
                    <a:bodyPr/>
                    <a:lstStyle/>
                    <a:p>
                      <a:pPr algn="ctr"/>
                      <a:r>
                        <a:rPr lang="en-GB" dirty="0" smtClean="0"/>
                        <a:t>Empty vs Fill</a:t>
                      </a:r>
                      <a:endParaRPr lang="en-GB" dirty="0"/>
                    </a:p>
                  </a:txBody>
                  <a:tcPr anchor="ctr"/>
                </a:tc>
              </a:tr>
              <a:tr h="888099">
                <a:tc>
                  <a:txBody>
                    <a:bodyPr/>
                    <a:lstStyle/>
                    <a:p>
                      <a:pPr algn="ctr"/>
                      <a:r>
                        <a:rPr lang="en-GB" dirty="0" smtClean="0"/>
                        <a:t>Thursday</a:t>
                      </a:r>
                      <a:endParaRPr lang="en-GB" dirty="0"/>
                    </a:p>
                  </a:txBody>
                  <a:tcPr anchor="ctr"/>
                </a:tc>
                <a:tc>
                  <a:txBody>
                    <a:bodyPr/>
                    <a:lstStyle/>
                    <a:p>
                      <a:pPr algn="ctr"/>
                      <a:r>
                        <a:rPr lang="en-GB" dirty="0" smtClean="0"/>
                        <a:t>The Golden Ladder</a:t>
                      </a:r>
                      <a:endParaRPr lang="en-GB" dirty="0"/>
                    </a:p>
                  </a:txBody>
                  <a:tcPr anchor="ctr"/>
                </a:tc>
              </a:tr>
              <a:tr h="888099">
                <a:tc>
                  <a:txBody>
                    <a:bodyPr/>
                    <a:lstStyle/>
                    <a:p>
                      <a:pPr algn="ctr"/>
                      <a:r>
                        <a:rPr lang="en-GB" dirty="0" smtClean="0"/>
                        <a:t>Friday</a:t>
                      </a:r>
                      <a:endParaRPr lang="en-GB" dirty="0"/>
                    </a:p>
                  </a:txBody>
                  <a:tcPr anchor="ctr"/>
                </a:tc>
                <a:tc>
                  <a:txBody>
                    <a:bodyPr/>
                    <a:lstStyle/>
                    <a:p>
                      <a:pPr algn="ctr"/>
                      <a:r>
                        <a:rPr lang="en-GB" dirty="0" smtClean="0"/>
                        <a:t>BBC Sport ‘</a:t>
                      </a:r>
                      <a:r>
                        <a:rPr lang="en-GB" dirty="0" err="1" smtClean="0"/>
                        <a:t>Supermovers</a:t>
                      </a:r>
                      <a:r>
                        <a:rPr lang="en-GB" dirty="0" smtClean="0"/>
                        <a:t>’ ‘Just for Fun’</a:t>
                      </a:r>
                      <a:endParaRPr lang="en-GB" dirty="0"/>
                    </a:p>
                  </a:txBody>
                  <a:tcPr anchor="ctr"/>
                </a:tc>
              </a:tr>
            </a:tbl>
          </a:graphicData>
        </a:graphic>
      </p:graphicFrame>
      <p:sp>
        <p:nvSpPr>
          <p:cNvPr id="5" name="TextBox 4"/>
          <p:cNvSpPr txBox="1"/>
          <p:nvPr/>
        </p:nvSpPr>
        <p:spPr>
          <a:xfrm>
            <a:off x="611560" y="116632"/>
            <a:ext cx="7848872" cy="830997"/>
          </a:xfrm>
          <a:prstGeom prst="rect">
            <a:avLst/>
          </a:prstGeom>
          <a:noFill/>
        </p:spPr>
        <p:txBody>
          <a:bodyPr wrap="square" rtlCol="0">
            <a:spAutoFit/>
          </a:bodyPr>
          <a:lstStyle/>
          <a:p>
            <a:pPr algn="ctr"/>
            <a:r>
              <a:rPr lang="en-GB" sz="4800" b="1" u="sng" dirty="0" smtClean="0"/>
              <a:t>Year One</a:t>
            </a:r>
            <a:endParaRPr lang="en-GB" sz="4800" b="1" u="sng" dirty="0"/>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224140"/>
            <a:ext cx="1512540" cy="1512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79940" y="-171772"/>
            <a:ext cx="1512540" cy="1512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04893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Friday – BBC Sport ‘</a:t>
            </a:r>
            <a:r>
              <a:rPr lang="en-GB" dirty="0" err="1" smtClean="0"/>
              <a:t>Supermovers</a:t>
            </a:r>
            <a:r>
              <a:rPr lang="en-GB" dirty="0" smtClean="0"/>
              <a:t>’</a:t>
            </a:r>
            <a:br>
              <a:rPr lang="en-GB" dirty="0" smtClean="0"/>
            </a:br>
            <a:r>
              <a:rPr lang="en-GB" dirty="0" smtClean="0"/>
              <a:t>Just for Fun </a:t>
            </a:r>
            <a:endParaRPr lang="en-GB" dirty="0"/>
          </a:p>
        </p:txBody>
      </p:sp>
      <p:sp>
        <p:nvSpPr>
          <p:cNvPr id="6" name="Content Placeholder 2"/>
          <p:cNvSpPr>
            <a:spLocks noGrp="1"/>
          </p:cNvSpPr>
          <p:nvPr>
            <p:ph idx="1"/>
          </p:nvPr>
        </p:nvSpPr>
        <p:spPr>
          <a:xfrm>
            <a:off x="457200" y="1600200"/>
            <a:ext cx="8229600" cy="4525963"/>
          </a:xfrm>
        </p:spPr>
        <p:txBody>
          <a:bodyPr>
            <a:normAutofit fontScale="92500" lnSpcReduction="10000"/>
          </a:bodyPr>
          <a:lstStyle/>
          <a:p>
            <a:r>
              <a:rPr lang="en-GB" dirty="0" smtClean="0"/>
              <a:t>Happy Friday!</a:t>
            </a:r>
          </a:p>
          <a:p>
            <a:r>
              <a:rPr lang="en-GB" dirty="0" smtClean="0"/>
              <a:t>Visit - </a:t>
            </a:r>
            <a:r>
              <a:rPr lang="en-GB" dirty="0">
                <a:hlinkClick r:id="rId2"/>
              </a:rPr>
              <a:t>https://</a:t>
            </a:r>
            <a:r>
              <a:rPr lang="en-GB" dirty="0" smtClean="0">
                <a:hlinkClick r:id="rId2"/>
              </a:rPr>
              <a:t>www.bbc.co.uk/teach/supermovers/just-for-fun-collection/z7tymfr</a:t>
            </a:r>
            <a:endParaRPr lang="en-GB" dirty="0" smtClean="0"/>
          </a:p>
          <a:p>
            <a:endParaRPr lang="en-GB" dirty="0"/>
          </a:p>
          <a:p>
            <a:r>
              <a:rPr lang="en-GB" dirty="0" smtClean="0"/>
              <a:t>Pick a video that interests you and</a:t>
            </a:r>
          </a:p>
          <a:p>
            <a:pPr marL="0" indent="0">
              <a:buNone/>
            </a:pPr>
            <a:r>
              <a:rPr lang="en-GB" dirty="0" smtClean="0"/>
              <a:t> have fun!</a:t>
            </a:r>
          </a:p>
          <a:p>
            <a:r>
              <a:rPr lang="en-GB" dirty="0" smtClean="0"/>
              <a:t>My favourite is the Match of the Day</a:t>
            </a:r>
          </a:p>
          <a:p>
            <a:pPr marL="0" indent="0">
              <a:buNone/>
            </a:pPr>
            <a:r>
              <a:rPr lang="en-GB" dirty="0" smtClean="0"/>
              <a:t>one or </a:t>
            </a:r>
            <a:r>
              <a:rPr lang="en-GB" dirty="0" err="1" smtClean="0"/>
              <a:t>Dangermouse</a:t>
            </a:r>
            <a:r>
              <a:rPr lang="en-GB" dirty="0" smtClean="0"/>
              <a:t>!</a:t>
            </a:r>
          </a:p>
        </p:txBody>
      </p:sp>
      <p:pic>
        <p:nvPicPr>
          <p:cNvPr id="3074" name="Picture 2" descr="Award-winning Irish animators behind Danger Mouse comeback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3501008"/>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12342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93912"/>
            <a:ext cx="8229600" cy="1143000"/>
          </a:xfrm>
        </p:spPr>
        <p:txBody>
          <a:bodyPr>
            <a:noAutofit/>
          </a:bodyPr>
          <a:lstStyle/>
          <a:p>
            <a:r>
              <a:rPr lang="en-GB" sz="6600" dirty="0" smtClean="0"/>
              <a:t>“I can do that…. What’s next?”</a:t>
            </a:r>
            <a:endParaRPr lang="en-GB" sz="6600" dirty="0"/>
          </a:p>
        </p:txBody>
      </p:sp>
    </p:spTree>
    <p:extLst>
      <p:ext uri="{BB962C8B-B14F-4D97-AF65-F5344CB8AC3E}">
        <p14:creationId xmlns:p14="http://schemas.microsoft.com/office/powerpoint/2010/main" val="11709878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63688" y="44624"/>
            <a:ext cx="5688632" cy="830997"/>
          </a:xfrm>
          <a:prstGeom prst="rect">
            <a:avLst/>
          </a:prstGeom>
          <a:solidFill>
            <a:schemeClr val="accent5">
              <a:lumMod val="60000"/>
              <a:lumOff val="40000"/>
            </a:schemeClr>
          </a:solidFill>
          <a:ln>
            <a:solidFill>
              <a:schemeClr val="tx1"/>
            </a:solidFill>
          </a:ln>
        </p:spPr>
        <p:txBody>
          <a:bodyPr wrap="square" rtlCol="0">
            <a:spAutoFit/>
          </a:bodyPr>
          <a:lstStyle/>
          <a:p>
            <a:pPr algn="ctr"/>
            <a:r>
              <a:rPr lang="en-GB" sz="4800" b="1" dirty="0" smtClean="0">
                <a:latin typeface="Tw Cen MT Condensed" panose="020B0606020104020203" pitchFamily="34" charset="0"/>
              </a:rPr>
              <a:t>Progressions: </a:t>
            </a:r>
            <a:r>
              <a:rPr lang="en-GB" sz="4800" b="1" dirty="0" smtClean="0">
                <a:solidFill>
                  <a:schemeClr val="bg1"/>
                </a:solidFill>
                <a:latin typeface="Tw Cen MT Condensed" panose="020B0606020104020203" pitchFamily="34" charset="0"/>
              </a:rPr>
              <a:t>Balance</a:t>
            </a:r>
            <a:endParaRPr lang="en-GB" sz="4800" b="1" dirty="0">
              <a:solidFill>
                <a:schemeClr val="bg1"/>
              </a:solidFill>
              <a:latin typeface="Tw Cen MT Condensed" panose="020B0606020104020203" pitchFamily="34" charset="0"/>
            </a:endParaRPr>
          </a:p>
        </p:txBody>
      </p:sp>
      <p:sp>
        <p:nvSpPr>
          <p:cNvPr id="5" name="Up Arrow 4"/>
          <p:cNvSpPr/>
          <p:nvPr/>
        </p:nvSpPr>
        <p:spPr>
          <a:xfrm>
            <a:off x="179512" y="1844824"/>
            <a:ext cx="576064" cy="4176464"/>
          </a:xfrm>
          <a:prstGeom prst="up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52536" y="5962054"/>
            <a:ext cx="1024136" cy="923330"/>
          </a:xfrm>
          <a:prstGeom prst="rect">
            <a:avLst/>
          </a:prstGeom>
          <a:noFill/>
        </p:spPr>
        <p:txBody>
          <a:bodyPr wrap="square" rtlCol="0">
            <a:spAutoFit/>
          </a:bodyPr>
          <a:lstStyle/>
          <a:p>
            <a:pPr algn="ctr"/>
            <a:r>
              <a:rPr lang="en-GB" dirty="0" smtClean="0">
                <a:latin typeface="Tw Cen MT Condensed" panose="020B0606020104020203" pitchFamily="34" charset="0"/>
              </a:rPr>
              <a:t>Increase in Complexity</a:t>
            </a:r>
          </a:p>
          <a:p>
            <a:pPr algn="ctr"/>
            <a:r>
              <a:rPr lang="en-GB" dirty="0" smtClean="0">
                <a:latin typeface="Tw Cen MT Condensed" panose="020B0606020104020203" pitchFamily="34" charset="0"/>
              </a:rPr>
              <a:t>of Skill</a:t>
            </a:r>
            <a:endParaRPr lang="en-GB" dirty="0">
              <a:latin typeface="Tw Cen MT Condensed" panose="020B0606020104020203" pitchFamily="34" charset="0"/>
            </a:endParaRPr>
          </a:p>
        </p:txBody>
      </p:sp>
      <p:sp>
        <p:nvSpPr>
          <p:cNvPr id="7" name="TextBox 6"/>
          <p:cNvSpPr txBox="1"/>
          <p:nvPr/>
        </p:nvSpPr>
        <p:spPr>
          <a:xfrm>
            <a:off x="1187624" y="1628800"/>
            <a:ext cx="5760640" cy="4801314"/>
          </a:xfrm>
          <a:prstGeom prst="rect">
            <a:avLst/>
          </a:prstGeom>
          <a:solidFill>
            <a:schemeClr val="accent5">
              <a:lumMod val="60000"/>
              <a:lumOff val="40000"/>
            </a:schemeClr>
          </a:solidFill>
          <a:ln>
            <a:solidFill>
              <a:schemeClr val="tx1"/>
            </a:solidFill>
          </a:ln>
        </p:spPr>
        <p:txBody>
          <a:bodyPr wrap="square" rtlCol="0">
            <a:spAutoFit/>
          </a:bodyPr>
          <a:lstStyle/>
          <a:p>
            <a:pPr marL="285750" indent="-285750">
              <a:buFont typeface="Arial" panose="020B0604020202020204" pitchFamily="34" charset="0"/>
              <a:buChar char="•"/>
            </a:pPr>
            <a:r>
              <a:rPr lang="en-GB" dirty="0" smtClean="0">
                <a:latin typeface="Tw Cen MT Condensed" panose="020B0606020104020203" pitchFamily="34" charset="0"/>
              </a:rPr>
              <a:t>Children can maintain balance when performing a task on one leg (this applies when static or when moving) (</a:t>
            </a:r>
            <a:r>
              <a:rPr lang="en-GB" dirty="0" smtClean="0">
                <a:solidFill>
                  <a:srgbClr val="FF0000"/>
                </a:solidFill>
                <a:latin typeface="Tw Cen MT Condensed" panose="020B0606020104020203" pitchFamily="34" charset="0"/>
              </a:rPr>
              <a:t>Develop through setting challenges where children must perform tasks on one leg. </a:t>
            </a:r>
            <a:r>
              <a:rPr lang="en-GB" dirty="0" err="1" smtClean="0">
                <a:solidFill>
                  <a:srgbClr val="FF0000"/>
                </a:solidFill>
                <a:latin typeface="Tw Cen MT Condensed" panose="020B0606020104020203" pitchFamily="34" charset="0"/>
              </a:rPr>
              <a:t>I.e</a:t>
            </a:r>
            <a:r>
              <a:rPr lang="en-GB" dirty="0" smtClean="0">
                <a:solidFill>
                  <a:srgbClr val="FF0000"/>
                </a:solidFill>
                <a:latin typeface="Tw Cen MT Condensed" panose="020B0606020104020203" pitchFamily="34" charset="0"/>
              </a:rPr>
              <a:t> – Throw and catch bean bag with alternate hands on one leg – Individual or as pairs</a:t>
            </a:r>
            <a:r>
              <a:rPr lang="en-GB" dirty="0" smtClean="0">
                <a:latin typeface="Tw Cen MT Condensed" panose="020B0606020104020203" pitchFamily="34" charset="0"/>
              </a:rPr>
              <a:t>)</a:t>
            </a:r>
            <a:endParaRPr lang="en-GB" dirty="0">
              <a:latin typeface="Tw Cen MT Condensed" panose="020B0606020104020203" pitchFamily="34" charset="0"/>
            </a:endParaRPr>
          </a:p>
          <a:p>
            <a:pPr marL="285750" indent="-285750">
              <a:buFont typeface="Arial" panose="020B0604020202020204" pitchFamily="34" charset="0"/>
              <a:buChar char="•"/>
            </a:pPr>
            <a:r>
              <a:rPr lang="en-GB" dirty="0" smtClean="0">
                <a:latin typeface="Tw Cen MT Condensed" panose="020B0606020104020203" pitchFamily="34" charset="0"/>
              </a:rPr>
              <a:t>Children can maintain their balance whilst standing on one foot (</a:t>
            </a:r>
            <a:r>
              <a:rPr lang="en-GB" dirty="0" smtClean="0">
                <a:solidFill>
                  <a:srgbClr val="FF0000"/>
                </a:solidFill>
                <a:latin typeface="Tw Cen MT Condensed" panose="020B0606020104020203" pitchFamily="34" charset="0"/>
              </a:rPr>
              <a:t>Set time challenges, use apparatus to focus children. Encourage the children to look at something that is level with their eyes – ears govern our balance! Some children will initially find it easier balancing with a bend in their knee, allowing the Quadriceps to contract slightly and control their body</a:t>
            </a:r>
            <a:r>
              <a:rPr lang="en-GB" dirty="0" smtClean="0">
                <a:latin typeface="Tw Cen MT Condensed" panose="020B0606020104020203" pitchFamily="34" charset="0"/>
              </a:rPr>
              <a:t>)</a:t>
            </a:r>
            <a:r>
              <a:rPr lang="en-GB" dirty="0" smtClean="0">
                <a:solidFill>
                  <a:srgbClr val="FF0000"/>
                </a:solidFill>
                <a:latin typeface="Tw Cen MT Condensed" panose="020B0606020104020203" pitchFamily="34" charset="0"/>
              </a:rPr>
              <a:t> </a:t>
            </a:r>
            <a:endParaRPr lang="en-GB" dirty="0" smtClean="0">
              <a:latin typeface="Tw Cen MT Condensed" panose="020B0606020104020203" pitchFamily="34" charset="0"/>
            </a:endParaRPr>
          </a:p>
          <a:p>
            <a:pPr marL="285750" indent="-285750">
              <a:buFont typeface="Arial" panose="020B0604020202020204" pitchFamily="34" charset="0"/>
              <a:buChar char="•"/>
            </a:pPr>
            <a:r>
              <a:rPr lang="en-GB" dirty="0" smtClean="0">
                <a:latin typeface="Tw Cen MT Condensed" panose="020B0606020104020203" pitchFamily="34" charset="0"/>
              </a:rPr>
              <a:t>Children maintain their balance whilst standing in a stationary position and performing a task (2 feet) (</a:t>
            </a:r>
            <a:r>
              <a:rPr lang="en-GB" dirty="0" smtClean="0">
                <a:solidFill>
                  <a:srgbClr val="FF0000"/>
                </a:solidFill>
                <a:latin typeface="Tw Cen MT Condensed" panose="020B0606020104020203" pitchFamily="34" charset="0"/>
              </a:rPr>
              <a:t>Develop by asking children to balance a bean bag on their shoulder&gt;back of hand&gt;head&gt;on head whilst holding arms out and touching nose with one hand</a:t>
            </a:r>
            <a:r>
              <a:rPr lang="en-GB" dirty="0" smtClean="0">
                <a:latin typeface="Tw Cen MT Condensed" panose="020B0606020104020203" pitchFamily="34" charset="0"/>
              </a:rPr>
              <a:t>)</a:t>
            </a:r>
            <a:endParaRPr lang="en-GB" dirty="0">
              <a:latin typeface="Tw Cen MT Condensed" panose="020B0606020104020203" pitchFamily="34" charset="0"/>
            </a:endParaRPr>
          </a:p>
          <a:p>
            <a:pPr marL="285750" indent="-285750">
              <a:buFont typeface="Arial" panose="020B0604020202020204" pitchFamily="34" charset="0"/>
              <a:buChar char="•"/>
            </a:pPr>
            <a:r>
              <a:rPr lang="en-GB" dirty="0" smtClean="0">
                <a:latin typeface="Tw Cen MT Condensed" panose="020B0606020104020203" pitchFamily="34" charset="0"/>
              </a:rPr>
              <a:t>Children maintain balance when standing in a stationary position on the floor (2 feet) (</a:t>
            </a:r>
            <a:r>
              <a:rPr lang="en-GB" dirty="0" smtClean="0">
                <a:solidFill>
                  <a:srgbClr val="FF0000"/>
                </a:solidFill>
                <a:latin typeface="Tw Cen MT Condensed" panose="020B0606020104020203" pitchFamily="34" charset="0"/>
              </a:rPr>
              <a:t>Develop this skill through activities involving a ‘freeze’ </a:t>
            </a:r>
            <a:r>
              <a:rPr lang="en-GB" b="1" dirty="0" smtClean="0">
                <a:solidFill>
                  <a:srgbClr val="FF0000"/>
                </a:solidFill>
                <a:latin typeface="Tw Cen MT Condensed" panose="020B0606020104020203" pitchFamily="34" charset="0"/>
              </a:rPr>
              <a:t>OR</a:t>
            </a:r>
            <a:r>
              <a:rPr lang="en-GB" dirty="0" smtClean="0">
                <a:solidFill>
                  <a:srgbClr val="FF0000"/>
                </a:solidFill>
                <a:latin typeface="Tw Cen MT Condensed" panose="020B0606020104020203" pitchFamily="34" charset="0"/>
              </a:rPr>
              <a:t> ask children to balance objects on particular parts of their body. </a:t>
            </a:r>
            <a:r>
              <a:rPr lang="en-GB" dirty="0" err="1" smtClean="0">
                <a:solidFill>
                  <a:srgbClr val="FF0000"/>
                </a:solidFill>
                <a:latin typeface="Tw Cen MT Condensed" panose="020B0606020104020203" pitchFamily="34" charset="0"/>
              </a:rPr>
              <a:t>I.e</a:t>
            </a:r>
            <a:r>
              <a:rPr lang="en-GB" dirty="0" smtClean="0">
                <a:solidFill>
                  <a:srgbClr val="FF0000"/>
                </a:solidFill>
                <a:latin typeface="Tw Cen MT Condensed" panose="020B0606020104020203" pitchFamily="34" charset="0"/>
              </a:rPr>
              <a:t>  - Bean Bag/Cone</a:t>
            </a:r>
            <a:r>
              <a:rPr lang="en-GB" dirty="0" smtClean="0">
                <a:latin typeface="Tw Cen MT Condensed" panose="020B0606020104020203" pitchFamily="34" charset="0"/>
              </a:rPr>
              <a:t>) </a:t>
            </a:r>
          </a:p>
        </p:txBody>
      </p:sp>
      <p:sp>
        <p:nvSpPr>
          <p:cNvPr id="8" name="AutoShape 2" descr="https://yyoxk3ahli522awz2214oxcb-wpengine.netdna-ssl.com/wp-content/uploads/2014/09/GMB-Back-Scale-572x415.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4" descr="https://yyoxk3ahli522awz2214oxcb-wpengine.netdna-ssl.com/wp-content/uploads/2014/09/GMB-Back-Scale-572x415.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 name="Picture 6" descr="http://photos.demandstudios.com/12/55/fotolia_4629272_XS.jpg"/>
          <p:cNvPicPr>
            <a:picLocks noChangeAspect="1" noChangeArrowheads="1"/>
          </p:cNvPicPr>
          <p:nvPr/>
        </p:nvPicPr>
        <p:blipFill rotWithShape="1">
          <a:blip r:embed="rId2">
            <a:extLst>
              <a:ext uri="{28A0092B-C50C-407E-A947-70E740481C1C}">
                <a14:useLocalDpi xmlns:a14="http://schemas.microsoft.com/office/drawing/2010/main" val="0"/>
              </a:ext>
            </a:extLst>
          </a:blip>
          <a:srcRect l="16266" t="16554" r="33789" b="4013"/>
          <a:stretch/>
        </p:blipFill>
        <p:spPr bwMode="auto">
          <a:xfrm>
            <a:off x="7593528" y="1700808"/>
            <a:ext cx="101092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9" descr="C:\Users\craig\Documents\Newman Catholic Collegiate\Pictures\New folder\IMG_0159.JPG"/>
          <p:cNvPicPr>
            <a:picLocks noChangeAspect="1" noChangeArrowheads="1"/>
          </p:cNvPicPr>
          <p:nvPr/>
        </p:nvPicPr>
        <p:blipFill>
          <a:blip r:embed="rId3" cstate="print">
            <a:extLst>
              <a:ext uri="{28A0092B-C50C-407E-A947-70E740481C1C}">
                <a14:useLocalDpi xmlns:a14="http://schemas.microsoft.com/office/drawing/2010/main" val="0"/>
              </a:ext>
            </a:extLst>
          </a:blip>
          <a:srcRect l="12201" t="11151" r="5202" b="32150"/>
          <a:stretch>
            <a:fillRect/>
          </a:stretch>
        </p:blipFill>
        <p:spPr bwMode="auto">
          <a:xfrm>
            <a:off x="7391149" y="5000970"/>
            <a:ext cx="1429323" cy="13083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2" name="Up Arrow 11"/>
          <p:cNvSpPr/>
          <p:nvPr/>
        </p:nvSpPr>
        <p:spPr>
          <a:xfrm>
            <a:off x="7812360" y="2924944"/>
            <a:ext cx="504056" cy="1944216"/>
          </a:xfrm>
          <a:prstGeom prst="up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7164288" y="3501008"/>
            <a:ext cx="1800200" cy="954107"/>
          </a:xfrm>
          <a:prstGeom prst="rect">
            <a:avLst/>
          </a:prstGeom>
          <a:solidFill>
            <a:schemeClr val="bg1"/>
          </a:solidFill>
          <a:ln>
            <a:solidFill>
              <a:schemeClr val="tx1"/>
            </a:solidFill>
          </a:ln>
        </p:spPr>
        <p:txBody>
          <a:bodyPr wrap="square" rtlCol="0">
            <a:spAutoFit/>
          </a:bodyPr>
          <a:lstStyle/>
          <a:p>
            <a:pPr algn="ctr"/>
            <a:r>
              <a:rPr lang="en-GB" sz="1400" dirty="0" smtClean="0">
                <a:latin typeface="Tw Cen MT Condensed" panose="020B0606020104020203" pitchFamily="34" charset="0"/>
              </a:rPr>
              <a:t>As children develop their balance, ask them to hold their limbs further away from their core!</a:t>
            </a:r>
            <a:endParaRPr lang="en-GB" sz="1400" dirty="0">
              <a:latin typeface="Tw Cen MT Condensed" panose="020B0606020104020203" pitchFamily="34" charset="0"/>
            </a:endParaRPr>
          </a:p>
        </p:txBody>
      </p:sp>
    </p:spTree>
    <p:extLst>
      <p:ext uri="{BB962C8B-B14F-4D97-AF65-F5344CB8AC3E}">
        <p14:creationId xmlns:p14="http://schemas.microsoft.com/office/powerpoint/2010/main" val="8501101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63688" y="221739"/>
            <a:ext cx="5688632" cy="830997"/>
          </a:xfrm>
          <a:prstGeom prst="rect">
            <a:avLst/>
          </a:prstGeom>
          <a:solidFill>
            <a:schemeClr val="accent5">
              <a:lumMod val="60000"/>
              <a:lumOff val="40000"/>
            </a:schemeClr>
          </a:solidFill>
          <a:ln>
            <a:solidFill>
              <a:schemeClr val="tx1"/>
            </a:solidFill>
          </a:ln>
        </p:spPr>
        <p:txBody>
          <a:bodyPr wrap="square" rtlCol="0">
            <a:spAutoFit/>
          </a:bodyPr>
          <a:lstStyle/>
          <a:p>
            <a:pPr algn="ctr"/>
            <a:r>
              <a:rPr lang="en-GB" sz="4800" b="1" dirty="0" smtClean="0">
                <a:latin typeface="Tw Cen MT Condensed" panose="020B0606020104020203" pitchFamily="34" charset="0"/>
              </a:rPr>
              <a:t>Progressions: </a:t>
            </a:r>
            <a:r>
              <a:rPr lang="en-GB" sz="4800" b="1" dirty="0" smtClean="0">
                <a:solidFill>
                  <a:schemeClr val="bg1"/>
                </a:solidFill>
                <a:latin typeface="Tw Cen MT Condensed" panose="020B0606020104020203" pitchFamily="34" charset="0"/>
              </a:rPr>
              <a:t>Catching</a:t>
            </a:r>
            <a:endParaRPr lang="en-GB" sz="4800" b="1" dirty="0">
              <a:solidFill>
                <a:schemeClr val="bg1"/>
              </a:solidFill>
              <a:latin typeface="Tw Cen MT Condensed" panose="020B0606020104020203" pitchFamily="34" charset="0"/>
            </a:endParaRPr>
          </a:p>
        </p:txBody>
      </p:sp>
      <p:sp>
        <p:nvSpPr>
          <p:cNvPr id="5" name="Up Arrow 4"/>
          <p:cNvSpPr/>
          <p:nvPr/>
        </p:nvSpPr>
        <p:spPr>
          <a:xfrm>
            <a:off x="35496" y="1713582"/>
            <a:ext cx="576064" cy="3947666"/>
          </a:xfrm>
          <a:prstGeom prst="up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Up Arrow 5"/>
          <p:cNvSpPr/>
          <p:nvPr/>
        </p:nvSpPr>
        <p:spPr>
          <a:xfrm rot="5400000">
            <a:off x="4752020" y="2528899"/>
            <a:ext cx="576064" cy="7992888"/>
          </a:xfrm>
          <a:prstGeom prst="up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52536" y="5962054"/>
            <a:ext cx="1024136" cy="923330"/>
          </a:xfrm>
          <a:prstGeom prst="rect">
            <a:avLst/>
          </a:prstGeom>
          <a:noFill/>
        </p:spPr>
        <p:txBody>
          <a:bodyPr wrap="square" rtlCol="0">
            <a:spAutoFit/>
          </a:bodyPr>
          <a:lstStyle/>
          <a:p>
            <a:pPr algn="ctr"/>
            <a:r>
              <a:rPr lang="en-GB" dirty="0" smtClean="0">
                <a:latin typeface="Tw Cen MT Condensed" panose="020B0606020104020203" pitchFamily="34" charset="0"/>
              </a:rPr>
              <a:t>Increase in Complexity</a:t>
            </a:r>
          </a:p>
          <a:p>
            <a:pPr algn="ctr"/>
            <a:r>
              <a:rPr lang="en-GB" dirty="0" smtClean="0">
                <a:latin typeface="Tw Cen MT Condensed" panose="020B0606020104020203" pitchFamily="34" charset="0"/>
              </a:rPr>
              <a:t>of Skill</a:t>
            </a:r>
            <a:endParaRPr lang="en-GB" dirty="0">
              <a:latin typeface="Tw Cen MT Condensed" panose="020B0606020104020203" pitchFamily="34" charset="0"/>
            </a:endParaRPr>
          </a:p>
        </p:txBody>
      </p:sp>
      <p:sp>
        <p:nvSpPr>
          <p:cNvPr id="8" name="TextBox 7"/>
          <p:cNvSpPr txBox="1"/>
          <p:nvPr/>
        </p:nvSpPr>
        <p:spPr>
          <a:xfrm>
            <a:off x="683568" y="1700808"/>
            <a:ext cx="2736304" cy="3970318"/>
          </a:xfrm>
          <a:prstGeom prst="rect">
            <a:avLst/>
          </a:prstGeom>
          <a:solidFill>
            <a:schemeClr val="accent5">
              <a:lumMod val="60000"/>
              <a:lumOff val="40000"/>
            </a:schemeClr>
          </a:solidFill>
          <a:ln>
            <a:solidFill>
              <a:schemeClr val="tx1"/>
            </a:solidFill>
          </a:ln>
        </p:spPr>
        <p:txBody>
          <a:bodyPr wrap="square" rtlCol="0">
            <a:spAutoFit/>
          </a:bodyPr>
          <a:lstStyle/>
          <a:p>
            <a:pPr marL="285750" indent="-285750">
              <a:buFont typeface="Arial" panose="020B0604020202020204" pitchFamily="34" charset="0"/>
              <a:buChar char="•"/>
            </a:pPr>
            <a:r>
              <a:rPr lang="en-GB" dirty="0" smtClean="0">
                <a:latin typeface="Tw Cen MT Condensed" panose="020B0606020104020203" pitchFamily="34" charset="0"/>
              </a:rPr>
              <a:t>Standing – Using two </a:t>
            </a:r>
            <a:r>
              <a:rPr lang="en-GB" dirty="0" smtClean="0">
                <a:solidFill>
                  <a:srgbClr val="FF0000"/>
                </a:solidFill>
                <a:latin typeface="Tw Cen MT Condensed" panose="020B0606020104020203" pitchFamily="34" charset="0"/>
              </a:rPr>
              <a:t>bean bags</a:t>
            </a:r>
            <a:r>
              <a:rPr lang="en-GB" dirty="0" smtClean="0">
                <a:latin typeface="Tw Cen MT Condensed" panose="020B0606020104020203" pitchFamily="34" charset="0"/>
              </a:rPr>
              <a:t>!</a:t>
            </a:r>
          </a:p>
          <a:p>
            <a:pPr marL="285750" indent="-285750">
              <a:buFont typeface="Arial" panose="020B0604020202020204" pitchFamily="34" charset="0"/>
              <a:buChar char="•"/>
            </a:pPr>
            <a:r>
              <a:rPr lang="en-GB" dirty="0" smtClean="0">
                <a:latin typeface="Tw Cen MT Condensed" panose="020B0606020104020203" pitchFamily="34" charset="0"/>
              </a:rPr>
              <a:t>Standing – Practice catching with a </a:t>
            </a:r>
            <a:r>
              <a:rPr lang="en-GB" dirty="0" smtClean="0">
                <a:solidFill>
                  <a:srgbClr val="FFFF00"/>
                </a:solidFill>
                <a:latin typeface="Tw Cen MT Condensed" panose="020B0606020104020203" pitchFamily="34" charset="0"/>
              </a:rPr>
              <a:t>medium sized ball</a:t>
            </a:r>
          </a:p>
          <a:p>
            <a:pPr marL="285750" indent="-285750">
              <a:buFont typeface="Arial" panose="020B0604020202020204" pitchFamily="34" charset="0"/>
              <a:buChar char="•"/>
            </a:pPr>
            <a:r>
              <a:rPr lang="en-GB" dirty="0" smtClean="0">
                <a:latin typeface="Tw Cen MT Condensed" panose="020B0606020104020203" pitchFamily="34" charset="0"/>
              </a:rPr>
              <a:t>Resting on knee’s – Practice catching with a </a:t>
            </a:r>
            <a:r>
              <a:rPr lang="en-GB" dirty="0" smtClean="0">
                <a:solidFill>
                  <a:srgbClr val="FFFF00"/>
                </a:solidFill>
                <a:latin typeface="Tw Cen MT Condensed" panose="020B0606020104020203" pitchFamily="34" charset="0"/>
              </a:rPr>
              <a:t>medium sized ball</a:t>
            </a:r>
          </a:p>
          <a:p>
            <a:pPr marL="285750" indent="-285750">
              <a:buFont typeface="Arial" panose="020B0604020202020204" pitchFamily="34" charset="0"/>
              <a:buChar char="•"/>
            </a:pPr>
            <a:r>
              <a:rPr lang="en-GB" dirty="0" smtClean="0">
                <a:latin typeface="Tw Cen MT Condensed" panose="020B0606020104020203" pitchFamily="34" charset="0"/>
              </a:rPr>
              <a:t>Sitting – practice catching with a </a:t>
            </a:r>
            <a:r>
              <a:rPr lang="en-GB" dirty="0" smtClean="0">
                <a:solidFill>
                  <a:srgbClr val="FFFF00"/>
                </a:solidFill>
                <a:latin typeface="Tw Cen MT Condensed" panose="020B0606020104020203" pitchFamily="34" charset="0"/>
              </a:rPr>
              <a:t>medium sized ball</a:t>
            </a:r>
            <a:endParaRPr lang="en-GB" dirty="0">
              <a:solidFill>
                <a:srgbClr val="FFFF00"/>
              </a:solidFill>
              <a:latin typeface="Tw Cen MT Condensed" panose="020B0606020104020203" pitchFamily="34" charset="0"/>
            </a:endParaRPr>
          </a:p>
          <a:p>
            <a:pPr marL="285750" indent="-285750">
              <a:buFont typeface="Arial" panose="020B0604020202020204" pitchFamily="34" charset="0"/>
              <a:buChar char="•"/>
            </a:pPr>
            <a:r>
              <a:rPr lang="en-GB" dirty="0" smtClean="0">
                <a:latin typeface="Tw Cen MT Condensed" panose="020B0606020104020203" pitchFamily="34" charset="0"/>
              </a:rPr>
              <a:t>Standing – Practice catching with a </a:t>
            </a:r>
            <a:r>
              <a:rPr lang="en-GB" dirty="0" smtClean="0">
                <a:solidFill>
                  <a:srgbClr val="FF0000"/>
                </a:solidFill>
                <a:latin typeface="Tw Cen MT Condensed" panose="020B0606020104020203" pitchFamily="34" charset="0"/>
              </a:rPr>
              <a:t>bean bag</a:t>
            </a:r>
          </a:p>
          <a:p>
            <a:pPr marL="285750" indent="-285750">
              <a:buFont typeface="Arial" panose="020B0604020202020204" pitchFamily="34" charset="0"/>
              <a:buChar char="•"/>
            </a:pPr>
            <a:r>
              <a:rPr lang="en-GB" dirty="0" smtClean="0">
                <a:latin typeface="Tw Cen MT Condensed" panose="020B0606020104020203" pitchFamily="34" charset="0"/>
              </a:rPr>
              <a:t>Resting on knee’s – Practice catching with a </a:t>
            </a:r>
            <a:r>
              <a:rPr lang="en-GB" dirty="0" smtClean="0">
                <a:solidFill>
                  <a:srgbClr val="FF0000"/>
                </a:solidFill>
                <a:latin typeface="Tw Cen MT Condensed" panose="020B0606020104020203" pitchFamily="34" charset="0"/>
              </a:rPr>
              <a:t>bean bag</a:t>
            </a:r>
            <a:endParaRPr lang="en-GB" dirty="0">
              <a:solidFill>
                <a:srgbClr val="FF0000"/>
              </a:solidFill>
              <a:latin typeface="Tw Cen MT Condensed" panose="020B0606020104020203" pitchFamily="34" charset="0"/>
            </a:endParaRPr>
          </a:p>
          <a:p>
            <a:pPr marL="285750" indent="-285750">
              <a:buFont typeface="Arial" panose="020B0604020202020204" pitchFamily="34" charset="0"/>
              <a:buChar char="•"/>
            </a:pPr>
            <a:r>
              <a:rPr lang="en-GB" dirty="0" smtClean="0">
                <a:latin typeface="Tw Cen MT Condensed" panose="020B0606020104020203" pitchFamily="34" charset="0"/>
              </a:rPr>
              <a:t>Sitting – practice catching with a </a:t>
            </a:r>
            <a:r>
              <a:rPr lang="en-GB" dirty="0" smtClean="0">
                <a:solidFill>
                  <a:srgbClr val="FF0000"/>
                </a:solidFill>
                <a:latin typeface="Tw Cen MT Condensed" panose="020B0606020104020203" pitchFamily="34" charset="0"/>
              </a:rPr>
              <a:t>bean bag </a:t>
            </a:r>
            <a:r>
              <a:rPr lang="en-GB" dirty="0" smtClean="0">
                <a:latin typeface="Tw Cen MT Condensed" panose="020B0606020104020203" pitchFamily="34" charset="0"/>
              </a:rPr>
              <a:t>(doesn’t roll away!)</a:t>
            </a:r>
          </a:p>
        </p:txBody>
      </p:sp>
      <p:sp>
        <p:nvSpPr>
          <p:cNvPr id="9" name="TextBox 8"/>
          <p:cNvSpPr txBox="1"/>
          <p:nvPr/>
        </p:nvSpPr>
        <p:spPr>
          <a:xfrm>
            <a:off x="3467674" y="1700808"/>
            <a:ext cx="2736304" cy="3970318"/>
          </a:xfrm>
          <a:prstGeom prst="rect">
            <a:avLst/>
          </a:prstGeom>
          <a:solidFill>
            <a:schemeClr val="accent5">
              <a:lumMod val="60000"/>
              <a:lumOff val="40000"/>
            </a:schemeClr>
          </a:solidFill>
          <a:ln>
            <a:solidFill>
              <a:schemeClr val="tx1"/>
            </a:solidFill>
          </a:ln>
        </p:spPr>
        <p:txBody>
          <a:bodyPr wrap="square" rtlCol="0">
            <a:spAutoFit/>
          </a:bodyPr>
          <a:lstStyle/>
          <a:p>
            <a:pPr marL="285750" indent="-285750">
              <a:buFont typeface="Arial" panose="020B0604020202020204" pitchFamily="34" charset="0"/>
              <a:buChar char="•"/>
            </a:pPr>
            <a:r>
              <a:rPr lang="en-GB" dirty="0" smtClean="0">
                <a:latin typeface="Tw Cen MT Condensed" panose="020B0606020104020203" pitchFamily="34" charset="0"/>
              </a:rPr>
              <a:t>Standing – Using two </a:t>
            </a:r>
            <a:r>
              <a:rPr lang="en-GB" dirty="0" smtClean="0">
                <a:solidFill>
                  <a:srgbClr val="FF0000"/>
                </a:solidFill>
                <a:latin typeface="Tw Cen MT Condensed" panose="020B0606020104020203" pitchFamily="34" charset="0"/>
              </a:rPr>
              <a:t>bean bags</a:t>
            </a:r>
            <a:r>
              <a:rPr lang="en-GB" dirty="0" smtClean="0">
                <a:latin typeface="Tw Cen MT Condensed" panose="020B0606020104020203" pitchFamily="34" charset="0"/>
              </a:rPr>
              <a:t>!</a:t>
            </a:r>
          </a:p>
          <a:p>
            <a:pPr marL="285750" indent="-285750">
              <a:buFont typeface="Arial" panose="020B0604020202020204" pitchFamily="34" charset="0"/>
              <a:buChar char="•"/>
            </a:pPr>
            <a:r>
              <a:rPr lang="en-GB" dirty="0" smtClean="0">
                <a:latin typeface="Tw Cen MT Condensed" panose="020B0606020104020203" pitchFamily="34" charset="0"/>
              </a:rPr>
              <a:t>Standing – Practice catching with a </a:t>
            </a:r>
            <a:r>
              <a:rPr lang="en-GB" dirty="0" smtClean="0">
                <a:solidFill>
                  <a:srgbClr val="FFFF00"/>
                </a:solidFill>
                <a:latin typeface="Tw Cen MT Condensed" panose="020B0606020104020203" pitchFamily="34" charset="0"/>
              </a:rPr>
              <a:t>medium sized ball</a:t>
            </a:r>
          </a:p>
          <a:p>
            <a:pPr marL="285750" indent="-285750">
              <a:buFont typeface="Arial" panose="020B0604020202020204" pitchFamily="34" charset="0"/>
              <a:buChar char="•"/>
            </a:pPr>
            <a:r>
              <a:rPr lang="en-GB" dirty="0" smtClean="0">
                <a:latin typeface="Tw Cen MT Condensed" panose="020B0606020104020203" pitchFamily="34" charset="0"/>
              </a:rPr>
              <a:t>Resting on knee’s – Practice catching with a </a:t>
            </a:r>
            <a:r>
              <a:rPr lang="en-GB" dirty="0" smtClean="0">
                <a:solidFill>
                  <a:srgbClr val="FFFF00"/>
                </a:solidFill>
                <a:latin typeface="Tw Cen MT Condensed" panose="020B0606020104020203" pitchFamily="34" charset="0"/>
              </a:rPr>
              <a:t>medium sized ball</a:t>
            </a:r>
          </a:p>
          <a:p>
            <a:pPr marL="285750" indent="-285750">
              <a:buFont typeface="Arial" panose="020B0604020202020204" pitchFamily="34" charset="0"/>
              <a:buChar char="•"/>
            </a:pPr>
            <a:r>
              <a:rPr lang="en-GB" dirty="0" smtClean="0">
                <a:latin typeface="Tw Cen MT Condensed" panose="020B0606020104020203" pitchFamily="34" charset="0"/>
              </a:rPr>
              <a:t>Sitting – practice catching with a </a:t>
            </a:r>
            <a:r>
              <a:rPr lang="en-GB" dirty="0" smtClean="0">
                <a:solidFill>
                  <a:srgbClr val="FFFF00"/>
                </a:solidFill>
                <a:latin typeface="Tw Cen MT Condensed" panose="020B0606020104020203" pitchFamily="34" charset="0"/>
              </a:rPr>
              <a:t>medium sized ball</a:t>
            </a:r>
            <a:endParaRPr lang="en-GB" dirty="0">
              <a:solidFill>
                <a:srgbClr val="FFFF00"/>
              </a:solidFill>
              <a:latin typeface="Tw Cen MT Condensed" panose="020B0606020104020203" pitchFamily="34" charset="0"/>
            </a:endParaRPr>
          </a:p>
          <a:p>
            <a:pPr marL="285750" indent="-285750">
              <a:buFont typeface="Arial" panose="020B0604020202020204" pitchFamily="34" charset="0"/>
              <a:buChar char="•"/>
            </a:pPr>
            <a:r>
              <a:rPr lang="en-GB" dirty="0" smtClean="0">
                <a:latin typeface="Tw Cen MT Condensed" panose="020B0606020104020203" pitchFamily="34" charset="0"/>
              </a:rPr>
              <a:t>Standing – Practice catching with a </a:t>
            </a:r>
            <a:r>
              <a:rPr lang="en-GB" dirty="0" smtClean="0">
                <a:solidFill>
                  <a:srgbClr val="FF0000"/>
                </a:solidFill>
                <a:latin typeface="Tw Cen MT Condensed" panose="020B0606020104020203" pitchFamily="34" charset="0"/>
              </a:rPr>
              <a:t>bean bag</a:t>
            </a:r>
          </a:p>
          <a:p>
            <a:pPr marL="285750" indent="-285750">
              <a:buFont typeface="Arial" panose="020B0604020202020204" pitchFamily="34" charset="0"/>
              <a:buChar char="•"/>
            </a:pPr>
            <a:r>
              <a:rPr lang="en-GB" dirty="0" smtClean="0">
                <a:latin typeface="Tw Cen MT Condensed" panose="020B0606020104020203" pitchFamily="34" charset="0"/>
              </a:rPr>
              <a:t>Resting on knee’s – Practice catching with a </a:t>
            </a:r>
            <a:r>
              <a:rPr lang="en-GB" dirty="0" smtClean="0">
                <a:solidFill>
                  <a:srgbClr val="FF0000"/>
                </a:solidFill>
                <a:latin typeface="Tw Cen MT Condensed" panose="020B0606020104020203" pitchFamily="34" charset="0"/>
              </a:rPr>
              <a:t>bean bag</a:t>
            </a:r>
            <a:endParaRPr lang="en-GB" dirty="0">
              <a:solidFill>
                <a:srgbClr val="FF0000"/>
              </a:solidFill>
              <a:latin typeface="Tw Cen MT Condensed" panose="020B0606020104020203" pitchFamily="34" charset="0"/>
            </a:endParaRPr>
          </a:p>
          <a:p>
            <a:pPr marL="285750" indent="-285750">
              <a:buFont typeface="Arial" panose="020B0604020202020204" pitchFamily="34" charset="0"/>
              <a:buChar char="•"/>
            </a:pPr>
            <a:r>
              <a:rPr lang="en-GB" dirty="0" smtClean="0">
                <a:latin typeface="Tw Cen MT Condensed" panose="020B0606020104020203" pitchFamily="34" charset="0"/>
              </a:rPr>
              <a:t>Sitting – practice catching with a </a:t>
            </a:r>
            <a:r>
              <a:rPr lang="en-GB" dirty="0" smtClean="0">
                <a:solidFill>
                  <a:srgbClr val="FF0000"/>
                </a:solidFill>
                <a:latin typeface="Tw Cen MT Condensed" panose="020B0606020104020203" pitchFamily="34" charset="0"/>
              </a:rPr>
              <a:t>bean bag </a:t>
            </a:r>
            <a:r>
              <a:rPr lang="en-GB" dirty="0" smtClean="0">
                <a:latin typeface="Tw Cen MT Condensed" panose="020B0606020104020203" pitchFamily="34" charset="0"/>
              </a:rPr>
              <a:t>(doesn’t roll away!)</a:t>
            </a:r>
          </a:p>
        </p:txBody>
      </p:sp>
      <p:sp>
        <p:nvSpPr>
          <p:cNvPr id="10" name="TextBox 9"/>
          <p:cNvSpPr txBox="1"/>
          <p:nvPr/>
        </p:nvSpPr>
        <p:spPr>
          <a:xfrm>
            <a:off x="6258204" y="1713582"/>
            <a:ext cx="2866323" cy="3970318"/>
          </a:xfrm>
          <a:prstGeom prst="rect">
            <a:avLst/>
          </a:prstGeom>
          <a:solidFill>
            <a:schemeClr val="accent5">
              <a:lumMod val="60000"/>
              <a:lumOff val="40000"/>
            </a:schemeClr>
          </a:solidFill>
          <a:ln>
            <a:solidFill>
              <a:schemeClr val="tx1"/>
            </a:solidFill>
          </a:ln>
        </p:spPr>
        <p:txBody>
          <a:bodyPr wrap="square" rtlCol="0">
            <a:spAutoFit/>
          </a:bodyPr>
          <a:lstStyle/>
          <a:p>
            <a:pPr marL="285750" indent="-285750">
              <a:buFont typeface="Arial" panose="020B0604020202020204" pitchFamily="34" charset="0"/>
              <a:buChar char="•"/>
            </a:pPr>
            <a:r>
              <a:rPr lang="en-GB" dirty="0" smtClean="0">
                <a:latin typeface="Tw Cen MT Condensed" panose="020B0606020104020203" pitchFamily="34" charset="0"/>
              </a:rPr>
              <a:t>Large group working in a set space, one child acts as the DEF, the rest keep </a:t>
            </a:r>
            <a:r>
              <a:rPr lang="en-GB" dirty="0" smtClean="0">
                <a:solidFill>
                  <a:srgbClr val="FFFF00"/>
                </a:solidFill>
                <a:latin typeface="Tw Cen MT Condensed" panose="020B0606020104020203" pitchFamily="34" charset="0"/>
              </a:rPr>
              <a:t>ball</a:t>
            </a:r>
            <a:r>
              <a:rPr lang="en-GB" dirty="0" smtClean="0">
                <a:latin typeface="Tw Cen MT Condensed" panose="020B0606020104020203" pitchFamily="34" charset="0"/>
              </a:rPr>
              <a:t> away from DEF</a:t>
            </a:r>
            <a:endParaRPr lang="en-GB" dirty="0">
              <a:latin typeface="Tw Cen MT Condensed" panose="020B0606020104020203" pitchFamily="34" charset="0"/>
            </a:endParaRPr>
          </a:p>
          <a:p>
            <a:pPr marL="285750" indent="-285750">
              <a:buFont typeface="Arial" panose="020B0604020202020204" pitchFamily="34" charset="0"/>
              <a:buChar char="•"/>
            </a:pPr>
            <a:r>
              <a:rPr lang="en-GB" dirty="0" smtClean="0">
                <a:latin typeface="Tw Cen MT Condensed" panose="020B0606020104020203" pitchFamily="34" charset="0"/>
              </a:rPr>
              <a:t>Standing </a:t>
            </a:r>
            <a:r>
              <a:rPr lang="en-GB" dirty="0">
                <a:latin typeface="Tw Cen MT Condensed" panose="020B0606020104020203" pitchFamily="34" charset="0"/>
              </a:rPr>
              <a:t>in a circle, no adult in the middle, practice catching  with a </a:t>
            </a:r>
            <a:r>
              <a:rPr lang="en-GB" dirty="0" smtClean="0">
                <a:solidFill>
                  <a:srgbClr val="FFFF00"/>
                </a:solidFill>
                <a:latin typeface="Tw Cen MT Condensed" panose="020B0606020104020203" pitchFamily="34" charset="0"/>
              </a:rPr>
              <a:t>medium sized ball</a:t>
            </a:r>
            <a:endParaRPr lang="en-GB" dirty="0">
              <a:solidFill>
                <a:srgbClr val="FFFF00"/>
              </a:solidFill>
              <a:latin typeface="Tw Cen MT Condensed" panose="020B0606020104020203" pitchFamily="34" charset="0"/>
            </a:endParaRPr>
          </a:p>
          <a:p>
            <a:pPr marL="285750" indent="-285750">
              <a:buFont typeface="Arial" panose="020B0604020202020204" pitchFamily="34" charset="0"/>
              <a:buChar char="•"/>
            </a:pPr>
            <a:r>
              <a:rPr lang="en-GB" dirty="0">
                <a:latin typeface="Tw Cen MT Condensed" panose="020B0606020104020203" pitchFamily="34" charset="0"/>
              </a:rPr>
              <a:t>I</a:t>
            </a:r>
            <a:r>
              <a:rPr lang="en-GB" dirty="0" smtClean="0">
                <a:latin typeface="Tw Cen MT Condensed" panose="020B0606020104020203" pitchFamily="34" charset="0"/>
              </a:rPr>
              <a:t>n </a:t>
            </a:r>
            <a:r>
              <a:rPr lang="en-GB" dirty="0">
                <a:latin typeface="Tw Cen MT Condensed" panose="020B0606020104020203" pitchFamily="34" charset="0"/>
              </a:rPr>
              <a:t>a circle, </a:t>
            </a:r>
            <a:r>
              <a:rPr lang="en-GB" dirty="0" smtClean="0">
                <a:latin typeface="Tw Cen MT Condensed" panose="020B0606020104020203" pitchFamily="34" charset="0"/>
              </a:rPr>
              <a:t>no adult in middle, </a:t>
            </a:r>
            <a:r>
              <a:rPr lang="en-GB" dirty="0">
                <a:latin typeface="Tw Cen MT Condensed" panose="020B0606020104020203" pitchFamily="34" charset="0"/>
              </a:rPr>
              <a:t>practice </a:t>
            </a:r>
            <a:r>
              <a:rPr lang="en-GB" dirty="0" smtClean="0">
                <a:latin typeface="Tw Cen MT Condensed" panose="020B0606020104020203" pitchFamily="34" charset="0"/>
              </a:rPr>
              <a:t>catching </a:t>
            </a:r>
            <a:r>
              <a:rPr lang="en-GB" dirty="0">
                <a:latin typeface="Tw Cen MT Condensed" panose="020B0606020104020203" pitchFamily="34" charset="0"/>
              </a:rPr>
              <a:t>a </a:t>
            </a:r>
            <a:r>
              <a:rPr lang="en-GB" dirty="0">
                <a:solidFill>
                  <a:srgbClr val="FF0000"/>
                </a:solidFill>
                <a:latin typeface="Tw Cen MT Condensed" panose="020B0606020104020203" pitchFamily="34" charset="0"/>
              </a:rPr>
              <a:t>bean </a:t>
            </a:r>
            <a:r>
              <a:rPr lang="en-GB" dirty="0" smtClean="0">
                <a:solidFill>
                  <a:srgbClr val="FF0000"/>
                </a:solidFill>
                <a:latin typeface="Tw Cen MT Condensed" panose="020B0606020104020203" pitchFamily="34" charset="0"/>
              </a:rPr>
              <a:t>bag</a:t>
            </a:r>
            <a:endParaRPr lang="en-GB" dirty="0" smtClean="0">
              <a:latin typeface="Tw Cen MT Condensed" panose="020B0606020104020203" pitchFamily="34" charset="0"/>
            </a:endParaRPr>
          </a:p>
          <a:p>
            <a:pPr marL="285750" indent="-285750">
              <a:buFont typeface="Arial" panose="020B0604020202020204" pitchFamily="34" charset="0"/>
              <a:buChar char="•"/>
            </a:pPr>
            <a:r>
              <a:rPr lang="en-GB" dirty="0">
                <a:latin typeface="Tw Cen MT Condensed" panose="020B0606020104020203" pitchFamily="34" charset="0"/>
              </a:rPr>
              <a:t>Standing in a circle, </a:t>
            </a:r>
            <a:r>
              <a:rPr lang="en-GB" dirty="0" smtClean="0">
                <a:latin typeface="Tw Cen MT Condensed" panose="020B0606020104020203" pitchFamily="34" charset="0"/>
              </a:rPr>
              <a:t>adult in the </a:t>
            </a:r>
            <a:r>
              <a:rPr lang="en-GB" dirty="0">
                <a:latin typeface="Tw Cen MT Condensed" panose="020B0606020104020203" pitchFamily="34" charset="0"/>
              </a:rPr>
              <a:t>middle, practice catching  with a </a:t>
            </a:r>
            <a:r>
              <a:rPr lang="en-GB" dirty="0" smtClean="0">
                <a:solidFill>
                  <a:srgbClr val="FFFF00"/>
                </a:solidFill>
                <a:latin typeface="Tw Cen MT Condensed" panose="020B0606020104020203" pitchFamily="34" charset="0"/>
              </a:rPr>
              <a:t>medium sized ball</a:t>
            </a:r>
          </a:p>
          <a:p>
            <a:pPr marL="285750" indent="-285750">
              <a:buFont typeface="Arial" panose="020B0604020202020204" pitchFamily="34" charset="0"/>
              <a:buChar char="•"/>
            </a:pPr>
            <a:r>
              <a:rPr lang="en-GB" dirty="0" smtClean="0">
                <a:latin typeface="Tw Cen MT Condensed" panose="020B0606020104020203" pitchFamily="34" charset="0"/>
              </a:rPr>
              <a:t>Standing in a circle, adult in the middle, practice catching  with a </a:t>
            </a:r>
            <a:r>
              <a:rPr lang="en-GB" dirty="0" smtClean="0">
                <a:solidFill>
                  <a:srgbClr val="FF0000"/>
                </a:solidFill>
                <a:latin typeface="Tw Cen MT Condensed" panose="020B0606020104020203" pitchFamily="34" charset="0"/>
              </a:rPr>
              <a:t>bean bag</a:t>
            </a:r>
          </a:p>
        </p:txBody>
      </p:sp>
      <p:sp>
        <p:nvSpPr>
          <p:cNvPr id="11" name="TextBox 10"/>
          <p:cNvSpPr txBox="1"/>
          <p:nvPr/>
        </p:nvSpPr>
        <p:spPr>
          <a:xfrm>
            <a:off x="1331640" y="5733256"/>
            <a:ext cx="1296144" cy="369332"/>
          </a:xfrm>
          <a:prstGeom prst="rect">
            <a:avLst/>
          </a:prstGeom>
          <a:solidFill>
            <a:schemeClr val="tx1"/>
          </a:solidFill>
        </p:spPr>
        <p:txBody>
          <a:bodyPr wrap="square" rtlCol="0">
            <a:spAutoFit/>
          </a:bodyPr>
          <a:lstStyle/>
          <a:p>
            <a:pPr algn="ctr"/>
            <a:r>
              <a:rPr lang="en-GB" dirty="0" smtClean="0">
                <a:solidFill>
                  <a:schemeClr val="bg1"/>
                </a:solidFill>
                <a:latin typeface="Tw Cen MT Condensed" panose="020B0606020104020203" pitchFamily="34" charset="0"/>
              </a:rPr>
              <a:t>Individual</a:t>
            </a:r>
            <a:endParaRPr lang="en-GB" dirty="0">
              <a:solidFill>
                <a:schemeClr val="bg1"/>
              </a:solidFill>
              <a:latin typeface="Tw Cen MT Condensed" panose="020B0606020104020203" pitchFamily="34" charset="0"/>
            </a:endParaRPr>
          </a:p>
        </p:txBody>
      </p:sp>
      <p:sp>
        <p:nvSpPr>
          <p:cNvPr id="12" name="TextBox 11"/>
          <p:cNvSpPr txBox="1"/>
          <p:nvPr/>
        </p:nvSpPr>
        <p:spPr>
          <a:xfrm>
            <a:off x="4211960" y="5733256"/>
            <a:ext cx="1296144" cy="369332"/>
          </a:xfrm>
          <a:prstGeom prst="rect">
            <a:avLst/>
          </a:prstGeom>
          <a:solidFill>
            <a:schemeClr val="tx1"/>
          </a:solidFill>
        </p:spPr>
        <p:txBody>
          <a:bodyPr wrap="square" rtlCol="0">
            <a:spAutoFit/>
          </a:bodyPr>
          <a:lstStyle/>
          <a:p>
            <a:pPr algn="ctr"/>
            <a:r>
              <a:rPr lang="en-GB" dirty="0" smtClean="0">
                <a:solidFill>
                  <a:schemeClr val="bg1"/>
                </a:solidFill>
                <a:latin typeface="Tw Cen MT Condensed" panose="020B0606020104020203" pitchFamily="34" charset="0"/>
              </a:rPr>
              <a:t>In Pairs</a:t>
            </a:r>
            <a:endParaRPr lang="en-GB" dirty="0">
              <a:solidFill>
                <a:schemeClr val="bg1"/>
              </a:solidFill>
              <a:latin typeface="Tw Cen MT Condensed" panose="020B0606020104020203" pitchFamily="34" charset="0"/>
            </a:endParaRPr>
          </a:p>
        </p:txBody>
      </p:sp>
      <p:sp>
        <p:nvSpPr>
          <p:cNvPr id="13" name="TextBox 12"/>
          <p:cNvSpPr txBox="1"/>
          <p:nvPr/>
        </p:nvSpPr>
        <p:spPr>
          <a:xfrm>
            <a:off x="6948264" y="5746030"/>
            <a:ext cx="1440160" cy="369332"/>
          </a:xfrm>
          <a:prstGeom prst="rect">
            <a:avLst/>
          </a:prstGeom>
          <a:solidFill>
            <a:schemeClr val="tx1"/>
          </a:solidFill>
        </p:spPr>
        <p:txBody>
          <a:bodyPr wrap="square" rtlCol="0">
            <a:spAutoFit/>
          </a:bodyPr>
          <a:lstStyle/>
          <a:p>
            <a:pPr algn="ctr"/>
            <a:r>
              <a:rPr lang="en-GB" dirty="0" smtClean="0">
                <a:solidFill>
                  <a:schemeClr val="bg1"/>
                </a:solidFill>
                <a:latin typeface="Tw Cen MT Condensed" panose="020B0606020104020203" pitchFamily="34" charset="0"/>
              </a:rPr>
              <a:t>In a Small Group</a:t>
            </a:r>
            <a:endParaRPr lang="en-GB" dirty="0">
              <a:solidFill>
                <a:schemeClr val="bg1"/>
              </a:solidFill>
              <a:latin typeface="Tw Cen MT Condensed" panose="020B0606020104020203" pitchFamily="34" charset="0"/>
            </a:endParaRPr>
          </a:p>
        </p:txBody>
      </p:sp>
    </p:spTree>
    <p:extLst>
      <p:ext uri="{BB962C8B-B14F-4D97-AF65-F5344CB8AC3E}">
        <p14:creationId xmlns:p14="http://schemas.microsoft.com/office/powerpoint/2010/main" val="8094449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63688" y="44624"/>
            <a:ext cx="5688632" cy="1569660"/>
          </a:xfrm>
          <a:prstGeom prst="rect">
            <a:avLst/>
          </a:prstGeom>
          <a:solidFill>
            <a:schemeClr val="accent5">
              <a:lumMod val="60000"/>
              <a:lumOff val="40000"/>
            </a:schemeClr>
          </a:solidFill>
          <a:ln>
            <a:solidFill>
              <a:schemeClr val="tx1"/>
            </a:solidFill>
          </a:ln>
        </p:spPr>
        <p:txBody>
          <a:bodyPr wrap="square" rtlCol="0">
            <a:spAutoFit/>
          </a:bodyPr>
          <a:lstStyle/>
          <a:p>
            <a:pPr algn="ctr"/>
            <a:r>
              <a:rPr lang="en-GB" sz="4800" b="1" dirty="0" smtClean="0">
                <a:latin typeface="Tw Cen MT Condensed" panose="020B0606020104020203" pitchFamily="34" charset="0"/>
              </a:rPr>
              <a:t>Progressions: </a:t>
            </a:r>
            <a:r>
              <a:rPr lang="en-GB" sz="4800" b="1" dirty="0" smtClean="0">
                <a:solidFill>
                  <a:schemeClr val="bg1"/>
                </a:solidFill>
                <a:latin typeface="Tw Cen MT Condensed" panose="020B0606020104020203" pitchFamily="34" charset="0"/>
              </a:rPr>
              <a:t>Running</a:t>
            </a:r>
          </a:p>
          <a:p>
            <a:pPr algn="ctr"/>
            <a:r>
              <a:rPr lang="en-GB" sz="4800" b="1" dirty="0" smtClean="0">
                <a:solidFill>
                  <a:schemeClr val="bg1"/>
                </a:solidFill>
                <a:latin typeface="Tw Cen MT Condensed" panose="020B0606020104020203" pitchFamily="34" charset="0"/>
              </a:rPr>
              <a:t>&amp; Stopping</a:t>
            </a:r>
            <a:endParaRPr lang="en-GB" sz="4800" b="1" dirty="0">
              <a:solidFill>
                <a:schemeClr val="bg1"/>
              </a:solidFill>
              <a:latin typeface="Tw Cen MT Condensed" panose="020B0606020104020203" pitchFamily="34" charset="0"/>
            </a:endParaRPr>
          </a:p>
        </p:txBody>
      </p:sp>
      <p:sp>
        <p:nvSpPr>
          <p:cNvPr id="5" name="Up Arrow 4"/>
          <p:cNvSpPr/>
          <p:nvPr/>
        </p:nvSpPr>
        <p:spPr>
          <a:xfrm>
            <a:off x="179512" y="1844824"/>
            <a:ext cx="576064" cy="4176464"/>
          </a:xfrm>
          <a:prstGeom prst="up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52536" y="5962054"/>
            <a:ext cx="1024136" cy="923330"/>
          </a:xfrm>
          <a:prstGeom prst="rect">
            <a:avLst/>
          </a:prstGeom>
          <a:noFill/>
        </p:spPr>
        <p:txBody>
          <a:bodyPr wrap="square" rtlCol="0">
            <a:spAutoFit/>
          </a:bodyPr>
          <a:lstStyle/>
          <a:p>
            <a:pPr algn="ctr"/>
            <a:r>
              <a:rPr lang="en-GB" dirty="0" smtClean="0">
                <a:latin typeface="Tw Cen MT Condensed" panose="020B0606020104020203" pitchFamily="34" charset="0"/>
              </a:rPr>
              <a:t>Increase in Complexity</a:t>
            </a:r>
          </a:p>
          <a:p>
            <a:pPr algn="ctr"/>
            <a:r>
              <a:rPr lang="en-GB" dirty="0" smtClean="0">
                <a:latin typeface="Tw Cen MT Condensed" panose="020B0606020104020203" pitchFamily="34" charset="0"/>
              </a:rPr>
              <a:t>of Skill</a:t>
            </a:r>
            <a:endParaRPr lang="en-GB" dirty="0">
              <a:latin typeface="Tw Cen MT Condensed" panose="020B0606020104020203" pitchFamily="34" charset="0"/>
            </a:endParaRPr>
          </a:p>
        </p:txBody>
      </p:sp>
      <p:sp>
        <p:nvSpPr>
          <p:cNvPr id="7" name="TextBox 6"/>
          <p:cNvSpPr txBox="1"/>
          <p:nvPr/>
        </p:nvSpPr>
        <p:spPr>
          <a:xfrm>
            <a:off x="1331640" y="1868046"/>
            <a:ext cx="5760640" cy="4801314"/>
          </a:xfrm>
          <a:prstGeom prst="rect">
            <a:avLst/>
          </a:prstGeom>
          <a:solidFill>
            <a:schemeClr val="accent5">
              <a:lumMod val="60000"/>
              <a:lumOff val="40000"/>
            </a:schemeClr>
          </a:solidFill>
          <a:ln>
            <a:solidFill>
              <a:schemeClr val="tx1"/>
            </a:solidFill>
          </a:ln>
        </p:spPr>
        <p:txBody>
          <a:bodyPr wrap="square" rtlCol="0">
            <a:spAutoFit/>
          </a:bodyPr>
          <a:lstStyle/>
          <a:p>
            <a:pPr marL="285750" indent="-285750">
              <a:buFont typeface="Arial" panose="020B0604020202020204" pitchFamily="34" charset="0"/>
              <a:buChar char="•"/>
            </a:pPr>
            <a:r>
              <a:rPr lang="en-GB" dirty="0" smtClean="0">
                <a:latin typeface="Tw Cen MT Condensed" panose="020B0606020104020203" pitchFamily="34" charset="0"/>
              </a:rPr>
              <a:t>Children maintain balance when moving fast in all directions &amp; changing directions. Children react to variables and maintain balance whilst moving in a range of directions and stopping with competency (</a:t>
            </a:r>
            <a:r>
              <a:rPr lang="en-GB" dirty="0" smtClean="0">
                <a:solidFill>
                  <a:srgbClr val="FF0000"/>
                </a:solidFill>
                <a:latin typeface="Tw Cen MT Condensed" panose="020B0606020104020203" pitchFamily="34" charset="0"/>
              </a:rPr>
              <a:t>Development would now begin to integrate other factors such as another FMS – Kicking, Catching, Throwing, Jumping </a:t>
            </a:r>
            <a:r>
              <a:rPr lang="en-GB" dirty="0" err="1" smtClean="0">
                <a:solidFill>
                  <a:srgbClr val="FF0000"/>
                </a:solidFill>
                <a:latin typeface="Tw Cen MT Condensed" panose="020B0606020104020203" pitchFamily="34" charset="0"/>
              </a:rPr>
              <a:t>etc</a:t>
            </a:r>
            <a:r>
              <a:rPr lang="en-GB" dirty="0" smtClean="0">
                <a:latin typeface="Tw Cen MT Condensed" panose="020B0606020104020203" pitchFamily="34" charset="0"/>
              </a:rPr>
              <a:t>)</a:t>
            </a:r>
          </a:p>
          <a:p>
            <a:pPr marL="285750" indent="-285750">
              <a:buFont typeface="Arial" panose="020B0604020202020204" pitchFamily="34" charset="0"/>
              <a:buChar char="•"/>
            </a:pPr>
            <a:r>
              <a:rPr lang="en-GB" dirty="0" smtClean="0">
                <a:latin typeface="Tw Cen MT Condensed" panose="020B0606020104020203" pitchFamily="34" charset="0"/>
              </a:rPr>
              <a:t>Children maintain their balance when changing direction in a regimented fashion, show an understanding that not crossing legs when changing direction helps them to maintain balance (</a:t>
            </a:r>
            <a:r>
              <a:rPr lang="en-GB" dirty="0" smtClean="0">
                <a:solidFill>
                  <a:srgbClr val="FF0000"/>
                </a:solidFill>
                <a:latin typeface="Tw Cen MT Condensed" panose="020B0606020104020203" pitchFamily="34" charset="0"/>
              </a:rPr>
              <a:t>Development would then focus on activities/games requiring children dodging, chasing, avoiding moving objects/people</a:t>
            </a:r>
            <a:r>
              <a:rPr lang="en-GB" dirty="0" smtClean="0">
                <a:latin typeface="Tw Cen MT Condensed" panose="020B0606020104020203" pitchFamily="34" charset="0"/>
              </a:rPr>
              <a:t>)</a:t>
            </a:r>
          </a:p>
          <a:p>
            <a:pPr marL="285750" indent="-285750">
              <a:buFont typeface="Arial" panose="020B0604020202020204" pitchFamily="34" charset="0"/>
              <a:buChar char="•"/>
            </a:pPr>
            <a:r>
              <a:rPr lang="en-GB" dirty="0" smtClean="0">
                <a:latin typeface="Tw Cen MT Condensed" panose="020B0606020104020203" pitchFamily="34" charset="0"/>
              </a:rPr>
              <a:t>Children maintain their balance when moving forwards, show an understanding that bending at the knee helps them to stop quickly. Struggle to maintain balance when changing direction in a regimented fashion (</a:t>
            </a:r>
            <a:r>
              <a:rPr lang="en-GB" dirty="0" err="1" smtClean="0">
                <a:latin typeface="Tw Cen MT Condensed" panose="020B0606020104020203" pitchFamily="34" charset="0"/>
              </a:rPr>
              <a:t>I.e</a:t>
            </a:r>
            <a:r>
              <a:rPr lang="en-GB" dirty="0" smtClean="0">
                <a:latin typeface="Tw Cen MT Condensed" panose="020B0606020104020203" pitchFamily="34" charset="0"/>
              </a:rPr>
              <a:t> Running in &amp; out of cone slaloms)</a:t>
            </a:r>
          </a:p>
          <a:p>
            <a:pPr marL="285750" indent="-285750">
              <a:buFont typeface="Arial" panose="020B0604020202020204" pitchFamily="34" charset="0"/>
              <a:buChar char="•"/>
            </a:pPr>
            <a:r>
              <a:rPr lang="en-GB" dirty="0" smtClean="0">
                <a:latin typeface="Tw Cen MT Condensed" panose="020B0606020104020203" pitchFamily="34" charset="0"/>
              </a:rPr>
              <a:t>Children show a clear in-balance when moving forwards at any pace faster than walking. Need to numerous steps when coming to a stop (</a:t>
            </a:r>
            <a:r>
              <a:rPr lang="en-GB" dirty="0" smtClean="0">
                <a:solidFill>
                  <a:srgbClr val="FF0000"/>
                </a:solidFill>
                <a:latin typeface="Tw Cen MT Condensed" panose="020B0606020104020203" pitchFamily="34" charset="0"/>
              </a:rPr>
              <a:t>Development would focus on lots of activities/games requiring straight line running</a:t>
            </a:r>
            <a:r>
              <a:rPr lang="en-GB" dirty="0" smtClean="0">
                <a:latin typeface="Tw Cen MT Condensed" panose="020B0606020104020203" pitchFamily="34" charset="0"/>
              </a:rPr>
              <a:t>)</a:t>
            </a:r>
          </a:p>
        </p:txBody>
      </p:sp>
      <p:pic>
        <p:nvPicPr>
          <p:cNvPr id="8" name="Picture 2" descr="http://cdn.coresites.factorymedia.com/skiunion/wp-content/uploads/2009/11/81.jpg"/>
          <p:cNvPicPr>
            <a:picLocks noChangeAspect="1" noChangeArrowheads="1"/>
          </p:cNvPicPr>
          <p:nvPr/>
        </p:nvPicPr>
        <p:blipFill rotWithShape="1">
          <a:blip r:embed="rId2">
            <a:extLst>
              <a:ext uri="{28A0092B-C50C-407E-A947-70E740481C1C}">
                <a14:useLocalDpi xmlns:a14="http://schemas.microsoft.com/office/drawing/2010/main" val="0"/>
              </a:ext>
            </a:extLst>
          </a:blip>
          <a:srcRect l="16227" t="59864" r="62915"/>
          <a:stretch/>
        </p:blipFill>
        <p:spPr bwMode="auto">
          <a:xfrm>
            <a:off x="7236296" y="4837001"/>
            <a:ext cx="1251656" cy="168977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9" name="Multiply 8"/>
          <p:cNvSpPr/>
          <p:nvPr/>
        </p:nvSpPr>
        <p:spPr>
          <a:xfrm>
            <a:off x="8324428" y="5805264"/>
            <a:ext cx="712068" cy="792088"/>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4" descr="http://4.bp.blogspot.com/-OuK2PcQ8iwg/VD7c1xa7xTI/AAAAAAAAAq4/o0q2yZ2q-f0/s1600/athletic.jpg"/>
          <p:cNvPicPr>
            <a:picLocks noChangeAspect="1" noChangeArrowheads="1"/>
          </p:cNvPicPr>
          <p:nvPr/>
        </p:nvPicPr>
        <p:blipFill rotWithShape="1">
          <a:blip r:embed="rId3">
            <a:extLst>
              <a:ext uri="{28A0092B-C50C-407E-A947-70E740481C1C}">
                <a14:useLocalDpi xmlns:a14="http://schemas.microsoft.com/office/drawing/2010/main" val="0"/>
              </a:ext>
            </a:extLst>
          </a:blip>
          <a:srcRect l="21800" t="54632" r="22891" b="11645"/>
          <a:stretch/>
        </p:blipFill>
        <p:spPr bwMode="auto">
          <a:xfrm>
            <a:off x="7215369" y="2492896"/>
            <a:ext cx="1317071" cy="120452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1" name="Picture 8" descr="http://vignette1.wikia.nocookie.net/tibia/images/2/29/Tick.png/revision/20140104123244?path-prefix=e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72400" y="3049352"/>
            <a:ext cx="936104" cy="93610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7056784" y="3933056"/>
            <a:ext cx="2051720" cy="646331"/>
          </a:xfrm>
          <a:prstGeom prst="rect">
            <a:avLst/>
          </a:prstGeom>
          <a:noFill/>
        </p:spPr>
        <p:txBody>
          <a:bodyPr wrap="square" rtlCol="0">
            <a:spAutoFit/>
          </a:bodyPr>
          <a:lstStyle/>
          <a:p>
            <a:pPr algn="ctr"/>
            <a:r>
              <a:rPr lang="en-GB" dirty="0" smtClean="0">
                <a:latin typeface="Tw Cen MT Condensed" panose="020B0606020104020203" pitchFamily="34" charset="0"/>
              </a:rPr>
              <a:t>When changing direction DON’T cross your feet! </a:t>
            </a:r>
            <a:endParaRPr lang="en-GB" dirty="0">
              <a:latin typeface="Tw Cen MT Condensed" panose="020B0606020104020203" pitchFamily="34" charset="0"/>
            </a:endParaRPr>
          </a:p>
        </p:txBody>
      </p:sp>
    </p:spTree>
    <p:extLst>
      <p:ext uri="{BB962C8B-B14F-4D97-AF65-F5344CB8AC3E}">
        <p14:creationId xmlns:p14="http://schemas.microsoft.com/office/powerpoint/2010/main" val="29092346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63688" y="221739"/>
            <a:ext cx="5688632" cy="830997"/>
          </a:xfrm>
          <a:prstGeom prst="rect">
            <a:avLst/>
          </a:prstGeom>
          <a:solidFill>
            <a:schemeClr val="accent5">
              <a:lumMod val="60000"/>
              <a:lumOff val="40000"/>
            </a:schemeClr>
          </a:solidFill>
          <a:ln>
            <a:solidFill>
              <a:schemeClr val="tx1"/>
            </a:solidFill>
          </a:ln>
        </p:spPr>
        <p:txBody>
          <a:bodyPr wrap="square" rtlCol="0">
            <a:spAutoFit/>
          </a:bodyPr>
          <a:lstStyle/>
          <a:p>
            <a:pPr algn="ctr"/>
            <a:r>
              <a:rPr lang="en-GB" sz="4800" b="1" dirty="0" smtClean="0">
                <a:latin typeface="Tw Cen MT Condensed" panose="020B0606020104020203" pitchFamily="34" charset="0"/>
              </a:rPr>
              <a:t>Progressions: </a:t>
            </a:r>
            <a:r>
              <a:rPr lang="en-GB" sz="4800" b="1" dirty="0" smtClean="0">
                <a:solidFill>
                  <a:schemeClr val="bg1"/>
                </a:solidFill>
                <a:latin typeface="Tw Cen MT Condensed" panose="020B0606020104020203" pitchFamily="34" charset="0"/>
              </a:rPr>
              <a:t>Throwing</a:t>
            </a:r>
            <a:endParaRPr lang="en-GB" sz="4800" b="1" dirty="0">
              <a:solidFill>
                <a:schemeClr val="bg1"/>
              </a:solidFill>
              <a:latin typeface="Tw Cen MT Condensed" panose="020B0606020104020203" pitchFamily="34" charset="0"/>
            </a:endParaRPr>
          </a:p>
        </p:txBody>
      </p:sp>
      <p:sp>
        <p:nvSpPr>
          <p:cNvPr id="5" name="Up Arrow 4"/>
          <p:cNvSpPr/>
          <p:nvPr/>
        </p:nvSpPr>
        <p:spPr>
          <a:xfrm>
            <a:off x="35496" y="1713582"/>
            <a:ext cx="576064" cy="3947666"/>
          </a:xfrm>
          <a:prstGeom prst="up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Up Arrow 5"/>
          <p:cNvSpPr/>
          <p:nvPr/>
        </p:nvSpPr>
        <p:spPr>
          <a:xfrm rot="5400000">
            <a:off x="4752020" y="2528899"/>
            <a:ext cx="576064" cy="7992888"/>
          </a:xfrm>
          <a:prstGeom prst="up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52536" y="5962054"/>
            <a:ext cx="1024136" cy="923330"/>
          </a:xfrm>
          <a:prstGeom prst="rect">
            <a:avLst/>
          </a:prstGeom>
          <a:noFill/>
        </p:spPr>
        <p:txBody>
          <a:bodyPr wrap="square" rtlCol="0">
            <a:spAutoFit/>
          </a:bodyPr>
          <a:lstStyle/>
          <a:p>
            <a:pPr algn="ctr"/>
            <a:r>
              <a:rPr lang="en-GB" dirty="0" smtClean="0">
                <a:latin typeface="Tw Cen MT Condensed" panose="020B0606020104020203" pitchFamily="34" charset="0"/>
              </a:rPr>
              <a:t>Increase in Complexity</a:t>
            </a:r>
          </a:p>
          <a:p>
            <a:pPr algn="ctr"/>
            <a:r>
              <a:rPr lang="en-GB" dirty="0" smtClean="0">
                <a:latin typeface="Tw Cen MT Condensed" panose="020B0606020104020203" pitchFamily="34" charset="0"/>
              </a:rPr>
              <a:t>of Skill</a:t>
            </a:r>
            <a:endParaRPr lang="en-GB" dirty="0">
              <a:latin typeface="Tw Cen MT Condensed" panose="020B0606020104020203" pitchFamily="34" charset="0"/>
            </a:endParaRPr>
          </a:p>
        </p:txBody>
      </p:sp>
      <p:sp>
        <p:nvSpPr>
          <p:cNvPr id="8" name="TextBox 7"/>
          <p:cNvSpPr txBox="1"/>
          <p:nvPr/>
        </p:nvSpPr>
        <p:spPr>
          <a:xfrm>
            <a:off x="611560" y="1485939"/>
            <a:ext cx="2808312" cy="4247317"/>
          </a:xfrm>
          <a:prstGeom prst="rect">
            <a:avLst/>
          </a:prstGeom>
          <a:solidFill>
            <a:schemeClr val="accent5">
              <a:lumMod val="60000"/>
              <a:lumOff val="40000"/>
            </a:schemeClr>
          </a:solidFill>
          <a:ln>
            <a:solidFill>
              <a:schemeClr val="tx1"/>
            </a:solidFill>
          </a:ln>
        </p:spPr>
        <p:txBody>
          <a:bodyPr wrap="square" rtlCol="0">
            <a:spAutoFit/>
          </a:bodyPr>
          <a:lstStyle/>
          <a:p>
            <a:pPr marL="285750" indent="-285750">
              <a:buFont typeface="Arial" panose="020B0604020202020204" pitchFamily="34" charset="0"/>
              <a:buChar char="•"/>
            </a:pPr>
            <a:r>
              <a:rPr lang="en-GB" dirty="0" smtClean="0">
                <a:latin typeface="Tw Cen MT Condensed" panose="020B0606020104020203" pitchFamily="34" charset="0"/>
              </a:rPr>
              <a:t>Can utilise the over-arm throw to throw to a target/area with moderate success (a greater distance away)</a:t>
            </a:r>
          </a:p>
          <a:p>
            <a:pPr marL="285750" indent="-285750">
              <a:buFont typeface="Arial" panose="020B0604020202020204" pitchFamily="34" charset="0"/>
              <a:buChar char="•"/>
            </a:pPr>
            <a:r>
              <a:rPr lang="en-GB" dirty="0" smtClean="0">
                <a:latin typeface="Tw Cen MT Condensed" panose="020B0606020104020203" pitchFamily="34" charset="0"/>
              </a:rPr>
              <a:t>Begins to use the over-arm throw to throw over a greater distance</a:t>
            </a:r>
          </a:p>
          <a:p>
            <a:pPr marL="285750" indent="-285750">
              <a:buFont typeface="Arial" panose="020B0604020202020204" pitchFamily="34" charset="0"/>
              <a:buChar char="•"/>
            </a:pPr>
            <a:r>
              <a:rPr lang="en-GB" dirty="0" smtClean="0">
                <a:latin typeface="Tw Cen MT Condensed" panose="020B0606020104020203" pitchFamily="34" charset="0"/>
              </a:rPr>
              <a:t>Can throw objects under-arm to targets 3-4 metres away with moderate success</a:t>
            </a:r>
            <a:endParaRPr lang="en-GB" dirty="0">
              <a:latin typeface="Tw Cen MT Condensed" panose="020B0606020104020203" pitchFamily="34" charset="0"/>
            </a:endParaRPr>
          </a:p>
          <a:p>
            <a:pPr marL="285750" indent="-285750">
              <a:buFont typeface="Arial" panose="020B0604020202020204" pitchFamily="34" charset="0"/>
              <a:buChar char="•"/>
            </a:pPr>
            <a:r>
              <a:rPr lang="en-GB" dirty="0" smtClean="0">
                <a:latin typeface="Tw Cen MT Condensed" panose="020B0606020104020203" pitchFamily="34" charset="0"/>
              </a:rPr>
              <a:t>Can throw objects under-arm to targets 1-2 metres away with moderate success</a:t>
            </a:r>
            <a:endParaRPr lang="en-GB" dirty="0">
              <a:latin typeface="Tw Cen MT Condensed" panose="020B0606020104020203" pitchFamily="34" charset="0"/>
            </a:endParaRPr>
          </a:p>
          <a:p>
            <a:pPr marL="285750" indent="-285750">
              <a:buFont typeface="Arial" panose="020B0604020202020204" pitchFamily="34" charset="0"/>
              <a:buChar char="•"/>
            </a:pPr>
            <a:r>
              <a:rPr lang="en-GB" dirty="0" smtClean="0">
                <a:latin typeface="Tw Cen MT Condensed" panose="020B0606020104020203" pitchFamily="34" charset="0"/>
              </a:rPr>
              <a:t>Can throw objects under-arm in a general direction with a degree of success (</a:t>
            </a:r>
            <a:r>
              <a:rPr lang="en-GB" dirty="0" err="1" smtClean="0">
                <a:latin typeface="Tw Cen MT Condensed" panose="020B0606020104020203" pitchFamily="34" charset="0"/>
              </a:rPr>
              <a:t>i.e</a:t>
            </a:r>
            <a:r>
              <a:rPr lang="en-GB" dirty="0" smtClean="0">
                <a:latin typeface="Tw Cen MT Condensed" panose="020B0606020104020203" pitchFamily="34" charset="0"/>
              </a:rPr>
              <a:t> – Forwards)</a:t>
            </a:r>
          </a:p>
        </p:txBody>
      </p:sp>
      <p:sp>
        <p:nvSpPr>
          <p:cNvPr id="9" name="TextBox 8"/>
          <p:cNvSpPr txBox="1"/>
          <p:nvPr/>
        </p:nvSpPr>
        <p:spPr>
          <a:xfrm>
            <a:off x="6480316" y="1484782"/>
            <a:ext cx="2594315" cy="4247317"/>
          </a:xfrm>
          <a:prstGeom prst="rect">
            <a:avLst/>
          </a:prstGeom>
          <a:solidFill>
            <a:schemeClr val="accent5">
              <a:lumMod val="60000"/>
              <a:lumOff val="40000"/>
            </a:schemeClr>
          </a:solidFill>
          <a:ln>
            <a:solidFill>
              <a:schemeClr val="tx1"/>
            </a:solidFill>
          </a:ln>
        </p:spPr>
        <p:txBody>
          <a:bodyPr wrap="square" rtlCol="0">
            <a:spAutoFit/>
          </a:bodyPr>
          <a:lstStyle/>
          <a:p>
            <a:pPr marL="285750" indent="-285750">
              <a:buFont typeface="Arial" panose="020B0604020202020204" pitchFamily="34" charset="0"/>
              <a:buChar char="•"/>
            </a:pPr>
            <a:r>
              <a:rPr lang="en-GB" dirty="0" smtClean="0">
                <a:latin typeface="Tw Cen MT Condensed" panose="020B0606020104020203" pitchFamily="34" charset="0"/>
              </a:rPr>
              <a:t>Children select appropriate types of throw, reacting to changing situations in game play successfully (bounce pass to avoid defender)</a:t>
            </a:r>
          </a:p>
          <a:p>
            <a:pPr marL="285750" indent="-285750">
              <a:buFont typeface="Arial" panose="020B0604020202020204" pitchFamily="34" charset="0"/>
              <a:buChar char="•"/>
            </a:pPr>
            <a:r>
              <a:rPr lang="en-GB" dirty="0" smtClean="0">
                <a:latin typeface="Tw Cen MT Condensed" panose="020B0606020104020203" pitchFamily="34" charset="0"/>
              </a:rPr>
              <a:t>Children can use teaching points to successfully complete different types of throw on command</a:t>
            </a:r>
          </a:p>
          <a:p>
            <a:pPr marL="285750" indent="-285750">
              <a:buFont typeface="Arial" panose="020B0604020202020204" pitchFamily="34" charset="0"/>
              <a:buChar char="•"/>
            </a:pPr>
            <a:r>
              <a:rPr lang="en-GB" dirty="0" smtClean="0">
                <a:latin typeface="Tw Cen MT Condensed" panose="020B0606020104020203" pitchFamily="34" charset="0"/>
              </a:rPr>
              <a:t>Children can list the teaching points of different types of throw</a:t>
            </a:r>
            <a:r>
              <a:rPr lang="en-GB" dirty="0">
                <a:latin typeface="Tw Cen MT Condensed" panose="020B0606020104020203" pitchFamily="34" charset="0"/>
              </a:rPr>
              <a:t> </a:t>
            </a:r>
            <a:r>
              <a:rPr lang="en-GB" dirty="0" smtClean="0">
                <a:latin typeface="Tw Cen MT Condensed" panose="020B0606020104020203" pitchFamily="34" charset="0"/>
              </a:rPr>
              <a:t>(</a:t>
            </a:r>
            <a:r>
              <a:rPr lang="en-GB" dirty="0" err="1" smtClean="0">
                <a:latin typeface="Tw Cen MT Condensed" panose="020B0606020104020203" pitchFamily="34" charset="0"/>
              </a:rPr>
              <a:t>I.e</a:t>
            </a:r>
            <a:r>
              <a:rPr lang="en-GB" dirty="0" smtClean="0">
                <a:latin typeface="Tw Cen MT Condensed" panose="020B0606020104020203" pitchFamily="34" charset="0"/>
              </a:rPr>
              <a:t> – How to perform a chest pass/bounce pass)</a:t>
            </a:r>
          </a:p>
          <a:p>
            <a:pPr marL="285750" indent="-285750">
              <a:buFont typeface="Arial" panose="020B0604020202020204" pitchFamily="34" charset="0"/>
              <a:buChar char="•"/>
            </a:pPr>
            <a:r>
              <a:rPr lang="en-GB" dirty="0" smtClean="0">
                <a:latin typeface="Tw Cen MT Condensed" panose="020B0606020104020203" pitchFamily="34" charset="0"/>
              </a:rPr>
              <a:t>Takes part in activities using one type of throw</a:t>
            </a:r>
          </a:p>
        </p:txBody>
      </p:sp>
      <p:sp>
        <p:nvSpPr>
          <p:cNvPr id="10" name="TextBox 9"/>
          <p:cNvSpPr txBox="1"/>
          <p:nvPr/>
        </p:nvSpPr>
        <p:spPr>
          <a:xfrm>
            <a:off x="1331640" y="5733256"/>
            <a:ext cx="1296144" cy="369332"/>
          </a:xfrm>
          <a:prstGeom prst="rect">
            <a:avLst/>
          </a:prstGeom>
          <a:solidFill>
            <a:schemeClr val="tx1"/>
          </a:solidFill>
        </p:spPr>
        <p:txBody>
          <a:bodyPr wrap="square" rtlCol="0">
            <a:spAutoFit/>
          </a:bodyPr>
          <a:lstStyle/>
          <a:p>
            <a:pPr algn="ctr"/>
            <a:r>
              <a:rPr lang="en-GB" dirty="0" smtClean="0">
                <a:solidFill>
                  <a:schemeClr val="bg1"/>
                </a:solidFill>
                <a:latin typeface="Tw Cen MT Condensed" panose="020B0606020104020203" pitchFamily="34" charset="0"/>
              </a:rPr>
              <a:t>Individual</a:t>
            </a:r>
            <a:endParaRPr lang="en-GB" dirty="0">
              <a:solidFill>
                <a:schemeClr val="bg1"/>
              </a:solidFill>
              <a:latin typeface="Tw Cen MT Condensed" panose="020B0606020104020203" pitchFamily="34" charset="0"/>
            </a:endParaRPr>
          </a:p>
        </p:txBody>
      </p:sp>
      <p:sp>
        <p:nvSpPr>
          <p:cNvPr id="11" name="TextBox 10"/>
          <p:cNvSpPr txBox="1"/>
          <p:nvPr/>
        </p:nvSpPr>
        <p:spPr>
          <a:xfrm>
            <a:off x="4211960" y="5733256"/>
            <a:ext cx="1296144" cy="369332"/>
          </a:xfrm>
          <a:prstGeom prst="rect">
            <a:avLst/>
          </a:prstGeom>
          <a:solidFill>
            <a:schemeClr val="tx1"/>
          </a:solidFill>
        </p:spPr>
        <p:txBody>
          <a:bodyPr wrap="square" rtlCol="0">
            <a:spAutoFit/>
          </a:bodyPr>
          <a:lstStyle/>
          <a:p>
            <a:pPr algn="ctr"/>
            <a:r>
              <a:rPr lang="en-GB" dirty="0" smtClean="0">
                <a:solidFill>
                  <a:schemeClr val="bg1"/>
                </a:solidFill>
                <a:latin typeface="Tw Cen MT Condensed" panose="020B0606020104020203" pitchFamily="34" charset="0"/>
              </a:rPr>
              <a:t>In Pairs</a:t>
            </a:r>
            <a:endParaRPr lang="en-GB" dirty="0">
              <a:solidFill>
                <a:schemeClr val="bg1"/>
              </a:solidFill>
              <a:latin typeface="Tw Cen MT Condensed" panose="020B0606020104020203" pitchFamily="34" charset="0"/>
            </a:endParaRPr>
          </a:p>
        </p:txBody>
      </p:sp>
      <p:sp>
        <p:nvSpPr>
          <p:cNvPr id="12" name="TextBox 11"/>
          <p:cNvSpPr txBox="1"/>
          <p:nvPr/>
        </p:nvSpPr>
        <p:spPr>
          <a:xfrm>
            <a:off x="6948264" y="5746030"/>
            <a:ext cx="1440160" cy="369332"/>
          </a:xfrm>
          <a:prstGeom prst="rect">
            <a:avLst/>
          </a:prstGeom>
          <a:solidFill>
            <a:schemeClr val="tx1"/>
          </a:solidFill>
        </p:spPr>
        <p:txBody>
          <a:bodyPr wrap="square" rtlCol="0">
            <a:spAutoFit/>
          </a:bodyPr>
          <a:lstStyle/>
          <a:p>
            <a:pPr algn="ctr"/>
            <a:r>
              <a:rPr lang="en-GB" dirty="0" smtClean="0">
                <a:solidFill>
                  <a:schemeClr val="bg1"/>
                </a:solidFill>
                <a:latin typeface="Tw Cen MT Condensed" panose="020B0606020104020203" pitchFamily="34" charset="0"/>
              </a:rPr>
              <a:t>Activity specific</a:t>
            </a:r>
            <a:endParaRPr lang="en-GB" dirty="0">
              <a:solidFill>
                <a:schemeClr val="bg1"/>
              </a:solidFill>
              <a:latin typeface="Tw Cen MT Condensed" panose="020B0606020104020203" pitchFamily="34" charset="0"/>
            </a:endParaRPr>
          </a:p>
        </p:txBody>
      </p:sp>
      <p:sp>
        <p:nvSpPr>
          <p:cNvPr id="13" name="TextBox 12"/>
          <p:cNvSpPr txBox="1"/>
          <p:nvPr/>
        </p:nvSpPr>
        <p:spPr>
          <a:xfrm>
            <a:off x="3453272" y="1484783"/>
            <a:ext cx="2990936" cy="4247317"/>
          </a:xfrm>
          <a:prstGeom prst="rect">
            <a:avLst/>
          </a:prstGeom>
          <a:solidFill>
            <a:schemeClr val="accent5">
              <a:lumMod val="60000"/>
              <a:lumOff val="40000"/>
            </a:schemeClr>
          </a:solidFill>
          <a:ln>
            <a:solidFill>
              <a:schemeClr val="tx1"/>
            </a:solidFill>
          </a:ln>
        </p:spPr>
        <p:txBody>
          <a:bodyPr wrap="square" rtlCol="0">
            <a:spAutoFit/>
          </a:bodyPr>
          <a:lstStyle/>
          <a:p>
            <a:pPr marL="285750" indent="-285750">
              <a:buFont typeface="Arial" panose="020B0604020202020204" pitchFamily="34" charset="0"/>
              <a:buChar char="•"/>
            </a:pPr>
            <a:r>
              <a:rPr lang="en-GB" dirty="0" smtClean="0">
                <a:latin typeface="Tw Cen MT Condensed" panose="020B0606020104020203" pitchFamily="34" charset="0"/>
              </a:rPr>
              <a:t>Can utilise the over-arm throw to throw to the chest with moderate success (a greater distance away)</a:t>
            </a:r>
          </a:p>
          <a:p>
            <a:pPr marL="285750" indent="-285750">
              <a:buFont typeface="Arial" panose="020B0604020202020204" pitchFamily="34" charset="0"/>
              <a:buChar char="•"/>
            </a:pPr>
            <a:r>
              <a:rPr lang="en-GB" dirty="0" smtClean="0">
                <a:latin typeface="Tw Cen MT Condensed" panose="020B0606020104020203" pitchFamily="34" charset="0"/>
              </a:rPr>
              <a:t>Begins to use the over-arm throw to throw over a greater distance (close to partner’s chest)</a:t>
            </a:r>
          </a:p>
          <a:p>
            <a:pPr marL="285750" indent="-285750">
              <a:buFont typeface="Arial" panose="020B0604020202020204" pitchFamily="34" charset="0"/>
              <a:buChar char="•"/>
            </a:pPr>
            <a:r>
              <a:rPr lang="en-GB" dirty="0" smtClean="0">
                <a:latin typeface="Tw Cen MT Condensed" panose="020B0606020104020203" pitchFamily="34" charset="0"/>
              </a:rPr>
              <a:t>Can throw objects under-arm to chest 3-4 metres away with moderate success</a:t>
            </a:r>
            <a:endParaRPr lang="en-GB" dirty="0">
              <a:latin typeface="Tw Cen MT Condensed" panose="020B0606020104020203" pitchFamily="34" charset="0"/>
            </a:endParaRPr>
          </a:p>
          <a:p>
            <a:pPr marL="285750" indent="-285750">
              <a:buFont typeface="Arial" panose="020B0604020202020204" pitchFamily="34" charset="0"/>
              <a:buChar char="•"/>
            </a:pPr>
            <a:r>
              <a:rPr lang="en-GB" dirty="0" smtClean="0">
                <a:latin typeface="Tw Cen MT Condensed" panose="020B0606020104020203" pitchFamily="34" charset="0"/>
              </a:rPr>
              <a:t>Can throw objects under-arm to chest 1-2 metres away with moderate success</a:t>
            </a:r>
            <a:endParaRPr lang="en-GB" dirty="0">
              <a:latin typeface="Tw Cen MT Condensed" panose="020B0606020104020203" pitchFamily="34" charset="0"/>
            </a:endParaRPr>
          </a:p>
          <a:p>
            <a:pPr marL="285750" indent="-285750">
              <a:buFont typeface="Arial" panose="020B0604020202020204" pitchFamily="34" charset="0"/>
              <a:buChar char="•"/>
            </a:pPr>
            <a:r>
              <a:rPr lang="en-GB" dirty="0" smtClean="0">
                <a:latin typeface="Tw Cen MT Condensed" panose="020B0606020104020203" pitchFamily="34" charset="0"/>
              </a:rPr>
              <a:t>Can throw objects under-arm in a general direction with a degree of success (</a:t>
            </a:r>
            <a:r>
              <a:rPr lang="en-GB" dirty="0" err="1" smtClean="0">
                <a:latin typeface="Tw Cen MT Condensed" panose="020B0606020104020203" pitchFamily="34" charset="0"/>
              </a:rPr>
              <a:t>i.e</a:t>
            </a:r>
            <a:r>
              <a:rPr lang="en-GB" dirty="0" smtClean="0">
                <a:latin typeface="Tw Cen MT Condensed" panose="020B0606020104020203" pitchFamily="34" charset="0"/>
              </a:rPr>
              <a:t> – Towards their partner)</a:t>
            </a:r>
          </a:p>
        </p:txBody>
      </p:sp>
    </p:spTree>
    <p:extLst>
      <p:ext uri="{BB962C8B-B14F-4D97-AF65-F5344CB8AC3E}">
        <p14:creationId xmlns:p14="http://schemas.microsoft.com/office/powerpoint/2010/main" val="21667782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Monday – Raid the Castle </a:t>
            </a:r>
            <a:br>
              <a:rPr lang="en-GB" dirty="0" smtClean="0"/>
            </a:b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763" y="619125"/>
            <a:ext cx="8626475" cy="562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99106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ultiply 3"/>
          <p:cNvSpPr/>
          <p:nvPr/>
        </p:nvSpPr>
        <p:spPr>
          <a:xfrm>
            <a:off x="1115616" y="188640"/>
            <a:ext cx="432048" cy="432048"/>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Multiply 4"/>
          <p:cNvSpPr/>
          <p:nvPr/>
        </p:nvSpPr>
        <p:spPr>
          <a:xfrm>
            <a:off x="2699792" y="188640"/>
            <a:ext cx="432048" cy="432048"/>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Arrow Connector 5"/>
          <p:cNvCxnSpPr/>
          <p:nvPr/>
        </p:nvCxnSpPr>
        <p:spPr>
          <a:xfrm>
            <a:off x="1547664" y="404664"/>
            <a:ext cx="1152128" cy="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6512" y="859359"/>
            <a:ext cx="4320480" cy="1107996"/>
          </a:xfrm>
          <a:prstGeom prst="rect">
            <a:avLst/>
          </a:prstGeom>
          <a:noFill/>
        </p:spPr>
        <p:txBody>
          <a:bodyPr wrap="square" rtlCol="0">
            <a:spAutoFit/>
          </a:bodyPr>
          <a:lstStyle/>
          <a:p>
            <a:pPr algn="ctr"/>
            <a:r>
              <a:rPr lang="en-GB" sz="2200" dirty="0" smtClean="0">
                <a:latin typeface="Tw Cen MT Condensed" panose="020B0606020104020203" pitchFamily="34" charset="0"/>
              </a:rPr>
              <a:t>Start by catching in pairs</a:t>
            </a:r>
          </a:p>
          <a:p>
            <a:pPr algn="ctr"/>
            <a:r>
              <a:rPr lang="en-GB" sz="2200" dirty="0" smtClean="0">
                <a:latin typeface="Tw Cen MT Condensed" panose="020B0606020104020203" pitchFamily="34" charset="0"/>
              </a:rPr>
              <a:t>Start with bean bags (or rolled up socks) then progress to large soft balls</a:t>
            </a:r>
          </a:p>
        </p:txBody>
      </p:sp>
      <p:sp>
        <p:nvSpPr>
          <p:cNvPr id="8" name="Multiply 7"/>
          <p:cNvSpPr/>
          <p:nvPr/>
        </p:nvSpPr>
        <p:spPr>
          <a:xfrm>
            <a:off x="1187624" y="4077072"/>
            <a:ext cx="432048" cy="432048"/>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Multiply 8"/>
          <p:cNvSpPr/>
          <p:nvPr/>
        </p:nvSpPr>
        <p:spPr>
          <a:xfrm>
            <a:off x="2771800" y="4077072"/>
            <a:ext cx="432048" cy="432048"/>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Arrow Connector 9"/>
          <p:cNvCxnSpPr/>
          <p:nvPr/>
        </p:nvCxnSpPr>
        <p:spPr>
          <a:xfrm>
            <a:off x="1619672" y="4293096"/>
            <a:ext cx="1152128" cy="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1" name="Down Arrow 10"/>
          <p:cNvSpPr/>
          <p:nvPr/>
        </p:nvSpPr>
        <p:spPr>
          <a:xfrm>
            <a:off x="1691680" y="2276872"/>
            <a:ext cx="936104" cy="1512168"/>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Donut 11"/>
          <p:cNvSpPr/>
          <p:nvPr/>
        </p:nvSpPr>
        <p:spPr>
          <a:xfrm>
            <a:off x="1547664" y="4581128"/>
            <a:ext cx="1296144" cy="288032"/>
          </a:xfrm>
          <a:prstGeom prst="donu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 name="TextBox 12"/>
          <p:cNvSpPr txBox="1"/>
          <p:nvPr/>
        </p:nvSpPr>
        <p:spPr>
          <a:xfrm>
            <a:off x="35496" y="5229200"/>
            <a:ext cx="4320480" cy="1107996"/>
          </a:xfrm>
          <a:prstGeom prst="rect">
            <a:avLst/>
          </a:prstGeom>
          <a:noFill/>
        </p:spPr>
        <p:txBody>
          <a:bodyPr wrap="square" rtlCol="0">
            <a:spAutoFit/>
          </a:bodyPr>
          <a:lstStyle/>
          <a:p>
            <a:pPr algn="ctr"/>
            <a:r>
              <a:rPr lang="en-GB" sz="2200" dirty="0" smtClean="0">
                <a:latin typeface="Tw Cen MT Condensed" panose="020B0606020104020203" pitchFamily="34" charset="0"/>
              </a:rPr>
              <a:t>Every time you manage to complete 10 throws without a step, both players must take a step back!</a:t>
            </a:r>
            <a:endParaRPr lang="en-GB" sz="2200" i="1" dirty="0">
              <a:latin typeface="Tw Cen MT Condensed" panose="020B0606020104020203" pitchFamily="34" charset="0"/>
            </a:endParaRPr>
          </a:p>
        </p:txBody>
      </p:sp>
      <p:sp>
        <p:nvSpPr>
          <p:cNvPr id="14" name="Down Arrow 13"/>
          <p:cNvSpPr/>
          <p:nvPr/>
        </p:nvSpPr>
        <p:spPr>
          <a:xfrm rot="16200000">
            <a:off x="3851920" y="3933056"/>
            <a:ext cx="936104" cy="1512168"/>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rot="5400000">
            <a:off x="1295636" y="2740278"/>
            <a:ext cx="1728192" cy="369332"/>
          </a:xfrm>
          <a:prstGeom prst="rect">
            <a:avLst/>
          </a:prstGeom>
          <a:noFill/>
        </p:spPr>
        <p:txBody>
          <a:bodyPr wrap="square" rtlCol="0">
            <a:spAutoFit/>
          </a:bodyPr>
          <a:lstStyle/>
          <a:p>
            <a:pPr algn="ctr"/>
            <a:r>
              <a:rPr lang="en-GB" dirty="0" smtClean="0">
                <a:latin typeface="Tw Cen MT Condensed Extra Bold" panose="020B0803020202020204" pitchFamily="34" charset="0"/>
              </a:rPr>
              <a:t>Progression</a:t>
            </a:r>
            <a:endParaRPr lang="en-GB" dirty="0">
              <a:latin typeface="Tw Cen MT Condensed Extra Bold" panose="020B0803020202020204" pitchFamily="34" charset="0"/>
            </a:endParaRPr>
          </a:p>
        </p:txBody>
      </p:sp>
      <p:sp>
        <p:nvSpPr>
          <p:cNvPr id="16" name="TextBox 15"/>
          <p:cNvSpPr txBox="1"/>
          <p:nvPr/>
        </p:nvSpPr>
        <p:spPr>
          <a:xfrm>
            <a:off x="3419872" y="4499828"/>
            <a:ext cx="1728192" cy="369332"/>
          </a:xfrm>
          <a:prstGeom prst="rect">
            <a:avLst/>
          </a:prstGeom>
          <a:noFill/>
        </p:spPr>
        <p:txBody>
          <a:bodyPr wrap="square" rtlCol="0">
            <a:spAutoFit/>
          </a:bodyPr>
          <a:lstStyle/>
          <a:p>
            <a:pPr algn="ctr"/>
            <a:r>
              <a:rPr lang="en-GB" dirty="0" smtClean="0">
                <a:latin typeface="Tw Cen MT Condensed Extra Bold" panose="020B0803020202020204" pitchFamily="34" charset="0"/>
              </a:rPr>
              <a:t>Progression</a:t>
            </a:r>
            <a:endParaRPr lang="en-GB" dirty="0">
              <a:latin typeface="Tw Cen MT Condensed Extra Bold" panose="020B0803020202020204" pitchFamily="34" charset="0"/>
            </a:endParaRPr>
          </a:p>
        </p:txBody>
      </p:sp>
      <p:sp>
        <p:nvSpPr>
          <p:cNvPr id="17" name="TextBox 16"/>
          <p:cNvSpPr txBox="1"/>
          <p:nvPr/>
        </p:nvSpPr>
        <p:spPr>
          <a:xfrm>
            <a:off x="4716016" y="-27384"/>
            <a:ext cx="4320480" cy="6924973"/>
          </a:xfrm>
          <a:prstGeom prst="rect">
            <a:avLst/>
          </a:prstGeom>
          <a:noFill/>
        </p:spPr>
        <p:txBody>
          <a:bodyPr wrap="square" rtlCol="0">
            <a:spAutoFit/>
          </a:bodyPr>
          <a:lstStyle/>
          <a:p>
            <a:pPr algn="ctr"/>
            <a:r>
              <a:rPr lang="en-GB" sz="2200" dirty="0" smtClean="0">
                <a:latin typeface="Tw Cen MT Condensed" panose="020B0606020104020203" pitchFamily="34" charset="0"/>
              </a:rPr>
              <a:t>So now your ready to play ‘Raid the Castle’ against the clock. You must stay the same distance apart!</a:t>
            </a:r>
          </a:p>
          <a:p>
            <a:pPr algn="ctr"/>
            <a:endParaRPr lang="en-GB" sz="2200" dirty="0">
              <a:latin typeface="Tw Cen MT Condensed" panose="020B0606020104020203" pitchFamily="34" charset="0"/>
            </a:endParaRPr>
          </a:p>
          <a:p>
            <a:pPr algn="ctr"/>
            <a:endParaRPr lang="en-GB" sz="2200" dirty="0" smtClean="0">
              <a:latin typeface="Tw Cen MT Condensed" panose="020B0606020104020203" pitchFamily="34" charset="0"/>
            </a:endParaRPr>
          </a:p>
          <a:p>
            <a:pPr algn="ctr"/>
            <a:endParaRPr lang="en-GB" sz="2200" dirty="0">
              <a:latin typeface="Tw Cen MT Condensed" panose="020B0606020104020203" pitchFamily="34" charset="0"/>
            </a:endParaRPr>
          </a:p>
          <a:p>
            <a:pPr algn="ctr"/>
            <a:endParaRPr lang="en-GB" sz="2200" dirty="0" smtClean="0">
              <a:latin typeface="Tw Cen MT Condensed" panose="020B0606020104020203" pitchFamily="34" charset="0"/>
            </a:endParaRPr>
          </a:p>
          <a:p>
            <a:pPr algn="ctr"/>
            <a:endParaRPr lang="en-GB" sz="2200" dirty="0">
              <a:latin typeface="Tw Cen MT Condensed" panose="020B0606020104020203" pitchFamily="34" charset="0"/>
            </a:endParaRPr>
          </a:p>
          <a:p>
            <a:pPr algn="ctr"/>
            <a:endParaRPr lang="en-GB" sz="2200" dirty="0" smtClean="0">
              <a:latin typeface="Tw Cen MT Condensed" panose="020B0606020104020203" pitchFamily="34" charset="0"/>
            </a:endParaRPr>
          </a:p>
          <a:p>
            <a:pPr algn="ctr"/>
            <a:endParaRPr lang="en-GB" sz="2200" dirty="0">
              <a:latin typeface="Tw Cen MT Condensed" panose="020B0606020104020203" pitchFamily="34" charset="0"/>
            </a:endParaRPr>
          </a:p>
          <a:p>
            <a:pPr algn="ctr"/>
            <a:endParaRPr lang="en-GB" sz="2200" dirty="0" smtClean="0">
              <a:latin typeface="Tw Cen MT Condensed" panose="020B0606020104020203" pitchFamily="34" charset="0"/>
            </a:endParaRPr>
          </a:p>
          <a:p>
            <a:pPr algn="ctr"/>
            <a:endParaRPr lang="en-GB" sz="2200" dirty="0" smtClean="0">
              <a:latin typeface="Tw Cen MT Condensed" panose="020B0606020104020203" pitchFamily="34" charset="0"/>
            </a:endParaRPr>
          </a:p>
          <a:p>
            <a:pPr algn="ctr"/>
            <a:r>
              <a:rPr lang="en-GB" sz="2000" dirty="0" smtClean="0">
                <a:latin typeface="Tw Cen MT Condensed" panose="020B0606020104020203" pitchFamily="34" charset="0"/>
              </a:rPr>
              <a:t>You have stormed a castle full of treasure. Make a pile of rolled up socks (this is the treasure). To  take a piece of this treasure for yourselves</a:t>
            </a:r>
          </a:p>
          <a:p>
            <a:pPr algn="ctr"/>
            <a:r>
              <a:rPr lang="en-GB" sz="2000" dirty="0" smtClean="0">
                <a:latin typeface="Tw Cen MT Condensed" panose="020B0606020104020203" pitchFamily="34" charset="0"/>
              </a:rPr>
              <a:t> you must throw it </a:t>
            </a:r>
          </a:p>
          <a:p>
            <a:pPr algn="ctr"/>
            <a:r>
              <a:rPr lang="en-GB" sz="2000" dirty="0" smtClean="0">
                <a:latin typeface="Tw Cen MT Condensed" panose="020B0606020104020203" pitchFamily="34" charset="0"/>
              </a:rPr>
              <a:t>between each other without dropping it in the moat 10 times. If you manage to hit that target you get to</a:t>
            </a:r>
          </a:p>
          <a:p>
            <a:pPr algn="ctr"/>
            <a:r>
              <a:rPr lang="en-GB" sz="2000" dirty="0" smtClean="0">
                <a:latin typeface="Tw Cen MT Condensed" panose="020B0606020104020203" pitchFamily="34" charset="0"/>
              </a:rPr>
              <a:t> keep the treasure, get another and try again! Set a time limit and see how many pieces of</a:t>
            </a:r>
          </a:p>
          <a:p>
            <a:pPr algn="ctr"/>
            <a:r>
              <a:rPr lang="en-GB" sz="2000" dirty="0" smtClean="0">
                <a:latin typeface="Tw Cen MT Condensed" panose="020B0606020104020203" pitchFamily="34" charset="0"/>
              </a:rPr>
              <a:t> treasure you can get! </a:t>
            </a:r>
            <a:endParaRPr lang="en-GB" sz="2000" dirty="0">
              <a:latin typeface="Tw Cen MT Condensed" panose="020B0606020104020203" pitchFamily="34" charset="0"/>
            </a:endParaRPr>
          </a:p>
        </p:txBody>
      </p:sp>
      <p:sp>
        <p:nvSpPr>
          <p:cNvPr id="18" name="Multiply 17"/>
          <p:cNvSpPr/>
          <p:nvPr/>
        </p:nvSpPr>
        <p:spPr>
          <a:xfrm>
            <a:off x="5292080" y="1225764"/>
            <a:ext cx="288032" cy="288032"/>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Multiply 18"/>
          <p:cNvSpPr/>
          <p:nvPr/>
        </p:nvSpPr>
        <p:spPr>
          <a:xfrm>
            <a:off x="6588224" y="1225764"/>
            <a:ext cx="288032" cy="288032"/>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Multiply 19"/>
          <p:cNvSpPr/>
          <p:nvPr/>
        </p:nvSpPr>
        <p:spPr>
          <a:xfrm>
            <a:off x="7740352" y="1513796"/>
            <a:ext cx="288032" cy="288032"/>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Multiply 20"/>
          <p:cNvSpPr/>
          <p:nvPr/>
        </p:nvSpPr>
        <p:spPr>
          <a:xfrm>
            <a:off x="8460432" y="1513796"/>
            <a:ext cx="288032" cy="288032"/>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Multiply 21"/>
          <p:cNvSpPr/>
          <p:nvPr/>
        </p:nvSpPr>
        <p:spPr>
          <a:xfrm>
            <a:off x="6264188" y="2073634"/>
            <a:ext cx="288032" cy="288032"/>
          </a:xfrm>
          <a:prstGeom prst="mathMultiply">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Multiply 22"/>
          <p:cNvSpPr/>
          <p:nvPr/>
        </p:nvSpPr>
        <p:spPr>
          <a:xfrm>
            <a:off x="6840252" y="2073634"/>
            <a:ext cx="288032" cy="288032"/>
          </a:xfrm>
          <a:prstGeom prst="mathMultiply">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Multiply 23"/>
          <p:cNvSpPr/>
          <p:nvPr/>
        </p:nvSpPr>
        <p:spPr>
          <a:xfrm>
            <a:off x="7596336" y="2737932"/>
            <a:ext cx="288032" cy="288032"/>
          </a:xfrm>
          <a:prstGeom prst="mathMultiply">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Multiply 24"/>
          <p:cNvSpPr/>
          <p:nvPr/>
        </p:nvSpPr>
        <p:spPr>
          <a:xfrm>
            <a:off x="7956376" y="2737932"/>
            <a:ext cx="288032" cy="288032"/>
          </a:xfrm>
          <a:prstGeom prst="mathMultiply">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4088" y="3386003"/>
            <a:ext cx="562135" cy="4750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54081" y="3386004"/>
            <a:ext cx="562135" cy="4750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224" y="3386004"/>
            <a:ext cx="562135" cy="4750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78217" y="3386004"/>
            <a:ext cx="562135" cy="4750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68210" y="3386005"/>
            <a:ext cx="562135" cy="4750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02353" y="3386005"/>
            <a:ext cx="562135" cy="4750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Multiply 31"/>
          <p:cNvSpPr/>
          <p:nvPr/>
        </p:nvSpPr>
        <p:spPr>
          <a:xfrm>
            <a:off x="5364088" y="2737932"/>
            <a:ext cx="288032" cy="288032"/>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Multiply 32"/>
          <p:cNvSpPr/>
          <p:nvPr/>
        </p:nvSpPr>
        <p:spPr>
          <a:xfrm>
            <a:off x="6228184" y="2737932"/>
            <a:ext cx="288032" cy="288032"/>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Donut 33"/>
          <p:cNvSpPr/>
          <p:nvPr/>
        </p:nvSpPr>
        <p:spPr>
          <a:xfrm>
            <a:off x="5541428" y="3025964"/>
            <a:ext cx="792088" cy="144016"/>
          </a:xfrm>
          <a:prstGeom prst="donu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5" name="Donut 34"/>
          <p:cNvSpPr/>
          <p:nvPr/>
        </p:nvSpPr>
        <p:spPr>
          <a:xfrm>
            <a:off x="7488324" y="3034348"/>
            <a:ext cx="792088" cy="144016"/>
          </a:xfrm>
          <a:prstGeom prst="donu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6" name="Donut 35"/>
          <p:cNvSpPr/>
          <p:nvPr/>
        </p:nvSpPr>
        <p:spPr>
          <a:xfrm>
            <a:off x="7839992" y="1823038"/>
            <a:ext cx="792088" cy="144016"/>
          </a:xfrm>
          <a:prstGeom prst="donu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7" name="Donut 36"/>
          <p:cNvSpPr/>
          <p:nvPr/>
        </p:nvSpPr>
        <p:spPr>
          <a:xfrm>
            <a:off x="6305896" y="2377892"/>
            <a:ext cx="792088" cy="144016"/>
          </a:xfrm>
          <a:prstGeom prst="donu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8" name="Donut 37"/>
          <p:cNvSpPr/>
          <p:nvPr/>
        </p:nvSpPr>
        <p:spPr>
          <a:xfrm>
            <a:off x="5580112" y="1513796"/>
            <a:ext cx="1008112" cy="144016"/>
          </a:xfrm>
          <a:prstGeom prst="donu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1365313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1143000"/>
          </a:xfrm>
        </p:spPr>
        <p:txBody>
          <a:bodyPr/>
          <a:lstStyle/>
          <a:p>
            <a:r>
              <a:rPr lang="en-GB" dirty="0" smtClean="0"/>
              <a:t>How do I do that?</a:t>
            </a:r>
            <a:endParaRPr lang="en-GB" dirty="0"/>
          </a:p>
        </p:txBody>
      </p:sp>
      <p:sp>
        <p:nvSpPr>
          <p:cNvPr id="4" name="TextBox 3"/>
          <p:cNvSpPr txBox="1">
            <a:spLocks noChangeArrowheads="1"/>
          </p:cNvSpPr>
          <p:nvPr/>
        </p:nvSpPr>
        <p:spPr bwMode="auto">
          <a:xfrm>
            <a:off x="1043608" y="1121837"/>
            <a:ext cx="7056784" cy="2739211"/>
          </a:xfrm>
          <a:prstGeom prst="rect">
            <a:avLst/>
          </a:prstGeom>
          <a:solidFill>
            <a:schemeClr val="accent5">
              <a:lumMod val="20000"/>
              <a:lumOff val="80000"/>
            </a:schemeClr>
          </a:solidFill>
          <a:ln w="9525">
            <a:solidFill>
              <a:schemeClr val="tx1"/>
            </a:solidFill>
            <a:miter lim="800000"/>
            <a:headEnd/>
            <a:tailEnd/>
          </a:ln>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800" u="sng" dirty="0" smtClean="0">
                <a:latin typeface="Tw Cen MT Condensed" panose="020B0606020104020203" pitchFamily="34" charset="0"/>
              </a:rPr>
              <a:t>What do I need to learn?:</a:t>
            </a:r>
          </a:p>
          <a:p>
            <a:pPr eaLnBrk="1" hangingPunct="1">
              <a:spcBef>
                <a:spcPct val="0"/>
              </a:spcBef>
              <a:buFontTx/>
              <a:buNone/>
            </a:pPr>
            <a:r>
              <a:rPr lang="en-GB" altLang="en-US" sz="2400" i="1" dirty="0" smtClean="0">
                <a:latin typeface="Tw Cen MT Condensed" panose="020B0606020104020203" pitchFamily="34" charset="0"/>
              </a:rPr>
              <a:t>Throwing for accuracy</a:t>
            </a:r>
          </a:p>
          <a:p>
            <a:pPr eaLnBrk="1" hangingPunct="1">
              <a:spcBef>
                <a:spcPct val="0"/>
              </a:spcBef>
              <a:buFontTx/>
              <a:buNone/>
            </a:pPr>
            <a:r>
              <a:rPr lang="en-GB" altLang="en-US" sz="2400" dirty="0" smtClean="0">
                <a:latin typeface="Tw Cen MT Condensed" panose="020B0606020104020203" pitchFamily="34" charset="0"/>
              </a:rPr>
              <a:t>When throwing for accuracy it is</a:t>
            </a:r>
          </a:p>
          <a:p>
            <a:pPr eaLnBrk="1" hangingPunct="1">
              <a:spcBef>
                <a:spcPct val="0"/>
              </a:spcBef>
              <a:buFontTx/>
              <a:buNone/>
            </a:pPr>
            <a:r>
              <a:rPr lang="en-GB" altLang="en-US" sz="2400" dirty="0" smtClean="0">
                <a:latin typeface="Tw Cen MT Condensed" panose="020B0606020104020203" pitchFamily="34" charset="0"/>
              </a:rPr>
              <a:t>best to throw under-arm, with a slight</a:t>
            </a:r>
          </a:p>
          <a:p>
            <a:pPr eaLnBrk="1" hangingPunct="1">
              <a:spcBef>
                <a:spcPct val="0"/>
              </a:spcBef>
              <a:buFontTx/>
              <a:buNone/>
            </a:pPr>
            <a:r>
              <a:rPr lang="en-GB" altLang="en-US" sz="2400" dirty="0">
                <a:latin typeface="Tw Cen MT Condensed" panose="020B0606020104020203" pitchFamily="34" charset="0"/>
              </a:rPr>
              <a:t>b</a:t>
            </a:r>
            <a:r>
              <a:rPr lang="en-GB" altLang="en-US" sz="2400" dirty="0" smtClean="0">
                <a:latin typeface="Tw Cen MT Condensed" panose="020B0606020104020203" pitchFamily="34" charset="0"/>
              </a:rPr>
              <a:t>end in the knee. On release the children</a:t>
            </a:r>
          </a:p>
          <a:p>
            <a:pPr eaLnBrk="1" hangingPunct="1">
              <a:spcBef>
                <a:spcPct val="0"/>
              </a:spcBef>
              <a:buFontTx/>
              <a:buNone/>
            </a:pPr>
            <a:r>
              <a:rPr lang="en-GB" altLang="en-US" sz="2400" dirty="0">
                <a:latin typeface="Tw Cen MT Condensed" panose="020B0606020104020203" pitchFamily="34" charset="0"/>
              </a:rPr>
              <a:t>s</a:t>
            </a:r>
            <a:r>
              <a:rPr lang="en-GB" altLang="en-US" sz="2400" dirty="0" smtClean="0">
                <a:latin typeface="Tw Cen MT Condensed" panose="020B0606020104020203" pitchFamily="34" charset="0"/>
              </a:rPr>
              <a:t>hould point their fingers at their target,</a:t>
            </a:r>
          </a:p>
          <a:p>
            <a:pPr eaLnBrk="1" hangingPunct="1">
              <a:spcBef>
                <a:spcPct val="0"/>
              </a:spcBef>
              <a:buFontTx/>
              <a:buNone/>
            </a:pPr>
            <a:r>
              <a:rPr lang="en-GB" altLang="en-US" sz="2400" dirty="0">
                <a:latin typeface="Tw Cen MT Condensed" panose="020B0606020104020203" pitchFamily="34" charset="0"/>
              </a:rPr>
              <a:t>m</a:t>
            </a:r>
            <a:r>
              <a:rPr lang="en-GB" altLang="en-US" sz="2400" dirty="0" smtClean="0">
                <a:latin typeface="Tw Cen MT Condensed" panose="020B0606020104020203" pitchFamily="34" charset="0"/>
              </a:rPr>
              <a:t>oving their arm in a steady motion </a:t>
            </a:r>
          </a:p>
        </p:txBody>
      </p:sp>
      <p:pic>
        <p:nvPicPr>
          <p:cNvPr id="5"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25143" t="50000" r="58026" b="30680"/>
          <a:stretch/>
        </p:blipFill>
        <p:spPr bwMode="auto">
          <a:xfrm>
            <a:off x="5004048" y="1439755"/>
            <a:ext cx="2762657" cy="178375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TextBox 6"/>
          <p:cNvSpPr txBox="1">
            <a:spLocks noChangeArrowheads="1"/>
          </p:cNvSpPr>
          <p:nvPr/>
        </p:nvSpPr>
        <p:spPr bwMode="auto">
          <a:xfrm>
            <a:off x="1187624" y="4077072"/>
            <a:ext cx="6696744" cy="2677656"/>
          </a:xfrm>
          <a:prstGeom prst="rect">
            <a:avLst/>
          </a:prstGeom>
          <a:solidFill>
            <a:schemeClr val="accent5">
              <a:lumMod val="20000"/>
              <a:lumOff val="80000"/>
            </a:schemeClr>
          </a:solidFill>
          <a:ln w="9525">
            <a:solidFill>
              <a:schemeClr val="tx1"/>
            </a:solidFill>
            <a:miter lim="800000"/>
            <a:headEnd/>
            <a:tailEnd/>
          </a:ln>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400" u="sng" dirty="0" smtClean="0">
                <a:latin typeface="Tw Cen MT Condensed" panose="020B0606020104020203" pitchFamily="34" charset="0"/>
              </a:rPr>
              <a:t>What do I need to learn? </a:t>
            </a:r>
          </a:p>
          <a:p>
            <a:pPr eaLnBrk="1" hangingPunct="1">
              <a:spcBef>
                <a:spcPct val="0"/>
              </a:spcBef>
              <a:buFontTx/>
              <a:buNone/>
            </a:pPr>
            <a:r>
              <a:rPr lang="en-GB" altLang="en-US" sz="2400" dirty="0" smtClean="0">
                <a:latin typeface="Tw Cen MT Condensed" panose="020B0606020104020203" pitchFamily="34" charset="0"/>
              </a:rPr>
              <a:t>When stopping/catching it is important</a:t>
            </a:r>
          </a:p>
          <a:p>
            <a:pPr eaLnBrk="1" hangingPunct="1">
              <a:spcBef>
                <a:spcPct val="0"/>
              </a:spcBef>
              <a:buFontTx/>
              <a:buNone/>
            </a:pPr>
            <a:r>
              <a:rPr lang="en-GB" altLang="en-US" sz="2400" dirty="0">
                <a:latin typeface="Tw Cen MT Condensed" panose="020B0606020104020203" pitchFamily="34" charset="0"/>
              </a:rPr>
              <a:t>t</a:t>
            </a:r>
            <a:r>
              <a:rPr lang="en-GB" altLang="en-US" sz="2400" dirty="0" smtClean="0">
                <a:latin typeface="Tw Cen MT Condensed" panose="020B0606020104020203" pitchFamily="34" charset="0"/>
              </a:rPr>
              <a:t>hat the children place their hands close</a:t>
            </a:r>
          </a:p>
          <a:p>
            <a:pPr eaLnBrk="1" hangingPunct="1">
              <a:spcBef>
                <a:spcPct val="0"/>
              </a:spcBef>
              <a:buFontTx/>
              <a:buNone/>
            </a:pPr>
            <a:r>
              <a:rPr lang="en-GB" altLang="en-US" sz="2400" dirty="0" smtClean="0">
                <a:latin typeface="Tw Cen MT Condensed" panose="020B0606020104020203" pitchFamily="34" charset="0"/>
              </a:rPr>
              <a:t>Together. Fingers apart and outstretched,</a:t>
            </a:r>
          </a:p>
          <a:p>
            <a:pPr eaLnBrk="1" hangingPunct="1">
              <a:spcBef>
                <a:spcPct val="0"/>
              </a:spcBef>
              <a:buFontTx/>
              <a:buNone/>
            </a:pPr>
            <a:r>
              <a:rPr lang="en-GB" altLang="en-US" sz="2400" dirty="0">
                <a:latin typeface="Tw Cen MT Condensed" panose="020B0606020104020203" pitchFamily="34" charset="0"/>
              </a:rPr>
              <a:t>s</a:t>
            </a:r>
            <a:r>
              <a:rPr lang="en-GB" altLang="en-US" sz="2400" dirty="0" smtClean="0">
                <a:latin typeface="Tw Cen MT Condensed" panose="020B0606020104020203" pitchFamily="34" charset="0"/>
              </a:rPr>
              <a:t>oft hands.</a:t>
            </a:r>
          </a:p>
          <a:p>
            <a:pPr eaLnBrk="1" hangingPunct="1">
              <a:spcBef>
                <a:spcPct val="0"/>
              </a:spcBef>
              <a:buFontTx/>
              <a:buNone/>
            </a:pPr>
            <a:r>
              <a:rPr lang="en-GB" altLang="en-US" sz="2400" dirty="0" smtClean="0">
                <a:latin typeface="Tw Cen MT Condensed" panose="020B0606020104020203" pitchFamily="34" charset="0"/>
              </a:rPr>
              <a:t>When using larger balls (as an</a:t>
            </a:r>
          </a:p>
          <a:p>
            <a:pPr eaLnBrk="1" hangingPunct="1">
              <a:spcBef>
                <a:spcPct val="0"/>
              </a:spcBef>
              <a:buFontTx/>
              <a:buNone/>
            </a:pPr>
            <a:r>
              <a:rPr lang="en-GB" altLang="en-US" sz="2400" dirty="0" smtClean="0">
                <a:latin typeface="Tw Cen MT Condensed" panose="020B0606020104020203" pitchFamily="34" charset="0"/>
              </a:rPr>
              <a:t>Introduction) encourage children to keep hands close to their chest</a:t>
            </a:r>
            <a:r>
              <a:rPr lang="en-GB" altLang="en-US" sz="1600" dirty="0" smtClean="0">
                <a:latin typeface="Tw Cen MT Condensed" panose="020B0606020104020203" pitchFamily="34" charset="0"/>
              </a:rPr>
              <a:t>!</a:t>
            </a:r>
          </a:p>
        </p:txBody>
      </p:sp>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354" r="5341"/>
          <a:stretch/>
        </p:blipFill>
        <p:spPr bwMode="auto">
          <a:xfrm>
            <a:off x="5223327" y="4378464"/>
            <a:ext cx="2517025" cy="159675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2257650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lstStyle/>
          <a:p>
            <a:r>
              <a:rPr lang="en-GB" dirty="0" smtClean="0"/>
              <a:t>Tuesday – Assault Course! </a:t>
            </a:r>
            <a:endParaRPr lang="en-GB" dirty="0"/>
          </a:p>
        </p:txBody>
      </p:sp>
      <p:sp>
        <p:nvSpPr>
          <p:cNvPr id="4" name="Content Placeholder 2"/>
          <p:cNvSpPr>
            <a:spLocks noGrp="1"/>
          </p:cNvSpPr>
          <p:nvPr>
            <p:ph idx="1"/>
          </p:nvPr>
        </p:nvSpPr>
        <p:spPr>
          <a:xfrm>
            <a:off x="457200" y="1279301"/>
            <a:ext cx="8229600" cy="4525963"/>
          </a:xfrm>
        </p:spPr>
        <p:txBody>
          <a:bodyPr/>
          <a:lstStyle/>
          <a:p>
            <a:r>
              <a:rPr lang="en-GB" dirty="0" smtClean="0"/>
              <a:t>Split the amount of people that want to play by 2 or 4, and send each team to a corner.</a:t>
            </a:r>
            <a:endParaRPr lang="en-GB" dirty="0"/>
          </a:p>
        </p:txBody>
      </p:sp>
      <p:sp>
        <p:nvSpPr>
          <p:cNvPr id="5" name="Oval 4"/>
          <p:cNvSpPr/>
          <p:nvPr/>
        </p:nvSpPr>
        <p:spPr>
          <a:xfrm>
            <a:off x="1907704" y="3501008"/>
            <a:ext cx="144016" cy="144016"/>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1907704" y="5877272"/>
            <a:ext cx="144016" cy="144016"/>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7164288" y="3501008"/>
            <a:ext cx="144016" cy="144016"/>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7164288" y="5877272"/>
            <a:ext cx="144016" cy="144016"/>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1259632" y="3861048"/>
            <a:ext cx="144016" cy="14401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1259632" y="4293096"/>
            <a:ext cx="144016" cy="14401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1259632" y="4725144"/>
            <a:ext cx="144016" cy="14401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1259632" y="5157192"/>
            <a:ext cx="144016" cy="14401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1259632" y="5589240"/>
            <a:ext cx="144016" cy="14401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7213836" y="4242662"/>
            <a:ext cx="144016" cy="14401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15" name="Oval 14"/>
          <p:cNvSpPr/>
          <p:nvPr/>
        </p:nvSpPr>
        <p:spPr>
          <a:xfrm>
            <a:off x="7380312" y="4237230"/>
            <a:ext cx="144016" cy="14401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16" name="Oval 15"/>
          <p:cNvSpPr/>
          <p:nvPr/>
        </p:nvSpPr>
        <p:spPr>
          <a:xfrm>
            <a:off x="7524328" y="4226520"/>
            <a:ext cx="144016" cy="14401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17" name="Oval 16"/>
          <p:cNvSpPr/>
          <p:nvPr/>
        </p:nvSpPr>
        <p:spPr>
          <a:xfrm>
            <a:off x="7668344" y="4237230"/>
            <a:ext cx="144016" cy="14401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18" name="Oval 17"/>
          <p:cNvSpPr/>
          <p:nvPr/>
        </p:nvSpPr>
        <p:spPr>
          <a:xfrm>
            <a:off x="7834820" y="4231798"/>
            <a:ext cx="144016" cy="14401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19" name="Oval 18"/>
          <p:cNvSpPr/>
          <p:nvPr/>
        </p:nvSpPr>
        <p:spPr>
          <a:xfrm>
            <a:off x="7978836" y="4221088"/>
            <a:ext cx="144016" cy="14401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20" name="Oval 19"/>
          <p:cNvSpPr/>
          <p:nvPr/>
        </p:nvSpPr>
        <p:spPr>
          <a:xfrm>
            <a:off x="8149940" y="4237230"/>
            <a:ext cx="144016" cy="14401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21" name="Oval 20"/>
          <p:cNvSpPr/>
          <p:nvPr/>
        </p:nvSpPr>
        <p:spPr>
          <a:xfrm>
            <a:off x="8316416" y="4231798"/>
            <a:ext cx="144016" cy="14401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22" name="Oval 21"/>
          <p:cNvSpPr/>
          <p:nvPr/>
        </p:nvSpPr>
        <p:spPr>
          <a:xfrm>
            <a:off x="8460432" y="4221088"/>
            <a:ext cx="144016" cy="14401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23" name="Oval 22"/>
          <p:cNvSpPr/>
          <p:nvPr/>
        </p:nvSpPr>
        <p:spPr>
          <a:xfrm>
            <a:off x="7236296" y="5101326"/>
            <a:ext cx="144016" cy="14401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24" name="Oval 23"/>
          <p:cNvSpPr/>
          <p:nvPr/>
        </p:nvSpPr>
        <p:spPr>
          <a:xfrm>
            <a:off x="7402772" y="5029318"/>
            <a:ext cx="144016" cy="14401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25" name="Oval 24"/>
          <p:cNvSpPr/>
          <p:nvPr/>
        </p:nvSpPr>
        <p:spPr>
          <a:xfrm>
            <a:off x="7546788" y="4957310"/>
            <a:ext cx="144016" cy="14401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26" name="Oval 25"/>
          <p:cNvSpPr/>
          <p:nvPr/>
        </p:nvSpPr>
        <p:spPr>
          <a:xfrm>
            <a:off x="7690804" y="4885302"/>
            <a:ext cx="144016" cy="14401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27" name="Oval 26"/>
          <p:cNvSpPr/>
          <p:nvPr/>
        </p:nvSpPr>
        <p:spPr>
          <a:xfrm>
            <a:off x="7857280" y="4813294"/>
            <a:ext cx="144016" cy="14401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28" name="Oval 27"/>
          <p:cNvSpPr/>
          <p:nvPr/>
        </p:nvSpPr>
        <p:spPr>
          <a:xfrm>
            <a:off x="8001296" y="4719712"/>
            <a:ext cx="144016" cy="14401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29" name="Oval 28"/>
          <p:cNvSpPr/>
          <p:nvPr/>
        </p:nvSpPr>
        <p:spPr>
          <a:xfrm>
            <a:off x="8172400" y="4597270"/>
            <a:ext cx="144016" cy="14401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30" name="Oval 29"/>
          <p:cNvSpPr/>
          <p:nvPr/>
        </p:nvSpPr>
        <p:spPr>
          <a:xfrm>
            <a:off x="8338876" y="4525262"/>
            <a:ext cx="144016" cy="14401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31" name="Oval 30"/>
          <p:cNvSpPr/>
          <p:nvPr/>
        </p:nvSpPr>
        <p:spPr>
          <a:xfrm>
            <a:off x="8482892" y="4453254"/>
            <a:ext cx="144016" cy="14401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32" name="Donut 31"/>
          <p:cNvSpPr/>
          <p:nvPr/>
        </p:nvSpPr>
        <p:spPr>
          <a:xfrm>
            <a:off x="3275856" y="2852936"/>
            <a:ext cx="504056" cy="504056"/>
          </a:xfrm>
          <a:prstGeom prst="donut">
            <a:avLst>
              <a:gd name="adj" fmla="val 1106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3" name="Donut 32"/>
          <p:cNvSpPr/>
          <p:nvPr/>
        </p:nvSpPr>
        <p:spPr>
          <a:xfrm>
            <a:off x="3995936" y="2852936"/>
            <a:ext cx="504056" cy="504056"/>
          </a:xfrm>
          <a:prstGeom prst="donut">
            <a:avLst>
              <a:gd name="adj" fmla="val 1106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4" name="Donut 33"/>
          <p:cNvSpPr/>
          <p:nvPr/>
        </p:nvSpPr>
        <p:spPr>
          <a:xfrm>
            <a:off x="4788024" y="2852936"/>
            <a:ext cx="504056" cy="504056"/>
          </a:xfrm>
          <a:prstGeom prst="donut">
            <a:avLst>
              <a:gd name="adj" fmla="val 11065"/>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5" name="Oval 34"/>
          <p:cNvSpPr/>
          <p:nvPr/>
        </p:nvSpPr>
        <p:spPr>
          <a:xfrm>
            <a:off x="3491880" y="6093296"/>
            <a:ext cx="216024" cy="216024"/>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p:cNvSpPr/>
          <p:nvPr/>
        </p:nvSpPr>
        <p:spPr>
          <a:xfrm>
            <a:off x="3923928" y="6453336"/>
            <a:ext cx="216024" cy="216024"/>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p:cNvSpPr/>
          <p:nvPr/>
        </p:nvSpPr>
        <p:spPr>
          <a:xfrm>
            <a:off x="4067944" y="6021288"/>
            <a:ext cx="216024" cy="216024"/>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p:cNvSpPr/>
          <p:nvPr/>
        </p:nvSpPr>
        <p:spPr>
          <a:xfrm>
            <a:off x="4427984" y="6309320"/>
            <a:ext cx="216024" cy="216024"/>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p:cNvSpPr/>
          <p:nvPr/>
        </p:nvSpPr>
        <p:spPr>
          <a:xfrm>
            <a:off x="4572000" y="5949280"/>
            <a:ext cx="216024" cy="216024"/>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p:cNvSpPr/>
          <p:nvPr/>
        </p:nvSpPr>
        <p:spPr>
          <a:xfrm>
            <a:off x="4932040" y="6381328"/>
            <a:ext cx="216024" cy="216024"/>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p:cNvSpPr/>
          <p:nvPr/>
        </p:nvSpPr>
        <p:spPr>
          <a:xfrm>
            <a:off x="5076056" y="6021288"/>
            <a:ext cx="216024" cy="216024"/>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p:cNvSpPr/>
          <p:nvPr/>
        </p:nvSpPr>
        <p:spPr>
          <a:xfrm>
            <a:off x="5364088" y="6453336"/>
            <a:ext cx="216024" cy="216024"/>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p:cNvSpPr txBox="1"/>
          <p:nvPr/>
        </p:nvSpPr>
        <p:spPr>
          <a:xfrm>
            <a:off x="2987824" y="3717032"/>
            <a:ext cx="2592288" cy="830997"/>
          </a:xfrm>
          <a:prstGeom prst="rect">
            <a:avLst/>
          </a:prstGeom>
          <a:noFill/>
        </p:spPr>
        <p:txBody>
          <a:bodyPr wrap="square" rtlCol="0">
            <a:spAutoFit/>
          </a:bodyPr>
          <a:lstStyle/>
          <a:p>
            <a:pPr algn="ctr"/>
            <a:r>
              <a:rPr lang="en-GB" sz="1600" dirty="0" smtClean="0"/>
              <a:t>Roundabouts (run around something – paper plates could work?)</a:t>
            </a:r>
            <a:endParaRPr lang="en-GB" sz="1600" dirty="0"/>
          </a:p>
        </p:txBody>
      </p:sp>
      <p:cxnSp>
        <p:nvCxnSpPr>
          <p:cNvPr id="44" name="Straight Arrow Connector 43"/>
          <p:cNvCxnSpPr/>
          <p:nvPr/>
        </p:nvCxnSpPr>
        <p:spPr>
          <a:xfrm flipV="1">
            <a:off x="4175956" y="3429000"/>
            <a:ext cx="0" cy="2880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2987824" y="5157192"/>
            <a:ext cx="2592288" cy="584775"/>
          </a:xfrm>
          <a:prstGeom prst="rect">
            <a:avLst/>
          </a:prstGeom>
          <a:noFill/>
        </p:spPr>
        <p:txBody>
          <a:bodyPr wrap="square" rtlCol="0">
            <a:spAutoFit/>
          </a:bodyPr>
          <a:lstStyle/>
          <a:p>
            <a:pPr algn="ctr"/>
            <a:r>
              <a:rPr lang="en-GB" sz="1600" dirty="0" smtClean="0"/>
              <a:t>Stepping Stones</a:t>
            </a:r>
          </a:p>
          <a:p>
            <a:pPr algn="ctr"/>
            <a:r>
              <a:rPr lang="en-GB" sz="1600" dirty="0" smtClean="0"/>
              <a:t>(You can’t touch the floor)</a:t>
            </a:r>
            <a:endParaRPr lang="en-GB" sz="1600" dirty="0"/>
          </a:p>
        </p:txBody>
      </p:sp>
      <p:cxnSp>
        <p:nvCxnSpPr>
          <p:cNvPr id="46" name="Straight Arrow Connector 45"/>
          <p:cNvCxnSpPr/>
          <p:nvPr/>
        </p:nvCxnSpPr>
        <p:spPr>
          <a:xfrm>
            <a:off x="4328356" y="5589240"/>
            <a:ext cx="0" cy="36004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1115616" y="4386590"/>
            <a:ext cx="2592288" cy="584775"/>
          </a:xfrm>
          <a:prstGeom prst="rect">
            <a:avLst/>
          </a:prstGeom>
          <a:noFill/>
        </p:spPr>
        <p:txBody>
          <a:bodyPr wrap="square" rtlCol="0">
            <a:spAutoFit/>
          </a:bodyPr>
          <a:lstStyle/>
          <a:p>
            <a:pPr algn="ctr"/>
            <a:r>
              <a:rPr lang="en-GB" sz="1600" dirty="0" smtClean="0"/>
              <a:t>Agility </a:t>
            </a:r>
          </a:p>
          <a:p>
            <a:pPr algn="ctr"/>
            <a:r>
              <a:rPr lang="en-GB" sz="1600" dirty="0" smtClean="0"/>
              <a:t>(Run in and out of obstacles)</a:t>
            </a:r>
            <a:endParaRPr lang="en-GB" sz="1600" dirty="0"/>
          </a:p>
        </p:txBody>
      </p:sp>
      <p:cxnSp>
        <p:nvCxnSpPr>
          <p:cNvPr id="48" name="Straight Arrow Connector 47"/>
          <p:cNvCxnSpPr/>
          <p:nvPr/>
        </p:nvCxnSpPr>
        <p:spPr>
          <a:xfrm flipH="1">
            <a:off x="1475656" y="4653136"/>
            <a:ext cx="432048"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5148064" y="4365104"/>
            <a:ext cx="2592288" cy="584775"/>
          </a:xfrm>
          <a:prstGeom prst="rect">
            <a:avLst/>
          </a:prstGeom>
          <a:noFill/>
        </p:spPr>
        <p:txBody>
          <a:bodyPr wrap="square" rtlCol="0">
            <a:spAutoFit/>
          </a:bodyPr>
          <a:lstStyle/>
          <a:p>
            <a:pPr algn="ctr"/>
            <a:r>
              <a:rPr lang="en-GB" sz="1600" dirty="0" smtClean="0"/>
              <a:t>The River</a:t>
            </a:r>
          </a:p>
          <a:p>
            <a:pPr algn="ctr"/>
            <a:r>
              <a:rPr lang="en-GB" sz="1600" dirty="0" smtClean="0"/>
              <a:t>(Jump over the gap)</a:t>
            </a:r>
            <a:endParaRPr lang="en-GB" sz="1600" dirty="0"/>
          </a:p>
        </p:txBody>
      </p:sp>
    </p:spTree>
    <p:extLst>
      <p:ext uri="{BB962C8B-B14F-4D97-AF65-F5344CB8AC3E}">
        <p14:creationId xmlns:p14="http://schemas.microsoft.com/office/powerpoint/2010/main" val="17737516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normAutofit/>
          </a:bodyPr>
          <a:lstStyle/>
          <a:p>
            <a:r>
              <a:rPr lang="en-GB" dirty="0" smtClean="0"/>
              <a:t>Wednesday – Empty vs Fill </a:t>
            </a:r>
            <a:endParaRPr lang="en-GB" dirty="0"/>
          </a:p>
        </p:txBody>
      </p:sp>
      <p:sp>
        <p:nvSpPr>
          <p:cNvPr id="3" name="Content Placeholder 2"/>
          <p:cNvSpPr>
            <a:spLocks noGrp="1"/>
          </p:cNvSpPr>
          <p:nvPr>
            <p:ph idx="1"/>
          </p:nvPr>
        </p:nvSpPr>
        <p:spPr>
          <a:xfrm>
            <a:off x="457200" y="1340768"/>
            <a:ext cx="8229600" cy="5328592"/>
          </a:xfrm>
        </p:spPr>
        <p:txBody>
          <a:bodyPr>
            <a:normAutofit fontScale="85000" lnSpcReduction="20000"/>
          </a:bodyPr>
          <a:lstStyle/>
          <a:p>
            <a:pPr marL="0" indent="0">
              <a:buNone/>
            </a:pPr>
            <a:r>
              <a:rPr lang="en-GB" sz="3000" dirty="0" smtClean="0"/>
              <a:t>You’ll need to find someone to play against!</a:t>
            </a:r>
          </a:p>
          <a:p>
            <a:pPr marL="0" indent="0">
              <a:buNone/>
            </a:pPr>
            <a:r>
              <a:rPr lang="en-GB" sz="3000" dirty="0" smtClean="0"/>
              <a:t>One player takes the role of ‘empty’ and the other ‘fill’. You’ll need something empty – a box or a bucket. Roll up about 8/9 sock balls.</a:t>
            </a:r>
          </a:p>
          <a:p>
            <a:pPr marL="0" indent="0">
              <a:buNone/>
            </a:pPr>
            <a:r>
              <a:rPr lang="en-GB" sz="3000" dirty="0" smtClean="0"/>
              <a:t>Around your bucket try and mark out the perimeter of the pitch.</a:t>
            </a:r>
          </a:p>
          <a:p>
            <a:pPr marL="0" indent="0">
              <a:buNone/>
            </a:pPr>
            <a:r>
              <a:rPr lang="en-GB" sz="3000" dirty="0" smtClean="0"/>
              <a:t>Set a timer (start with a 30 second game)</a:t>
            </a:r>
          </a:p>
          <a:p>
            <a:pPr marL="0" indent="0">
              <a:buNone/>
            </a:pPr>
            <a:r>
              <a:rPr lang="en-GB" sz="3000" dirty="0" smtClean="0"/>
              <a:t>Put all of the sock balls in the bucket. ‘Empty’ tries to empty the bucket (they can’t throw the sock balls pass the perimeter of the pitch) whilst ‘Fill’ tries to out them back in!</a:t>
            </a:r>
          </a:p>
          <a:p>
            <a:pPr marL="0" indent="0">
              <a:buNone/>
            </a:pPr>
            <a:r>
              <a:rPr lang="en-GB" sz="3000" dirty="0" smtClean="0"/>
              <a:t> This is both silly and simple, but it will help your child develop spatial awareness and begin to consider where to aim shots to ensure success.</a:t>
            </a:r>
          </a:p>
          <a:p>
            <a:pPr marL="0" indent="0">
              <a:buNone/>
            </a:pPr>
            <a:r>
              <a:rPr lang="en-GB" sz="3000" dirty="0" smtClean="0"/>
              <a:t>Oh and no knees allowed on the floor</a:t>
            </a:r>
            <a:r>
              <a:rPr lang="en-GB" sz="3000" dirty="0"/>
              <a:t>!</a:t>
            </a:r>
            <a:endParaRPr lang="en-GB" sz="3000" dirty="0" smtClean="0"/>
          </a:p>
        </p:txBody>
      </p:sp>
    </p:spTree>
    <p:extLst>
      <p:ext uri="{BB962C8B-B14F-4D97-AF65-F5344CB8AC3E}">
        <p14:creationId xmlns:p14="http://schemas.microsoft.com/office/powerpoint/2010/main" val="42692002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lstStyle/>
          <a:p>
            <a:r>
              <a:rPr lang="en-GB" dirty="0" smtClean="0"/>
              <a:t>Empty vs Fill</a:t>
            </a:r>
            <a:endParaRPr lang="en-GB" dirty="0"/>
          </a:p>
        </p:txBody>
      </p:sp>
      <p:pic>
        <p:nvPicPr>
          <p:cNvPr id="2050" name="Picture 2" descr="SOCKER Bucket/plant pot - in/outdoor, galvanised - IKE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7546" y="3140968"/>
            <a:ext cx="1885392" cy="1885392"/>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a:off x="1547664" y="2060848"/>
            <a:ext cx="288032" cy="288032"/>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755576" y="3579608"/>
            <a:ext cx="288032" cy="288032"/>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1418928" y="5301208"/>
            <a:ext cx="288032" cy="288032"/>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3419872" y="6309320"/>
            <a:ext cx="288032" cy="288032"/>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5868144" y="6165304"/>
            <a:ext cx="288032" cy="288032"/>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7308304" y="4522304"/>
            <a:ext cx="288032" cy="288032"/>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6977495" y="2636912"/>
            <a:ext cx="288032" cy="288032"/>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4427984" y="1484784"/>
            <a:ext cx="288032" cy="288032"/>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ight Arrow 2"/>
          <p:cNvSpPr/>
          <p:nvPr/>
        </p:nvSpPr>
        <p:spPr>
          <a:xfrm>
            <a:off x="5162938" y="3867640"/>
            <a:ext cx="1958573" cy="497464"/>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5004047" y="4522304"/>
            <a:ext cx="2261479" cy="923330"/>
          </a:xfrm>
          <a:prstGeom prst="rect">
            <a:avLst/>
          </a:prstGeom>
          <a:noFill/>
        </p:spPr>
        <p:txBody>
          <a:bodyPr wrap="square" rtlCol="0">
            <a:spAutoFit/>
          </a:bodyPr>
          <a:lstStyle/>
          <a:p>
            <a:r>
              <a:rPr lang="en-GB" dirty="0" smtClean="0"/>
              <a:t>‘Empty’ can’t throw the sock balls out of the edge of the pitch!</a:t>
            </a:r>
            <a:endParaRPr lang="en-GB" dirty="0"/>
          </a:p>
        </p:txBody>
      </p:sp>
    </p:spTree>
    <p:extLst>
      <p:ext uri="{BB962C8B-B14F-4D97-AF65-F5344CB8AC3E}">
        <p14:creationId xmlns:p14="http://schemas.microsoft.com/office/powerpoint/2010/main" val="22842301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5760"/>
            <a:ext cx="8229600" cy="1143000"/>
          </a:xfrm>
        </p:spPr>
        <p:txBody>
          <a:bodyPr>
            <a:normAutofit/>
          </a:bodyPr>
          <a:lstStyle/>
          <a:p>
            <a:r>
              <a:rPr lang="en-GB" dirty="0" smtClean="0"/>
              <a:t>Thursday – The Golden Ladder </a:t>
            </a:r>
            <a:endParaRPr lang="en-GB" dirty="0"/>
          </a:p>
        </p:txBody>
      </p:sp>
      <p:sp>
        <p:nvSpPr>
          <p:cNvPr id="5" name="TextBox 4"/>
          <p:cNvSpPr txBox="1"/>
          <p:nvPr/>
        </p:nvSpPr>
        <p:spPr>
          <a:xfrm>
            <a:off x="395536" y="1556792"/>
            <a:ext cx="8208912" cy="3970318"/>
          </a:xfrm>
          <a:prstGeom prst="rect">
            <a:avLst/>
          </a:prstGeom>
          <a:noFill/>
        </p:spPr>
        <p:txBody>
          <a:bodyPr wrap="square" rtlCol="0">
            <a:spAutoFit/>
          </a:bodyPr>
          <a:lstStyle/>
          <a:p>
            <a:r>
              <a:rPr lang="en-GB" sz="2800" dirty="0" smtClean="0"/>
              <a:t>This is a shooting game!</a:t>
            </a:r>
          </a:p>
          <a:p>
            <a:r>
              <a:rPr lang="en-GB" sz="2800" dirty="0" smtClean="0"/>
              <a:t>You’ll need to pick some targets – at School we use hoops. Line them up equally spaced out. Throw from the starting point at Target 1 first.</a:t>
            </a:r>
          </a:p>
          <a:p>
            <a:r>
              <a:rPr lang="en-GB" sz="2800" dirty="0" smtClean="0"/>
              <a:t>If you hit Target 1, move to Target 2 and so on…..</a:t>
            </a:r>
          </a:p>
          <a:p>
            <a:endParaRPr lang="en-GB" sz="2800" dirty="0"/>
          </a:p>
          <a:p>
            <a:r>
              <a:rPr lang="en-GB" sz="2800" dirty="0" smtClean="0"/>
              <a:t>The winner is whoever gets the top of the ladder first!</a:t>
            </a:r>
          </a:p>
          <a:p>
            <a:endParaRPr lang="en-GB" sz="2800" dirty="0"/>
          </a:p>
          <a:p>
            <a:r>
              <a:rPr lang="en-GB" sz="2800" dirty="0" smtClean="0"/>
              <a:t>If you miss a target – you must go back to the start!</a:t>
            </a:r>
            <a:endParaRPr lang="en-GB" sz="2800" dirty="0"/>
          </a:p>
        </p:txBody>
      </p:sp>
      <p:pic>
        <p:nvPicPr>
          <p:cNvPr id="6" name="Picture 35"/>
          <p:cNvPicPr>
            <a:picLocks noChangeAspect="1" noChangeArrowheads="1"/>
          </p:cNvPicPr>
          <p:nvPr/>
        </p:nvPicPr>
        <p:blipFill>
          <a:blip r:embed="rId2" cstate="print">
            <a:extLst>
              <a:ext uri="{28A0092B-C50C-407E-A947-70E740481C1C}">
                <a14:useLocalDpi xmlns:a14="http://schemas.microsoft.com/office/drawing/2010/main" val="0"/>
              </a:ext>
            </a:extLst>
          </a:blip>
          <a:srcRect l="21857" t="50812" r="54900" b="19656"/>
          <a:stretch>
            <a:fillRect/>
          </a:stretch>
        </p:blipFill>
        <p:spPr bwMode="auto">
          <a:xfrm>
            <a:off x="467544" y="6020395"/>
            <a:ext cx="4032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onut 6"/>
          <p:cNvSpPr/>
          <p:nvPr/>
        </p:nvSpPr>
        <p:spPr>
          <a:xfrm>
            <a:off x="1115616" y="5875486"/>
            <a:ext cx="1440160" cy="504949"/>
          </a:xfrm>
          <a:prstGeom prst="donu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 name="Donut 7"/>
          <p:cNvSpPr/>
          <p:nvPr/>
        </p:nvSpPr>
        <p:spPr>
          <a:xfrm>
            <a:off x="2627784" y="5876379"/>
            <a:ext cx="1440160" cy="504949"/>
          </a:xfrm>
          <a:prstGeom prst="donu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 name="Donut 8"/>
          <p:cNvSpPr/>
          <p:nvPr/>
        </p:nvSpPr>
        <p:spPr>
          <a:xfrm>
            <a:off x="4139952" y="5876379"/>
            <a:ext cx="1440160" cy="504949"/>
          </a:xfrm>
          <a:prstGeom prst="donu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 name="Donut 9"/>
          <p:cNvSpPr/>
          <p:nvPr/>
        </p:nvSpPr>
        <p:spPr>
          <a:xfrm>
            <a:off x="5652120" y="5875486"/>
            <a:ext cx="1440160" cy="504949"/>
          </a:xfrm>
          <a:prstGeom prst="donu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Donut 10"/>
          <p:cNvSpPr/>
          <p:nvPr/>
        </p:nvSpPr>
        <p:spPr>
          <a:xfrm>
            <a:off x="7164288" y="5876379"/>
            <a:ext cx="1440160" cy="504949"/>
          </a:xfrm>
          <a:prstGeom prst="don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465281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1043608" y="2417981"/>
            <a:ext cx="7056784" cy="2739211"/>
          </a:xfrm>
          <a:prstGeom prst="rect">
            <a:avLst/>
          </a:prstGeom>
          <a:solidFill>
            <a:schemeClr val="accent5">
              <a:lumMod val="20000"/>
              <a:lumOff val="80000"/>
            </a:schemeClr>
          </a:solidFill>
          <a:ln w="9525">
            <a:solidFill>
              <a:schemeClr val="tx1"/>
            </a:solidFill>
            <a:miter lim="800000"/>
            <a:headEnd/>
            <a:tailEnd/>
          </a:ln>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800" u="sng" dirty="0" smtClean="0">
                <a:latin typeface="Tw Cen MT Condensed" panose="020B0606020104020203" pitchFamily="34" charset="0"/>
              </a:rPr>
              <a:t>What do I need to learn?:</a:t>
            </a:r>
          </a:p>
          <a:p>
            <a:pPr eaLnBrk="1" hangingPunct="1">
              <a:spcBef>
                <a:spcPct val="0"/>
              </a:spcBef>
              <a:buFontTx/>
              <a:buNone/>
            </a:pPr>
            <a:r>
              <a:rPr lang="en-GB" altLang="en-US" sz="2400" i="1" dirty="0" smtClean="0">
                <a:latin typeface="Tw Cen MT Condensed" panose="020B0606020104020203" pitchFamily="34" charset="0"/>
              </a:rPr>
              <a:t>Throwing for accuracy</a:t>
            </a:r>
          </a:p>
          <a:p>
            <a:pPr eaLnBrk="1" hangingPunct="1">
              <a:spcBef>
                <a:spcPct val="0"/>
              </a:spcBef>
              <a:buFontTx/>
              <a:buNone/>
            </a:pPr>
            <a:r>
              <a:rPr lang="en-GB" altLang="en-US" sz="2400" dirty="0" smtClean="0">
                <a:latin typeface="Tw Cen MT Condensed" panose="020B0606020104020203" pitchFamily="34" charset="0"/>
              </a:rPr>
              <a:t>When throwing for accuracy it is</a:t>
            </a:r>
          </a:p>
          <a:p>
            <a:pPr eaLnBrk="1" hangingPunct="1">
              <a:spcBef>
                <a:spcPct val="0"/>
              </a:spcBef>
              <a:buFontTx/>
              <a:buNone/>
            </a:pPr>
            <a:r>
              <a:rPr lang="en-GB" altLang="en-US" sz="2400" dirty="0" smtClean="0">
                <a:latin typeface="Tw Cen MT Condensed" panose="020B0606020104020203" pitchFamily="34" charset="0"/>
              </a:rPr>
              <a:t>best to throw under-arm, with a slight</a:t>
            </a:r>
          </a:p>
          <a:p>
            <a:pPr eaLnBrk="1" hangingPunct="1">
              <a:spcBef>
                <a:spcPct val="0"/>
              </a:spcBef>
              <a:buFontTx/>
              <a:buNone/>
            </a:pPr>
            <a:r>
              <a:rPr lang="en-GB" altLang="en-US" sz="2400" dirty="0">
                <a:latin typeface="Tw Cen MT Condensed" panose="020B0606020104020203" pitchFamily="34" charset="0"/>
              </a:rPr>
              <a:t>b</a:t>
            </a:r>
            <a:r>
              <a:rPr lang="en-GB" altLang="en-US" sz="2400" dirty="0" smtClean="0">
                <a:latin typeface="Tw Cen MT Condensed" panose="020B0606020104020203" pitchFamily="34" charset="0"/>
              </a:rPr>
              <a:t>end in the knee. On release the children</a:t>
            </a:r>
          </a:p>
          <a:p>
            <a:pPr eaLnBrk="1" hangingPunct="1">
              <a:spcBef>
                <a:spcPct val="0"/>
              </a:spcBef>
              <a:buFontTx/>
              <a:buNone/>
            </a:pPr>
            <a:r>
              <a:rPr lang="en-GB" altLang="en-US" sz="2400" dirty="0">
                <a:latin typeface="Tw Cen MT Condensed" panose="020B0606020104020203" pitchFamily="34" charset="0"/>
              </a:rPr>
              <a:t>s</a:t>
            </a:r>
            <a:r>
              <a:rPr lang="en-GB" altLang="en-US" sz="2400" dirty="0" smtClean="0">
                <a:latin typeface="Tw Cen MT Condensed" panose="020B0606020104020203" pitchFamily="34" charset="0"/>
              </a:rPr>
              <a:t>hould point their fingers at their target,</a:t>
            </a:r>
          </a:p>
          <a:p>
            <a:pPr eaLnBrk="1" hangingPunct="1">
              <a:spcBef>
                <a:spcPct val="0"/>
              </a:spcBef>
              <a:buFontTx/>
              <a:buNone/>
            </a:pPr>
            <a:r>
              <a:rPr lang="en-GB" altLang="en-US" sz="2400" dirty="0">
                <a:latin typeface="Tw Cen MT Condensed" panose="020B0606020104020203" pitchFamily="34" charset="0"/>
              </a:rPr>
              <a:t>m</a:t>
            </a:r>
            <a:r>
              <a:rPr lang="en-GB" altLang="en-US" sz="2400" dirty="0" smtClean="0">
                <a:latin typeface="Tw Cen MT Condensed" panose="020B0606020104020203" pitchFamily="34" charset="0"/>
              </a:rPr>
              <a:t>oving their arm in a steady motion </a:t>
            </a:r>
          </a:p>
        </p:txBody>
      </p:sp>
      <p:pic>
        <p:nvPicPr>
          <p:cNvPr id="5"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25143" t="50000" r="58026" b="30680"/>
          <a:stretch/>
        </p:blipFill>
        <p:spPr bwMode="auto">
          <a:xfrm>
            <a:off x="5004048" y="2735899"/>
            <a:ext cx="2762657" cy="178375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Title 1"/>
          <p:cNvSpPr>
            <a:spLocks noGrp="1"/>
          </p:cNvSpPr>
          <p:nvPr>
            <p:ph type="title"/>
          </p:nvPr>
        </p:nvSpPr>
        <p:spPr>
          <a:xfrm>
            <a:off x="457200" y="485800"/>
            <a:ext cx="8229600" cy="1143000"/>
          </a:xfrm>
        </p:spPr>
        <p:txBody>
          <a:bodyPr/>
          <a:lstStyle/>
          <a:p>
            <a:r>
              <a:rPr lang="en-GB" dirty="0" smtClean="0"/>
              <a:t>How do I do that?</a:t>
            </a:r>
            <a:endParaRPr lang="en-GB" dirty="0"/>
          </a:p>
        </p:txBody>
      </p:sp>
    </p:spTree>
    <p:extLst>
      <p:ext uri="{BB962C8B-B14F-4D97-AF65-F5344CB8AC3E}">
        <p14:creationId xmlns:p14="http://schemas.microsoft.com/office/powerpoint/2010/main" val="16949598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565</TotalTime>
  <Words>1614</Words>
  <Application>Microsoft Office PowerPoint</Application>
  <PresentationFormat>On-screen Show (4:3)</PresentationFormat>
  <Paragraphs>155</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Monday – Raid the Castle  </vt:lpstr>
      <vt:lpstr>PowerPoint Presentation</vt:lpstr>
      <vt:lpstr>How do I do that?</vt:lpstr>
      <vt:lpstr>Tuesday – Assault Course! </vt:lpstr>
      <vt:lpstr>Wednesday – Empty vs Fill </vt:lpstr>
      <vt:lpstr>Empty vs Fill</vt:lpstr>
      <vt:lpstr>Thursday – The Golden Ladder </vt:lpstr>
      <vt:lpstr>How do I do that?</vt:lpstr>
      <vt:lpstr>Friday – BBC Sport ‘Supermovers’ Just for Fun </vt:lpstr>
      <vt:lpstr>“I can do that…. What’s next?”</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teacher</dc:creator>
  <cp:lastModifiedBy>Lucy Crompton</cp:lastModifiedBy>
  <cp:revision>24</cp:revision>
  <dcterms:created xsi:type="dcterms:W3CDTF">2020-03-30T14:35:53Z</dcterms:created>
  <dcterms:modified xsi:type="dcterms:W3CDTF">2020-06-07T18:50:55Z</dcterms:modified>
</cp:coreProperties>
</file>