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70" r:id="rId5"/>
    <p:sldId id="256" r:id="rId6"/>
    <p:sldId id="257" r:id="rId7"/>
    <p:sldId id="258" r:id="rId8"/>
    <p:sldId id="271" r:id="rId9"/>
    <p:sldId id="272" r:id="rId10"/>
    <p:sldId id="273" r:id="rId11"/>
    <p:sldId id="261" r:id="rId12"/>
    <p:sldId id="274" r:id="rId13"/>
    <p:sldId id="275" r:id="rId14"/>
    <p:sldId id="276" r:id="rId15"/>
    <p:sldId id="267" r:id="rId16"/>
    <p:sldId id="278" r:id="rId17"/>
    <p:sldId id="268" r:id="rId18"/>
    <p:sldId id="26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33CC33"/>
    <a:srgbClr val="E84876"/>
    <a:srgbClr val="E8FB35"/>
    <a:srgbClr val="CC66FF"/>
    <a:srgbClr val="FE3241"/>
    <a:srgbClr val="C285A3"/>
    <a:srgbClr val="FF8B93"/>
    <a:srgbClr val="93FFD3"/>
    <a:srgbClr val="FFFF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60E3A9-1836-9B2A-DFEB-2BA43B1E375C}" v="10" dt="2020-04-28T12:14:26.086"/>
    <p1510:client id="{2118BE56-8A1B-EF1E-CCF4-4BD6BC95FFF3}" v="25" dt="2020-04-01T13:41:39.016"/>
    <p1510:client id="{302DE854-7C4F-2CCE-3530-6C4B3D36E975}" v="23" dt="2020-06-26T13:30:10.035"/>
    <p1510:client id="{9644DA5E-F22F-34AD-2302-495E94527479}" v="31" dt="2020-04-28T13:05:04.680"/>
    <p1510:client id="{B679B57F-2305-E4FA-A6EF-0F379428FC68}" v="8" dt="2020-06-24T10:51:51.475"/>
    <p1510:client id="{C6CE5D8E-ACA5-6BAC-78E9-0A6425785123}" v="14" dt="2020-04-02T14:19:35.168"/>
    <p1510:client id="{C6D004A4-C153-77ED-C76B-10026E9C2A39}" v="3" dt="2020-05-11T12:03:41.004"/>
    <p1510:client id="{CB375AFE-E2D9-18F0-E06A-E93B564469C0}" v="2" dt="2020-04-27T12:10:11.369"/>
    <p1510:client id="{D2216148-64A1-E3A4-C631-3429EE41AA37}" v="20" dt="2020-04-28T09:11:15.503"/>
    <p1510:client id="{E1F99486-D2A5-A3AC-0403-B95FDFF0AC60}" v="1" dt="2020-04-01T14:00:12.661"/>
    <p1510:client id="{F3AA984C-F850-7304-C179-6689F39F44F9}" v="33" dt="2020-04-28T15:58:31.707"/>
    <p1510:client id="{FE26F43A-04D4-106A-F305-F216636425E8}" v="1" dt="2020-04-02T11:16:43.727"/>
    <p1510:client id="{FF34CF28-BAD8-1D65-21DD-0F6F16F452CC}" v="1" dt="2020-05-07T07:17:11.5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86" y="-18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EB7FB1-B646-4C0C-A00E-8A61D8CF89B5}" type="datetimeFigureOut">
              <a:rPr lang="en-GB" smtClean="0"/>
              <a:t>28/06/2020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5B6C8-040C-44E9-9BBC-2DAADE3AC134}" type="slidenum">
              <a:rPr lang="en-GB" smtClean="0"/>
              <a:t>‹#›</a:t>
            </a:fld>
            <a:endParaRPr lang="en-GB"/>
          </a:p>
        </p:txBody>
      </p:sp>
    </p:spTree>
    <p:extLst>
      <p:ext uri="{BB962C8B-B14F-4D97-AF65-F5344CB8AC3E}">
        <p14:creationId xmlns:p14="http://schemas.microsoft.com/office/powerpoint/2010/main" val="306172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975B6C8-040C-44E9-9BBC-2DAADE3AC134}" type="slidenum">
              <a:rPr lang="en-GB" smtClean="0"/>
              <a:t>3</a:t>
            </a:fld>
            <a:endParaRPr lang="en-GB"/>
          </a:p>
        </p:txBody>
      </p:sp>
    </p:spTree>
    <p:extLst>
      <p:ext uri="{BB962C8B-B14F-4D97-AF65-F5344CB8AC3E}">
        <p14:creationId xmlns:p14="http://schemas.microsoft.com/office/powerpoint/2010/main" val="483441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3412E08-16C2-44ED-A26D-CBCA5397A3C7}" type="datetimeFigureOut">
              <a:rPr lang="en-GB" smtClean="0"/>
              <a:t>28/06/2020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950140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412E08-16C2-44ED-A26D-CBCA5397A3C7}" type="datetimeFigureOut">
              <a:rPr lang="en-GB" smtClean="0"/>
              <a:t>28/06/2020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392038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412E08-16C2-44ED-A26D-CBCA5397A3C7}" type="datetimeFigureOut">
              <a:rPr lang="en-GB" smtClean="0"/>
              <a:t>28/06/2020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1410941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412E08-16C2-44ED-A26D-CBCA5397A3C7}" type="datetimeFigureOut">
              <a:rPr lang="en-GB" smtClean="0"/>
              <a:t>28/06/2020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3733336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3412E08-16C2-44ED-A26D-CBCA5397A3C7}" type="datetimeFigureOut">
              <a:rPr lang="en-GB" smtClean="0"/>
              <a:t>28/06/2020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2713393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3412E08-16C2-44ED-A26D-CBCA5397A3C7}" type="datetimeFigureOut">
              <a:rPr lang="en-GB" smtClean="0"/>
              <a:t>28/06/2020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2756005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3412E08-16C2-44ED-A26D-CBCA5397A3C7}" type="datetimeFigureOut">
              <a:rPr lang="en-GB" smtClean="0"/>
              <a:t>28/06/2020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3631437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3412E08-16C2-44ED-A26D-CBCA5397A3C7}" type="datetimeFigureOut">
              <a:rPr lang="en-GB" smtClean="0"/>
              <a:t>28/06/2020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2511277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412E08-16C2-44ED-A26D-CBCA5397A3C7}" type="datetimeFigureOut">
              <a:rPr lang="en-GB" smtClean="0"/>
              <a:t>28/06/2020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3103544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412E08-16C2-44ED-A26D-CBCA5397A3C7}" type="datetimeFigureOut">
              <a:rPr lang="en-GB" smtClean="0"/>
              <a:t>28/06/2020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2653658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412E08-16C2-44ED-A26D-CBCA5397A3C7}" type="datetimeFigureOut">
              <a:rPr lang="en-GB" smtClean="0"/>
              <a:t>28/06/2020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A8260-2857-4260-BCEB-DE77BC25AA70}" type="slidenum">
              <a:rPr lang="en-GB" smtClean="0"/>
              <a:t>‹#›</a:t>
            </a:fld>
            <a:endParaRPr lang="en-GB"/>
          </a:p>
        </p:txBody>
      </p:sp>
    </p:spTree>
    <p:extLst>
      <p:ext uri="{BB962C8B-B14F-4D97-AF65-F5344CB8AC3E}">
        <p14:creationId xmlns:p14="http://schemas.microsoft.com/office/powerpoint/2010/main" val="2504488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412E08-16C2-44ED-A26D-CBCA5397A3C7}" type="datetimeFigureOut">
              <a:rPr lang="en-GB" smtClean="0"/>
              <a:t>28/06/2020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A8260-2857-4260-BCEB-DE77BC25AA70}" type="slidenum">
              <a:rPr lang="en-GB" smtClean="0"/>
              <a:t>‹#›</a:t>
            </a:fld>
            <a:endParaRPr lang="en-GB"/>
          </a:p>
        </p:txBody>
      </p:sp>
    </p:spTree>
    <p:extLst>
      <p:ext uri="{BB962C8B-B14F-4D97-AF65-F5344CB8AC3E}">
        <p14:creationId xmlns:p14="http://schemas.microsoft.com/office/powerpoint/2010/main" val="1303584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microsoft.com/office/2007/relationships/hdphoto" Target="../media/hdphoto1.wdp"/><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2.jpeg"/><Relationship Id="rId2" Type="http://schemas.openxmlformats.org/officeDocument/2006/relationships/image" Target="../media/image9.png"/><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1.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7"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7"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7"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1588" y="0"/>
            <a:ext cx="12190412" cy="940526"/>
          </a:xfrm>
          <a:prstGeom prst="rect">
            <a:avLst/>
          </a:prstGeom>
          <a:solidFill>
            <a:srgbClr val="C285A3"/>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spcBef>
                <a:spcPct val="0"/>
              </a:spcBef>
              <a:spcAft>
                <a:spcPct val="0"/>
              </a:spcAft>
            </a:pPr>
            <a:r>
              <a:rPr kumimoji="0" lang="en-GB" altLang="en-US" sz="4400" b="1" i="0" u="none" strike="noStrike" cap="none" normalizeH="0" baseline="0" dirty="0">
                <a:ln>
                  <a:noFill/>
                </a:ln>
                <a:solidFill>
                  <a:srgbClr val="000000"/>
                </a:solidFill>
                <a:effectLst/>
                <a:latin typeface="Century Gothic" panose="020B0502020202020204" pitchFamily="34" charset="0"/>
              </a:rPr>
              <a:t>  </a:t>
            </a:r>
            <a:r>
              <a:rPr lang="en-GB" altLang="en-US" sz="4400" b="1" dirty="0" smtClean="0">
                <a:solidFill>
                  <a:srgbClr val="000000"/>
                </a:solidFill>
                <a:latin typeface="Century Gothic" panose="020B0502020202020204" pitchFamily="34" charset="0"/>
              </a:rPr>
              <a:t>PE </a:t>
            </a:r>
            <a:r>
              <a:rPr lang="en-GB" altLang="en-US" sz="4400" b="1" dirty="0">
                <a:solidFill>
                  <a:srgbClr val="000000"/>
                </a:solidFill>
                <a:latin typeface="Century Gothic" panose="020B0502020202020204" pitchFamily="34" charset="0"/>
              </a:rPr>
              <a:t>Intent</a:t>
            </a:r>
            <a:endParaRPr lang="en-US" altLang="en-US" sz="4400" dirty="0">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4400" b="0" i="0" u="none" strike="noStrike" cap="none" normalizeH="0" baseline="0" dirty="0">
              <a:ln>
                <a:noFill/>
              </a:ln>
              <a:solidFill>
                <a:schemeClr val="tx1"/>
              </a:solidFill>
              <a:effectLst/>
              <a:latin typeface="Century Gothic" panose="020B0502020202020204" pitchFamily="34" charset="0"/>
            </a:endParaRPr>
          </a:p>
        </p:txBody>
      </p:sp>
      <p:sp>
        <p:nvSpPr>
          <p:cNvPr id="6" name="Rounded Rectangle 5"/>
          <p:cNvSpPr/>
          <p:nvPr/>
        </p:nvSpPr>
        <p:spPr>
          <a:xfrm>
            <a:off x="166256" y="1049412"/>
            <a:ext cx="11942617" cy="1152441"/>
          </a:xfrm>
          <a:prstGeom prst="roundRect">
            <a:avLst/>
          </a:prstGeom>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dirty="0" smtClean="0">
                <a:solidFill>
                  <a:prstClr val="black"/>
                </a:solidFill>
                <a:latin typeface="Letter-join Plus 8" panose="02000505000000020003" pitchFamily="50" charset="0"/>
              </a:rPr>
              <a:t>At </a:t>
            </a:r>
            <a:r>
              <a:rPr lang="en-GB" dirty="0" err="1" smtClean="0">
                <a:solidFill>
                  <a:prstClr val="black"/>
                </a:solidFill>
                <a:latin typeface="Letter-join Plus 8" panose="02000505000000020003" pitchFamily="50" charset="0"/>
              </a:rPr>
              <a:t>Alvaston</a:t>
            </a:r>
            <a:r>
              <a:rPr lang="en-GB" dirty="0" smtClean="0">
                <a:solidFill>
                  <a:prstClr val="black"/>
                </a:solidFill>
                <a:latin typeface="Letter-join Plus 8" panose="02000505000000020003" pitchFamily="50" charset="0"/>
              </a:rPr>
              <a:t> Junior Academy, we aspire to provide an excellent PE curriculum which is acceptable to all, and that will </a:t>
            </a:r>
            <a:r>
              <a:rPr lang="en-GB" dirty="0" err="1" smtClean="0">
                <a:solidFill>
                  <a:prstClr val="black"/>
                </a:solidFill>
                <a:latin typeface="Letter-join Plus 8" panose="02000505000000020003" pitchFamily="50" charset="0"/>
              </a:rPr>
              <a:t>maximaise</a:t>
            </a:r>
            <a:r>
              <a:rPr lang="en-GB" dirty="0" smtClean="0">
                <a:solidFill>
                  <a:prstClr val="black"/>
                </a:solidFill>
                <a:latin typeface="Letter-join Plus 8" panose="02000505000000020003" pitchFamily="50" charset="0"/>
              </a:rPr>
              <a:t> the development of every child’s confidence, ability and achievement in the area of PE. We will enable them to know more about the importance of keeping healthy and of physical activity and help them to understand how to use and apply this knowledge to impact upon their own participation in </a:t>
            </a:r>
            <a:r>
              <a:rPr lang="en-GB" dirty="0">
                <a:solidFill>
                  <a:prstClr val="black"/>
                </a:solidFill>
                <a:latin typeface="Letter-join Plus 8" panose="02000505000000020003" pitchFamily="50" charset="0"/>
              </a:rPr>
              <a:t>p</a:t>
            </a:r>
            <a:r>
              <a:rPr lang="en-GB" dirty="0" smtClean="0">
                <a:solidFill>
                  <a:prstClr val="black"/>
                </a:solidFill>
                <a:latin typeface="Letter-join Plus 8" panose="02000505000000020003" pitchFamily="50" charset="0"/>
              </a:rPr>
              <a:t>hysical activity and a healthy lifestyle. </a:t>
            </a:r>
            <a:endParaRPr lang="en-GB" dirty="0">
              <a:solidFill>
                <a:prstClr val="black"/>
              </a:solidFill>
              <a:latin typeface="Letter-join Plus 8" panose="02000505000000020003" pitchFamily="50" charset="0"/>
            </a:endParaRPr>
          </a:p>
        </p:txBody>
      </p:sp>
      <p:pic>
        <p:nvPicPr>
          <p:cNvPr id="18" name="Picture 17"/>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Lst>
          </a:blip>
          <a:stretch>
            <a:fillRect/>
          </a:stretch>
        </p:blipFill>
        <p:spPr>
          <a:xfrm>
            <a:off x="10398868" y="-201168"/>
            <a:ext cx="1498059" cy="1214813"/>
          </a:xfrm>
          <a:prstGeom prst="rect">
            <a:avLst/>
          </a:prstGeom>
        </p:spPr>
      </p:pic>
      <p:grpSp>
        <p:nvGrpSpPr>
          <p:cNvPr id="16" name="Group 15">
            <a:extLst>
              <a:ext uri="{FF2B5EF4-FFF2-40B4-BE49-F238E27FC236}">
                <a16:creationId xmlns:a16="http://schemas.microsoft.com/office/drawing/2014/main" id="{DDE888A8-6D42-45D6-9BCF-1AFD639F2EDA}"/>
              </a:ext>
            </a:extLst>
          </p:cNvPr>
          <p:cNvGrpSpPr/>
          <p:nvPr/>
        </p:nvGrpSpPr>
        <p:grpSpPr>
          <a:xfrm>
            <a:off x="3433224" y="2207979"/>
            <a:ext cx="4989403" cy="4650021"/>
            <a:chOff x="2857514" y="1834613"/>
            <a:chExt cx="3428873" cy="3427521"/>
          </a:xfrm>
        </p:grpSpPr>
        <p:sp>
          <p:nvSpPr>
            <p:cNvPr id="17" name="Freeform: Shape 54">
              <a:extLst>
                <a:ext uri="{FF2B5EF4-FFF2-40B4-BE49-F238E27FC236}">
                  <a16:creationId xmlns:a16="http://schemas.microsoft.com/office/drawing/2014/main" id="{245130FB-54CD-4141-B79C-30DB24EBE7FE}"/>
                </a:ext>
              </a:extLst>
            </p:cNvPr>
            <p:cNvSpPr/>
            <p:nvPr/>
          </p:nvSpPr>
          <p:spPr>
            <a:xfrm>
              <a:off x="3086636" y="1834613"/>
              <a:ext cx="1468297" cy="1491767"/>
            </a:xfrm>
            <a:custGeom>
              <a:avLst/>
              <a:gdLst>
                <a:gd name="connsiteX0" fmla="*/ 1957729 w 1957729"/>
                <a:gd name="connsiteY0" fmla="*/ 0 h 1989023"/>
                <a:gd name="connsiteX1" fmla="*/ 1957729 w 1957729"/>
                <a:gd name="connsiteY1" fmla="*/ 732098 h 1989023"/>
                <a:gd name="connsiteX2" fmla="*/ 1941234 w 1957729"/>
                <a:gd name="connsiteY2" fmla="*/ 760125 h 1989023"/>
                <a:gd name="connsiteX3" fmla="*/ 1908514 w 1957729"/>
                <a:gd name="connsiteY3" fmla="*/ 759198 h 1989023"/>
                <a:gd name="connsiteX4" fmla="*/ 1721533 w 1957729"/>
                <a:gd name="connsiteY4" fmla="*/ 718393 h 1989023"/>
                <a:gd name="connsiteX5" fmla="*/ 1612498 w 1957729"/>
                <a:gd name="connsiteY5" fmla="*/ 803403 h 1989023"/>
                <a:gd name="connsiteX6" fmla="*/ 1593283 w 1957729"/>
                <a:gd name="connsiteY6" fmla="*/ 959615 h 1989023"/>
                <a:gd name="connsiteX7" fmla="*/ 1690082 w 1957729"/>
                <a:gd name="connsiteY7" fmla="*/ 1083265 h 1989023"/>
                <a:gd name="connsiteX8" fmla="*/ 1909420 w 1957729"/>
                <a:gd name="connsiteY8" fmla="*/ 1054929 h 1989023"/>
                <a:gd name="connsiteX9" fmla="*/ 1941505 w 1957729"/>
                <a:gd name="connsiteY9" fmla="*/ 1054929 h 1989023"/>
                <a:gd name="connsiteX10" fmla="*/ 1957729 w 1957729"/>
                <a:gd name="connsiteY10" fmla="*/ 1082647 h 1989023"/>
                <a:gd name="connsiteX11" fmla="*/ 1957729 w 1957729"/>
                <a:gd name="connsiteY11" fmla="*/ 1746473 h 1989023"/>
                <a:gd name="connsiteX12" fmla="*/ 1871068 w 1957729"/>
                <a:gd name="connsiteY12" fmla="*/ 1755181 h 1989023"/>
                <a:gd name="connsiteX13" fmla="*/ 1530494 w 1957729"/>
                <a:gd name="connsiteY13" fmla="*/ 1982636 h 1989023"/>
                <a:gd name="connsiteX14" fmla="*/ 1527015 w 1957729"/>
                <a:gd name="connsiteY14" fmla="*/ 1989023 h 1989023"/>
                <a:gd name="connsiteX15" fmla="*/ 953215 w 1957729"/>
                <a:gd name="connsiteY15" fmla="*/ 1675241 h 1989023"/>
                <a:gd name="connsiteX16" fmla="*/ 860041 w 1957729"/>
                <a:gd name="connsiteY16" fmla="*/ 1676993 h 1989023"/>
                <a:gd name="connsiteX17" fmla="*/ 814814 w 1957729"/>
                <a:gd name="connsiteY17" fmla="*/ 1758293 h 1989023"/>
                <a:gd name="connsiteX18" fmla="*/ 762246 w 1957729"/>
                <a:gd name="connsiteY18" fmla="*/ 1911517 h 1989023"/>
                <a:gd name="connsiteX19" fmla="*/ 653755 w 1957729"/>
                <a:gd name="connsiteY19" fmla="*/ 1928519 h 1989023"/>
                <a:gd name="connsiteX20" fmla="*/ 564297 w 1957729"/>
                <a:gd name="connsiteY20" fmla="*/ 1864633 h 1989023"/>
                <a:gd name="connsiteX21" fmla="*/ 548708 w 1957729"/>
                <a:gd name="connsiteY21" fmla="*/ 1775089 h 1989023"/>
                <a:gd name="connsiteX22" fmla="*/ 645235 w 1957729"/>
                <a:gd name="connsiteY22" fmla="*/ 1668853 h 1989023"/>
                <a:gd name="connsiteX23" fmla="*/ 692909 w 1957729"/>
                <a:gd name="connsiteY23" fmla="*/ 1587243 h 1989023"/>
                <a:gd name="connsiteX24" fmla="*/ 644601 w 1957729"/>
                <a:gd name="connsiteY24" fmla="*/ 1506252 h 1989023"/>
                <a:gd name="connsiteX25" fmla="*/ 0 w 1957729"/>
                <a:gd name="connsiteY25" fmla="*/ 1153540 h 1989023"/>
                <a:gd name="connsiteX26" fmla="*/ 1071653 w 1957729"/>
                <a:gd name="connsiteY26" fmla="*/ 189304 h 1989023"/>
                <a:gd name="connsiteX27" fmla="*/ 1189482 w 1957729"/>
                <a:gd name="connsiteY27" fmla="*/ 142331 h 1989023"/>
                <a:gd name="connsiteX28" fmla="*/ 1225720 w 1957729"/>
                <a:gd name="connsiteY28" fmla="*/ 129068 h 1989023"/>
                <a:gd name="connsiteX29" fmla="*/ 1347159 w 1957729"/>
                <a:gd name="connsiteY29" fmla="*/ 89679 h 1989023"/>
                <a:gd name="connsiteX30" fmla="*/ 1428280 w 1957729"/>
                <a:gd name="connsiteY30" fmla="*/ 68821 h 1989023"/>
                <a:gd name="connsiteX31" fmla="*/ 1498550 w 1957729"/>
                <a:gd name="connsiteY31" fmla="*/ 51066 h 1989023"/>
                <a:gd name="connsiteX32" fmla="*/ 1582279 w 1957729"/>
                <a:gd name="connsiteY32" fmla="*/ 35755 h 1989023"/>
                <a:gd name="connsiteX33" fmla="*/ 1700830 w 1957729"/>
                <a:gd name="connsiteY33" fmla="*/ 17662 h 1989023"/>
                <a:gd name="connsiteX34" fmla="*/ 1774253 w 1957729"/>
                <a:gd name="connsiteY34" fmla="*/ 9265 h 1989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957729" h="1989023">
                  <a:moveTo>
                    <a:pt x="1957729" y="0"/>
                  </a:moveTo>
                  <a:lnTo>
                    <a:pt x="1957729" y="732098"/>
                  </a:lnTo>
                  <a:cubicBezTo>
                    <a:pt x="1957729" y="749203"/>
                    <a:pt x="1946128" y="757446"/>
                    <a:pt x="1941234" y="760125"/>
                  </a:cubicBezTo>
                  <a:cubicBezTo>
                    <a:pt x="1936339" y="762907"/>
                    <a:pt x="1922925" y="768369"/>
                    <a:pt x="1908514" y="759198"/>
                  </a:cubicBezTo>
                  <a:cubicBezTo>
                    <a:pt x="1844072" y="719321"/>
                    <a:pt x="1777818" y="704689"/>
                    <a:pt x="1721533" y="718393"/>
                  </a:cubicBezTo>
                  <a:cubicBezTo>
                    <a:pt x="1676668" y="729419"/>
                    <a:pt x="1638783" y="758889"/>
                    <a:pt x="1612498" y="803403"/>
                  </a:cubicBezTo>
                  <a:cubicBezTo>
                    <a:pt x="1585307" y="849360"/>
                    <a:pt x="1578238" y="906342"/>
                    <a:pt x="1593283" y="959615"/>
                  </a:cubicBezTo>
                  <a:cubicBezTo>
                    <a:pt x="1607876" y="1012887"/>
                    <a:pt x="1643314" y="1057917"/>
                    <a:pt x="1690082" y="1083265"/>
                  </a:cubicBezTo>
                  <a:cubicBezTo>
                    <a:pt x="1776821" y="1130458"/>
                    <a:pt x="1853589" y="1086872"/>
                    <a:pt x="1909420" y="1054929"/>
                  </a:cubicBezTo>
                  <a:cubicBezTo>
                    <a:pt x="1923831" y="1046685"/>
                    <a:pt x="1936611" y="1052146"/>
                    <a:pt x="1941505" y="1054929"/>
                  </a:cubicBezTo>
                  <a:cubicBezTo>
                    <a:pt x="1946400" y="1057608"/>
                    <a:pt x="1957729" y="1065851"/>
                    <a:pt x="1957729" y="1082647"/>
                  </a:cubicBezTo>
                  <a:lnTo>
                    <a:pt x="1957729" y="1746473"/>
                  </a:lnTo>
                  <a:lnTo>
                    <a:pt x="1871068" y="1755181"/>
                  </a:lnTo>
                  <a:cubicBezTo>
                    <a:pt x="1729782" y="1783998"/>
                    <a:pt x="1608500" y="1867549"/>
                    <a:pt x="1530494" y="1982636"/>
                  </a:cubicBezTo>
                  <a:lnTo>
                    <a:pt x="1527015" y="1989023"/>
                  </a:lnTo>
                  <a:lnTo>
                    <a:pt x="953215" y="1675241"/>
                  </a:lnTo>
                  <a:cubicBezTo>
                    <a:pt x="923577" y="1659064"/>
                    <a:pt x="888773" y="1659682"/>
                    <a:pt x="860041" y="1676993"/>
                  </a:cubicBezTo>
                  <a:cubicBezTo>
                    <a:pt x="831038" y="1694407"/>
                    <a:pt x="814180" y="1724805"/>
                    <a:pt x="814814" y="1758293"/>
                  </a:cubicBezTo>
                  <a:cubicBezTo>
                    <a:pt x="815993" y="1827434"/>
                    <a:pt x="813002" y="1879264"/>
                    <a:pt x="762246" y="1911517"/>
                  </a:cubicBezTo>
                  <a:cubicBezTo>
                    <a:pt x="731430" y="1931301"/>
                    <a:pt x="691640" y="1937380"/>
                    <a:pt x="653755" y="1928519"/>
                  </a:cubicBezTo>
                  <a:cubicBezTo>
                    <a:pt x="615960" y="1919451"/>
                    <a:pt x="583240" y="1896266"/>
                    <a:pt x="564297" y="1864633"/>
                  </a:cubicBezTo>
                  <a:cubicBezTo>
                    <a:pt x="546261" y="1834132"/>
                    <a:pt x="541095" y="1804044"/>
                    <a:pt x="548708" y="1775089"/>
                  </a:cubicBezTo>
                  <a:cubicBezTo>
                    <a:pt x="559131" y="1736139"/>
                    <a:pt x="594207" y="1697395"/>
                    <a:pt x="645235" y="1668853"/>
                  </a:cubicBezTo>
                  <a:cubicBezTo>
                    <a:pt x="675145" y="1652057"/>
                    <a:pt x="693181" y="1621659"/>
                    <a:pt x="692909" y="1587243"/>
                  </a:cubicBezTo>
                  <a:cubicBezTo>
                    <a:pt x="692637" y="1552827"/>
                    <a:pt x="674601" y="1522636"/>
                    <a:pt x="644601" y="1506252"/>
                  </a:cubicBezTo>
                  <a:lnTo>
                    <a:pt x="0" y="1153540"/>
                  </a:lnTo>
                  <a:cubicBezTo>
                    <a:pt x="242507" y="727590"/>
                    <a:pt x="618666" y="387294"/>
                    <a:pt x="1071653" y="189304"/>
                  </a:cubicBezTo>
                  <a:lnTo>
                    <a:pt x="1189482" y="142331"/>
                  </a:lnTo>
                  <a:lnTo>
                    <a:pt x="1225720" y="129068"/>
                  </a:lnTo>
                  <a:lnTo>
                    <a:pt x="1347159" y="89679"/>
                  </a:lnTo>
                  <a:lnTo>
                    <a:pt x="1428280" y="68821"/>
                  </a:lnTo>
                  <a:lnTo>
                    <a:pt x="1498550" y="51066"/>
                  </a:lnTo>
                  <a:lnTo>
                    <a:pt x="1582279" y="35755"/>
                  </a:lnTo>
                  <a:lnTo>
                    <a:pt x="1700830" y="17662"/>
                  </a:lnTo>
                  <a:lnTo>
                    <a:pt x="1774253" y="9265"/>
                  </a:lnTo>
                  <a:close/>
                </a:path>
              </a:pathLst>
            </a:custGeom>
            <a:solidFill>
              <a:schemeClr val="accent6"/>
            </a:solidFill>
            <a:ln w="12700">
              <a:miter lim="400000"/>
            </a:ln>
          </p:spPr>
          <p:txBody>
            <a:bodyPr wrap="square" lIns="28575" tIns="28575" rIns="28575" bIns="28575" anchor="ctr">
              <a:noAutofit/>
            </a:bodyPr>
            <a:lstStyle/>
            <a:p>
              <a:pPr>
                <a:defRPr sz="3000">
                  <a:solidFill>
                    <a:srgbClr val="FFFFFF"/>
                  </a:solidFill>
                </a:defRPr>
              </a:pPr>
              <a:endParaRPr sz="2250"/>
            </a:p>
          </p:txBody>
        </p:sp>
        <p:sp>
          <p:nvSpPr>
            <p:cNvPr id="20" name="Freeform: Shape 55">
              <a:extLst>
                <a:ext uri="{FF2B5EF4-FFF2-40B4-BE49-F238E27FC236}">
                  <a16:creationId xmlns:a16="http://schemas.microsoft.com/office/drawing/2014/main" id="{87CF3D52-F70C-4C98-9E75-16F2267C6A98}"/>
                </a:ext>
              </a:extLst>
            </p:cNvPr>
            <p:cNvSpPr/>
            <p:nvPr/>
          </p:nvSpPr>
          <p:spPr>
            <a:xfrm>
              <a:off x="4323962" y="1835322"/>
              <a:ext cx="1767374" cy="1508778"/>
            </a:xfrm>
            <a:custGeom>
              <a:avLst/>
              <a:gdLst>
                <a:gd name="connsiteX0" fmla="*/ 372214 w 2356498"/>
                <a:gd name="connsiteY0" fmla="*/ 0 h 2011704"/>
                <a:gd name="connsiteX1" fmla="*/ 564447 w 2356498"/>
                <a:gd name="connsiteY1" fmla="*/ 9707 h 2011704"/>
                <a:gd name="connsiteX2" fmla="*/ 2340809 w 2356498"/>
                <a:gd name="connsiteY2" fmla="*/ 1194262 h 2011704"/>
                <a:gd name="connsiteX3" fmla="*/ 2356498 w 2356498"/>
                <a:gd name="connsiteY3" fmla="*/ 1226829 h 2011704"/>
                <a:gd name="connsiteX4" fmla="*/ 1711044 w 2356498"/>
                <a:gd name="connsiteY4" fmla="*/ 1551818 h 2011704"/>
                <a:gd name="connsiteX5" fmla="*/ 1678314 w 2356498"/>
                <a:gd name="connsiteY5" fmla="*/ 1549756 h 2011704"/>
                <a:gd name="connsiteX6" fmla="*/ 1664256 w 2356498"/>
                <a:gd name="connsiteY6" fmla="*/ 1520159 h 2011704"/>
                <a:gd name="connsiteX7" fmla="*/ 1616590 w 2356498"/>
                <a:gd name="connsiteY7" fmla="*/ 1335665 h 2011704"/>
                <a:gd name="connsiteX8" fmla="*/ 1491383 w 2356498"/>
                <a:gd name="connsiteY8" fmla="*/ 1276883 h 2011704"/>
                <a:gd name="connsiteX9" fmla="*/ 1342893 w 2356498"/>
                <a:gd name="connsiteY9" fmla="*/ 1330199 h 2011704"/>
                <a:gd name="connsiteX10" fmla="*/ 1275677 w 2356498"/>
                <a:gd name="connsiteY10" fmla="*/ 1472102 h 2011704"/>
                <a:gd name="connsiteX11" fmla="*/ 1400005 w 2356498"/>
                <a:gd name="connsiteY11" fmla="*/ 1654429 h 2011704"/>
                <a:gd name="connsiteX12" fmla="*/ 1414392 w 2356498"/>
                <a:gd name="connsiteY12" fmla="*/ 1683099 h 2011704"/>
                <a:gd name="connsiteX13" fmla="*/ 1396600 w 2356498"/>
                <a:gd name="connsiteY13" fmla="*/ 1709911 h 2011704"/>
                <a:gd name="connsiteX14" fmla="*/ 796921 w 2356498"/>
                <a:gd name="connsiteY14" fmla="*/ 2011704 h 2011704"/>
                <a:gd name="connsiteX15" fmla="*/ 780576 w 2356498"/>
                <a:gd name="connsiteY15" fmla="*/ 1981689 h 2011704"/>
                <a:gd name="connsiteX16" fmla="*/ 440001 w 2356498"/>
                <a:gd name="connsiteY16" fmla="*/ 1754234 h 2011704"/>
                <a:gd name="connsiteX17" fmla="*/ 372214 w 2356498"/>
                <a:gd name="connsiteY17" fmla="*/ 1747422 h 2011704"/>
                <a:gd name="connsiteX18" fmla="*/ 372214 w 2356498"/>
                <a:gd name="connsiteY18" fmla="*/ 1081664 h 2011704"/>
                <a:gd name="connsiteX19" fmla="*/ 325865 w 2356498"/>
                <a:gd name="connsiteY19" fmla="*/ 1001329 h 2011704"/>
                <a:gd name="connsiteX20" fmla="*/ 232620 w 2356498"/>
                <a:gd name="connsiteY20" fmla="*/ 1001019 h 2011704"/>
                <a:gd name="connsiteX21" fmla="*/ 72597 w 2356498"/>
                <a:gd name="connsiteY21" fmla="*/ 1028657 h 2011704"/>
                <a:gd name="connsiteX22" fmla="*/ 5381 w 2356498"/>
                <a:gd name="connsiteY22" fmla="*/ 942237 h 2011704"/>
                <a:gd name="connsiteX23" fmla="*/ 18451 w 2356498"/>
                <a:gd name="connsiteY23" fmla="*/ 833232 h 2011704"/>
                <a:gd name="connsiteX24" fmla="*/ 89621 w 2356498"/>
                <a:gd name="connsiteY24" fmla="*/ 776513 h 2011704"/>
                <a:gd name="connsiteX25" fmla="*/ 229544 w 2356498"/>
                <a:gd name="connsiteY25" fmla="*/ 809720 h 2011704"/>
                <a:gd name="connsiteX26" fmla="*/ 324328 w 2356498"/>
                <a:gd name="connsiteY26" fmla="*/ 812195 h 2011704"/>
                <a:gd name="connsiteX27" fmla="*/ 372214 w 2356498"/>
                <a:gd name="connsiteY27" fmla="*/ 730828 h 2011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356498" h="2011704">
                  <a:moveTo>
                    <a:pt x="372214" y="0"/>
                  </a:moveTo>
                  <a:lnTo>
                    <a:pt x="564447" y="9707"/>
                  </a:lnTo>
                  <a:cubicBezTo>
                    <a:pt x="1332934" y="87751"/>
                    <a:pt x="1988892" y="546440"/>
                    <a:pt x="2340809" y="1194262"/>
                  </a:cubicBezTo>
                  <a:lnTo>
                    <a:pt x="2356498" y="1226829"/>
                  </a:lnTo>
                  <a:lnTo>
                    <a:pt x="1711044" y="1551818"/>
                  </a:lnTo>
                  <a:cubicBezTo>
                    <a:pt x="1695777" y="1559450"/>
                    <a:pt x="1683257" y="1552747"/>
                    <a:pt x="1678314" y="1549756"/>
                  </a:cubicBezTo>
                  <a:cubicBezTo>
                    <a:pt x="1673482" y="1546353"/>
                    <a:pt x="1662718" y="1537278"/>
                    <a:pt x="1664256" y="1520159"/>
                  </a:cubicBezTo>
                  <a:cubicBezTo>
                    <a:pt x="1671285" y="1444979"/>
                    <a:pt x="1654152" y="1379494"/>
                    <a:pt x="1616590" y="1335665"/>
                  </a:cubicBezTo>
                  <a:cubicBezTo>
                    <a:pt x="1586387" y="1300602"/>
                    <a:pt x="1543004" y="1280183"/>
                    <a:pt x="1491383" y="1276883"/>
                  </a:cubicBezTo>
                  <a:cubicBezTo>
                    <a:pt x="1438226" y="1273480"/>
                    <a:pt x="1384079" y="1292971"/>
                    <a:pt x="1342893" y="1330199"/>
                  </a:cubicBezTo>
                  <a:cubicBezTo>
                    <a:pt x="1301597" y="1367325"/>
                    <a:pt x="1277215" y="1419095"/>
                    <a:pt x="1275677" y="1472102"/>
                  </a:cubicBezTo>
                  <a:cubicBezTo>
                    <a:pt x="1272602" y="1570381"/>
                    <a:pt x="1346298" y="1619160"/>
                    <a:pt x="1400005" y="1654429"/>
                  </a:cubicBezTo>
                  <a:cubicBezTo>
                    <a:pt x="1414063" y="1663608"/>
                    <a:pt x="1414722" y="1677633"/>
                    <a:pt x="1414392" y="1683099"/>
                  </a:cubicBezTo>
                  <a:cubicBezTo>
                    <a:pt x="1414063" y="1688564"/>
                    <a:pt x="1411647" y="1702280"/>
                    <a:pt x="1396600" y="1709911"/>
                  </a:cubicBezTo>
                  <a:lnTo>
                    <a:pt x="796921" y="2011704"/>
                  </a:lnTo>
                  <a:lnTo>
                    <a:pt x="780576" y="1981689"/>
                  </a:lnTo>
                  <a:cubicBezTo>
                    <a:pt x="702570" y="1866602"/>
                    <a:pt x="581287" y="1783051"/>
                    <a:pt x="440001" y="1754234"/>
                  </a:cubicBezTo>
                  <a:lnTo>
                    <a:pt x="372214" y="1747422"/>
                  </a:lnTo>
                  <a:lnTo>
                    <a:pt x="372214" y="1081664"/>
                  </a:lnTo>
                  <a:cubicBezTo>
                    <a:pt x="372214" y="1048148"/>
                    <a:pt x="354861" y="1018035"/>
                    <a:pt x="325865" y="1001329"/>
                  </a:cubicBezTo>
                  <a:cubicBezTo>
                    <a:pt x="296760" y="984519"/>
                    <a:pt x="261944" y="984210"/>
                    <a:pt x="232620" y="1001019"/>
                  </a:cubicBezTo>
                  <a:cubicBezTo>
                    <a:pt x="172103" y="1035051"/>
                    <a:pt x="125425" y="1057326"/>
                    <a:pt x="72597" y="1028657"/>
                  </a:cubicBezTo>
                  <a:cubicBezTo>
                    <a:pt x="40197" y="1011332"/>
                    <a:pt x="15705" y="979672"/>
                    <a:pt x="5381" y="942237"/>
                  </a:cubicBezTo>
                  <a:cubicBezTo>
                    <a:pt x="-5053" y="904802"/>
                    <a:pt x="-111" y="864892"/>
                    <a:pt x="18451" y="833232"/>
                  </a:cubicBezTo>
                  <a:cubicBezTo>
                    <a:pt x="36463" y="802707"/>
                    <a:pt x="60296" y="783525"/>
                    <a:pt x="89621" y="776513"/>
                  </a:cubicBezTo>
                  <a:cubicBezTo>
                    <a:pt x="129050" y="766819"/>
                    <a:pt x="180121" y="778988"/>
                    <a:pt x="229544" y="809720"/>
                  </a:cubicBezTo>
                  <a:cubicBezTo>
                    <a:pt x="258869" y="827973"/>
                    <a:pt x="294015" y="828901"/>
                    <a:pt x="324328" y="812195"/>
                  </a:cubicBezTo>
                  <a:cubicBezTo>
                    <a:pt x="354202" y="795385"/>
                    <a:pt x="372214" y="764963"/>
                    <a:pt x="372214" y="730828"/>
                  </a:cubicBezTo>
                  <a:close/>
                </a:path>
              </a:pathLst>
            </a:custGeom>
            <a:solidFill>
              <a:schemeClr val="accent1"/>
            </a:solidFill>
            <a:ln w="12700">
              <a:miter lim="400000"/>
            </a:ln>
          </p:spPr>
          <p:txBody>
            <a:bodyPr wrap="square" lIns="28575" tIns="28575" rIns="28575" bIns="28575" anchor="ctr">
              <a:noAutofit/>
            </a:bodyPr>
            <a:lstStyle/>
            <a:p>
              <a:pPr>
                <a:defRPr sz="3000">
                  <a:solidFill>
                    <a:srgbClr val="FFFFFF"/>
                  </a:solidFill>
                </a:defRPr>
              </a:pPr>
              <a:endParaRPr sz="2250"/>
            </a:p>
          </p:txBody>
        </p:sp>
        <p:sp>
          <p:nvSpPr>
            <p:cNvPr id="21" name="Freeform: Shape 56">
              <a:extLst>
                <a:ext uri="{FF2B5EF4-FFF2-40B4-BE49-F238E27FC236}">
                  <a16:creationId xmlns:a16="http://schemas.microsoft.com/office/drawing/2014/main" id="{387903A5-3CF3-4C3F-B7A5-14E7C5414FDD}"/>
                </a:ext>
              </a:extLst>
            </p:cNvPr>
            <p:cNvSpPr/>
            <p:nvPr/>
          </p:nvSpPr>
          <p:spPr>
            <a:xfrm>
              <a:off x="2857514" y="2747298"/>
              <a:ext cx="1348021" cy="1550728"/>
            </a:xfrm>
            <a:custGeom>
              <a:avLst/>
              <a:gdLst>
                <a:gd name="connsiteX0" fmla="*/ 267357 w 1797361"/>
                <a:gd name="connsiteY0" fmla="*/ 0 h 2067637"/>
                <a:gd name="connsiteX1" fmla="*/ 912260 w 1797361"/>
                <a:gd name="connsiteY1" fmla="*/ 352608 h 2067637"/>
                <a:gd name="connsiteX2" fmla="*/ 929009 w 1797361"/>
                <a:gd name="connsiteY2" fmla="*/ 380659 h 2067637"/>
                <a:gd name="connsiteX3" fmla="*/ 912568 w 1797361"/>
                <a:gd name="connsiteY3" fmla="*/ 408998 h 2067637"/>
                <a:gd name="connsiteX4" fmla="*/ 786691 w 1797361"/>
                <a:gd name="connsiteY4" fmla="*/ 552703 h 2067637"/>
                <a:gd name="connsiteX5" fmla="*/ 808989 w 1797361"/>
                <a:gd name="connsiteY5" fmla="*/ 688844 h 2067637"/>
                <a:gd name="connsiteX6" fmla="*/ 937024 w 1797361"/>
                <a:gd name="connsiteY6" fmla="*/ 780754 h 2067637"/>
                <a:gd name="connsiteX7" fmla="*/ 1092496 w 1797361"/>
                <a:gd name="connsiteY7" fmla="*/ 755479 h 2067637"/>
                <a:gd name="connsiteX8" fmla="*/ 1173160 w 1797361"/>
                <a:gd name="connsiteY8" fmla="*/ 549926 h 2067637"/>
                <a:gd name="connsiteX9" fmla="*/ 1188779 w 1797361"/>
                <a:gd name="connsiteY9" fmla="*/ 521971 h 2067637"/>
                <a:gd name="connsiteX10" fmla="*/ 1220839 w 1797361"/>
                <a:gd name="connsiteY10" fmla="*/ 521300 h 2067637"/>
                <a:gd name="connsiteX11" fmla="*/ 1797361 w 1797361"/>
                <a:gd name="connsiteY11" fmla="*/ 836659 h 2067637"/>
                <a:gd name="connsiteX12" fmla="*/ 1785964 w 1797361"/>
                <a:gd name="connsiteY12" fmla="*/ 857587 h 2067637"/>
                <a:gd name="connsiteX13" fmla="*/ 1743324 w 1797361"/>
                <a:gd name="connsiteY13" fmla="*/ 1068099 h 2067637"/>
                <a:gd name="connsiteX14" fmla="*/ 1785964 w 1797361"/>
                <a:gd name="connsiteY14" fmla="*/ 1278611 h 2067637"/>
                <a:gd name="connsiteX15" fmla="*/ 1789042 w 1797361"/>
                <a:gd name="connsiteY15" fmla="*/ 1284263 h 2067637"/>
                <a:gd name="connsiteX16" fmla="*/ 1202445 w 1797361"/>
                <a:gd name="connsiteY16" fmla="*/ 1579506 h 2067637"/>
                <a:gd name="connsiteX17" fmla="*/ 1151478 w 1797361"/>
                <a:gd name="connsiteY17" fmla="*/ 1657151 h 2067637"/>
                <a:gd name="connsiteX18" fmla="*/ 1192992 w 1797361"/>
                <a:gd name="connsiteY18" fmla="*/ 1740348 h 2067637"/>
                <a:gd name="connsiteX19" fmla="*/ 1289892 w 1797361"/>
                <a:gd name="connsiteY19" fmla="*/ 1870075 h 2067637"/>
                <a:gd name="connsiteX20" fmla="*/ 1242829 w 1797361"/>
                <a:gd name="connsiteY20" fmla="*/ 1968974 h 2067637"/>
                <a:gd name="connsiteX21" fmla="*/ 1139250 w 1797361"/>
                <a:gd name="connsiteY21" fmla="*/ 2006504 h 2067637"/>
                <a:gd name="connsiteX22" fmla="*/ 1056428 w 1797361"/>
                <a:gd name="connsiteY22" fmla="*/ 1968687 h 2067637"/>
                <a:gd name="connsiteX23" fmla="*/ 1023135 w 1797361"/>
                <a:gd name="connsiteY23" fmla="*/ 1829194 h 2067637"/>
                <a:gd name="connsiteX24" fmla="*/ 982546 w 1797361"/>
                <a:gd name="connsiteY24" fmla="*/ 1743987 h 2067637"/>
                <a:gd name="connsiteX25" fmla="*/ 888112 w 1797361"/>
                <a:gd name="connsiteY25" fmla="*/ 1737572 h 2067637"/>
                <a:gd name="connsiteX26" fmla="*/ 232563 w 1797361"/>
                <a:gd name="connsiteY26" fmla="*/ 2067637 h 2067637"/>
                <a:gd name="connsiteX27" fmla="*/ 225990 w 1797361"/>
                <a:gd name="connsiteY27" fmla="*/ 2053993 h 2067637"/>
                <a:gd name="connsiteX28" fmla="*/ 143713 w 1797361"/>
                <a:gd name="connsiteY28" fmla="*/ 1859623 h 2067637"/>
                <a:gd name="connsiteX29" fmla="*/ 127229 w 1797361"/>
                <a:gd name="connsiteY29" fmla="*/ 1814587 h 2067637"/>
                <a:gd name="connsiteX30" fmla="*/ 72805 w 1797361"/>
                <a:gd name="connsiteY30" fmla="*/ 1631236 h 2067637"/>
                <a:gd name="connsiteX31" fmla="*/ 56915 w 1797361"/>
                <a:gd name="connsiteY31" fmla="*/ 1569439 h 2067637"/>
                <a:gd name="connsiteX32" fmla="*/ 24950 w 1797361"/>
                <a:gd name="connsiteY32" fmla="*/ 1387930 h 2067637"/>
                <a:gd name="connsiteX33" fmla="*/ 13706 w 1797361"/>
                <a:gd name="connsiteY33" fmla="*/ 1314258 h 2067637"/>
                <a:gd name="connsiteX34" fmla="*/ 10680 w 1797361"/>
                <a:gd name="connsiteY34" fmla="*/ 1279791 h 2067637"/>
                <a:gd name="connsiteX35" fmla="*/ 0 w 1797361"/>
                <a:gd name="connsiteY35" fmla="*/ 1068279 h 2067637"/>
                <a:gd name="connsiteX36" fmla="*/ 56 w 1797361"/>
                <a:gd name="connsiteY36" fmla="*/ 1066483 h 2067637"/>
                <a:gd name="connsiteX37" fmla="*/ 10355 w 1797361"/>
                <a:gd name="connsiteY37" fmla="*/ 862515 h 2067637"/>
                <a:gd name="connsiteX38" fmla="*/ 14998 w 1797361"/>
                <a:gd name="connsiteY38" fmla="*/ 813156 h 2067637"/>
                <a:gd name="connsiteX39" fmla="*/ 43046 w 1797361"/>
                <a:gd name="connsiteY39" fmla="*/ 629373 h 2067637"/>
                <a:gd name="connsiteX40" fmla="*/ 57476 w 1797361"/>
                <a:gd name="connsiteY40" fmla="*/ 564253 h 2067637"/>
                <a:gd name="connsiteX41" fmla="*/ 88466 w 1797361"/>
                <a:gd name="connsiteY41" fmla="*/ 443729 h 2067637"/>
                <a:gd name="connsiteX42" fmla="*/ 107798 w 1797361"/>
                <a:gd name="connsiteY42" fmla="*/ 376405 h 2067637"/>
                <a:gd name="connsiteX43" fmla="*/ 130737 w 1797361"/>
                <a:gd name="connsiteY43" fmla="*/ 311702 h 2067637"/>
                <a:gd name="connsiteX44" fmla="*/ 157234 w 1797361"/>
                <a:gd name="connsiteY44" fmla="*/ 239308 h 2067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797361" h="2067637">
                  <a:moveTo>
                    <a:pt x="267357" y="0"/>
                  </a:moveTo>
                  <a:lnTo>
                    <a:pt x="912260" y="352608"/>
                  </a:lnTo>
                  <a:cubicBezTo>
                    <a:pt x="927262" y="360841"/>
                    <a:pt x="929009" y="374819"/>
                    <a:pt x="929009" y="380659"/>
                  </a:cubicBezTo>
                  <a:cubicBezTo>
                    <a:pt x="929009" y="386404"/>
                    <a:pt x="927571" y="400765"/>
                    <a:pt x="912568" y="408998"/>
                  </a:cubicBezTo>
                  <a:cubicBezTo>
                    <a:pt x="846290" y="446145"/>
                    <a:pt x="801693" y="496983"/>
                    <a:pt x="786691" y="552703"/>
                  </a:cubicBezTo>
                  <a:cubicBezTo>
                    <a:pt x="774771" y="597413"/>
                    <a:pt x="782375" y="644325"/>
                    <a:pt x="808989" y="688844"/>
                  </a:cubicBezTo>
                  <a:cubicBezTo>
                    <a:pt x="836220" y="734512"/>
                    <a:pt x="882871" y="768020"/>
                    <a:pt x="937024" y="780754"/>
                  </a:cubicBezTo>
                  <a:cubicBezTo>
                    <a:pt x="991074" y="793296"/>
                    <a:pt x="1047899" y="784105"/>
                    <a:pt x="1092496" y="755479"/>
                  </a:cubicBezTo>
                  <a:cubicBezTo>
                    <a:pt x="1175626" y="702248"/>
                    <a:pt x="1174393" y="614168"/>
                    <a:pt x="1173160" y="549926"/>
                  </a:cubicBezTo>
                  <a:cubicBezTo>
                    <a:pt x="1172851" y="533172"/>
                    <a:pt x="1184155" y="524651"/>
                    <a:pt x="1188779" y="521971"/>
                  </a:cubicBezTo>
                  <a:cubicBezTo>
                    <a:pt x="1193300" y="519194"/>
                    <a:pt x="1206145" y="513450"/>
                    <a:pt x="1220839" y="521300"/>
                  </a:cubicBezTo>
                  <a:lnTo>
                    <a:pt x="1797361" y="836659"/>
                  </a:lnTo>
                  <a:lnTo>
                    <a:pt x="1785964" y="857587"/>
                  </a:lnTo>
                  <a:cubicBezTo>
                    <a:pt x="1758507" y="922290"/>
                    <a:pt x="1743324" y="993427"/>
                    <a:pt x="1743324" y="1068099"/>
                  </a:cubicBezTo>
                  <a:cubicBezTo>
                    <a:pt x="1743324" y="1142771"/>
                    <a:pt x="1758507" y="1213908"/>
                    <a:pt x="1785964" y="1278611"/>
                  </a:cubicBezTo>
                  <a:lnTo>
                    <a:pt x="1789042" y="1284263"/>
                  </a:lnTo>
                  <a:lnTo>
                    <a:pt x="1202445" y="1579506"/>
                  </a:lnTo>
                  <a:cubicBezTo>
                    <a:pt x="1172543" y="1594729"/>
                    <a:pt x="1153328" y="1623642"/>
                    <a:pt x="1151478" y="1657151"/>
                  </a:cubicBezTo>
                  <a:cubicBezTo>
                    <a:pt x="1149320" y="1690660"/>
                    <a:pt x="1164939" y="1721775"/>
                    <a:pt x="1192992" y="1740348"/>
                  </a:cubicBezTo>
                  <a:cubicBezTo>
                    <a:pt x="1250741" y="1778357"/>
                    <a:pt x="1291741" y="1810047"/>
                    <a:pt x="1289892" y="1870075"/>
                  </a:cubicBezTo>
                  <a:cubicBezTo>
                    <a:pt x="1288967" y="1906839"/>
                    <a:pt x="1271498" y="1942837"/>
                    <a:pt x="1242829" y="1968974"/>
                  </a:cubicBezTo>
                  <a:cubicBezTo>
                    <a:pt x="1213749" y="1995206"/>
                    <a:pt x="1176242" y="2008897"/>
                    <a:pt x="1139250" y="2006504"/>
                  </a:cubicBezTo>
                  <a:cubicBezTo>
                    <a:pt x="1103799" y="2004014"/>
                    <a:pt x="1075952" y="1991568"/>
                    <a:pt x="1056428" y="1968687"/>
                  </a:cubicBezTo>
                  <a:cubicBezTo>
                    <a:pt x="1030122" y="1938241"/>
                    <a:pt x="1017997" y="1887117"/>
                    <a:pt x="1023135" y="1829194"/>
                  </a:cubicBezTo>
                  <a:cubicBezTo>
                    <a:pt x="1026217" y="1795111"/>
                    <a:pt x="1010906" y="1763134"/>
                    <a:pt x="982546" y="1743987"/>
                  </a:cubicBezTo>
                  <a:cubicBezTo>
                    <a:pt x="954082" y="1724743"/>
                    <a:pt x="918939" y="1722349"/>
                    <a:pt x="888112" y="1737572"/>
                  </a:cubicBezTo>
                  <a:lnTo>
                    <a:pt x="232563" y="2067637"/>
                  </a:lnTo>
                  <a:lnTo>
                    <a:pt x="225990" y="2053993"/>
                  </a:lnTo>
                  <a:lnTo>
                    <a:pt x="143713" y="1859623"/>
                  </a:lnTo>
                  <a:lnTo>
                    <a:pt x="127229" y="1814587"/>
                  </a:lnTo>
                  <a:lnTo>
                    <a:pt x="72805" y="1631236"/>
                  </a:lnTo>
                  <a:lnTo>
                    <a:pt x="56915" y="1569439"/>
                  </a:lnTo>
                  <a:lnTo>
                    <a:pt x="24950" y="1387930"/>
                  </a:lnTo>
                  <a:lnTo>
                    <a:pt x="13706" y="1314258"/>
                  </a:lnTo>
                  <a:lnTo>
                    <a:pt x="10680" y="1279791"/>
                  </a:lnTo>
                  <a:lnTo>
                    <a:pt x="0" y="1068279"/>
                  </a:lnTo>
                  <a:lnTo>
                    <a:pt x="56" y="1066483"/>
                  </a:lnTo>
                  <a:lnTo>
                    <a:pt x="10355" y="862515"/>
                  </a:lnTo>
                  <a:lnTo>
                    <a:pt x="14998" y="813156"/>
                  </a:lnTo>
                  <a:lnTo>
                    <a:pt x="43046" y="629373"/>
                  </a:lnTo>
                  <a:lnTo>
                    <a:pt x="57476" y="564253"/>
                  </a:lnTo>
                  <a:lnTo>
                    <a:pt x="88466" y="443729"/>
                  </a:lnTo>
                  <a:lnTo>
                    <a:pt x="107798" y="376405"/>
                  </a:lnTo>
                  <a:lnTo>
                    <a:pt x="130737" y="311702"/>
                  </a:lnTo>
                  <a:lnTo>
                    <a:pt x="157234" y="239308"/>
                  </a:lnTo>
                  <a:close/>
                </a:path>
              </a:pathLst>
            </a:custGeom>
            <a:solidFill>
              <a:schemeClr val="accent5"/>
            </a:solidFill>
            <a:ln w="12700">
              <a:miter lim="400000"/>
            </a:ln>
          </p:spPr>
          <p:txBody>
            <a:bodyPr wrap="square" lIns="28575" tIns="28575" rIns="28575" bIns="28575" anchor="ctr">
              <a:noAutofit/>
            </a:bodyPr>
            <a:lstStyle/>
            <a:p>
              <a:pPr>
                <a:defRPr sz="3000">
                  <a:solidFill>
                    <a:srgbClr val="FFFFFF"/>
                  </a:solidFill>
                </a:defRPr>
              </a:pPr>
              <a:endParaRPr sz="2250"/>
            </a:p>
          </p:txBody>
        </p:sp>
        <p:sp>
          <p:nvSpPr>
            <p:cNvPr id="22" name="Freeform: Shape 57">
              <a:extLst>
                <a:ext uri="{FF2B5EF4-FFF2-40B4-BE49-F238E27FC236}">
                  <a16:creationId xmlns:a16="http://schemas.microsoft.com/office/drawing/2014/main" id="{B89062F6-ED0A-497A-93A9-11618CFFE35D}"/>
                </a:ext>
              </a:extLst>
            </p:cNvPr>
            <p:cNvSpPr/>
            <p:nvPr/>
          </p:nvSpPr>
          <p:spPr>
            <a:xfrm>
              <a:off x="4940696" y="2794248"/>
              <a:ext cx="1345691" cy="1549703"/>
            </a:xfrm>
            <a:custGeom>
              <a:avLst/>
              <a:gdLst>
                <a:gd name="connsiteX0" fmla="*/ 1559112 w 1794255"/>
                <a:gd name="connsiteY0" fmla="*/ 0 h 2066270"/>
                <a:gd name="connsiteX1" fmla="*/ 1593182 w 1794255"/>
                <a:gd name="connsiteY1" fmla="*/ 70724 h 2066270"/>
                <a:gd name="connsiteX2" fmla="*/ 1631163 w 1794255"/>
                <a:gd name="connsiteY2" fmla="*/ 160332 h 2066270"/>
                <a:gd name="connsiteX3" fmla="*/ 1678830 w 1794255"/>
                <a:gd name="connsiteY3" fmla="*/ 290569 h 2066270"/>
                <a:gd name="connsiteX4" fmla="*/ 1707339 w 1794255"/>
                <a:gd name="connsiteY4" fmla="*/ 386631 h 2066270"/>
                <a:gd name="connsiteX5" fmla="*/ 1741718 w 1794255"/>
                <a:gd name="connsiteY5" fmla="*/ 520333 h 2066270"/>
                <a:gd name="connsiteX6" fmla="*/ 1760957 w 1794255"/>
                <a:gd name="connsiteY6" fmla="*/ 629759 h 2066270"/>
                <a:gd name="connsiteX7" fmla="*/ 1782213 w 1794255"/>
                <a:gd name="connsiteY7" fmla="*/ 769036 h 2066270"/>
                <a:gd name="connsiteX8" fmla="*/ 1782833 w 1794255"/>
                <a:gd name="connsiteY8" fmla="*/ 776115 h 2066270"/>
                <a:gd name="connsiteX9" fmla="*/ 1794255 w 1794255"/>
                <a:gd name="connsiteY9" fmla="*/ 1002317 h 2066270"/>
                <a:gd name="connsiteX10" fmla="*/ 1793760 w 1794255"/>
                <a:gd name="connsiteY10" fmla="*/ 1018152 h 2066270"/>
                <a:gd name="connsiteX11" fmla="*/ 1784798 w 1794255"/>
                <a:gd name="connsiteY11" fmla="*/ 1195636 h 2066270"/>
                <a:gd name="connsiteX12" fmla="*/ 1777676 w 1794255"/>
                <a:gd name="connsiteY12" fmla="*/ 1271362 h 2066270"/>
                <a:gd name="connsiteX13" fmla="*/ 1754778 w 1794255"/>
                <a:gd name="connsiteY13" fmla="*/ 1421401 h 2066270"/>
                <a:gd name="connsiteX14" fmla="*/ 1725687 w 1794255"/>
                <a:gd name="connsiteY14" fmla="*/ 1552682 h 2066270"/>
                <a:gd name="connsiteX15" fmla="*/ 1723150 w 1794255"/>
                <a:gd name="connsiteY15" fmla="*/ 1562550 h 2066270"/>
                <a:gd name="connsiteX16" fmla="*/ 1686592 w 1794255"/>
                <a:gd name="connsiteY16" fmla="*/ 1689865 h 2066270"/>
                <a:gd name="connsiteX17" fmla="*/ 1527033 w 1794255"/>
                <a:gd name="connsiteY17" fmla="*/ 2066270 h 2066270"/>
                <a:gd name="connsiteX18" fmla="*/ 882131 w 1794255"/>
                <a:gd name="connsiteY18" fmla="*/ 1713662 h 2066270"/>
                <a:gd name="connsiteX19" fmla="*/ 865381 w 1794255"/>
                <a:gd name="connsiteY19" fmla="*/ 1685611 h 2066270"/>
                <a:gd name="connsiteX20" fmla="*/ 881822 w 1794255"/>
                <a:gd name="connsiteY20" fmla="*/ 1657655 h 2066270"/>
                <a:gd name="connsiteX21" fmla="*/ 1007700 w 1794255"/>
                <a:gd name="connsiteY21" fmla="*/ 1513855 h 2066270"/>
                <a:gd name="connsiteX22" fmla="*/ 985401 w 1794255"/>
                <a:gd name="connsiteY22" fmla="*/ 1377426 h 2066270"/>
                <a:gd name="connsiteX23" fmla="*/ 857366 w 1794255"/>
                <a:gd name="connsiteY23" fmla="*/ 1285517 h 2066270"/>
                <a:gd name="connsiteX24" fmla="*/ 701895 w 1794255"/>
                <a:gd name="connsiteY24" fmla="*/ 1310792 h 2066270"/>
                <a:gd name="connsiteX25" fmla="*/ 621231 w 1794255"/>
                <a:gd name="connsiteY25" fmla="*/ 1516344 h 2066270"/>
                <a:gd name="connsiteX26" fmla="*/ 605612 w 1794255"/>
                <a:gd name="connsiteY26" fmla="*/ 1544300 h 2066270"/>
                <a:gd name="connsiteX27" fmla="*/ 573551 w 1794255"/>
                <a:gd name="connsiteY27" fmla="*/ 1544970 h 2066270"/>
                <a:gd name="connsiteX28" fmla="*/ 0 w 1794255"/>
                <a:gd name="connsiteY28" fmla="*/ 1231237 h 2066270"/>
                <a:gd name="connsiteX29" fmla="*/ 8292 w 1794255"/>
                <a:gd name="connsiteY29" fmla="*/ 1216011 h 2066270"/>
                <a:gd name="connsiteX30" fmla="*/ 50931 w 1794255"/>
                <a:gd name="connsiteY30" fmla="*/ 1005499 h 2066270"/>
                <a:gd name="connsiteX31" fmla="*/ 8292 w 1794255"/>
                <a:gd name="connsiteY31" fmla="*/ 794987 h 2066270"/>
                <a:gd name="connsiteX32" fmla="*/ 2111 w 1794255"/>
                <a:gd name="connsiteY32" fmla="*/ 783638 h 2066270"/>
                <a:gd name="connsiteX33" fmla="*/ 591945 w 1794255"/>
                <a:gd name="connsiteY33" fmla="*/ 486764 h 2066270"/>
                <a:gd name="connsiteX34" fmla="*/ 642912 w 1794255"/>
                <a:gd name="connsiteY34" fmla="*/ 409119 h 2066270"/>
                <a:gd name="connsiteX35" fmla="*/ 601399 w 1794255"/>
                <a:gd name="connsiteY35" fmla="*/ 325922 h 2066270"/>
                <a:gd name="connsiteX36" fmla="*/ 504499 w 1794255"/>
                <a:gd name="connsiteY36" fmla="*/ 196195 h 2066270"/>
                <a:gd name="connsiteX37" fmla="*/ 551561 w 1794255"/>
                <a:gd name="connsiteY37" fmla="*/ 97297 h 2066270"/>
                <a:gd name="connsiteX38" fmla="*/ 655140 w 1794255"/>
                <a:gd name="connsiteY38" fmla="*/ 59767 h 2066270"/>
                <a:gd name="connsiteX39" fmla="*/ 737963 w 1794255"/>
                <a:gd name="connsiteY39" fmla="*/ 97584 h 2066270"/>
                <a:gd name="connsiteX40" fmla="*/ 771256 w 1794255"/>
                <a:gd name="connsiteY40" fmla="*/ 237076 h 2066270"/>
                <a:gd name="connsiteX41" fmla="*/ 811845 w 1794255"/>
                <a:gd name="connsiteY41" fmla="*/ 322284 h 2066270"/>
                <a:gd name="connsiteX42" fmla="*/ 906279 w 1794255"/>
                <a:gd name="connsiteY42" fmla="*/ 328698 h 20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794255" h="2066270">
                  <a:moveTo>
                    <a:pt x="1559112" y="0"/>
                  </a:moveTo>
                  <a:lnTo>
                    <a:pt x="1593182" y="70724"/>
                  </a:lnTo>
                  <a:lnTo>
                    <a:pt x="1631163" y="160332"/>
                  </a:lnTo>
                  <a:lnTo>
                    <a:pt x="1678830" y="290569"/>
                  </a:lnTo>
                  <a:lnTo>
                    <a:pt x="1707339" y="386631"/>
                  </a:lnTo>
                  <a:lnTo>
                    <a:pt x="1741718" y="520333"/>
                  </a:lnTo>
                  <a:lnTo>
                    <a:pt x="1760957" y="629759"/>
                  </a:lnTo>
                  <a:lnTo>
                    <a:pt x="1782213" y="769036"/>
                  </a:lnTo>
                  <a:lnTo>
                    <a:pt x="1782833" y="776115"/>
                  </a:lnTo>
                  <a:lnTo>
                    <a:pt x="1794255" y="1002317"/>
                  </a:lnTo>
                  <a:lnTo>
                    <a:pt x="1793760" y="1018152"/>
                  </a:lnTo>
                  <a:lnTo>
                    <a:pt x="1784798" y="1195636"/>
                  </a:lnTo>
                  <a:lnTo>
                    <a:pt x="1777676" y="1271362"/>
                  </a:lnTo>
                  <a:lnTo>
                    <a:pt x="1754778" y="1421401"/>
                  </a:lnTo>
                  <a:lnTo>
                    <a:pt x="1725687" y="1552682"/>
                  </a:lnTo>
                  <a:lnTo>
                    <a:pt x="1723150" y="1562550"/>
                  </a:lnTo>
                  <a:lnTo>
                    <a:pt x="1686592" y="1689865"/>
                  </a:lnTo>
                  <a:cubicBezTo>
                    <a:pt x="1644591" y="1820861"/>
                    <a:pt x="1591000" y="1946716"/>
                    <a:pt x="1527033" y="2066270"/>
                  </a:cubicBezTo>
                  <a:lnTo>
                    <a:pt x="882131" y="1713662"/>
                  </a:lnTo>
                  <a:cubicBezTo>
                    <a:pt x="867128" y="1705429"/>
                    <a:pt x="865381" y="1691451"/>
                    <a:pt x="865381" y="1685611"/>
                  </a:cubicBezTo>
                  <a:cubicBezTo>
                    <a:pt x="865381" y="1680154"/>
                    <a:pt x="866923" y="1665793"/>
                    <a:pt x="881822" y="1657655"/>
                  </a:cubicBezTo>
                  <a:cubicBezTo>
                    <a:pt x="948101" y="1620412"/>
                    <a:pt x="992697" y="1569575"/>
                    <a:pt x="1007700" y="1513855"/>
                  </a:cubicBezTo>
                  <a:cubicBezTo>
                    <a:pt x="1019619" y="1469144"/>
                    <a:pt x="1012015" y="1421945"/>
                    <a:pt x="985401" y="1377426"/>
                  </a:cubicBezTo>
                  <a:cubicBezTo>
                    <a:pt x="958171" y="1331759"/>
                    <a:pt x="911519" y="1298250"/>
                    <a:pt x="857366" y="1285517"/>
                  </a:cubicBezTo>
                  <a:cubicBezTo>
                    <a:pt x="803316" y="1272975"/>
                    <a:pt x="746800" y="1282166"/>
                    <a:pt x="701895" y="1310792"/>
                  </a:cubicBezTo>
                  <a:cubicBezTo>
                    <a:pt x="618764" y="1364023"/>
                    <a:pt x="619998" y="1452103"/>
                    <a:pt x="621231" y="1516344"/>
                  </a:cubicBezTo>
                  <a:cubicBezTo>
                    <a:pt x="621539" y="1533098"/>
                    <a:pt x="610544" y="1541619"/>
                    <a:pt x="605612" y="1544300"/>
                  </a:cubicBezTo>
                  <a:cubicBezTo>
                    <a:pt x="600782" y="1547076"/>
                    <a:pt x="588246" y="1552821"/>
                    <a:pt x="573551" y="1544970"/>
                  </a:cubicBezTo>
                  <a:lnTo>
                    <a:pt x="0" y="1231237"/>
                  </a:lnTo>
                  <a:lnTo>
                    <a:pt x="8292" y="1216011"/>
                  </a:lnTo>
                  <a:cubicBezTo>
                    <a:pt x="35748" y="1151308"/>
                    <a:pt x="50931" y="1080171"/>
                    <a:pt x="50931" y="1005499"/>
                  </a:cubicBezTo>
                  <a:cubicBezTo>
                    <a:pt x="50931" y="930827"/>
                    <a:pt x="35748" y="859690"/>
                    <a:pt x="8292" y="794987"/>
                  </a:cubicBezTo>
                  <a:lnTo>
                    <a:pt x="2111" y="783638"/>
                  </a:lnTo>
                  <a:lnTo>
                    <a:pt x="591945" y="486764"/>
                  </a:lnTo>
                  <a:cubicBezTo>
                    <a:pt x="621847" y="471541"/>
                    <a:pt x="641063" y="442628"/>
                    <a:pt x="642912" y="409119"/>
                  </a:cubicBezTo>
                  <a:cubicBezTo>
                    <a:pt x="645070" y="375611"/>
                    <a:pt x="629451" y="344495"/>
                    <a:pt x="601399" y="325922"/>
                  </a:cubicBezTo>
                  <a:cubicBezTo>
                    <a:pt x="543649" y="287913"/>
                    <a:pt x="502649" y="256224"/>
                    <a:pt x="504499" y="196195"/>
                  </a:cubicBezTo>
                  <a:cubicBezTo>
                    <a:pt x="505424" y="159431"/>
                    <a:pt x="522892" y="123433"/>
                    <a:pt x="551561" y="97297"/>
                  </a:cubicBezTo>
                  <a:cubicBezTo>
                    <a:pt x="580642" y="71064"/>
                    <a:pt x="618764" y="57373"/>
                    <a:pt x="655140" y="59767"/>
                  </a:cubicBezTo>
                  <a:cubicBezTo>
                    <a:pt x="690592" y="62256"/>
                    <a:pt x="718439" y="74702"/>
                    <a:pt x="737963" y="97584"/>
                  </a:cubicBezTo>
                  <a:cubicBezTo>
                    <a:pt x="764474" y="128316"/>
                    <a:pt x="776394" y="179154"/>
                    <a:pt x="771256" y="237076"/>
                  </a:cubicBezTo>
                  <a:cubicBezTo>
                    <a:pt x="768173" y="271159"/>
                    <a:pt x="783484" y="303136"/>
                    <a:pt x="811845" y="322284"/>
                  </a:cubicBezTo>
                  <a:cubicBezTo>
                    <a:pt x="840617" y="341527"/>
                    <a:pt x="875760" y="343921"/>
                    <a:pt x="906279" y="328698"/>
                  </a:cubicBezTo>
                  <a:close/>
                </a:path>
              </a:pathLst>
            </a:custGeom>
            <a:solidFill>
              <a:schemeClr val="accent2"/>
            </a:solidFill>
            <a:ln w="12700">
              <a:miter lim="400000"/>
            </a:ln>
          </p:spPr>
          <p:txBody>
            <a:bodyPr wrap="square" lIns="28575" tIns="28575" rIns="28575" bIns="28575" anchor="ctr">
              <a:noAutofit/>
            </a:bodyPr>
            <a:lstStyle/>
            <a:p>
              <a:pPr>
                <a:defRPr sz="3000">
                  <a:solidFill>
                    <a:srgbClr val="FFFFFF"/>
                  </a:solidFill>
                </a:defRPr>
              </a:pPr>
              <a:endParaRPr sz="2250"/>
            </a:p>
          </p:txBody>
        </p:sp>
        <p:sp>
          <p:nvSpPr>
            <p:cNvPr id="23" name="Freeform: Shape 58">
              <a:extLst>
                <a:ext uri="{FF2B5EF4-FFF2-40B4-BE49-F238E27FC236}">
                  <a16:creationId xmlns:a16="http://schemas.microsoft.com/office/drawing/2014/main" id="{95DDA0DE-F9D1-4ED9-994F-77CE3F8353CB}"/>
                </a:ext>
              </a:extLst>
            </p:cNvPr>
            <p:cNvSpPr/>
            <p:nvPr/>
          </p:nvSpPr>
          <p:spPr>
            <a:xfrm>
              <a:off x="3063723" y="3760245"/>
              <a:ext cx="1775459" cy="1501889"/>
            </a:xfrm>
            <a:custGeom>
              <a:avLst/>
              <a:gdLst>
                <a:gd name="connsiteX0" fmla="*/ 1550217 w 2367279"/>
                <a:gd name="connsiteY0" fmla="*/ 0 h 2002519"/>
                <a:gd name="connsiteX1" fmla="*/ 1561045 w 2367279"/>
                <a:gd name="connsiteY1" fmla="*/ 19882 h 2002519"/>
                <a:gd name="connsiteX2" fmla="*/ 1901619 w 2367279"/>
                <a:gd name="connsiteY2" fmla="*/ 247338 h 2002519"/>
                <a:gd name="connsiteX3" fmla="*/ 1995066 w 2367279"/>
                <a:gd name="connsiteY3" fmla="*/ 256727 h 2002519"/>
                <a:gd name="connsiteX4" fmla="*/ 1995066 w 2367279"/>
                <a:gd name="connsiteY4" fmla="*/ 919836 h 2002519"/>
                <a:gd name="connsiteX5" fmla="*/ 2041414 w 2367279"/>
                <a:gd name="connsiteY5" fmla="*/ 1000264 h 2002519"/>
                <a:gd name="connsiteX6" fmla="*/ 2134660 w 2367279"/>
                <a:gd name="connsiteY6" fmla="*/ 1000573 h 2002519"/>
                <a:gd name="connsiteX7" fmla="*/ 2294682 w 2367279"/>
                <a:gd name="connsiteY7" fmla="*/ 972836 h 2002519"/>
                <a:gd name="connsiteX8" fmla="*/ 2361898 w 2367279"/>
                <a:gd name="connsiteY8" fmla="*/ 1059347 h 2002519"/>
                <a:gd name="connsiteX9" fmla="*/ 2348829 w 2367279"/>
                <a:gd name="connsiteY9" fmla="*/ 1168337 h 2002519"/>
                <a:gd name="connsiteX10" fmla="*/ 2277659 w 2367279"/>
                <a:gd name="connsiteY10" fmla="*/ 1225049 h 2002519"/>
                <a:gd name="connsiteX11" fmla="*/ 2137735 w 2367279"/>
                <a:gd name="connsiteY11" fmla="*/ 1191847 h 2002519"/>
                <a:gd name="connsiteX12" fmla="*/ 2042952 w 2367279"/>
                <a:gd name="connsiteY12" fmla="*/ 1189372 h 2002519"/>
                <a:gd name="connsiteX13" fmla="*/ 1994736 w 2367279"/>
                <a:gd name="connsiteY13" fmla="*/ 1270419 h 2002519"/>
                <a:gd name="connsiteX14" fmla="*/ 1994736 w 2367279"/>
                <a:gd name="connsiteY14" fmla="*/ 2002519 h 2002519"/>
                <a:gd name="connsiteX15" fmla="*/ 1814712 w 2367279"/>
                <a:gd name="connsiteY15" fmla="*/ 1993429 h 2002519"/>
                <a:gd name="connsiteX16" fmla="*/ 1705046 w 2367279"/>
                <a:gd name="connsiteY16" fmla="*/ 1980512 h 2002519"/>
                <a:gd name="connsiteX17" fmla="*/ 1646915 w 2367279"/>
                <a:gd name="connsiteY17" fmla="*/ 1971640 h 2002519"/>
                <a:gd name="connsiteX18" fmla="*/ 1520890 w 2367279"/>
                <a:gd name="connsiteY18" fmla="*/ 1947860 h 2002519"/>
                <a:gd name="connsiteX19" fmla="*/ 0 w 2367279"/>
                <a:gd name="connsiteY19" fmla="*/ 779809 h 2002519"/>
                <a:gd name="connsiteX20" fmla="*/ 656236 w 2367279"/>
                <a:gd name="connsiteY20" fmla="*/ 449437 h 2002519"/>
                <a:gd name="connsiteX21" fmla="*/ 688965 w 2367279"/>
                <a:gd name="connsiteY21" fmla="*/ 451499 h 2002519"/>
                <a:gd name="connsiteX22" fmla="*/ 703023 w 2367279"/>
                <a:gd name="connsiteY22" fmla="*/ 481092 h 2002519"/>
                <a:gd name="connsiteX23" fmla="*/ 750690 w 2367279"/>
                <a:gd name="connsiteY23" fmla="*/ 665870 h 2002519"/>
                <a:gd name="connsiteX24" fmla="*/ 875896 w 2367279"/>
                <a:gd name="connsiteY24" fmla="*/ 724644 h 2002519"/>
                <a:gd name="connsiteX25" fmla="*/ 1024386 w 2367279"/>
                <a:gd name="connsiteY25" fmla="*/ 671438 h 2002519"/>
                <a:gd name="connsiteX26" fmla="*/ 1091602 w 2367279"/>
                <a:gd name="connsiteY26" fmla="*/ 529452 h 2002519"/>
                <a:gd name="connsiteX27" fmla="*/ 967275 w 2367279"/>
                <a:gd name="connsiteY27" fmla="*/ 347046 h 2002519"/>
                <a:gd name="connsiteX28" fmla="*/ 952887 w 2367279"/>
                <a:gd name="connsiteY28" fmla="*/ 318484 h 2002519"/>
                <a:gd name="connsiteX29" fmla="*/ 970679 w 2367279"/>
                <a:gd name="connsiteY29" fmla="*/ 291675 h 2002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367279" h="2002519">
                  <a:moveTo>
                    <a:pt x="1550217" y="0"/>
                  </a:moveTo>
                  <a:lnTo>
                    <a:pt x="1561045" y="19882"/>
                  </a:lnTo>
                  <a:cubicBezTo>
                    <a:pt x="1639051" y="134970"/>
                    <a:pt x="1760333" y="218521"/>
                    <a:pt x="1901619" y="247338"/>
                  </a:cubicBezTo>
                  <a:lnTo>
                    <a:pt x="1995066" y="256727"/>
                  </a:lnTo>
                  <a:lnTo>
                    <a:pt x="1995066" y="919836"/>
                  </a:lnTo>
                  <a:cubicBezTo>
                    <a:pt x="1995066" y="953348"/>
                    <a:pt x="2012419" y="983560"/>
                    <a:pt x="2041414" y="1000264"/>
                  </a:cubicBezTo>
                  <a:cubicBezTo>
                    <a:pt x="2070519" y="1016968"/>
                    <a:pt x="2105335" y="1017277"/>
                    <a:pt x="2134660" y="1000573"/>
                  </a:cubicBezTo>
                  <a:cubicBezTo>
                    <a:pt x="2195176" y="966443"/>
                    <a:pt x="2241854" y="944274"/>
                    <a:pt x="2294682" y="972836"/>
                  </a:cubicBezTo>
                  <a:cubicBezTo>
                    <a:pt x="2327082" y="990262"/>
                    <a:pt x="2351574" y="1021917"/>
                    <a:pt x="2361898" y="1059347"/>
                  </a:cubicBezTo>
                  <a:cubicBezTo>
                    <a:pt x="2372332" y="1096777"/>
                    <a:pt x="2367390" y="1136682"/>
                    <a:pt x="2348829" y="1168337"/>
                  </a:cubicBezTo>
                  <a:cubicBezTo>
                    <a:pt x="2330817" y="1198858"/>
                    <a:pt x="2306983" y="1218037"/>
                    <a:pt x="2277659" y="1225049"/>
                  </a:cubicBezTo>
                  <a:cubicBezTo>
                    <a:pt x="2238230" y="1234742"/>
                    <a:pt x="2187159" y="1222574"/>
                    <a:pt x="2137735" y="1191847"/>
                  </a:cubicBezTo>
                  <a:cubicBezTo>
                    <a:pt x="2108410" y="1173493"/>
                    <a:pt x="2072935" y="1172668"/>
                    <a:pt x="2042952" y="1189372"/>
                  </a:cubicBezTo>
                  <a:cubicBezTo>
                    <a:pt x="2013078" y="1205767"/>
                    <a:pt x="1995066" y="1236288"/>
                    <a:pt x="1994736" y="1270419"/>
                  </a:cubicBezTo>
                  <a:lnTo>
                    <a:pt x="1994736" y="2002519"/>
                  </a:lnTo>
                  <a:lnTo>
                    <a:pt x="1814712" y="1993429"/>
                  </a:lnTo>
                  <a:lnTo>
                    <a:pt x="1705046" y="1980512"/>
                  </a:lnTo>
                  <a:lnTo>
                    <a:pt x="1646915" y="1971640"/>
                  </a:lnTo>
                  <a:lnTo>
                    <a:pt x="1520890" y="1947860"/>
                  </a:lnTo>
                  <a:cubicBezTo>
                    <a:pt x="859147" y="1799153"/>
                    <a:pt x="306351" y="1363916"/>
                    <a:pt x="0" y="779809"/>
                  </a:cubicBezTo>
                  <a:lnTo>
                    <a:pt x="656236" y="449437"/>
                  </a:lnTo>
                  <a:cubicBezTo>
                    <a:pt x="671502" y="441807"/>
                    <a:pt x="684352" y="448199"/>
                    <a:pt x="688965" y="451499"/>
                  </a:cubicBezTo>
                  <a:cubicBezTo>
                    <a:pt x="693798" y="454902"/>
                    <a:pt x="704561" y="463976"/>
                    <a:pt x="703023" y="481092"/>
                  </a:cubicBezTo>
                  <a:cubicBezTo>
                    <a:pt x="695994" y="556571"/>
                    <a:pt x="713128" y="622047"/>
                    <a:pt x="750690" y="665870"/>
                  </a:cubicBezTo>
                  <a:cubicBezTo>
                    <a:pt x="780893" y="700928"/>
                    <a:pt x="824276" y="721345"/>
                    <a:pt x="875896" y="724644"/>
                  </a:cubicBezTo>
                  <a:cubicBezTo>
                    <a:pt x="929054" y="728047"/>
                    <a:pt x="983200" y="708559"/>
                    <a:pt x="1024386" y="671438"/>
                  </a:cubicBezTo>
                  <a:cubicBezTo>
                    <a:pt x="1065683" y="634214"/>
                    <a:pt x="1090065" y="582452"/>
                    <a:pt x="1091602" y="529452"/>
                  </a:cubicBezTo>
                  <a:cubicBezTo>
                    <a:pt x="1094678" y="431083"/>
                    <a:pt x="1020982" y="382723"/>
                    <a:pt x="967275" y="347046"/>
                  </a:cubicBezTo>
                  <a:cubicBezTo>
                    <a:pt x="953216" y="337972"/>
                    <a:pt x="952557" y="323949"/>
                    <a:pt x="952887" y="318484"/>
                  </a:cubicBezTo>
                  <a:cubicBezTo>
                    <a:pt x="953216" y="313019"/>
                    <a:pt x="955633" y="299305"/>
                    <a:pt x="970679" y="291675"/>
                  </a:cubicBezTo>
                  <a:close/>
                </a:path>
              </a:pathLst>
            </a:custGeom>
            <a:solidFill>
              <a:schemeClr val="accent4"/>
            </a:solidFill>
            <a:ln w="12700">
              <a:miter lim="400000"/>
            </a:ln>
          </p:spPr>
          <p:txBody>
            <a:bodyPr wrap="square" lIns="28575" tIns="28575" rIns="28575" bIns="28575" anchor="ctr">
              <a:noAutofit/>
            </a:bodyPr>
            <a:lstStyle/>
            <a:p>
              <a:pPr>
                <a:defRPr sz="3000">
                  <a:solidFill>
                    <a:srgbClr val="FFFFFF"/>
                  </a:solidFill>
                </a:defRPr>
              </a:pPr>
              <a:endParaRPr sz="2250"/>
            </a:p>
          </p:txBody>
        </p:sp>
        <p:sp>
          <p:nvSpPr>
            <p:cNvPr id="24" name="Freeform: Shape 59">
              <a:extLst>
                <a:ext uri="{FF2B5EF4-FFF2-40B4-BE49-F238E27FC236}">
                  <a16:creationId xmlns:a16="http://schemas.microsoft.com/office/drawing/2014/main" id="{2832ACDE-DBCC-4C4D-BF06-8A16BDCA148B}"/>
                </a:ext>
              </a:extLst>
            </p:cNvPr>
            <p:cNvSpPr/>
            <p:nvPr/>
          </p:nvSpPr>
          <p:spPr>
            <a:xfrm>
              <a:off x="4598924" y="3765020"/>
              <a:ext cx="1464042" cy="1496131"/>
            </a:xfrm>
            <a:custGeom>
              <a:avLst/>
              <a:gdLst>
                <a:gd name="connsiteX0" fmla="*/ 421321 w 1952056"/>
                <a:gd name="connsiteY0" fmla="*/ 0 h 1994841"/>
                <a:gd name="connsiteX1" fmla="*/ 1004877 w 1952056"/>
                <a:gd name="connsiteY1" fmla="*/ 319120 h 1994841"/>
                <a:gd name="connsiteX2" fmla="*/ 1098051 w 1952056"/>
                <a:gd name="connsiteY2" fmla="*/ 317265 h 1994841"/>
                <a:gd name="connsiteX3" fmla="*/ 1143187 w 1952056"/>
                <a:gd name="connsiteY3" fmla="*/ 235988 h 1994841"/>
                <a:gd name="connsiteX4" fmla="*/ 1195756 w 1952056"/>
                <a:gd name="connsiteY4" fmla="*/ 82806 h 1994841"/>
                <a:gd name="connsiteX5" fmla="*/ 1304246 w 1952056"/>
                <a:gd name="connsiteY5" fmla="*/ 65706 h 1994841"/>
                <a:gd name="connsiteX6" fmla="*/ 1393794 w 1952056"/>
                <a:gd name="connsiteY6" fmla="*/ 129678 h 1994841"/>
                <a:gd name="connsiteX7" fmla="*/ 1409293 w 1952056"/>
                <a:gd name="connsiteY7" fmla="*/ 219196 h 1994841"/>
                <a:gd name="connsiteX8" fmla="*/ 1312766 w 1952056"/>
                <a:gd name="connsiteY8" fmla="*/ 325506 h 1994841"/>
                <a:gd name="connsiteX9" fmla="*/ 1265092 w 1952056"/>
                <a:gd name="connsiteY9" fmla="*/ 407093 h 1994841"/>
                <a:gd name="connsiteX10" fmla="*/ 1313129 w 1952056"/>
                <a:gd name="connsiteY10" fmla="*/ 487444 h 1994841"/>
                <a:gd name="connsiteX11" fmla="*/ 1952056 w 1952056"/>
                <a:gd name="connsiteY11" fmla="*/ 837058 h 1994841"/>
                <a:gd name="connsiteX12" fmla="*/ 1859689 w 1952056"/>
                <a:gd name="connsiteY12" fmla="*/ 989099 h 1994841"/>
                <a:gd name="connsiteX13" fmla="*/ 1730147 w 1952056"/>
                <a:gd name="connsiteY13" fmla="*/ 1162335 h 1994841"/>
                <a:gd name="connsiteX14" fmla="*/ 1722426 w 1952056"/>
                <a:gd name="connsiteY14" fmla="*/ 1171316 h 1994841"/>
                <a:gd name="connsiteX15" fmla="*/ 1580548 w 1952056"/>
                <a:gd name="connsiteY15" fmla="*/ 1327421 h 1994841"/>
                <a:gd name="connsiteX16" fmla="*/ 1053745 w 1952056"/>
                <a:gd name="connsiteY16" fmla="*/ 1721067 h 1994841"/>
                <a:gd name="connsiteX17" fmla="*/ 855581 w 1952056"/>
                <a:gd name="connsiteY17" fmla="*/ 1816528 h 1994841"/>
                <a:gd name="connsiteX18" fmla="*/ 849685 w 1952056"/>
                <a:gd name="connsiteY18" fmla="*/ 1818879 h 1994841"/>
                <a:gd name="connsiteX19" fmla="*/ 668019 w 1952056"/>
                <a:gd name="connsiteY19" fmla="*/ 1885369 h 1994841"/>
                <a:gd name="connsiteX20" fmla="*/ 628959 w 1952056"/>
                <a:gd name="connsiteY20" fmla="*/ 1898040 h 1994841"/>
                <a:gd name="connsiteX21" fmla="*/ 446707 w 1952056"/>
                <a:gd name="connsiteY21" fmla="*/ 1944902 h 1994841"/>
                <a:gd name="connsiteX22" fmla="*/ 371095 w 1952056"/>
                <a:gd name="connsiteY22" fmla="*/ 1958730 h 1994841"/>
                <a:gd name="connsiteX23" fmla="*/ 260305 w 1952056"/>
                <a:gd name="connsiteY23" fmla="*/ 1975639 h 1994841"/>
                <a:gd name="connsiteX24" fmla="*/ 160440 w 1952056"/>
                <a:gd name="connsiteY24" fmla="*/ 1987061 h 1994841"/>
                <a:gd name="connsiteX25" fmla="*/ 83592 w 1952056"/>
                <a:gd name="connsiteY25" fmla="*/ 1990942 h 1994841"/>
                <a:gd name="connsiteX26" fmla="*/ 0 w 1952056"/>
                <a:gd name="connsiteY26" fmla="*/ 1994841 h 1994841"/>
                <a:gd name="connsiteX27" fmla="*/ 0 w 1952056"/>
                <a:gd name="connsiteY27" fmla="*/ 1262209 h 1994841"/>
                <a:gd name="connsiteX28" fmla="*/ 16496 w 1952056"/>
                <a:gd name="connsiteY28" fmla="*/ 1234189 h 1994841"/>
                <a:gd name="connsiteX29" fmla="*/ 49215 w 1952056"/>
                <a:gd name="connsiteY29" fmla="*/ 1235116 h 1994841"/>
                <a:gd name="connsiteX30" fmla="*/ 236197 w 1952056"/>
                <a:gd name="connsiteY30" fmla="*/ 1275910 h 1994841"/>
                <a:gd name="connsiteX31" fmla="*/ 345231 w 1952056"/>
                <a:gd name="connsiteY31" fmla="*/ 1190923 h 1994841"/>
                <a:gd name="connsiteX32" fmla="*/ 364446 w 1952056"/>
                <a:gd name="connsiteY32" fmla="*/ 1034755 h 1994841"/>
                <a:gd name="connsiteX33" fmla="*/ 267647 w 1952056"/>
                <a:gd name="connsiteY33" fmla="*/ 911035 h 1994841"/>
                <a:gd name="connsiteX34" fmla="*/ 48309 w 1952056"/>
                <a:gd name="connsiteY34" fmla="*/ 939364 h 1994841"/>
                <a:gd name="connsiteX35" fmla="*/ 16224 w 1952056"/>
                <a:gd name="connsiteY35" fmla="*/ 939364 h 1994841"/>
                <a:gd name="connsiteX36" fmla="*/ 272 w 1952056"/>
                <a:gd name="connsiteY36" fmla="*/ 911654 h 1994841"/>
                <a:gd name="connsiteX37" fmla="*/ 272 w 1952056"/>
                <a:gd name="connsiteY37" fmla="*/ 248317 h 1994841"/>
                <a:gd name="connsiteX38" fmla="*/ 73386 w 1952056"/>
                <a:gd name="connsiteY38" fmla="*/ 240971 h 1994841"/>
                <a:gd name="connsiteX39" fmla="*/ 413961 w 1952056"/>
                <a:gd name="connsiteY39" fmla="*/ 13515 h 1994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52056" h="1994841">
                  <a:moveTo>
                    <a:pt x="421321" y="0"/>
                  </a:moveTo>
                  <a:lnTo>
                    <a:pt x="1004877" y="319120"/>
                  </a:lnTo>
                  <a:cubicBezTo>
                    <a:pt x="1034424" y="335190"/>
                    <a:pt x="1069319" y="334675"/>
                    <a:pt x="1098051" y="317265"/>
                  </a:cubicBezTo>
                  <a:cubicBezTo>
                    <a:pt x="1127054" y="299959"/>
                    <a:pt x="1143821" y="269467"/>
                    <a:pt x="1143187" y="235988"/>
                  </a:cubicBezTo>
                  <a:cubicBezTo>
                    <a:pt x="1142009" y="166865"/>
                    <a:pt x="1145090" y="115050"/>
                    <a:pt x="1195756" y="82806"/>
                  </a:cubicBezTo>
                  <a:cubicBezTo>
                    <a:pt x="1226662" y="63028"/>
                    <a:pt x="1266361" y="56950"/>
                    <a:pt x="1304246" y="65706"/>
                  </a:cubicBezTo>
                  <a:cubicBezTo>
                    <a:pt x="1342132" y="74874"/>
                    <a:pt x="1374852" y="98052"/>
                    <a:pt x="1393794" y="129678"/>
                  </a:cubicBezTo>
                  <a:cubicBezTo>
                    <a:pt x="1411740" y="160170"/>
                    <a:pt x="1416997" y="190250"/>
                    <a:pt x="1409293" y="219196"/>
                  </a:cubicBezTo>
                  <a:cubicBezTo>
                    <a:pt x="1398961" y="258238"/>
                    <a:pt x="1363794" y="296869"/>
                    <a:pt x="1312766" y="325506"/>
                  </a:cubicBezTo>
                  <a:cubicBezTo>
                    <a:pt x="1282856" y="342195"/>
                    <a:pt x="1265092" y="372687"/>
                    <a:pt x="1265092" y="407093"/>
                  </a:cubicBezTo>
                  <a:cubicBezTo>
                    <a:pt x="1265454" y="441500"/>
                    <a:pt x="1283491" y="471683"/>
                    <a:pt x="1313129" y="487444"/>
                  </a:cubicBezTo>
                  <a:lnTo>
                    <a:pt x="1952056" y="837058"/>
                  </a:lnTo>
                  <a:lnTo>
                    <a:pt x="1859689" y="989099"/>
                  </a:lnTo>
                  <a:lnTo>
                    <a:pt x="1730147" y="1162335"/>
                  </a:lnTo>
                  <a:lnTo>
                    <a:pt x="1722426" y="1171316"/>
                  </a:lnTo>
                  <a:lnTo>
                    <a:pt x="1580548" y="1327421"/>
                  </a:lnTo>
                  <a:cubicBezTo>
                    <a:pt x="1425417" y="1482553"/>
                    <a:pt x="1248092" y="1615492"/>
                    <a:pt x="1053745" y="1721067"/>
                  </a:cubicBezTo>
                  <a:lnTo>
                    <a:pt x="855581" y="1816528"/>
                  </a:lnTo>
                  <a:lnTo>
                    <a:pt x="849685" y="1818879"/>
                  </a:lnTo>
                  <a:lnTo>
                    <a:pt x="668019" y="1885369"/>
                  </a:lnTo>
                  <a:lnTo>
                    <a:pt x="628959" y="1898040"/>
                  </a:lnTo>
                  <a:lnTo>
                    <a:pt x="446707" y="1944902"/>
                  </a:lnTo>
                  <a:lnTo>
                    <a:pt x="371095" y="1958730"/>
                  </a:lnTo>
                  <a:lnTo>
                    <a:pt x="260305" y="1975639"/>
                  </a:lnTo>
                  <a:lnTo>
                    <a:pt x="160440" y="1987061"/>
                  </a:lnTo>
                  <a:lnTo>
                    <a:pt x="83592" y="1990942"/>
                  </a:lnTo>
                  <a:lnTo>
                    <a:pt x="0" y="1994841"/>
                  </a:lnTo>
                  <a:lnTo>
                    <a:pt x="0" y="1262209"/>
                  </a:lnTo>
                  <a:cubicBezTo>
                    <a:pt x="0" y="1245108"/>
                    <a:pt x="11602" y="1236867"/>
                    <a:pt x="16496" y="1234189"/>
                  </a:cubicBezTo>
                  <a:cubicBezTo>
                    <a:pt x="21390" y="1231408"/>
                    <a:pt x="34532" y="1225948"/>
                    <a:pt x="49215" y="1235116"/>
                  </a:cubicBezTo>
                  <a:cubicBezTo>
                    <a:pt x="113657" y="1274982"/>
                    <a:pt x="179912" y="1289610"/>
                    <a:pt x="236197" y="1275910"/>
                  </a:cubicBezTo>
                  <a:cubicBezTo>
                    <a:pt x="281061" y="1264887"/>
                    <a:pt x="318947" y="1235425"/>
                    <a:pt x="345231" y="1190923"/>
                  </a:cubicBezTo>
                  <a:cubicBezTo>
                    <a:pt x="372422" y="1144979"/>
                    <a:pt x="379491" y="1088013"/>
                    <a:pt x="364446" y="1034755"/>
                  </a:cubicBezTo>
                  <a:cubicBezTo>
                    <a:pt x="349854" y="981394"/>
                    <a:pt x="314415" y="936377"/>
                    <a:pt x="267647" y="911035"/>
                  </a:cubicBezTo>
                  <a:cubicBezTo>
                    <a:pt x="180909" y="863855"/>
                    <a:pt x="104141" y="907739"/>
                    <a:pt x="48309" y="939364"/>
                  </a:cubicBezTo>
                  <a:cubicBezTo>
                    <a:pt x="33626" y="947914"/>
                    <a:pt x="21118" y="942146"/>
                    <a:pt x="16224" y="939364"/>
                  </a:cubicBezTo>
                  <a:cubicBezTo>
                    <a:pt x="11602" y="936686"/>
                    <a:pt x="272" y="928445"/>
                    <a:pt x="272" y="911654"/>
                  </a:cubicBezTo>
                  <a:lnTo>
                    <a:pt x="272" y="248317"/>
                  </a:lnTo>
                  <a:lnTo>
                    <a:pt x="73386" y="240971"/>
                  </a:lnTo>
                  <a:cubicBezTo>
                    <a:pt x="214672" y="212154"/>
                    <a:pt x="335955" y="128603"/>
                    <a:pt x="413961" y="13515"/>
                  </a:cubicBezTo>
                  <a:close/>
                </a:path>
              </a:pathLst>
            </a:custGeom>
            <a:solidFill>
              <a:srgbClr val="5DB7E3"/>
            </a:solidFill>
            <a:ln w="12700">
              <a:miter lim="400000"/>
            </a:ln>
          </p:spPr>
          <p:txBody>
            <a:bodyPr wrap="square" lIns="28575" tIns="28575" rIns="28575" bIns="28575" anchor="ctr">
              <a:noAutofit/>
            </a:bodyPr>
            <a:lstStyle/>
            <a:p>
              <a:pPr>
                <a:defRPr sz="3000">
                  <a:solidFill>
                    <a:srgbClr val="FFFFFF"/>
                  </a:solidFill>
                </a:defRPr>
              </a:pPr>
              <a:endParaRPr sz="2250"/>
            </a:p>
          </p:txBody>
        </p:sp>
        <p:grpSp>
          <p:nvGrpSpPr>
            <p:cNvPr id="25" name="Group 24">
              <a:extLst>
                <a:ext uri="{FF2B5EF4-FFF2-40B4-BE49-F238E27FC236}">
                  <a16:creationId xmlns:a16="http://schemas.microsoft.com/office/drawing/2014/main" id="{C8ED5F23-3405-4DF6-8258-BFB06A53F4A2}"/>
                </a:ext>
              </a:extLst>
            </p:cNvPr>
            <p:cNvGrpSpPr/>
            <p:nvPr/>
          </p:nvGrpSpPr>
          <p:grpSpPr>
            <a:xfrm>
              <a:off x="2857514" y="1834613"/>
              <a:ext cx="3428873" cy="3427521"/>
              <a:chOff x="3810018" y="1303150"/>
              <a:chExt cx="4571831" cy="4570028"/>
            </a:xfrm>
          </p:grpSpPr>
          <p:sp>
            <p:nvSpPr>
              <p:cNvPr id="31" name="Freeform: Shape 67">
                <a:extLst>
                  <a:ext uri="{FF2B5EF4-FFF2-40B4-BE49-F238E27FC236}">
                    <a16:creationId xmlns:a16="http://schemas.microsoft.com/office/drawing/2014/main" id="{20972868-6C03-47E8-A6DA-3408359D693A}"/>
                  </a:ext>
                </a:extLst>
              </p:cNvPr>
              <p:cNvSpPr/>
              <p:nvPr/>
            </p:nvSpPr>
            <p:spPr>
              <a:xfrm>
                <a:off x="4115514" y="1303150"/>
                <a:ext cx="1957729" cy="1298682"/>
              </a:xfrm>
              <a:custGeom>
                <a:avLst/>
                <a:gdLst>
                  <a:gd name="connsiteX0" fmla="*/ 1957729 w 1957729"/>
                  <a:gd name="connsiteY0" fmla="*/ 0 h 1298682"/>
                  <a:gd name="connsiteX1" fmla="*/ 1957729 w 1957729"/>
                  <a:gd name="connsiteY1" fmla="*/ 302259 h 1298682"/>
                  <a:gd name="connsiteX2" fmla="*/ 1778465 w 1957729"/>
                  <a:gd name="connsiteY2" fmla="*/ 311311 h 1298682"/>
                  <a:gd name="connsiteX3" fmla="*/ 342064 w 1957729"/>
                  <a:gd name="connsiteY3" fmla="*/ 1172252 h 1298682"/>
                  <a:gd name="connsiteX4" fmla="*/ 265256 w 1957729"/>
                  <a:gd name="connsiteY4" fmla="*/ 1298682 h 1298682"/>
                  <a:gd name="connsiteX5" fmla="*/ 0 w 1957729"/>
                  <a:gd name="connsiteY5" fmla="*/ 1153540 h 1298682"/>
                  <a:gd name="connsiteX6" fmla="*/ 1071653 w 1957729"/>
                  <a:gd name="connsiteY6" fmla="*/ 189304 h 1298682"/>
                  <a:gd name="connsiteX7" fmla="*/ 1189482 w 1957729"/>
                  <a:gd name="connsiteY7" fmla="*/ 142331 h 1298682"/>
                  <a:gd name="connsiteX8" fmla="*/ 1225720 w 1957729"/>
                  <a:gd name="connsiteY8" fmla="*/ 129068 h 1298682"/>
                  <a:gd name="connsiteX9" fmla="*/ 1347159 w 1957729"/>
                  <a:gd name="connsiteY9" fmla="*/ 89679 h 1298682"/>
                  <a:gd name="connsiteX10" fmla="*/ 1428280 w 1957729"/>
                  <a:gd name="connsiteY10" fmla="*/ 68821 h 1298682"/>
                  <a:gd name="connsiteX11" fmla="*/ 1498550 w 1957729"/>
                  <a:gd name="connsiteY11" fmla="*/ 51066 h 1298682"/>
                  <a:gd name="connsiteX12" fmla="*/ 1582279 w 1957729"/>
                  <a:gd name="connsiteY12" fmla="*/ 35755 h 1298682"/>
                  <a:gd name="connsiteX13" fmla="*/ 1700830 w 1957729"/>
                  <a:gd name="connsiteY13" fmla="*/ 17662 h 1298682"/>
                  <a:gd name="connsiteX14" fmla="*/ 1774253 w 1957729"/>
                  <a:gd name="connsiteY14" fmla="*/ 9265 h 1298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57729" h="1298682">
                    <a:moveTo>
                      <a:pt x="1957729" y="0"/>
                    </a:moveTo>
                    <a:lnTo>
                      <a:pt x="1957729" y="302259"/>
                    </a:lnTo>
                    <a:lnTo>
                      <a:pt x="1778465" y="311311"/>
                    </a:lnTo>
                    <a:cubicBezTo>
                      <a:pt x="1180658" y="372022"/>
                      <a:pt x="661634" y="699226"/>
                      <a:pt x="342064" y="1172252"/>
                    </a:cubicBezTo>
                    <a:lnTo>
                      <a:pt x="265256" y="1298682"/>
                    </a:lnTo>
                    <a:lnTo>
                      <a:pt x="0" y="1153540"/>
                    </a:lnTo>
                    <a:cubicBezTo>
                      <a:pt x="242507" y="727590"/>
                      <a:pt x="618666" y="387294"/>
                      <a:pt x="1071653" y="189304"/>
                    </a:cubicBezTo>
                    <a:lnTo>
                      <a:pt x="1189482" y="142331"/>
                    </a:lnTo>
                    <a:lnTo>
                      <a:pt x="1225720" y="129068"/>
                    </a:lnTo>
                    <a:lnTo>
                      <a:pt x="1347159" y="89679"/>
                    </a:lnTo>
                    <a:lnTo>
                      <a:pt x="1428280" y="68821"/>
                    </a:lnTo>
                    <a:lnTo>
                      <a:pt x="1498550" y="51066"/>
                    </a:lnTo>
                    <a:lnTo>
                      <a:pt x="1582279" y="35755"/>
                    </a:lnTo>
                    <a:lnTo>
                      <a:pt x="1700830" y="17662"/>
                    </a:lnTo>
                    <a:lnTo>
                      <a:pt x="1774253" y="9265"/>
                    </a:lnTo>
                    <a:close/>
                  </a:path>
                </a:pathLst>
              </a:custGeom>
              <a:solidFill>
                <a:schemeClr val="tx1">
                  <a:alpha val="15000"/>
                </a:schemeClr>
              </a:solidFill>
              <a:ln w="12700">
                <a:miter lim="400000"/>
              </a:ln>
            </p:spPr>
            <p:txBody>
              <a:bodyPr wrap="square" lIns="28575" tIns="28575" rIns="28575" bIns="28575" anchor="ctr">
                <a:noAutofit/>
              </a:bodyPr>
              <a:lstStyle/>
              <a:p>
                <a:endParaRPr sz="2250">
                  <a:solidFill>
                    <a:srgbClr val="FFFFFF"/>
                  </a:solidFill>
                </a:endParaRPr>
              </a:p>
            </p:txBody>
          </p:sp>
          <p:sp>
            <p:nvSpPr>
              <p:cNvPr id="32" name="Freeform: Shape 68">
                <a:extLst>
                  <a:ext uri="{FF2B5EF4-FFF2-40B4-BE49-F238E27FC236}">
                    <a16:creationId xmlns:a16="http://schemas.microsoft.com/office/drawing/2014/main" id="{EF349489-F6EF-4365-B976-9E817E740EC1}"/>
                  </a:ext>
                </a:extLst>
              </p:cNvPr>
              <p:cNvSpPr/>
              <p:nvPr/>
            </p:nvSpPr>
            <p:spPr>
              <a:xfrm>
                <a:off x="6137497" y="1304096"/>
                <a:ext cx="1984284" cy="1364652"/>
              </a:xfrm>
              <a:custGeom>
                <a:avLst/>
                <a:gdLst>
                  <a:gd name="connsiteX0" fmla="*/ 0 w 1984284"/>
                  <a:gd name="connsiteY0" fmla="*/ 0 h 1364652"/>
                  <a:gd name="connsiteX1" fmla="*/ 192233 w 1984284"/>
                  <a:gd name="connsiteY1" fmla="*/ 9707 h 1364652"/>
                  <a:gd name="connsiteX2" fmla="*/ 1968595 w 1984284"/>
                  <a:gd name="connsiteY2" fmla="*/ 1194262 h 1364652"/>
                  <a:gd name="connsiteX3" fmla="*/ 1984284 w 1984284"/>
                  <a:gd name="connsiteY3" fmla="*/ 1226829 h 1364652"/>
                  <a:gd name="connsiteX4" fmla="*/ 1710558 w 1984284"/>
                  <a:gd name="connsiteY4" fmla="*/ 1364652 h 1364652"/>
                  <a:gd name="connsiteX5" fmla="*/ 1695896 w 1984284"/>
                  <a:gd name="connsiteY5" fmla="*/ 1334217 h 1364652"/>
                  <a:gd name="connsiteX6" fmla="*/ 160525 w 1984284"/>
                  <a:gd name="connsiteY6" fmla="*/ 310365 h 1364652"/>
                  <a:gd name="connsiteX7" fmla="*/ 0 w 1984284"/>
                  <a:gd name="connsiteY7" fmla="*/ 302260 h 1364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84284" h="1364652">
                    <a:moveTo>
                      <a:pt x="0" y="0"/>
                    </a:moveTo>
                    <a:lnTo>
                      <a:pt x="192233" y="9707"/>
                    </a:lnTo>
                    <a:cubicBezTo>
                      <a:pt x="960720" y="87751"/>
                      <a:pt x="1616678" y="546440"/>
                      <a:pt x="1968595" y="1194262"/>
                    </a:cubicBezTo>
                    <a:lnTo>
                      <a:pt x="1984284" y="1226829"/>
                    </a:lnTo>
                    <a:lnTo>
                      <a:pt x="1710558" y="1364652"/>
                    </a:lnTo>
                    <a:lnTo>
                      <a:pt x="1695896" y="1334217"/>
                    </a:lnTo>
                    <a:cubicBezTo>
                      <a:pt x="1391722" y="774282"/>
                      <a:pt x="824754" y="377822"/>
                      <a:pt x="160525" y="310365"/>
                    </a:cubicBezTo>
                    <a:lnTo>
                      <a:pt x="0" y="302260"/>
                    </a:lnTo>
                    <a:close/>
                  </a:path>
                </a:pathLst>
              </a:custGeom>
              <a:solidFill>
                <a:schemeClr val="tx1">
                  <a:alpha val="15000"/>
                </a:schemeClr>
              </a:solidFill>
              <a:ln w="12700">
                <a:miter lim="400000"/>
              </a:ln>
            </p:spPr>
            <p:txBody>
              <a:bodyPr wrap="square" lIns="28575" tIns="28575" rIns="28575" bIns="28575" anchor="ctr">
                <a:noAutofit/>
              </a:bodyPr>
              <a:lstStyle/>
              <a:p>
                <a:endParaRPr sz="2250">
                  <a:solidFill>
                    <a:srgbClr val="FFFFFF"/>
                  </a:solidFill>
                </a:endParaRPr>
              </a:p>
            </p:txBody>
          </p:sp>
          <p:sp>
            <p:nvSpPr>
              <p:cNvPr id="33" name="Freeform: Shape 69">
                <a:extLst>
                  <a:ext uri="{FF2B5EF4-FFF2-40B4-BE49-F238E27FC236}">
                    <a16:creationId xmlns:a16="http://schemas.microsoft.com/office/drawing/2014/main" id="{2EA9C451-DDA3-421F-B944-A3A9F9E252C2}"/>
                  </a:ext>
                </a:extLst>
              </p:cNvPr>
              <p:cNvSpPr/>
              <p:nvPr/>
            </p:nvSpPr>
            <p:spPr>
              <a:xfrm>
                <a:off x="3810018" y="2520064"/>
                <a:ext cx="535046" cy="2067637"/>
              </a:xfrm>
              <a:custGeom>
                <a:avLst/>
                <a:gdLst>
                  <a:gd name="connsiteX0" fmla="*/ 267357 w 535046"/>
                  <a:gd name="connsiteY0" fmla="*/ 0 h 2067637"/>
                  <a:gd name="connsiteX1" fmla="*/ 535046 w 535046"/>
                  <a:gd name="connsiteY1" fmla="*/ 146362 h 2067637"/>
                  <a:gd name="connsiteX2" fmla="*/ 465386 w 535046"/>
                  <a:gd name="connsiteY2" fmla="*/ 290968 h 2067637"/>
                  <a:gd name="connsiteX3" fmla="*/ 310112 w 535046"/>
                  <a:gd name="connsiteY3" fmla="*/ 1060066 h 2067637"/>
                  <a:gd name="connsiteX4" fmla="*/ 465386 w 535046"/>
                  <a:gd name="connsiteY4" fmla="*/ 1829164 h 2067637"/>
                  <a:gd name="connsiteX5" fmla="*/ 512393 w 535046"/>
                  <a:gd name="connsiteY5" fmla="*/ 1926745 h 2067637"/>
                  <a:gd name="connsiteX6" fmla="*/ 232563 w 535046"/>
                  <a:gd name="connsiteY6" fmla="*/ 2067637 h 2067637"/>
                  <a:gd name="connsiteX7" fmla="*/ 225990 w 535046"/>
                  <a:gd name="connsiteY7" fmla="*/ 2053993 h 2067637"/>
                  <a:gd name="connsiteX8" fmla="*/ 143713 w 535046"/>
                  <a:gd name="connsiteY8" fmla="*/ 1859623 h 2067637"/>
                  <a:gd name="connsiteX9" fmla="*/ 127229 w 535046"/>
                  <a:gd name="connsiteY9" fmla="*/ 1814587 h 2067637"/>
                  <a:gd name="connsiteX10" fmla="*/ 72805 w 535046"/>
                  <a:gd name="connsiteY10" fmla="*/ 1631236 h 2067637"/>
                  <a:gd name="connsiteX11" fmla="*/ 56915 w 535046"/>
                  <a:gd name="connsiteY11" fmla="*/ 1569439 h 2067637"/>
                  <a:gd name="connsiteX12" fmla="*/ 24950 w 535046"/>
                  <a:gd name="connsiteY12" fmla="*/ 1387930 h 2067637"/>
                  <a:gd name="connsiteX13" fmla="*/ 13706 w 535046"/>
                  <a:gd name="connsiteY13" fmla="*/ 1314258 h 2067637"/>
                  <a:gd name="connsiteX14" fmla="*/ 10680 w 535046"/>
                  <a:gd name="connsiteY14" fmla="*/ 1279791 h 2067637"/>
                  <a:gd name="connsiteX15" fmla="*/ 0 w 535046"/>
                  <a:gd name="connsiteY15" fmla="*/ 1068279 h 2067637"/>
                  <a:gd name="connsiteX16" fmla="*/ 56 w 535046"/>
                  <a:gd name="connsiteY16" fmla="*/ 1066483 h 2067637"/>
                  <a:gd name="connsiteX17" fmla="*/ 10355 w 535046"/>
                  <a:gd name="connsiteY17" fmla="*/ 862515 h 2067637"/>
                  <a:gd name="connsiteX18" fmla="*/ 14998 w 535046"/>
                  <a:gd name="connsiteY18" fmla="*/ 813156 h 2067637"/>
                  <a:gd name="connsiteX19" fmla="*/ 43046 w 535046"/>
                  <a:gd name="connsiteY19" fmla="*/ 629373 h 2067637"/>
                  <a:gd name="connsiteX20" fmla="*/ 57476 w 535046"/>
                  <a:gd name="connsiteY20" fmla="*/ 564253 h 2067637"/>
                  <a:gd name="connsiteX21" fmla="*/ 88466 w 535046"/>
                  <a:gd name="connsiteY21" fmla="*/ 443729 h 2067637"/>
                  <a:gd name="connsiteX22" fmla="*/ 107798 w 535046"/>
                  <a:gd name="connsiteY22" fmla="*/ 376405 h 2067637"/>
                  <a:gd name="connsiteX23" fmla="*/ 130737 w 535046"/>
                  <a:gd name="connsiteY23" fmla="*/ 311702 h 2067637"/>
                  <a:gd name="connsiteX24" fmla="*/ 157234 w 535046"/>
                  <a:gd name="connsiteY24" fmla="*/ 239308 h 2067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35046" h="2067637">
                    <a:moveTo>
                      <a:pt x="267357" y="0"/>
                    </a:moveTo>
                    <a:lnTo>
                      <a:pt x="535046" y="146362"/>
                    </a:lnTo>
                    <a:lnTo>
                      <a:pt x="465386" y="290968"/>
                    </a:lnTo>
                    <a:cubicBezTo>
                      <a:pt x="365401" y="527358"/>
                      <a:pt x="310112" y="787255"/>
                      <a:pt x="310112" y="1060066"/>
                    </a:cubicBezTo>
                    <a:cubicBezTo>
                      <a:pt x="310112" y="1332877"/>
                      <a:pt x="365401" y="1592774"/>
                      <a:pt x="465386" y="1829164"/>
                    </a:cubicBezTo>
                    <a:lnTo>
                      <a:pt x="512393" y="1926745"/>
                    </a:lnTo>
                    <a:lnTo>
                      <a:pt x="232563" y="2067637"/>
                    </a:lnTo>
                    <a:lnTo>
                      <a:pt x="225990" y="2053993"/>
                    </a:lnTo>
                    <a:lnTo>
                      <a:pt x="143713" y="1859623"/>
                    </a:lnTo>
                    <a:lnTo>
                      <a:pt x="127229" y="1814587"/>
                    </a:lnTo>
                    <a:lnTo>
                      <a:pt x="72805" y="1631236"/>
                    </a:lnTo>
                    <a:lnTo>
                      <a:pt x="56915" y="1569439"/>
                    </a:lnTo>
                    <a:lnTo>
                      <a:pt x="24950" y="1387930"/>
                    </a:lnTo>
                    <a:lnTo>
                      <a:pt x="13706" y="1314258"/>
                    </a:lnTo>
                    <a:lnTo>
                      <a:pt x="10680" y="1279791"/>
                    </a:lnTo>
                    <a:lnTo>
                      <a:pt x="0" y="1068279"/>
                    </a:lnTo>
                    <a:lnTo>
                      <a:pt x="56" y="1066483"/>
                    </a:lnTo>
                    <a:lnTo>
                      <a:pt x="10355" y="862515"/>
                    </a:lnTo>
                    <a:lnTo>
                      <a:pt x="14998" y="813156"/>
                    </a:lnTo>
                    <a:lnTo>
                      <a:pt x="43046" y="629373"/>
                    </a:lnTo>
                    <a:lnTo>
                      <a:pt x="57476" y="564253"/>
                    </a:lnTo>
                    <a:lnTo>
                      <a:pt x="88466" y="443729"/>
                    </a:lnTo>
                    <a:lnTo>
                      <a:pt x="107798" y="376405"/>
                    </a:lnTo>
                    <a:lnTo>
                      <a:pt x="130737" y="311702"/>
                    </a:lnTo>
                    <a:lnTo>
                      <a:pt x="157234" y="239308"/>
                    </a:lnTo>
                    <a:close/>
                  </a:path>
                </a:pathLst>
              </a:custGeom>
              <a:solidFill>
                <a:schemeClr val="tx1">
                  <a:alpha val="15000"/>
                </a:schemeClr>
              </a:solidFill>
              <a:ln w="12700">
                <a:miter lim="400000"/>
              </a:ln>
            </p:spPr>
            <p:txBody>
              <a:bodyPr wrap="square" lIns="28575" tIns="28575" rIns="28575" bIns="28575" anchor="ctr">
                <a:noAutofit/>
              </a:bodyPr>
              <a:lstStyle/>
              <a:p>
                <a:endParaRPr sz="2250">
                  <a:solidFill>
                    <a:srgbClr val="FFFFFF"/>
                  </a:solidFill>
                </a:endParaRPr>
              </a:p>
            </p:txBody>
          </p:sp>
          <p:sp>
            <p:nvSpPr>
              <p:cNvPr id="34" name="Freeform: Shape 70">
                <a:extLst>
                  <a:ext uri="{FF2B5EF4-FFF2-40B4-BE49-F238E27FC236}">
                    <a16:creationId xmlns:a16="http://schemas.microsoft.com/office/drawing/2014/main" id="{CA3AAE89-1F00-4E8C-9D50-C629DE64372C}"/>
                  </a:ext>
                </a:extLst>
              </p:cNvPr>
              <p:cNvSpPr/>
              <p:nvPr/>
            </p:nvSpPr>
            <p:spPr>
              <a:xfrm>
                <a:off x="7843605" y="2582664"/>
                <a:ext cx="538244" cy="2066270"/>
              </a:xfrm>
              <a:custGeom>
                <a:avLst/>
                <a:gdLst>
                  <a:gd name="connsiteX0" fmla="*/ 303101 w 538244"/>
                  <a:gd name="connsiteY0" fmla="*/ 0 h 2066270"/>
                  <a:gd name="connsiteX1" fmla="*/ 337171 w 538244"/>
                  <a:gd name="connsiteY1" fmla="*/ 70724 h 2066270"/>
                  <a:gd name="connsiteX2" fmla="*/ 375152 w 538244"/>
                  <a:gd name="connsiteY2" fmla="*/ 160332 h 2066270"/>
                  <a:gd name="connsiteX3" fmla="*/ 422819 w 538244"/>
                  <a:gd name="connsiteY3" fmla="*/ 290569 h 2066270"/>
                  <a:gd name="connsiteX4" fmla="*/ 451328 w 538244"/>
                  <a:gd name="connsiteY4" fmla="*/ 386631 h 2066270"/>
                  <a:gd name="connsiteX5" fmla="*/ 485707 w 538244"/>
                  <a:gd name="connsiteY5" fmla="*/ 520333 h 2066270"/>
                  <a:gd name="connsiteX6" fmla="*/ 504946 w 538244"/>
                  <a:gd name="connsiteY6" fmla="*/ 629759 h 2066270"/>
                  <a:gd name="connsiteX7" fmla="*/ 526202 w 538244"/>
                  <a:gd name="connsiteY7" fmla="*/ 769036 h 2066270"/>
                  <a:gd name="connsiteX8" fmla="*/ 526822 w 538244"/>
                  <a:gd name="connsiteY8" fmla="*/ 776115 h 2066270"/>
                  <a:gd name="connsiteX9" fmla="*/ 538244 w 538244"/>
                  <a:gd name="connsiteY9" fmla="*/ 1002317 h 2066270"/>
                  <a:gd name="connsiteX10" fmla="*/ 537749 w 538244"/>
                  <a:gd name="connsiteY10" fmla="*/ 1018152 h 2066270"/>
                  <a:gd name="connsiteX11" fmla="*/ 528787 w 538244"/>
                  <a:gd name="connsiteY11" fmla="*/ 1195636 h 2066270"/>
                  <a:gd name="connsiteX12" fmla="*/ 521665 w 538244"/>
                  <a:gd name="connsiteY12" fmla="*/ 1271362 h 2066270"/>
                  <a:gd name="connsiteX13" fmla="*/ 498767 w 538244"/>
                  <a:gd name="connsiteY13" fmla="*/ 1421401 h 2066270"/>
                  <a:gd name="connsiteX14" fmla="*/ 469676 w 538244"/>
                  <a:gd name="connsiteY14" fmla="*/ 1552682 h 2066270"/>
                  <a:gd name="connsiteX15" fmla="*/ 467139 w 538244"/>
                  <a:gd name="connsiteY15" fmla="*/ 1562550 h 2066270"/>
                  <a:gd name="connsiteX16" fmla="*/ 430581 w 538244"/>
                  <a:gd name="connsiteY16" fmla="*/ 1689865 h 2066270"/>
                  <a:gd name="connsiteX17" fmla="*/ 271022 w 538244"/>
                  <a:gd name="connsiteY17" fmla="*/ 2066270 h 2066270"/>
                  <a:gd name="connsiteX18" fmla="*/ 0 w 538244"/>
                  <a:gd name="connsiteY18" fmla="*/ 1918086 h 2066270"/>
                  <a:gd name="connsiteX19" fmla="*/ 72992 w 538244"/>
                  <a:gd name="connsiteY19" fmla="*/ 1766564 h 2066270"/>
                  <a:gd name="connsiteX20" fmla="*/ 228265 w 538244"/>
                  <a:gd name="connsiteY20" fmla="*/ 997466 h 2066270"/>
                  <a:gd name="connsiteX21" fmla="*/ 72992 w 538244"/>
                  <a:gd name="connsiteY21" fmla="*/ 228368 h 2066270"/>
                  <a:gd name="connsiteX22" fmla="*/ 29373 w 538244"/>
                  <a:gd name="connsiteY22" fmla="*/ 137821 h 20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538244" h="2066270">
                    <a:moveTo>
                      <a:pt x="303101" y="0"/>
                    </a:moveTo>
                    <a:lnTo>
                      <a:pt x="337171" y="70724"/>
                    </a:lnTo>
                    <a:lnTo>
                      <a:pt x="375152" y="160332"/>
                    </a:lnTo>
                    <a:lnTo>
                      <a:pt x="422819" y="290569"/>
                    </a:lnTo>
                    <a:lnTo>
                      <a:pt x="451328" y="386631"/>
                    </a:lnTo>
                    <a:lnTo>
                      <a:pt x="485707" y="520333"/>
                    </a:lnTo>
                    <a:lnTo>
                      <a:pt x="504946" y="629759"/>
                    </a:lnTo>
                    <a:lnTo>
                      <a:pt x="526202" y="769036"/>
                    </a:lnTo>
                    <a:lnTo>
                      <a:pt x="526822" y="776115"/>
                    </a:lnTo>
                    <a:lnTo>
                      <a:pt x="538244" y="1002317"/>
                    </a:lnTo>
                    <a:lnTo>
                      <a:pt x="537749" y="1018152"/>
                    </a:lnTo>
                    <a:lnTo>
                      <a:pt x="528787" y="1195636"/>
                    </a:lnTo>
                    <a:lnTo>
                      <a:pt x="521665" y="1271362"/>
                    </a:lnTo>
                    <a:lnTo>
                      <a:pt x="498767" y="1421401"/>
                    </a:lnTo>
                    <a:lnTo>
                      <a:pt x="469676" y="1552682"/>
                    </a:lnTo>
                    <a:lnTo>
                      <a:pt x="467139" y="1562550"/>
                    </a:lnTo>
                    <a:lnTo>
                      <a:pt x="430581" y="1689865"/>
                    </a:lnTo>
                    <a:cubicBezTo>
                      <a:pt x="388580" y="1820861"/>
                      <a:pt x="334989" y="1946716"/>
                      <a:pt x="271022" y="2066270"/>
                    </a:cubicBezTo>
                    <a:lnTo>
                      <a:pt x="0" y="1918086"/>
                    </a:lnTo>
                    <a:lnTo>
                      <a:pt x="72992" y="1766564"/>
                    </a:lnTo>
                    <a:cubicBezTo>
                      <a:pt x="172976" y="1530174"/>
                      <a:pt x="228265" y="1270277"/>
                      <a:pt x="228265" y="997466"/>
                    </a:cubicBezTo>
                    <a:cubicBezTo>
                      <a:pt x="228265" y="724655"/>
                      <a:pt x="172976" y="464758"/>
                      <a:pt x="72992" y="228368"/>
                    </a:cubicBezTo>
                    <a:lnTo>
                      <a:pt x="29373" y="137821"/>
                    </a:lnTo>
                    <a:close/>
                  </a:path>
                </a:pathLst>
              </a:custGeom>
              <a:solidFill>
                <a:schemeClr val="tx1">
                  <a:alpha val="15000"/>
                </a:schemeClr>
              </a:solidFill>
              <a:ln w="12700">
                <a:miter lim="400000"/>
              </a:ln>
            </p:spPr>
            <p:txBody>
              <a:bodyPr wrap="square" lIns="28575" tIns="28575" rIns="28575" bIns="28575" anchor="ctr">
                <a:noAutofit/>
              </a:bodyPr>
              <a:lstStyle/>
              <a:p>
                <a:endParaRPr sz="2250">
                  <a:solidFill>
                    <a:srgbClr val="FFFFFF"/>
                  </a:solidFill>
                </a:endParaRPr>
              </a:p>
            </p:txBody>
          </p:sp>
          <p:sp>
            <p:nvSpPr>
              <p:cNvPr id="35" name="Freeform: Shape 71">
                <a:extLst>
                  <a:ext uri="{FF2B5EF4-FFF2-40B4-BE49-F238E27FC236}">
                    <a16:creationId xmlns:a16="http://schemas.microsoft.com/office/drawing/2014/main" id="{4EE08A59-C850-4B05-AE0F-EA2D07E210F0}"/>
                  </a:ext>
                </a:extLst>
              </p:cNvPr>
              <p:cNvSpPr/>
              <p:nvPr/>
            </p:nvSpPr>
            <p:spPr>
              <a:xfrm>
                <a:off x="4084963" y="4514510"/>
                <a:ext cx="1994736" cy="1358668"/>
              </a:xfrm>
              <a:custGeom>
                <a:avLst/>
                <a:gdLst>
                  <a:gd name="connsiteX0" fmla="*/ 270061 w 1994736"/>
                  <a:gd name="connsiteY0" fmla="*/ 0 h 1358668"/>
                  <a:gd name="connsiteX1" fmla="*/ 273644 w 1994736"/>
                  <a:gd name="connsiteY1" fmla="*/ 7437 h 1358668"/>
                  <a:gd name="connsiteX2" fmla="*/ 1809016 w 1994736"/>
                  <a:gd name="connsiteY2" fmla="*/ 1031289 h 1358668"/>
                  <a:gd name="connsiteX3" fmla="*/ 1994736 w 1994736"/>
                  <a:gd name="connsiteY3" fmla="*/ 1040667 h 1358668"/>
                  <a:gd name="connsiteX4" fmla="*/ 1994736 w 1994736"/>
                  <a:gd name="connsiteY4" fmla="*/ 1358668 h 1358668"/>
                  <a:gd name="connsiteX5" fmla="*/ 1814712 w 1994736"/>
                  <a:gd name="connsiteY5" fmla="*/ 1349578 h 1358668"/>
                  <a:gd name="connsiteX6" fmla="*/ 1705046 w 1994736"/>
                  <a:gd name="connsiteY6" fmla="*/ 1336661 h 1358668"/>
                  <a:gd name="connsiteX7" fmla="*/ 1646915 w 1994736"/>
                  <a:gd name="connsiteY7" fmla="*/ 1327789 h 1358668"/>
                  <a:gd name="connsiteX8" fmla="*/ 1520890 w 1994736"/>
                  <a:gd name="connsiteY8" fmla="*/ 1304009 h 1358668"/>
                  <a:gd name="connsiteX9" fmla="*/ 0 w 1994736"/>
                  <a:gd name="connsiteY9" fmla="*/ 135958 h 1358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94736" h="1358668">
                    <a:moveTo>
                      <a:pt x="270061" y="0"/>
                    </a:moveTo>
                    <a:lnTo>
                      <a:pt x="273644" y="7437"/>
                    </a:lnTo>
                    <a:cubicBezTo>
                      <a:pt x="577819" y="567372"/>
                      <a:pt x="1144786" y="963833"/>
                      <a:pt x="1809016" y="1031289"/>
                    </a:cubicBezTo>
                    <a:lnTo>
                      <a:pt x="1994736" y="1040667"/>
                    </a:lnTo>
                    <a:lnTo>
                      <a:pt x="1994736" y="1358668"/>
                    </a:lnTo>
                    <a:lnTo>
                      <a:pt x="1814712" y="1349578"/>
                    </a:lnTo>
                    <a:lnTo>
                      <a:pt x="1705046" y="1336661"/>
                    </a:lnTo>
                    <a:lnTo>
                      <a:pt x="1646915" y="1327789"/>
                    </a:lnTo>
                    <a:lnTo>
                      <a:pt x="1520890" y="1304009"/>
                    </a:lnTo>
                    <a:cubicBezTo>
                      <a:pt x="859147" y="1155302"/>
                      <a:pt x="306351" y="720065"/>
                      <a:pt x="0" y="135958"/>
                    </a:cubicBezTo>
                    <a:close/>
                  </a:path>
                </a:pathLst>
              </a:custGeom>
              <a:solidFill>
                <a:schemeClr val="tx1">
                  <a:alpha val="15000"/>
                </a:schemeClr>
              </a:solidFill>
              <a:ln w="12700">
                <a:miter lim="400000"/>
              </a:ln>
            </p:spPr>
            <p:txBody>
              <a:bodyPr wrap="square" lIns="28575" tIns="28575" rIns="28575" bIns="28575" anchor="ctr">
                <a:noAutofit/>
              </a:bodyPr>
              <a:lstStyle/>
              <a:p>
                <a:endParaRPr sz="2250">
                  <a:solidFill>
                    <a:srgbClr val="FFFFFF"/>
                  </a:solidFill>
                </a:endParaRPr>
              </a:p>
            </p:txBody>
          </p:sp>
          <p:sp>
            <p:nvSpPr>
              <p:cNvPr id="36" name="Freeform: Shape 72">
                <a:extLst>
                  <a:ext uri="{FF2B5EF4-FFF2-40B4-BE49-F238E27FC236}">
                    <a16:creationId xmlns:a16="http://schemas.microsoft.com/office/drawing/2014/main" id="{97662F50-C677-4E70-B3EF-3ED5B4311CBD}"/>
                  </a:ext>
                </a:extLst>
              </p:cNvPr>
              <p:cNvSpPr/>
              <p:nvPr/>
            </p:nvSpPr>
            <p:spPr>
              <a:xfrm>
                <a:off x="6131898" y="4563250"/>
                <a:ext cx="1952056" cy="1308617"/>
              </a:xfrm>
              <a:custGeom>
                <a:avLst/>
                <a:gdLst>
                  <a:gd name="connsiteX0" fmla="*/ 1676403 w 1952056"/>
                  <a:gd name="connsiteY0" fmla="*/ 0 h 1308617"/>
                  <a:gd name="connsiteX1" fmla="*/ 1952056 w 1952056"/>
                  <a:gd name="connsiteY1" fmla="*/ 150834 h 1308617"/>
                  <a:gd name="connsiteX2" fmla="*/ 1859689 w 1952056"/>
                  <a:gd name="connsiteY2" fmla="*/ 302875 h 1308617"/>
                  <a:gd name="connsiteX3" fmla="*/ 1730147 w 1952056"/>
                  <a:gd name="connsiteY3" fmla="*/ 476111 h 1308617"/>
                  <a:gd name="connsiteX4" fmla="*/ 1722426 w 1952056"/>
                  <a:gd name="connsiteY4" fmla="*/ 485092 h 1308617"/>
                  <a:gd name="connsiteX5" fmla="*/ 1580548 w 1952056"/>
                  <a:gd name="connsiteY5" fmla="*/ 641197 h 1308617"/>
                  <a:gd name="connsiteX6" fmla="*/ 1053745 w 1952056"/>
                  <a:gd name="connsiteY6" fmla="*/ 1034843 h 1308617"/>
                  <a:gd name="connsiteX7" fmla="*/ 855581 w 1952056"/>
                  <a:gd name="connsiteY7" fmla="*/ 1130304 h 1308617"/>
                  <a:gd name="connsiteX8" fmla="*/ 849685 w 1952056"/>
                  <a:gd name="connsiteY8" fmla="*/ 1132655 h 1308617"/>
                  <a:gd name="connsiteX9" fmla="*/ 668019 w 1952056"/>
                  <a:gd name="connsiteY9" fmla="*/ 1199145 h 1308617"/>
                  <a:gd name="connsiteX10" fmla="*/ 628959 w 1952056"/>
                  <a:gd name="connsiteY10" fmla="*/ 1211816 h 1308617"/>
                  <a:gd name="connsiteX11" fmla="*/ 446707 w 1952056"/>
                  <a:gd name="connsiteY11" fmla="*/ 1258678 h 1308617"/>
                  <a:gd name="connsiteX12" fmla="*/ 371095 w 1952056"/>
                  <a:gd name="connsiteY12" fmla="*/ 1272506 h 1308617"/>
                  <a:gd name="connsiteX13" fmla="*/ 260305 w 1952056"/>
                  <a:gd name="connsiteY13" fmla="*/ 1289415 h 1308617"/>
                  <a:gd name="connsiteX14" fmla="*/ 160440 w 1952056"/>
                  <a:gd name="connsiteY14" fmla="*/ 1300837 h 1308617"/>
                  <a:gd name="connsiteX15" fmla="*/ 83592 w 1952056"/>
                  <a:gd name="connsiteY15" fmla="*/ 1304718 h 1308617"/>
                  <a:gd name="connsiteX16" fmla="*/ 0 w 1952056"/>
                  <a:gd name="connsiteY16" fmla="*/ 1308617 h 1308617"/>
                  <a:gd name="connsiteX17" fmla="*/ 0 w 1952056"/>
                  <a:gd name="connsiteY17" fmla="*/ 990938 h 1308617"/>
                  <a:gd name="connsiteX18" fmla="*/ 166124 w 1952056"/>
                  <a:gd name="connsiteY18" fmla="*/ 982549 h 1308617"/>
                  <a:gd name="connsiteX19" fmla="*/ 1602525 w 1952056"/>
                  <a:gd name="connsiteY19" fmla="*/ 121608 h 1308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952056" h="1308617">
                    <a:moveTo>
                      <a:pt x="1676403" y="0"/>
                    </a:moveTo>
                    <a:lnTo>
                      <a:pt x="1952056" y="150834"/>
                    </a:lnTo>
                    <a:lnTo>
                      <a:pt x="1859689" y="302875"/>
                    </a:lnTo>
                    <a:lnTo>
                      <a:pt x="1730147" y="476111"/>
                    </a:lnTo>
                    <a:lnTo>
                      <a:pt x="1722426" y="485092"/>
                    </a:lnTo>
                    <a:lnTo>
                      <a:pt x="1580548" y="641197"/>
                    </a:lnTo>
                    <a:cubicBezTo>
                      <a:pt x="1425417" y="796329"/>
                      <a:pt x="1248092" y="929268"/>
                      <a:pt x="1053745" y="1034843"/>
                    </a:cubicBezTo>
                    <a:lnTo>
                      <a:pt x="855581" y="1130304"/>
                    </a:lnTo>
                    <a:lnTo>
                      <a:pt x="849685" y="1132655"/>
                    </a:lnTo>
                    <a:lnTo>
                      <a:pt x="668019" y="1199145"/>
                    </a:lnTo>
                    <a:lnTo>
                      <a:pt x="628959" y="1211816"/>
                    </a:lnTo>
                    <a:lnTo>
                      <a:pt x="446707" y="1258678"/>
                    </a:lnTo>
                    <a:lnTo>
                      <a:pt x="371095" y="1272506"/>
                    </a:lnTo>
                    <a:lnTo>
                      <a:pt x="260305" y="1289415"/>
                    </a:lnTo>
                    <a:lnTo>
                      <a:pt x="160440" y="1300837"/>
                    </a:lnTo>
                    <a:lnTo>
                      <a:pt x="83592" y="1304718"/>
                    </a:lnTo>
                    <a:lnTo>
                      <a:pt x="0" y="1308617"/>
                    </a:lnTo>
                    <a:lnTo>
                      <a:pt x="0" y="990938"/>
                    </a:lnTo>
                    <a:lnTo>
                      <a:pt x="166124" y="982549"/>
                    </a:lnTo>
                    <a:cubicBezTo>
                      <a:pt x="763930" y="921839"/>
                      <a:pt x="1282954" y="594634"/>
                      <a:pt x="1602525" y="121608"/>
                    </a:cubicBezTo>
                    <a:close/>
                  </a:path>
                </a:pathLst>
              </a:custGeom>
              <a:solidFill>
                <a:schemeClr val="tx1">
                  <a:alpha val="15000"/>
                </a:schemeClr>
              </a:solidFill>
              <a:ln w="12700">
                <a:miter lim="400000"/>
              </a:ln>
            </p:spPr>
            <p:txBody>
              <a:bodyPr wrap="square" lIns="28575" tIns="28575" rIns="28575" bIns="28575" anchor="ctr">
                <a:noAutofit/>
              </a:bodyPr>
              <a:lstStyle/>
              <a:p>
                <a:endParaRPr sz="2250">
                  <a:solidFill>
                    <a:srgbClr val="FFFFFF"/>
                  </a:solidFill>
                </a:endParaRPr>
              </a:p>
            </p:txBody>
          </p:sp>
        </p:grpSp>
      </p:grpSp>
      <p:sp>
        <p:nvSpPr>
          <p:cNvPr id="38" name="TextBox 37">
            <a:extLst>
              <a:ext uri="{FF2B5EF4-FFF2-40B4-BE49-F238E27FC236}">
                <a16:creationId xmlns:a16="http://schemas.microsoft.com/office/drawing/2014/main" id="{F21009EA-D474-412D-91E7-74E01F8EBF83}"/>
              </a:ext>
            </a:extLst>
          </p:cNvPr>
          <p:cNvSpPr txBox="1"/>
          <p:nvPr/>
        </p:nvSpPr>
        <p:spPr>
          <a:xfrm>
            <a:off x="428605" y="5360245"/>
            <a:ext cx="2676402" cy="1200329"/>
          </a:xfrm>
          <a:prstGeom prst="rect">
            <a:avLst/>
          </a:prstGeom>
          <a:noFill/>
        </p:spPr>
        <p:txBody>
          <a:bodyPr wrap="square" lIns="0" rIns="0" rtlCol="0" anchor="b">
            <a:spAutoFit/>
          </a:bodyPr>
          <a:lstStyle/>
          <a:p>
            <a:r>
              <a:rPr lang="en-GB" cap="all" dirty="0"/>
              <a:t>play competitive games, and apply basic principles suitable for attacking and defending </a:t>
            </a:r>
          </a:p>
        </p:txBody>
      </p:sp>
      <p:sp>
        <p:nvSpPr>
          <p:cNvPr id="41" name="TextBox 40">
            <a:extLst>
              <a:ext uri="{FF2B5EF4-FFF2-40B4-BE49-F238E27FC236}">
                <a16:creationId xmlns:a16="http://schemas.microsoft.com/office/drawing/2014/main" id="{5B9C9562-622B-48EB-A111-4850FF8FA9BE}"/>
              </a:ext>
            </a:extLst>
          </p:cNvPr>
          <p:cNvSpPr txBox="1"/>
          <p:nvPr/>
        </p:nvSpPr>
        <p:spPr>
          <a:xfrm>
            <a:off x="276718" y="2266202"/>
            <a:ext cx="2663793" cy="1200329"/>
          </a:xfrm>
          <a:prstGeom prst="rect">
            <a:avLst/>
          </a:prstGeom>
          <a:noFill/>
        </p:spPr>
        <p:txBody>
          <a:bodyPr wrap="square" lIns="0" rIns="0" rtlCol="0" anchor="b">
            <a:spAutoFit/>
          </a:bodyPr>
          <a:lstStyle/>
          <a:p>
            <a:r>
              <a:rPr lang="en-GB" cap="all" dirty="0">
                <a:solidFill>
                  <a:srgbClr val="33CC33"/>
                </a:solidFill>
              </a:rPr>
              <a:t>Use running, jumping, throwing and catching in isolation and in combination</a:t>
            </a:r>
          </a:p>
        </p:txBody>
      </p:sp>
      <p:sp>
        <p:nvSpPr>
          <p:cNvPr id="44" name="TextBox 43">
            <a:extLst>
              <a:ext uri="{FF2B5EF4-FFF2-40B4-BE49-F238E27FC236}">
                <a16:creationId xmlns:a16="http://schemas.microsoft.com/office/drawing/2014/main" id="{94DB1AF7-D0BB-4A6F-A761-32C7571CF4FA}"/>
              </a:ext>
            </a:extLst>
          </p:cNvPr>
          <p:cNvSpPr txBox="1"/>
          <p:nvPr/>
        </p:nvSpPr>
        <p:spPr>
          <a:xfrm>
            <a:off x="120840" y="3508929"/>
            <a:ext cx="2820664" cy="1754326"/>
          </a:xfrm>
          <a:prstGeom prst="rect">
            <a:avLst/>
          </a:prstGeom>
          <a:noFill/>
        </p:spPr>
        <p:txBody>
          <a:bodyPr wrap="square" lIns="0" rIns="0" rtlCol="0" anchor="b">
            <a:spAutoFit/>
          </a:bodyPr>
          <a:lstStyle/>
          <a:p>
            <a:pPr algn="r"/>
            <a:r>
              <a:rPr lang="en-GB" b="1" cap="all" dirty="0">
                <a:solidFill>
                  <a:schemeClr val="accent1"/>
                </a:solidFill>
              </a:rPr>
              <a:t>compare their performances with previous ones and demonstrate improvement to achieve their personal best</a:t>
            </a:r>
            <a:endParaRPr lang="en-US" sz="2000" b="1" cap="all" noProof="1">
              <a:solidFill>
                <a:schemeClr val="accent1"/>
              </a:solidFill>
            </a:endParaRPr>
          </a:p>
        </p:txBody>
      </p:sp>
      <p:sp>
        <p:nvSpPr>
          <p:cNvPr id="56" name="TextBox 55">
            <a:extLst>
              <a:ext uri="{FF2B5EF4-FFF2-40B4-BE49-F238E27FC236}">
                <a16:creationId xmlns:a16="http://schemas.microsoft.com/office/drawing/2014/main" id="{FAC07A01-0797-4D3E-9F93-B1C30D246B96}"/>
              </a:ext>
            </a:extLst>
          </p:cNvPr>
          <p:cNvSpPr txBox="1"/>
          <p:nvPr/>
        </p:nvSpPr>
        <p:spPr>
          <a:xfrm>
            <a:off x="8874463" y="5083246"/>
            <a:ext cx="2202816" cy="1754326"/>
          </a:xfrm>
          <a:prstGeom prst="rect">
            <a:avLst/>
          </a:prstGeom>
          <a:noFill/>
        </p:spPr>
        <p:txBody>
          <a:bodyPr wrap="square" lIns="0" rIns="0" rtlCol="0" anchor="b">
            <a:spAutoFit/>
          </a:bodyPr>
          <a:lstStyle/>
          <a:p>
            <a:r>
              <a:rPr lang="en-GB" b="1" cap="all" dirty="0">
                <a:solidFill>
                  <a:srgbClr val="CC66FF"/>
                </a:solidFill>
              </a:rPr>
              <a:t>take part in outdoor and adventurous activity challenges both individually and within a team </a:t>
            </a:r>
            <a:endParaRPr lang="en-US" sz="2000" b="1" cap="all" dirty="0">
              <a:solidFill>
                <a:srgbClr val="CC66FF"/>
              </a:solidFill>
            </a:endParaRPr>
          </a:p>
        </p:txBody>
      </p:sp>
      <p:sp>
        <p:nvSpPr>
          <p:cNvPr id="59" name="TextBox 58">
            <a:extLst>
              <a:ext uri="{FF2B5EF4-FFF2-40B4-BE49-F238E27FC236}">
                <a16:creationId xmlns:a16="http://schemas.microsoft.com/office/drawing/2014/main" id="{A3C6DC3E-AB08-4244-8575-A1888454FEA6}"/>
              </a:ext>
            </a:extLst>
          </p:cNvPr>
          <p:cNvSpPr txBox="1"/>
          <p:nvPr/>
        </p:nvSpPr>
        <p:spPr>
          <a:xfrm>
            <a:off x="8874463" y="2243568"/>
            <a:ext cx="2809537" cy="923330"/>
          </a:xfrm>
          <a:prstGeom prst="rect">
            <a:avLst/>
          </a:prstGeom>
          <a:noFill/>
        </p:spPr>
        <p:txBody>
          <a:bodyPr wrap="square" lIns="0" rIns="0" rtlCol="0" anchor="b">
            <a:spAutoFit/>
          </a:bodyPr>
          <a:lstStyle/>
          <a:p>
            <a:r>
              <a:rPr lang="en-GB" b="1" cap="all" dirty="0">
                <a:solidFill>
                  <a:srgbClr val="FE3241"/>
                </a:solidFill>
              </a:rPr>
              <a:t>develop flexibility, strength, technique, control and balance,  </a:t>
            </a:r>
            <a:endParaRPr lang="en-GB" sz="2000" b="1" cap="all" dirty="0">
              <a:solidFill>
                <a:srgbClr val="FE3241"/>
              </a:solidFill>
            </a:endParaRPr>
          </a:p>
        </p:txBody>
      </p:sp>
      <p:sp>
        <p:nvSpPr>
          <p:cNvPr id="62" name="TextBox 61">
            <a:extLst>
              <a:ext uri="{FF2B5EF4-FFF2-40B4-BE49-F238E27FC236}">
                <a16:creationId xmlns:a16="http://schemas.microsoft.com/office/drawing/2014/main" id="{1EB80DD4-572E-4DCE-808F-BA309E442D2A}"/>
              </a:ext>
            </a:extLst>
          </p:cNvPr>
          <p:cNvSpPr txBox="1"/>
          <p:nvPr/>
        </p:nvSpPr>
        <p:spPr>
          <a:xfrm>
            <a:off x="9584912" y="4099443"/>
            <a:ext cx="2725299" cy="923330"/>
          </a:xfrm>
          <a:prstGeom prst="rect">
            <a:avLst/>
          </a:prstGeom>
          <a:noFill/>
        </p:spPr>
        <p:txBody>
          <a:bodyPr wrap="square" lIns="0" rIns="0" rtlCol="0" anchor="b">
            <a:spAutoFit/>
          </a:bodyPr>
          <a:lstStyle/>
          <a:p>
            <a:r>
              <a:rPr lang="en-GB" b="1" cap="all" dirty="0">
                <a:solidFill>
                  <a:srgbClr val="00B050"/>
                </a:solidFill>
              </a:rPr>
              <a:t>perform dances using a range of movement patterns </a:t>
            </a:r>
            <a:endParaRPr lang="en-GB" sz="2000" b="1" cap="all" noProof="1">
              <a:solidFill>
                <a:srgbClr val="00B050"/>
              </a:solidFill>
            </a:endParaRPr>
          </a:p>
        </p:txBody>
      </p:sp>
      <p:pic>
        <p:nvPicPr>
          <p:cNvPr id="4" name="Picture 3"/>
          <p:cNvPicPr>
            <a:picLocks noChangeAspect="1"/>
          </p:cNvPicPr>
          <p:nvPr/>
        </p:nvPicPr>
        <p:blipFill>
          <a:blip r:embed="rId4"/>
          <a:stretch>
            <a:fillRect/>
          </a:stretch>
        </p:blipFill>
        <p:spPr>
          <a:xfrm>
            <a:off x="78708" y="66369"/>
            <a:ext cx="2625312" cy="771185"/>
          </a:xfrm>
          <a:prstGeom prst="rect">
            <a:avLst/>
          </a:prstGeom>
        </p:spPr>
      </p:pic>
      <p:pic>
        <p:nvPicPr>
          <p:cNvPr id="64" name="Picture 63"/>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Lst>
          </a:blip>
          <a:stretch>
            <a:fillRect/>
          </a:stretch>
        </p:blipFill>
        <p:spPr>
          <a:xfrm>
            <a:off x="5129225" y="3797812"/>
            <a:ext cx="1604301" cy="1300967"/>
          </a:xfrm>
          <a:prstGeom prst="rect">
            <a:avLst/>
          </a:prstGeom>
        </p:spPr>
      </p:pic>
      <p:sp>
        <p:nvSpPr>
          <p:cNvPr id="5" name="AutoShape 2" descr="Upward Spiral Icons - Download Free Vector Icons | Noun Projec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2" name="Picture 41"/>
          <p:cNvPicPr/>
          <p:nvPr/>
        </p:nvPicPr>
        <p:blipFill>
          <a:blip r:embed="rId5" cstate="print">
            <a:extLst>
              <a:ext uri="{28A0092B-C50C-407E-A947-70E740481C1C}">
                <a14:useLocalDpi xmlns:a14="http://schemas.microsoft.com/office/drawing/2010/main" val="0"/>
              </a:ext>
            </a:extLst>
          </a:blip>
          <a:stretch>
            <a:fillRect/>
          </a:stretch>
        </p:blipFill>
        <p:spPr>
          <a:xfrm>
            <a:off x="4756451" y="2438978"/>
            <a:ext cx="777298" cy="1539883"/>
          </a:xfrm>
          <a:prstGeom prst="rect">
            <a:avLst/>
          </a:prstGeom>
        </p:spPr>
      </p:pic>
      <p:pic>
        <p:nvPicPr>
          <p:cNvPr id="43" name="Picture 42"/>
          <p:cNvPicPr/>
          <p:nvPr/>
        </p:nvPicPr>
        <p:blipFill>
          <a:blip r:embed="rId6" cstate="print">
            <a:extLst>
              <a:ext uri="{28A0092B-C50C-407E-A947-70E740481C1C}">
                <a14:useLocalDpi xmlns:a14="http://schemas.microsoft.com/office/drawing/2010/main" val="0"/>
              </a:ext>
            </a:extLst>
          </a:blip>
          <a:stretch>
            <a:fillRect/>
          </a:stretch>
        </p:blipFill>
        <p:spPr>
          <a:xfrm>
            <a:off x="5846829" y="2807465"/>
            <a:ext cx="2418431" cy="541355"/>
          </a:xfrm>
          <a:prstGeom prst="rect">
            <a:avLst/>
          </a:prstGeom>
        </p:spPr>
      </p:pic>
      <p:pic>
        <p:nvPicPr>
          <p:cNvPr id="45" name="Picture 44"/>
          <p:cNvPicPr/>
          <p:nvPr/>
        </p:nvPicPr>
        <p:blipFill>
          <a:blip r:embed="rId7" cstate="print">
            <a:extLst>
              <a:ext uri="{28A0092B-C50C-407E-A947-70E740481C1C}">
                <a14:useLocalDpi xmlns:a14="http://schemas.microsoft.com/office/drawing/2010/main" val="0"/>
              </a:ext>
            </a:extLst>
          </a:blip>
          <a:stretch>
            <a:fillRect/>
          </a:stretch>
        </p:blipFill>
        <p:spPr>
          <a:xfrm>
            <a:off x="7626777" y="3891027"/>
            <a:ext cx="659743" cy="1446199"/>
          </a:xfrm>
          <a:prstGeom prst="rect">
            <a:avLst/>
          </a:prstGeom>
        </p:spPr>
      </p:pic>
      <p:sp>
        <p:nvSpPr>
          <p:cNvPr id="9" name="Rectangle 8"/>
          <p:cNvSpPr/>
          <p:nvPr/>
        </p:nvSpPr>
        <p:spPr>
          <a:xfrm>
            <a:off x="8756467" y="3252503"/>
            <a:ext cx="2807289" cy="923330"/>
          </a:xfrm>
          <a:prstGeom prst="rect">
            <a:avLst/>
          </a:prstGeom>
        </p:spPr>
        <p:txBody>
          <a:bodyPr wrap="square">
            <a:spAutoFit/>
          </a:bodyPr>
          <a:lstStyle/>
          <a:p>
            <a:r>
              <a:rPr lang="en-GB" b="1" cap="all" dirty="0" smtClean="0">
                <a:solidFill>
                  <a:srgbClr val="E84876"/>
                </a:solidFill>
              </a:rPr>
              <a:t>Opportunity to learn and develop swimming skills</a:t>
            </a:r>
            <a:endParaRPr lang="en-GB" sz="2000" b="1" cap="all" dirty="0">
              <a:solidFill>
                <a:srgbClr val="E84876"/>
              </a:solidFill>
            </a:endParaRPr>
          </a:p>
        </p:txBody>
      </p:sp>
      <p:pic>
        <p:nvPicPr>
          <p:cNvPr id="46" name="Picture 45"/>
          <p:cNvPicPr/>
          <p:nvPr/>
        </p:nvPicPr>
        <p:blipFill>
          <a:blip r:embed="rId8" cstate="print">
            <a:extLst>
              <a:ext uri="{28A0092B-C50C-407E-A947-70E740481C1C}">
                <a14:useLocalDpi xmlns:a14="http://schemas.microsoft.com/office/drawing/2010/main" val="0"/>
              </a:ext>
            </a:extLst>
          </a:blip>
          <a:stretch>
            <a:fillRect/>
          </a:stretch>
        </p:blipFill>
        <p:spPr>
          <a:xfrm>
            <a:off x="3423707" y="3615376"/>
            <a:ext cx="1145606" cy="1623656"/>
          </a:xfrm>
          <a:prstGeom prst="rect">
            <a:avLst/>
          </a:prstGeom>
        </p:spPr>
      </p:pic>
      <p:pic>
        <p:nvPicPr>
          <p:cNvPr id="47" name="Picture 46"/>
          <p:cNvPicPr/>
          <p:nvPr/>
        </p:nvPicPr>
        <p:blipFill>
          <a:blip r:embed="rId9" cstate="print">
            <a:extLst>
              <a:ext uri="{28A0092B-C50C-407E-A947-70E740481C1C}">
                <a14:useLocalDpi xmlns:a14="http://schemas.microsoft.com/office/drawing/2010/main" val="0"/>
              </a:ext>
            </a:extLst>
          </a:blip>
          <a:stretch>
            <a:fillRect/>
          </a:stretch>
        </p:blipFill>
        <p:spPr>
          <a:xfrm>
            <a:off x="4536685" y="5134394"/>
            <a:ext cx="1355806" cy="1519516"/>
          </a:xfrm>
          <a:prstGeom prst="rect">
            <a:avLst/>
          </a:prstGeom>
        </p:spPr>
      </p:pic>
      <p:pic>
        <p:nvPicPr>
          <p:cNvPr id="48" name="Picture 47"/>
          <p:cNvPicPr/>
          <p:nvPr/>
        </p:nvPicPr>
        <p:blipFill>
          <a:blip r:embed="rId10" cstate="print">
            <a:extLst>
              <a:ext uri="{28A0092B-C50C-407E-A947-70E740481C1C}">
                <a14:useLocalDpi xmlns:a14="http://schemas.microsoft.com/office/drawing/2010/main" val="0"/>
              </a:ext>
            </a:extLst>
          </a:blip>
          <a:stretch>
            <a:fillRect/>
          </a:stretch>
        </p:blipFill>
        <p:spPr>
          <a:xfrm>
            <a:off x="6328751" y="5119017"/>
            <a:ext cx="1138338" cy="1207947"/>
          </a:xfrm>
          <a:prstGeom prst="rect">
            <a:avLst/>
          </a:prstGeom>
        </p:spPr>
      </p:pic>
    </p:spTree>
    <p:extLst>
      <p:ext uri="{BB962C8B-B14F-4D97-AF65-F5344CB8AC3E}">
        <p14:creationId xmlns:p14="http://schemas.microsoft.com/office/powerpoint/2010/main" val="8266352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96499072"/>
              </p:ext>
            </p:extLst>
          </p:nvPr>
        </p:nvGraphicFramePr>
        <p:xfrm>
          <a:off x="535578" y="15039"/>
          <a:ext cx="10982168" cy="6870757"/>
        </p:xfrm>
        <a:graphic>
          <a:graphicData uri="http://schemas.openxmlformats.org/drawingml/2006/table">
            <a:tbl>
              <a:tblPr firstRow="1" firstCol="1" bandRow="1">
                <a:tableStyleId>{5C22544A-7EE6-4342-B048-85BDC9FD1C3A}</a:tableStyleId>
              </a:tblPr>
              <a:tblGrid>
                <a:gridCol w="2745542">
                  <a:extLst>
                    <a:ext uri="{9D8B030D-6E8A-4147-A177-3AD203B41FA5}">
                      <a16:colId xmlns:a16="http://schemas.microsoft.com/office/drawing/2014/main" val="3591908012"/>
                    </a:ext>
                  </a:extLst>
                </a:gridCol>
                <a:gridCol w="2745542">
                  <a:extLst>
                    <a:ext uri="{9D8B030D-6E8A-4147-A177-3AD203B41FA5}">
                      <a16:colId xmlns:a16="http://schemas.microsoft.com/office/drawing/2014/main" val="405343555"/>
                    </a:ext>
                  </a:extLst>
                </a:gridCol>
                <a:gridCol w="2745542">
                  <a:extLst>
                    <a:ext uri="{9D8B030D-6E8A-4147-A177-3AD203B41FA5}">
                      <a16:colId xmlns:a16="http://schemas.microsoft.com/office/drawing/2014/main" val="4100845299"/>
                    </a:ext>
                  </a:extLst>
                </a:gridCol>
                <a:gridCol w="2745542">
                  <a:extLst>
                    <a:ext uri="{9D8B030D-6E8A-4147-A177-3AD203B41FA5}">
                      <a16:colId xmlns:a16="http://schemas.microsoft.com/office/drawing/2014/main" val="2001412396"/>
                    </a:ext>
                  </a:extLst>
                </a:gridCol>
              </a:tblGrid>
              <a:tr h="947564">
                <a:tc gridSpan="4">
                  <a:txBody>
                    <a:bodyPr/>
                    <a:lstStyle/>
                    <a:p>
                      <a:pPr algn="ctr"/>
                      <a:r>
                        <a:rPr lang="en-GB" sz="3600" dirty="0" smtClean="0">
                          <a:solidFill>
                            <a:schemeClr val="tx1"/>
                          </a:solidFill>
                        </a:rPr>
                        <a:t>PE</a:t>
                      </a:r>
                      <a:endParaRPr lang="en-GB" sz="3600" dirty="0">
                        <a:solidFill>
                          <a:schemeClr val="tx1"/>
                        </a:solidFill>
                      </a:endParaRPr>
                    </a:p>
                    <a:p>
                      <a:pPr algn="ctr"/>
                      <a:r>
                        <a:rPr lang="en-GB" sz="2800" dirty="0">
                          <a:solidFill>
                            <a:schemeClr val="tx1"/>
                          </a:solidFill>
                        </a:rPr>
                        <a:t>Key Knowledge, skills and concepts</a:t>
                      </a:r>
                    </a:p>
                  </a:txBody>
                  <a:tcPr marL="61612" marR="61612" marT="0" marB="0">
                    <a:solidFill>
                      <a:srgbClr val="FF8B93"/>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40112826"/>
                  </a:ext>
                </a:extLst>
              </a:tr>
              <a:tr h="382805">
                <a:tc gridSpan="4">
                  <a:txBody>
                    <a:bodyPr/>
                    <a:lstStyle/>
                    <a:p>
                      <a:r>
                        <a:rPr lang="en-GB" sz="1000" b="0" dirty="0" smtClean="0">
                          <a:solidFill>
                            <a:schemeClr val="tx1"/>
                          </a:solidFill>
                          <a:latin typeface="Letter-join Plus 8" panose="02000505000000020003" pitchFamily="50" charset="0"/>
                        </a:rPr>
                        <a:t>Net / Wall Games</a:t>
                      </a:r>
                      <a:endParaRPr lang="en-GB" sz="1000" b="0" dirty="0">
                        <a:solidFill>
                          <a:schemeClr val="tx1"/>
                        </a:solidFill>
                        <a:latin typeface="Letter-join Plus 8" panose="02000505000000020003" pitchFamily="50" charset="0"/>
                      </a:endParaRPr>
                    </a:p>
                  </a:txBody>
                  <a:tcPr marL="61612" marR="61612" marT="0" marB="0">
                    <a:solidFill>
                      <a:schemeClr val="bg1">
                        <a:lumMod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9109409"/>
                  </a:ext>
                </a:extLst>
              </a:tr>
              <a:tr h="209194">
                <a:tc>
                  <a:txBody>
                    <a:bodyPr/>
                    <a:lstStyle/>
                    <a:p>
                      <a:pPr>
                        <a:lnSpc>
                          <a:spcPct val="107000"/>
                        </a:lnSpc>
                        <a:spcAft>
                          <a:spcPts val="0"/>
                        </a:spcAft>
                      </a:pPr>
                      <a:r>
                        <a:rPr lang="en-GB" sz="1000">
                          <a:solidFill>
                            <a:schemeClr val="tx1"/>
                          </a:solidFill>
                          <a:effectLst/>
                        </a:rPr>
                        <a:t>Year 3</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tc>
                <a:tc>
                  <a:txBody>
                    <a:bodyPr/>
                    <a:lstStyle/>
                    <a:p>
                      <a:pPr>
                        <a:lnSpc>
                          <a:spcPct val="107000"/>
                        </a:lnSpc>
                        <a:spcAft>
                          <a:spcPts val="0"/>
                        </a:spcAft>
                      </a:pPr>
                      <a:r>
                        <a:rPr lang="en-GB" sz="1000">
                          <a:solidFill>
                            <a:schemeClr val="tx1"/>
                          </a:solidFill>
                          <a:effectLst/>
                        </a:rPr>
                        <a:t>Year 4</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CC66FF"/>
                    </a:solidFill>
                  </a:tcPr>
                </a:tc>
                <a:tc>
                  <a:txBody>
                    <a:bodyPr/>
                    <a:lstStyle/>
                    <a:p>
                      <a:pPr>
                        <a:lnSpc>
                          <a:spcPct val="107000"/>
                        </a:lnSpc>
                        <a:spcAft>
                          <a:spcPts val="0"/>
                        </a:spcAft>
                      </a:pPr>
                      <a:r>
                        <a:rPr lang="en-GB" sz="1000">
                          <a:solidFill>
                            <a:schemeClr val="tx1"/>
                          </a:solidFill>
                          <a:effectLst/>
                          <a:latin typeface="Letter-join Plus 8" panose="02000505000000020003" pitchFamily="50" charset="0"/>
                        </a:rPr>
                        <a:t>Year 5</a:t>
                      </a:r>
                      <a:endParaRPr lang="en-GB" sz="100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00FF99"/>
                    </a:solidFill>
                  </a:tcPr>
                </a:tc>
                <a:tc>
                  <a:txBody>
                    <a:bodyPr/>
                    <a:lstStyle/>
                    <a:p>
                      <a:pPr>
                        <a:lnSpc>
                          <a:spcPct val="107000"/>
                        </a:lnSpc>
                        <a:spcAft>
                          <a:spcPts val="0"/>
                        </a:spcAft>
                      </a:pPr>
                      <a:r>
                        <a:rPr lang="en-GB" sz="1000">
                          <a:solidFill>
                            <a:schemeClr val="tx1"/>
                          </a:solidFill>
                          <a:effectLst/>
                        </a:rPr>
                        <a:t>Year 6</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FFFF00"/>
                    </a:solidFill>
                  </a:tcPr>
                </a:tc>
                <a:extLst>
                  <a:ext uri="{0D108BD9-81ED-4DB2-BD59-A6C34878D82A}">
                    <a16:rowId xmlns:a16="http://schemas.microsoft.com/office/drawing/2014/main" val="2632002316"/>
                  </a:ext>
                </a:extLst>
              </a:tr>
              <a:tr h="5303398">
                <a:tc>
                  <a:txBody>
                    <a:bodyPr/>
                    <a:lstStyle/>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Know what the ready position looks like• Develop control of sending over a distance</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Identify the fundamental movement skills used in the lesson•</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 Develop control of equipment</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Learn the importance of feeding the ball accurately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 Maintain control during a rally with a partner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Know how to change the speed of the ball when playing in a game•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Suggest ideas to improve performance</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Explore the volley shot •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Know when to use the volley shot when rallying with a partner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Learn how to use knowledge of attacking and defending skills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 Choose a range of simple tactics to use in a game</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 Evaluate others work using simple criteria• Improve all fundamental movement skills</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Create a net/wall game•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Choose a range of skills that suit the needs of the game</a:t>
                      </a:r>
                      <a:endParaRPr lang="en-GB" sz="1000" dirty="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8EBAE2"/>
                    </a:solidFill>
                  </a:tcPr>
                </a:tc>
                <a:tc>
                  <a:txBody>
                    <a:bodyPr/>
                    <a:lstStyle/>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Know what the ready position looks like• Develop control of sending over a distance</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Identify the fundamental movement skills used in the lesson•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Develop control of equipment</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Learn the importance of feeding the ball accurately •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Maintain control during a rally with a partner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Know how to change the speed of the ball when playing in a game•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Suggest ideas to improve performance</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Explore the volley shot •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Know when to use the volley shot when rallying with a partner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Learn how to use knowledge of attacking and defending skills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 Choose a range of simple tactics to use in a game</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 Evaluate others work using simple criteria• Improve all fundamental movement skills</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Create a net/wall game•</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 Choose a range of skills that suit the need </a:t>
                      </a:r>
                      <a:r>
                        <a:rPr lang="en-GB" sz="1000" b="0" i="0" kern="1200" dirty="0" err="1" smtClean="0">
                          <a:solidFill>
                            <a:schemeClr val="tx1"/>
                          </a:solidFill>
                          <a:effectLst/>
                          <a:latin typeface="Letter-join Plus 8" panose="02000505000000020003" pitchFamily="50" charset="0"/>
                          <a:ea typeface="+mn-ea"/>
                          <a:cs typeface="+mn-cs"/>
                        </a:rPr>
                        <a:t>sof</a:t>
                      </a:r>
                      <a:r>
                        <a:rPr lang="en-GB" sz="1000" b="0" i="0" kern="1200" dirty="0" smtClean="0">
                          <a:solidFill>
                            <a:schemeClr val="tx1"/>
                          </a:solidFill>
                          <a:effectLst/>
                          <a:latin typeface="Letter-join Plus 8" panose="02000505000000020003" pitchFamily="50" charset="0"/>
                          <a:ea typeface="+mn-ea"/>
                          <a:cs typeface="+mn-cs"/>
                        </a:rPr>
                        <a:t> the game</a:t>
                      </a:r>
                      <a:endParaRPr lang="en-GB" sz="1000" dirty="0" smtClean="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endParaRPr lang="en-GB" sz="1000" dirty="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DF9FFF"/>
                    </a:solidFill>
                  </a:tcPr>
                </a:tc>
                <a:tc>
                  <a:txBody>
                    <a:bodyPr/>
                    <a:lstStyle/>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Know how to send a ball using the correct power• </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 Learn the ‘ready’ position  </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Use a racket with the correct technique•  </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Understand how to perform a forehand shot</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Learn how to perform a backhand shot•  </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Know where to stand in order to receive the ball successfully</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Know what a volley shot is• </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 Understand when to use this shot</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Develop technique of the forehand, backhand and volley shot •  </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Learn simple scoring rules</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Understand when to attack •</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Assess others work</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Use a range of tactics when playing against another team•  </a:t>
                      </a:r>
                    </a:p>
                    <a:p>
                      <a:pPr marL="171450" indent="-171450">
                        <a:buFont typeface="Arial" panose="020B0604020202020204" pitchFamily="34" charset="0"/>
                        <a:buChar char="•"/>
                      </a:pPr>
                      <a:r>
                        <a:rPr lang="en-GB" sz="1000" kern="1200" dirty="0" smtClean="0">
                          <a:solidFill>
                            <a:schemeClr val="dk1"/>
                          </a:solidFill>
                          <a:effectLst/>
                          <a:latin typeface="Letter-join Plus 8" panose="02000505000000020003" pitchFamily="50" charset="0"/>
                          <a:ea typeface="+mn-ea"/>
                          <a:cs typeface="+mn-cs"/>
                        </a:rPr>
                        <a:t>Evaluate and recognise own success</a:t>
                      </a:r>
                    </a:p>
                    <a:p>
                      <a:pPr marL="171450" indent="-171450" algn="l">
                        <a:lnSpc>
                          <a:spcPct val="107000"/>
                        </a:lnSpc>
                        <a:spcAft>
                          <a:spcPts val="80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t>
                      </a:r>
                      <a:endParaRPr lang="en-GB" sz="1000" dirty="0">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93FFD3"/>
                    </a:solidFill>
                  </a:tcPr>
                </a:tc>
                <a:tc>
                  <a:txBody>
                    <a:bodyPr/>
                    <a:lstStyle/>
                    <a:p>
                      <a:pPr marL="171450" indent="-171450">
                        <a:lnSpc>
                          <a:spcPct val="107000"/>
                        </a:lnSpc>
                        <a:spcAft>
                          <a:spcPts val="0"/>
                        </a:spcAft>
                        <a:buFont typeface="Arial" panose="020B0604020202020204" pitchFamily="34" charset="0"/>
                        <a:buChar char="•"/>
                      </a:pPr>
                      <a:r>
                        <a:rPr lang="en-GB" sz="1000" dirty="0">
                          <a:solidFill>
                            <a:schemeClr val="tx1"/>
                          </a:solidFill>
                          <a:effectLst/>
                          <a:latin typeface="Letter-join Plus 8" panose="02000505000000020003" pitchFamily="50" charset="0"/>
                        </a:rPr>
                        <a:t> </a:t>
                      </a:r>
                      <a:r>
                        <a:rPr lang="en-GB" sz="1000" dirty="0" smtClean="0">
                          <a:solidFill>
                            <a:schemeClr val="tx1"/>
                          </a:solidFill>
                          <a:effectLst/>
                          <a:latin typeface="Letter-join Plus 8" panose="02000505000000020003" pitchFamily="50" charset="0"/>
                        </a:rPr>
                        <a:t>D</a:t>
                      </a: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evelop the log, tuck and circle rolls.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dirty="0" smtClean="0">
                          <a:solidFill>
                            <a:schemeClr val="tx1"/>
                          </a:solidFill>
                          <a:effectLst/>
                          <a:latin typeface="Letter-join Plus 8" panose="02000505000000020003" pitchFamily="50" charset="0"/>
                          <a:ea typeface="+mn-ea"/>
                          <a:cs typeface="+mn-cs"/>
                        </a:rPr>
                        <a:t>D</a:t>
                      </a: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efine the difference between symmetry and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asymmetry.</a:t>
                      </a: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gym skills to enhance body control.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Show creativity when designing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Explore a range of progressive partner balances.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safely with gymnastic apparatus.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Understand how to jump safely whilst using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apparatus. </a:t>
                      </a: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Know the success criteria for the different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jumps.</a:t>
                      </a:r>
                      <a:b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b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Lead your own warm ups. </a:t>
                      </a: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collaboratively to perform a final performance.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Improve, perform, and evaluate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sequences.</a:t>
                      </a: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Lead your own warm ups.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gn="l">
                        <a:lnSpc>
                          <a:spcPct val="107000"/>
                        </a:lnSpc>
                        <a:spcAft>
                          <a:spcPts val="0"/>
                        </a:spcAft>
                        <a:buFont typeface="Arial" panose="020B0604020202020204" pitchFamily="34" charset="0"/>
                        <a:buChar char="•"/>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incorporating apparatus.</a:t>
                      </a:r>
                      <a:endParaRPr lang="en-GB" sz="1000" dirty="0">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FFFF89"/>
                    </a:solidFill>
                  </a:tcPr>
                </a:tc>
                <a:extLst>
                  <a:ext uri="{0D108BD9-81ED-4DB2-BD59-A6C34878D82A}">
                    <a16:rowId xmlns:a16="http://schemas.microsoft.com/office/drawing/2014/main" val="388108219"/>
                  </a:ext>
                </a:extLst>
              </a:tr>
            </a:tbl>
          </a:graphicData>
        </a:graphic>
      </p:graphicFrame>
    </p:spTree>
    <p:extLst>
      <p:ext uri="{BB962C8B-B14F-4D97-AF65-F5344CB8AC3E}">
        <p14:creationId xmlns:p14="http://schemas.microsoft.com/office/powerpoint/2010/main" val="26939689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50393986"/>
              </p:ext>
            </p:extLst>
          </p:nvPr>
        </p:nvGraphicFramePr>
        <p:xfrm>
          <a:off x="535578" y="15039"/>
          <a:ext cx="10982168" cy="6870757"/>
        </p:xfrm>
        <a:graphic>
          <a:graphicData uri="http://schemas.openxmlformats.org/drawingml/2006/table">
            <a:tbl>
              <a:tblPr firstRow="1" firstCol="1" bandRow="1">
                <a:tableStyleId>{5C22544A-7EE6-4342-B048-85BDC9FD1C3A}</a:tableStyleId>
              </a:tblPr>
              <a:tblGrid>
                <a:gridCol w="2745542">
                  <a:extLst>
                    <a:ext uri="{9D8B030D-6E8A-4147-A177-3AD203B41FA5}">
                      <a16:colId xmlns:a16="http://schemas.microsoft.com/office/drawing/2014/main" val="3591908012"/>
                    </a:ext>
                  </a:extLst>
                </a:gridCol>
                <a:gridCol w="2745542">
                  <a:extLst>
                    <a:ext uri="{9D8B030D-6E8A-4147-A177-3AD203B41FA5}">
                      <a16:colId xmlns:a16="http://schemas.microsoft.com/office/drawing/2014/main" val="405343555"/>
                    </a:ext>
                  </a:extLst>
                </a:gridCol>
                <a:gridCol w="2745542">
                  <a:extLst>
                    <a:ext uri="{9D8B030D-6E8A-4147-A177-3AD203B41FA5}">
                      <a16:colId xmlns:a16="http://schemas.microsoft.com/office/drawing/2014/main" val="4100845299"/>
                    </a:ext>
                  </a:extLst>
                </a:gridCol>
                <a:gridCol w="2745542">
                  <a:extLst>
                    <a:ext uri="{9D8B030D-6E8A-4147-A177-3AD203B41FA5}">
                      <a16:colId xmlns:a16="http://schemas.microsoft.com/office/drawing/2014/main" val="2001412396"/>
                    </a:ext>
                  </a:extLst>
                </a:gridCol>
              </a:tblGrid>
              <a:tr h="947564">
                <a:tc gridSpan="4">
                  <a:txBody>
                    <a:bodyPr/>
                    <a:lstStyle/>
                    <a:p>
                      <a:pPr algn="ctr"/>
                      <a:r>
                        <a:rPr lang="en-GB" sz="3600" dirty="0" smtClean="0">
                          <a:solidFill>
                            <a:schemeClr val="tx1"/>
                          </a:solidFill>
                        </a:rPr>
                        <a:t>PE</a:t>
                      </a:r>
                      <a:endParaRPr lang="en-GB" sz="3600" dirty="0">
                        <a:solidFill>
                          <a:schemeClr val="tx1"/>
                        </a:solidFill>
                      </a:endParaRPr>
                    </a:p>
                    <a:p>
                      <a:pPr algn="ctr"/>
                      <a:r>
                        <a:rPr lang="en-GB" sz="2800" dirty="0">
                          <a:solidFill>
                            <a:schemeClr val="tx1"/>
                          </a:solidFill>
                        </a:rPr>
                        <a:t>Key Knowledge, skills and concepts</a:t>
                      </a:r>
                    </a:p>
                  </a:txBody>
                  <a:tcPr marL="61612" marR="61612" marT="0" marB="0">
                    <a:solidFill>
                      <a:srgbClr val="FF8B93"/>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40112826"/>
                  </a:ext>
                </a:extLst>
              </a:tr>
              <a:tr h="382805">
                <a:tc gridSpan="4">
                  <a:txBody>
                    <a:bodyPr/>
                    <a:lstStyle/>
                    <a:p>
                      <a:r>
                        <a:rPr lang="en-GB" sz="1400" b="0" dirty="0" smtClean="0">
                          <a:solidFill>
                            <a:schemeClr val="tx1"/>
                          </a:solidFill>
                        </a:rPr>
                        <a:t>Net / Wall Games</a:t>
                      </a:r>
                      <a:endParaRPr lang="en-GB" sz="1400" b="0" dirty="0">
                        <a:solidFill>
                          <a:schemeClr val="tx1"/>
                        </a:solidFill>
                      </a:endParaRPr>
                    </a:p>
                  </a:txBody>
                  <a:tcPr marL="61612" marR="61612" marT="0" marB="0">
                    <a:solidFill>
                      <a:schemeClr val="bg1">
                        <a:lumMod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9109409"/>
                  </a:ext>
                </a:extLst>
              </a:tr>
              <a:tr h="209194">
                <a:tc>
                  <a:txBody>
                    <a:bodyPr/>
                    <a:lstStyle/>
                    <a:p>
                      <a:pPr>
                        <a:lnSpc>
                          <a:spcPct val="107000"/>
                        </a:lnSpc>
                        <a:spcAft>
                          <a:spcPts val="0"/>
                        </a:spcAft>
                      </a:pPr>
                      <a:r>
                        <a:rPr lang="en-GB" sz="1000">
                          <a:solidFill>
                            <a:schemeClr val="tx1"/>
                          </a:solidFill>
                          <a:effectLst/>
                        </a:rPr>
                        <a:t>Year 3</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tc>
                <a:tc>
                  <a:txBody>
                    <a:bodyPr/>
                    <a:lstStyle/>
                    <a:p>
                      <a:pPr>
                        <a:lnSpc>
                          <a:spcPct val="107000"/>
                        </a:lnSpc>
                        <a:spcAft>
                          <a:spcPts val="0"/>
                        </a:spcAft>
                      </a:pPr>
                      <a:r>
                        <a:rPr lang="en-GB" sz="1000">
                          <a:solidFill>
                            <a:schemeClr val="tx1"/>
                          </a:solidFill>
                          <a:effectLst/>
                        </a:rPr>
                        <a:t>Year 4</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CC66FF"/>
                    </a:solidFill>
                  </a:tcPr>
                </a:tc>
                <a:tc>
                  <a:txBody>
                    <a:bodyPr/>
                    <a:lstStyle/>
                    <a:p>
                      <a:pPr>
                        <a:lnSpc>
                          <a:spcPct val="107000"/>
                        </a:lnSpc>
                        <a:spcAft>
                          <a:spcPts val="0"/>
                        </a:spcAft>
                      </a:pPr>
                      <a:r>
                        <a:rPr lang="en-GB" sz="1000">
                          <a:solidFill>
                            <a:schemeClr val="tx1"/>
                          </a:solidFill>
                          <a:effectLst/>
                        </a:rPr>
                        <a:t>Year 5</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00FF99"/>
                    </a:solidFill>
                  </a:tcPr>
                </a:tc>
                <a:tc>
                  <a:txBody>
                    <a:bodyPr/>
                    <a:lstStyle/>
                    <a:p>
                      <a:pPr>
                        <a:lnSpc>
                          <a:spcPct val="107000"/>
                        </a:lnSpc>
                        <a:spcAft>
                          <a:spcPts val="0"/>
                        </a:spcAft>
                      </a:pPr>
                      <a:r>
                        <a:rPr lang="en-GB" sz="1000">
                          <a:solidFill>
                            <a:schemeClr val="tx1"/>
                          </a:solidFill>
                          <a:effectLst/>
                        </a:rPr>
                        <a:t>Year 6</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FFFF00"/>
                    </a:solidFill>
                  </a:tcPr>
                </a:tc>
                <a:extLst>
                  <a:ext uri="{0D108BD9-81ED-4DB2-BD59-A6C34878D82A}">
                    <a16:rowId xmlns:a16="http://schemas.microsoft.com/office/drawing/2014/main" val="2632002316"/>
                  </a:ext>
                </a:extLst>
              </a:tr>
              <a:tr h="5303398">
                <a:tc>
                  <a:txBody>
                    <a:bodyPr/>
                    <a:lstStyle/>
                    <a:p>
                      <a:pPr marL="171450" indent="-171450">
                        <a:lnSpc>
                          <a:spcPct val="107000"/>
                        </a:lnSpc>
                        <a:spcAft>
                          <a:spcPts val="0"/>
                        </a:spcAft>
                        <a:buFont typeface="Arial" panose="020B0604020202020204" pitchFamily="34" charset="0"/>
                        <a:buChar char="•"/>
                      </a:pPr>
                      <a:endParaRPr lang="en-GB" sz="1000" b="0" dirty="0" smtClean="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Recap on fundamental movement skill</a:t>
                      </a:r>
                      <a:r>
                        <a:rPr lang="en-GB" sz="1000" b="0" i="0" kern="1200" baseline="0" dirty="0" smtClean="0">
                          <a:solidFill>
                            <a:schemeClr val="tx1"/>
                          </a:solidFill>
                          <a:effectLst/>
                          <a:latin typeface="Letter-join Plus 8" panose="02000505000000020003" pitchFamily="50" charset="0"/>
                          <a:ea typeface="+mn-ea"/>
                          <a:cs typeface="+mn-cs"/>
                        </a:rPr>
                        <a:t> </a:t>
                      </a:r>
                      <a:r>
                        <a:rPr lang="en-GB" sz="1000" b="0" i="0" kern="1200" dirty="0" smtClean="0">
                          <a:solidFill>
                            <a:schemeClr val="tx1"/>
                          </a:solidFill>
                          <a:effectLst/>
                          <a:latin typeface="Letter-join Plus 8" panose="02000505000000020003" pitchFamily="50" charset="0"/>
                          <a:ea typeface="+mn-ea"/>
                          <a:cs typeface="+mn-cs"/>
                        </a:rPr>
                        <a:t>previously learnt• Explore ways to keep possession of the ball</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Show accurate throwing and catching skills</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Develop passing skills• Understand the importance of team work</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Develop receiving skills• Identify space when playing in a game</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Explore how to get free from an opponent• To show effective communication with team mates </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Explore different ways to defend • Demonstrate spatial awareness when moving </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Improve ability to choose and use simple tactics• Know when to mark the player and when to mark the space</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Evaluate others work using simple criteria• Improve all fundamental movement skills</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Play in a tournament• Work effectively in a team• Umpire games</a:t>
                      </a:r>
                      <a:endParaRPr lang="en-GB" sz="1000" dirty="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8EBAE2"/>
                    </a:solidFill>
                  </a:tcPr>
                </a:tc>
                <a:tc>
                  <a:txBody>
                    <a:bodyPr/>
                    <a:lstStyle/>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Recap on fundamental movement skill</a:t>
                      </a:r>
                      <a:r>
                        <a:rPr lang="en-GB" sz="1000" b="0" i="0" kern="1200" baseline="0" dirty="0" smtClean="0">
                          <a:solidFill>
                            <a:schemeClr val="tx1"/>
                          </a:solidFill>
                          <a:effectLst/>
                          <a:latin typeface="Letter-join Plus 8" panose="02000505000000020003" pitchFamily="50" charset="0"/>
                          <a:ea typeface="+mn-ea"/>
                          <a:cs typeface="+mn-cs"/>
                        </a:rPr>
                        <a:t> </a:t>
                      </a:r>
                      <a:r>
                        <a:rPr lang="en-GB" sz="1000" b="0" i="0" kern="1200" dirty="0" smtClean="0">
                          <a:solidFill>
                            <a:schemeClr val="tx1"/>
                          </a:solidFill>
                          <a:effectLst/>
                          <a:latin typeface="Letter-join Plus 8" panose="02000505000000020003" pitchFamily="50" charset="0"/>
                          <a:ea typeface="+mn-ea"/>
                          <a:cs typeface="+mn-cs"/>
                        </a:rPr>
                        <a:t>previously learnt• Explore ways to keep possession of the ball</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Show accurate throwing and catching skills</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Develop passing skills• Understand the importance of team work</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Develop receiving skills• Identify space when playing in a game</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Explore how to get free from an opponent• To show effective communication with team mates </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Explore different ways to defend • Demonstrate spatial awareness when moving </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Improve ability to choose and use simple tactics• Know when to mark the player and when to mark the space</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Evaluate others work using simple criteria• Improve all fundamental movement skills</a:t>
                      </a:r>
                    </a:p>
                    <a:p>
                      <a:pPr>
                        <a:lnSpc>
                          <a:spcPct val="107000"/>
                        </a:lnSpc>
                        <a:spcAft>
                          <a:spcPts val="800"/>
                        </a:spcAft>
                      </a:pPr>
                      <a:r>
                        <a:rPr lang="en-GB" sz="1000" b="0" i="0" kern="1200" dirty="0" smtClean="0">
                          <a:solidFill>
                            <a:schemeClr val="tx1"/>
                          </a:solidFill>
                          <a:effectLst/>
                          <a:latin typeface="Letter-join Plus 8" panose="02000505000000020003" pitchFamily="50" charset="0"/>
                          <a:ea typeface="+mn-ea"/>
                          <a:cs typeface="+mn-cs"/>
                        </a:rPr>
                        <a:t>Play in a tournament• Work effectively in a team• Umpire games</a:t>
                      </a:r>
                      <a:endParaRPr lang="en-GB" sz="1000" dirty="0" smtClean="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endParaRPr lang="en-GB" sz="1000" dirty="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DF9FFF"/>
                    </a:solidFill>
                  </a:tcPr>
                </a:tc>
                <a:tc>
                  <a:txBody>
                    <a:bodyPr/>
                    <a:lstStyle/>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the log, tuck and circle rolls.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Define the difference between symmetry and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asymmetry.</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gym skills to enhance body control.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Show creativity when designing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Explore a range of progressive partner balances.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safely with gymnastic apparatus.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Understand how to jump safely whilst using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apparatus.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Know the success criteria for the different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jumps.</a:t>
                      </a:r>
                      <a:b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b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Lead your own warm ups.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collaboratively to perform a final performance.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Improve, perform, and evaluate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sequences.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Lead your own warm ups.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incorporating apparatus.</a:t>
                      </a:r>
                      <a:endParaRPr lang="en-GB" sz="1000" dirty="0">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93FFD3"/>
                    </a:solidFill>
                  </a:tcPr>
                </a:tc>
                <a:tc>
                  <a:txBody>
                    <a:bodyPr/>
                    <a:lstStyle/>
                    <a:p>
                      <a:pPr>
                        <a:lnSpc>
                          <a:spcPct val="107000"/>
                        </a:lnSpc>
                        <a:spcAft>
                          <a:spcPts val="800"/>
                        </a:spcAft>
                      </a:pPr>
                      <a:r>
                        <a:rPr lang="en-GB" sz="1000" dirty="0">
                          <a:solidFill>
                            <a:schemeClr val="tx1"/>
                          </a:solidFill>
                          <a:effectLst/>
                          <a:latin typeface="Letter-join Plus 8" panose="02000505000000020003" pitchFamily="50" charset="0"/>
                        </a:rPr>
                        <a:t> </a:t>
                      </a:r>
                      <a:r>
                        <a:rPr lang="en-GB" sz="1000" dirty="0" smtClean="0">
                          <a:solidFill>
                            <a:schemeClr val="tx1"/>
                          </a:solidFill>
                          <a:effectLst/>
                          <a:latin typeface="Letter-join Plus 8" panose="02000505000000020003" pitchFamily="50" charset="0"/>
                        </a:rPr>
                        <a:t>D</a:t>
                      </a: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evelop the log, tuck and circle rolls.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solidFill>
                            <a:schemeClr val="tx1"/>
                          </a:solidFill>
                          <a:effectLst/>
                          <a:latin typeface="Letter-join Plus 8" panose="02000505000000020003" pitchFamily="50" charset="0"/>
                          <a:ea typeface="+mn-ea"/>
                          <a:cs typeface="+mn-cs"/>
                        </a:rPr>
                        <a:t>D</a:t>
                      </a: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efine the difference between symmetry and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asymmetry.</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gym skills to enhance body control.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Show creativity when designing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Explore a range of progressive partner balances.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safely with gymnastic apparatus.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Understand how to jump safely whilst using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apparatus.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Know the success criteria for the different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jumps.</a:t>
                      </a:r>
                      <a:b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b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Lead your own warm ups.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collaboratively to perform a final performance.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Improve, perform, and evaluate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sequences.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Lead your own warm ups.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incorporating apparatus.</a:t>
                      </a:r>
                      <a:endParaRPr lang="en-GB" sz="1000" dirty="0">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FFFF89"/>
                    </a:solidFill>
                  </a:tcPr>
                </a:tc>
                <a:extLst>
                  <a:ext uri="{0D108BD9-81ED-4DB2-BD59-A6C34878D82A}">
                    <a16:rowId xmlns:a16="http://schemas.microsoft.com/office/drawing/2014/main" val="388108219"/>
                  </a:ext>
                </a:extLst>
              </a:tr>
            </a:tbl>
          </a:graphicData>
        </a:graphic>
      </p:graphicFrame>
    </p:spTree>
    <p:extLst>
      <p:ext uri="{BB962C8B-B14F-4D97-AF65-F5344CB8AC3E}">
        <p14:creationId xmlns:p14="http://schemas.microsoft.com/office/powerpoint/2010/main" val="30336980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88" y="0"/>
            <a:ext cx="12190412" cy="940526"/>
          </a:xfrm>
          <a:prstGeom prst="rect">
            <a:avLst/>
          </a:prstGeom>
          <a:solidFill>
            <a:srgbClr val="C285A3"/>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lang="en-GB" altLang="en-US" sz="4400" b="1" dirty="0" smtClean="0">
                <a:solidFill>
                  <a:srgbClr val="000000"/>
                </a:solidFill>
                <a:latin typeface="Century Gothic" panose="020B0502020202020204" pitchFamily="34" charset="0"/>
              </a:rPr>
              <a:t>PE </a:t>
            </a:r>
            <a:r>
              <a:rPr lang="en-GB" altLang="en-US" sz="4400" b="1" dirty="0">
                <a:solidFill>
                  <a:srgbClr val="000000"/>
                </a:solidFill>
                <a:latin typeface="Century Gothic" panose="020B0502020202020204" pitchFamily="34" charset="0"/>
              </a:rPr>
              <a:t>at </a:t>
            </a:r>
            <a:r>
              <a:rPr lang="en-GB" altLang="en-US" sz="4400" b="1" dirty="0" err="1">
                <a:solidFill>
                  <a:srgbClr val="000000"/>
                </a:solidFill>
                <a:latin typeface="Century Gothic" panose="020B0502020202020204" pitchFamily="34" charset="0"/>
              </a:rPr>
              <a:t>Alvaston</a:t>
            </a:r>
            <a:endParaRPr lang="en-US" altLang="en-US" sz="4400" dirty="0">
              <a:latin typeface="Century Gothic" panose="020B0502020202020204" pitchFamily="34" charset="0"/>
            </a:endParaRP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28" y="6053382"/>
            <a:ext cx="2571750"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6" name="Rounded Rectangle 5"/>
          <p:cNvSpPr/>
          <p:nvPr/>
        </p:nvSpPr>
        <p:spPr>
          <a:xfrm>
            <a:off x="130628" y="1031967"/>
            <a:ext cx="11861075" cy="5021415"/>
          </a:xfrm>
          <a:prstGeom prst="roundRect">
            <a:avLst/>
          </a:prstGeom>
          <a:solidFill>
            <a:schemeClr val="accent5">
              <a:lumMod val="40000"/>
              <a:lumOff val="60000"/>
            </a:schemeClr>
          </a:solidFill>
          <a:ln w="57150">
            <a:solidFill>
              <a:srgbClr val="CC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solidFill>
                <a:schemeClr val="tx1"/>
              </a:solidFill>
              <a:latin typeface="Century Gothic" panose="020B0502020202020204" pitchFamily="34" charset="0"/>
            </a:endParaRPr>
          </a:p>
        </p:txBody>
      </p:sp>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0022" y="6053382"/>
            <a:ext cx="1894114" cy="7446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9" name="TextBox 8"/>
          <p:cNvSpPr txBox="1"/>
          <p:nvPr/>
        </p:nvSpPr>
        <p:spPr>
          <a:xfrm>
            <a:off x="2440577" y="1026977"/>
            <a:ext cx="6257109" cy="523220"/>
          </a:xfrm>
          <a:prstGeom prst="rect">
            <a:avLst/>
          </a:prstGeom>
          <a:noFill/>
        </p:spPr>
        <p:txBody>
          <a:bodyPr wrap="square" rtlCol="0" anchor="t">
            <a:spAutoFit/>
          </a:bodyPr>
          <a:lstStyle/>
          <a:p>
            <a:pPr algn="ctr"/>
            <a:r>
              <a:rPr lang="en-GB" sz="2800" dirty="0">
                <a:latin typeface="Century Gothic"/>
              </a:rPr>
              <a:t>A great year </a:t>
            </a:r>
            <a:r>
              <a:rPr lang="en-GB" sz="2800" dirty="0" smtClean="0">
                <a:latin typeface="Century Gothic"/>
              </a:rPr>
              <a:t>3 </a:t>
            </a:r>
            <a:r>
              <a:rPr lang="en-GB" sz="2800" b="1" dirty="0" smtClean="0">
                <a:solidFill>
                  <a:srgbClr val="000000"/>
                </a:solidFill>
                <a:latin typeface="Century Gothic" panose="020B0502020202020204" pitchFamily="34" charset="0"/>
              </a:rPr>
              <a:t>PE </a:t>
            </a:r>
            <a:r>
              <a:rPr lang="en-GB" sz="2800" b="1" dirty="0" smtClean="0">
                <a:solidFill>
                  <a:srgbClr val="000000"/>
                </a:solidFill>
                <a:latin typeface="Century Gothic" panose="020B0502020202020204" pitchFamily="34" charset="0"/>
              </a:rPr>
              <a:t>pupil </a:t>
            </a:r>
            <a:r>
              <a:rPr lang="en-GB" sz="2800" dirty="0" smtClean="0">
                <a:latin typeface="Century Gothic"/>
              </a:rPr>
              <a:t>will</a:t>
            </a:r>
            <a:r>
              <a:rPr lang="en-GB" sz="2800" dirty="0">
                <a:latin typeface="Century Gothic"/>
              </a:rPr>
              <a:t>:</a:t>
            </a:r>
          </a:p>
        </p:txBody>
      </p:sp>
      <p:sp>
        <p:nvSpPr>
          <p:cNvPr id="10" name="AutoShape 7"/>
          <p:cNvSpPr>
            <a:spLocks noChangeArrowheads="1"/>
          </p:cNvSpPr>
          <p:nvPr/>
        </p:nvSpPr>
        <p:spPr bwMode="auto">
          <a:xfrm>
            <a:off x="171812" y="1503370"/>
            <a:ext cx="3744868" cy="1597239"/>
          </a:xfrm>
          <a:prstGeom prst="cloudCallout">
            <a:avLst>
              <a:gd name="adj1" fmla="val 58957"/>
              <a:gd name="adj2" fmla="val 48930"/>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b="1" u="sng" dirty="0" smtClean="0">
                <a:solidFill>
                  <a:prstClr val="black"/>
                </a:solidFill>
                <a:latin typeface="Letter-join Plus 8" panose="02000505000000020003" pitchFamily="50" charset="0"/>
              </a:rPr>
              <a:t>Gymnastics</a:t>
            </a:r>
          </a:p>
          <a:p>
            <a:pPr marR="27940" lvl="0" algn="just" fontAlgn="base">
              <a:lnSpc>
                <a:spcPct val="99000"/>
              </a:lnSpc>
              <a:spcAft>
                <a:spcPts val="0"/>
              </a:spcAft>
              <a:buClr>
                <a:srgbClr val="000000"/>
              </a:buClr>
              <a:buSzPts val="900"/>
            </a:pPr>
            <a:r>
              <a:rPr lang="en-GB" sz="1200" dirty="0" smtClean="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Create gymnastic </a:t>
            </a:r>
            <a:r>
              <a:rPr lang="en-GB" sz="12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sequences that follow a set criteria, follow a specific theme or piece of music. </a:t>
            </a:r>
            <a:endParaRPr lang="en-GB" sz="12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a:p>
            <a:pPr lvl="0" algn="ctr" defTabSz="685800" eaLnBrk="0" fontAlgn="base" hangingPunct="0">
              <a:spcBef>
                <a:spcPct val="0"/>
              </a:spcBef>
              <a:spcAft>
                <a:spcPct val="0"/>
              </a:spcAft>
            </a:pPr>
            <a:endParaRPr lang="en-US" altLang="en-US" sz="1200" b="1" dirty="0">
              <a:solidFill>
                <a:prstClr val="black"/>
              </a:solidFill>
              <a:latin typeface="Letter-join Plus 8" panose="02000505000000020003" pitchFamily="50" charset="0"/>
            </a:endParaRPr>
          </a:p>
          <a:p>
            <a:pPr lvl="0" algn="ctr" defTabSz="685800" eaLnBrk="0" fontAlgn="base" hangingPunct="0">
              <a:spcBef>
                <a:spcPct val="0"/>
              </a:spcBef>
              <a:spcAft>
                <a:spcPct val="0"/>
              </a:spcAft>
            </a:pPr>
            <a:endParaRPr lang="en-GB" altLang="en-US" sz="900" dirty="0">
              <a:solidFill>
                <a:prstClr val="black"/>
              </a:solidFill>
              <a:latin typeface="Berlin Sans FB" panose="020E0602020502020306" pitchFamily="34" charset="0"/>
            </a:endParaRPr>
          </a:p>
        </p:txBody>
      </p:sp>
      <p:sp>
        <p:nvSpPr>
          <p:cNvPr id="11" name="AutoShape 10"/>
          <p:cNvSpPr>
            <a:spLocks noChangeArrowheads="1"/>
          </p:cNvSpPr>
          <p:nvPr/>
        </p:nvSpPr>
        <p:spPr bwMode="auto">
          <a:xfrm>
            <a:off x="212725" y="2905384"/>
            <a:ext cx="4003808" cy="1666615"/>
          </a:xfrm>
          <a:prstGeom prst="cloudCallout">
            <a:avLst>
              <a:gd name="adj1" fmla="val 70870"/>
              <a:gd name="adj2" fmla="val -27803"/>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100" b="1" u="sng" dirty="0" smtClean="0">
                <a:solidFill>
                  <a:prstClr val="black"/>
                </a:solidFill>
                <a:latin typeface="Letter-join Plus 8" panose="02000505000000020003" pitchFamily="50" charset="0"/>
              </a:rPr>
              <a:t>Dance</a:t>
            </a:r>
          </a:p>
          <a:p>
            <a:pPr marR="31115" lvl="0" algn="just" fontAlgn="base">
              <a:lnSpc>
                <a:spcPct val="99000"/>
              </a:lnSpc>
              <a:spcAft>
                <a:spcPts val="0"/>
              </a:spcAft>
              <a:buClr>
                <a:srgbClr val="000000"/>
              </a:buClr>
              <a:buSzPts val="900"/>
            </a:pPr>
            <a:r>
              <a:rPr lang="en-GB" sz="11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Create and link dances using simple dance structure or motif. </a:t>
            </a:r>
            <a:endParaRPr lang="en-GB" sz="11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a:p>
            <a:pPr lvl="0" fontAlgn="base">
              <a:spcAft>
                <a:spcPts val="0"/>
              </a:spcAft>
              <a:buClr>
                <a:srgbClr val="000000"/>
              </a:buClr>
              <a:buSzPts val="900"/>
            </a:pPr>
            <a:r>
              <a:rPr lang="en-GB" sz="11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Perform dances with an awareness </a:t>
            </a:r>
            <a:r>
              <a:rPr lang="en-GB" sz="1100" dirty="0" smtClean="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of rhythmic</a:t>
            </a:r>
            <a:r>
              <a:rPr lang="en-GB" sz="11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 dynamic and expressive qualities, on their own, with a partner and in small groups.</a:t>
            </a:r>
            <a:endParaRPr lang="en-GB" sz="11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a:p>
            <a:pPr lvl="0" algn="ctr" defTabSz="685800" eaLnBrk="0" fontAlgn="base" hangingPunct="0">
              <a:spcBef>
                <a:spcPct val="0"/>
              </a:spcBef>
              <a:spcAft>
                <a:spcPct val="0"/>
              </a:spcAft>
            </a:pPr>
            <a:endParaRPr lang="en-US" altLang="en-US" sz="900" b="1" u="sng" dirty="0">
              <a:solidFill>
                <a:prstClr val="black"/>
              </a:solidFill>
            </a:endParaRPr>
          </a:p>
          <a:p>
            <a:pPr algn="ctr" defTabSz="685800" eaLnBrk="0" fontAlgn="base" hangingPunct="0">
              <a:spcBef>
                <a:spcPct val="0"/>
              </a:spcBef>
              <a:spcAft>
                <a:spcPct val="0"/>
              </a:spcAft>
            </a:pPr>
            <a:endParaRPr lang="en-US" altLang="en-US" sz="900" b="1" u="sng" dirty="0">
              <a:solidFill>
                <a:prstClr val="black"/>
              </a:solidFill>
            </a:endParaRPr>
          </a:p>
        </p:txBody>
      </p:sp>
      <p:sp>
        <p:nvSpPr>
          <p:cNvPr id="12" name="AutoShape 8"/>
          <p:cNvSpPr>
            <a:spLocks noChangeArrowheads="1"/>
          </p:cNvSpPr>
          <p:nvPr/>
        </p:nvSpPr>
        <p:spPr bwMode="auto">
          <a:xfrm>
            <a:off x="1312344" y="4358868"/>
            <a:ext cx="2769176" cy="1603073"/>
          </a:xfrm>
          <a:prstGeom prst="cloudCallout">
            <a:avLst>
              <a:gd name="adj1" fmla="val 61046"/>
              <a:gd name="adj2" fmla="val -40966"/>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b="1" u="sng" dirty="0" smtClean="0">
                <a:solidFill>
                  <a:prstClr val="black"/>
                </a:solidFill>
                <a:latin typeface="Letter-join Plus 8" panose="02000505000000020003" pitchFamily="50" charset="0"/>
              </a:rPr>
              <a:t>Games</a:t>
            </a:r>
            <a:endParaRPr lang="en-US" altLang="en-US" sz="1200" b="1" dirty="0">
              <a:solidFill>
                <a:prstClr val="black"/>
              </a:solidFill>
              <a:latin typeface="Letter-join Plus 8" panose="02000505000000020003" pitchFamily="50" charset="0"/>
            </a:endParaRPr>
          </a:p>
          <a:p>
            <a:pPr lvl="0" fontAlgn="base">
              <a:lnSpc>
                <a:spcPct val="107000"/>
              </a:lnSpc>
              <a:spcAft>
                <a:spcPts val="0"/>
              </a:spcAft>
              <a:buClr>
                <a:srgbClr val="000000"/>
              </a:buClr>
              <a:buSzPts val="900"/>
            </a:pPr>
            <a:r>
              <a:rPr lang="en-GB" sz="1200" dirty="0">
                <a:solidFill>
                  <a:srgbClr val="00206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Keep, adapt and make rules for striking and fielding and net games</a:t>
            </a:r>
            <a:endParaRPr lang="en-GB" sz="12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a:p>
            <a:pPr marL="171450" lvl="0" indent="-171450">
              <a:lnSpc>
                <a:spcPct val="107000"/>
              </a:lnSpc>
              <a:buFont typeface="Arial" panose="020B0604020202020204" pitchFamily="34" charset="0"/>
              <a:buChar char="•"/>
            </a:pPr>
            <a:endParaRPr lang="en-GB" sz="1200" dirty="0">
              <a:solidFill>
                <a:prstClr val="black"/>
              </a:solidFill>
              <a:latin typeface="Letter-join Plus 8" panose="02000505000000020003" pitchFamily="50" charset="0"/>
              <a:ea typeface="Calibri" panose="020F0502020204030204" pitchFamily="34" charset="0"/>
              <a:cs typeface="Times New Roman" panose="02020603050405020304" pitchFamily="18" charset="0"/>
            </a:endParaRPr>
          </a:p>
          <a:p>
            <a:pPr marL="171450" lvl="0" indent="-171450">
              <a:lnSpc>
                <a:spcPct val="107000"/>
              </a:lnSpc>
              <a:buFont typeface="Arial" panose="020B0604020202020204" pitchFamily="34" charset="0"/>
              <a:buChar char="•"/>
            </a:pPr>
            <a:endParaRPr lang="en-GB" sz="1200" dirty="0">
              <a:solidFill>
                <a:prstClr val="black"/>
              </a:solidFill>
              <a:latin typeface="Letter-join Plus 8" panose="02000505000000020003" pitchFamily="50" charset="0"/>
              <a:ea typeface="Calibri" panose="020F0502020204030204" pitchFamily="34" charset="0"/>
              <a:cs typeface="Times New Roman" panose="02020603050405020304" pitchFamily="18" charset="0"/>
            </a:endParaRPr>
          </a:p>
        </p:txBody>
      </p:sp>
      <p:sp>
        <p:nvSpPr>
          <p:cNvPr id="13" name="AutoShape 6"/>
          <p:cNvSpPr>
            <a:spLocks noChangeArrowheads="1"/>
          </p:cNvSpPr>
          <p:nvPr/>
        </p:nvSpPr>
        <p:spPr bwMode="auto">
          <a:xfrm>
            <a:off x="7544100" y="701040"/>
            <a:ext cx="4647900" cy="2600833"/>
          </a:xfrm>
          <a:prstGeom prst="cloudCallout">
            <a:avLst>
              <a:gd name="adj1" fmla="val -68231"/>
              <a:gd name="adj2" fmla="val 39803"/>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algn="ctr" defTabSz="685800" eaLnBrk="0" fontAlgn="base" hangingPunct="0">
              <a:spcBef>
                <a:spcPct val="0"/>
              </a:spcBef>
              <a:spcAft>
                <a:spcPct val="0"/>
              </a:spcAft>
            </a:pPr>
            <a:r>
              <a:rPr lang="en-US" altLang="en-US" sz="1200" b="1" u="sng" dirty="0" smtClean="0"/>
              <a:t>Athletics</a:t>
            </a:r>
            <a:endParaRPr lang="en-US" altLang="en-US" sz="1200" b="1" u="sng" dirty="0" smtClean="0">
              <a:solidFill>
                <a:prstClr val="black"/>
              </a:solidFill>
            </a:endParaRPr>
          </a:p>
          <a:p>
            <a:pPr lvl="0" fontAlgn="base">
              <a:lnSpc>
                <a:spcPct val="99000"/>
              </a:lnSpc>
              <a:spcAft>
                <a:spcPts val="20"/>
              </a:spcAft>
              <a:buClr>
                <a:srgbClr val="000000"/>
              </a:buClr>
              <a:buSzPts val="900"/>
            </a:pPr>
            <a:r>
              <a:rPr lang="en-GB" sz="1200" dirty="0" smtClean="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Throw a variety of objects with one hand and know how to aim these to improve performance. </a:t>
            </a:r>
            <a:endParaRPr lang="en-GB" sz="1200" dirty="0" smtClean="0">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lvl="0" fontAlgn="base">
              <a:lnSpc>
                <a:spcPct val="107000"/>
              </a:lnSpc>
              <a:spcAft>
                <a:spcPts val="5"/>
              </a:spcAft>
              <a:buClr>
                <a:srgbClr val="000000"/>
              </a:buClr>
              <a:buSzPts val="900"/>
            </a:pPr>
            <a:r>
              <a:rPr lang="en-GB" sz="1200" dirty="0" smtClean="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Show accurate pace – e.g. run at a speed that is appropriate for the distance being run. </a:t>
            </a:r>
            <a:endParaRPr lang="en-GB" sz="1200" dirty="0" smtClean="0">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lvl="0" fontAlgn="base">
              <a:lnSpc>
                <a:spcPct val="101000"/>
              </a:lnSpc>
              <a:spcAft>
                <a:spcPts val="0"/>
              </a:spcAft>
              <a:buClr>
                <a:srgbClr val="000000"/>
              </a:buClr>
              <a:buSzPts val="900"/>
            </a:pPr>
            <a:r>
              <a:rPr lang="en-GB" sz="1100" dirty="0" smtClean="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Take a running jump with appropriate feet patterns/movements. </a:t>
            </a:r>
            <a:endParaRPr lang="en-GB" sz="1100" dirty="0" smtClean="0">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algn="ctr" defTabSz="685800" eaLnBrk="0" fontAlgn="base" hangingPunct="0">
              <a:spcBef>
                <a:spcPct val="0"/>
              </a:spcBef>
              <a:spcAft>
                <a:spcPct val="0"/>
              </a:spcAft>
            </a:pPr>
            <a:r>
              <a:rPr lang="en-US" altLang="en-US" sz="900" b="1" dirty="0" smtClean="0">
                <a:ea typeface="Times New Roman" panose="02020603050405020304" pitchFamily="18" charset="0"/>
              </a:rPr>
              <a:t>. </a:t>
            </a:r>
            <a:endParaRPr lang="en-US" altLang="en-US" sz="900" b="1" dirty="0"/>
          </a:p>
        </p:txBody>
      </p:sp>
      <p:sp>
        <p:nvSpPr>
          <p:cNvPr id="14" name="AutoShape 9"/>
          <p:cNvSpPr>
            <a:spLocks noChangeArrowheads="1"/>
          </p:cNvSpPr>
          <p:nvPr/>
        </p:nvSpPr>
        <p:spPr bwMode="auto">
          <a:xfrm>
            <a:off x="7126741" y="4259442"/>
            <a:ext cx="3932364" cy="1754195"/>
          </a:xfrm>
          <a:prstGeom prst="cloudCallout">
            <a:avLst>
              <a:gd name="adj1" fmla="val -51746"/>
              <a:gd name="adj2" fmla="val -61878"/>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b="1" u="sng" dirty="0">
                <a:solidFill>
                  <a:prstClr val="black"/>
                </a:solidFill>
              </a:rPr>
              <a:t>Impact</a:t>
            </a:r>
          </a:p>
          <a:p>
            <a:pPr lvl="0" algn="ctr" defTabSz="685800" eaLnBrk="0" fontAlgn="base" hangingPunct="0">
              <a:spcBef>
                <a:spcPct val="0"/>
              </a:spcBef>
              <a:spcAft>
                <a:spcPct val="0"/>
              </a:spcAft>
            </a:pPr>
            <a:endParaRPr lang="en-US" altLang="en-US" sz="1200" b="1" dirty="0">
              <a:solidFill>
                <a:prstClr val="black"/>
              </a:solidFill>
            </a:endParaRPr>
          </a:p>
          <a:p>
            <a:pPr marL="342900" lvl="0" indent="-342900">
              <a:lnSpc>
                <a:spcPct val="99000"/>
              </a:lnSpc>
              <a:spcAft>
                <a:spcPts val="0"/>
              </a:spcAft>
              <a:buFont typeface="Symbol" panose="05050102010706020507" pitchFamily="18" charset="2"/>
              <a:buChar char=""/>
            </a:pPr>
            <a:r>
              <a:rPr lang="en-GB" sz="900" dirty="0">
                <a:latin typeface="Letter-join Plus 8" panose="02000505000000020003" pitchFamily="50" charset="0"/>
                <a:ea typeface="Times New Roman" panose="02020603050405020304" pitchFamily="18" charset="0"/>
                <a:cs typeface="Times New Roman" panose="02020603050405020304" pitchFamily="18" charset="0"/>
              </a:rPr>
              <a:t>Recognise and describe the short term effects of exercise on the body during different activities.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latin typeface="Letter-join Plus 8" panose="02000505000000020003" pitchFamily="50" charset="0"/>
                <a:ea typeface="Times New Roman" panose="02020603050405020304" pitchFamily="18" charset="0"/>
                <a:cs typeface="Times New Roman" panose="02020603050405020304" pitchFamily="18" charset="0"/>
              </a:rPr>
              <a:t>Begin to understand the importance of suppleness and strength.</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AutoShape 9"/>
          <p:cNvSpPr>
            <a:spLocks noChangeArrowheads="1"/>
          </p:cNvSpPr>
          <p:nvPr/>
        </p:nvSpPr>
        <p:spPr bwMode="auto">
          <a:xfrm>
            <a:off x="7949366" y="2860661"/>
            <a:ext cx="3743870" cy="1359037"/>
          </a:xfrm>
          <a:prstGeom prst="cloudCallout">
            <a:avLst>
              <a:gd name="adj1" fmla="val -68360"/>
              <a:gd name="adj2" fmla="val 27410"/>
            </a:avLst>
          </a:prstGeom>
          <a:solidFill>
            <a:srgbClr val="FFFFFF"/>
          </a:solidFill>
          <a:ln w="38100">
            <a:solidFill>
              <a:srgbClr val="CC66FF"/>
            </a:solidFill>
            <a:round/>
            <a:headEnd/>
            <a:tailEnd/>
          </a:ln>
        </p:spPr>
        <p:txBody>
          <a:bodyPr vert="horz" wrap="square" lIns="68580" tIns="34290" rIns="68580" bIns="34290" numCol="1" anchor="t" anchorCtr="0" compatLnSpc="1">
            <a:prstTxWarp prst="textNoShape">
              <a:avLst/>
            </a:prstTxWarp>
          </a:bodyPr>
          <a:lstStyle/>
          <a:p>
            <a:pPr algn="ctr" defTabSz="685800" eaLnBrk="0" fontAlgn="base" hangingPunct="0">
              <a:spcBef>
                <a:spcPct val="0"/>
              </a:spcBef>
              <a:spcAft>
                <a:spcPct val="0"/>
              </a:spcAft>
            </a:pPr>
            <a:r>
              <a:rPr lang="en-US" altLang="en-US" sz="900" b="1" u="sng" dirty="0">
                <a:latin typeface="Letter-join Plus 8" panose="02000505000000020003" pitchFamily="50" charset="0"/>
              </a:rPr>
              <a:t>Vocabulary </a:t>
            </a:r>
          </a:p>
          <a:p>
            <a:pPr algn="ctr" defTabSz="685800" eaLnBrk="0" fontAlgn="base" hangingPunct="0">
              <a:spcBef>
                <a:spcPct val="0"/>
              </a:spcBef>
              <a:spcAft>
                <a:spcPct val="0"/>
              </a:spcAft>
            </a:pPr>
            <a:endParaRPr lang="en-US" altLang="en-US" sz="900" b="1" dirty="0">
              <a:latin typeface="Letter-join Plus 8" panose="02000505000000020003" pitchFamily="50" charset="0"/>
            </a:endParaRPr>
          </a:p>
          <a:p>
            <a:pPr algn="ctr" defTabSz="685800" eaLnBrk="0" fontAlgn="base" hangingPunct="0">
              <a:spcBef>
                <a:spcPct val="0"/>
              </a:spcBef>
              <a:spcAft>
                <a:spcPct val="0"/>
              </a:spcAft>
            </a:pPr>
            <a:r>
              <a:rPr lang="en-US" altLang="en-US" sz="900" b="1" dirty="0">
                <a:latin typeface="Letter-join Plus 8" panose="02000505000000020003" pitchFamily="50" charset="0"/>
                <a:ea typeface="Times New Roman" panose="02020603050405020304" pitchFamily="18" charset="0"/>
              </a:rPr>
              <a:t>Develop and improve their </a:t>
            </a:r>
            <a:r>
              <a:rPr lang="en-US" altLang="en-US" sz="900" b="1" dirty="0" smtClean="0">
                <a:latin typeface="Letter-join Plus 8" panose="02000505000000020003" pitchFamily="50" charset="0"/>
                <a:ea typeface="Times New Roman" panose="02020603050405020304" pitchFamily="18" charset="0"/>
              </a:rPr>
              <a:t>vocabulary </a:t>
            </a:r>
            <a:r>
              <a:rPr lang="en-US" altLang="en-US" sz="900" b="1" dirty="0">
                <a:latin typeface="Letter-join Plus 8" panose="02000505000000020003" pitchFamily="50" charset="0"/>
                <a:ea typeface="Times New Roman" panose="02020603050405020304" pitchFamily="18" charset="0"/>
              </a:rPr>
              <a:t>so they can </a:t>
            </a:r>
            <a:r>
              <a:rPr lang="en-US" altLang="en-US" sz="900" b="1" dirty="0" smtClean="0">
                <a:latin typeface="Letter-join Plus 8" panose="02000505000000020003" pitchFamily="50" charset="0"/>
                <a:ea typeface="Times New Roman" panose="02020603050405020304" pitchFamily="18" charset="0"/>
              </a:rPr>
              <a:t>evaluate their performance </a:t>
            </a:r>
            <a:endParaRPr lang="en-US" altLang="en-US" sz="900" b="1" dirty="0">
              <a:latin typeface="Letter-join Plus 8" panose="02000505000000020003" pitchFamily="50" charset="0"/>
            </a:endParaRPr>
          </a:p>
          <a:p>
            <a:pPr defTabSz="685800" eaLnBrk="0" fontAlgn="base" hangingPunct="0">
              <a:spcBef>
                <a:spcPct val="0"/>
              </a:spcBef>
              <a:spcAft>
                <a:spcPct val="0"/>
              </a:spcAft>
            </a:pPr>
            <a:endParaRPr lang="en-US" altLang="en-US" sz="1350" dirty="0">
              <a:latin typeface="Arial" panose="020B0604020202020204" pitchFamily="34" charset="0"/>
            </a:endParaRPr>
          </a:p>
        </p:txBody>
      </p:sp>
      <p:pic>
        <p:nvPicPr>
          <p:cNvPr id="16" name="Picture 15"/>
          <p:cNvPicPr>
            <a:picLocks noChangeAspect="1"/>
          </p:cNvPicPr>
          <p:nvPr/>
        </p:nvPicPr>
        <p:blipFill>
          <a:blip r:embed="rId4"/>
          <a:stretch>
            <a:fillRect/>
          </a:stretch>
        </p:blipFill>
        <p:spPr>
          <a:xfrm>
            <a:off x="78708" y="66369"/>
            <a:ext cx="2625312" cy="771185"/>
          </a:xfrm>
          <a:prstGeom prst="rect">
            <a:avLst/>
          </a:prstGeom>
        </p:spPr>
      </p:pic>
      <p:pic>
        <p:nvPicPr>
          <p:cNvPr id="17" name="Picture 16"/>
          <p:cNvPicPr>
            <a:picLocks noChangeAspect="1"/>
          </p:cNvPicPr>
          <p:nvPr/>
        </p:nvPicPr>
        <p:blipFill>
          <a:blip r:embed="rId5">
            <a:extLst>
              <a:ext uri="{BEBA8EAE-BF5A-486C-A8C5-ECC9F3942E4B}">
                <a14:imgProps xmlns:a14="http://schemas.microsoft.com/office/drawing/2010/main">
                  <a14:imgLayer r:embed="rId6">
                    <a14:imgEffect>
                      <a14:backgroundRemoval t="10000" b="90000" l="10000" r="90000"/>
                    </a14:imgEffect>
                  </a14:imgLayer>
                </a14:imgProps>
              </a:ext>
            </a:extLst>
          </a:blip>
          <a:stretch>
            <a:fillRect/>
          </a:stretch>
        </p:blipFill>
        <p:spPr>
          <a:xfrm>
            <a:off x="10398868" y="-201168"/>
            <a:ext cx="1498059" cy="1214813"/>
          </a:xfrm>
          <a:prstGeom prst="rect">
            <a:avLst/>
          </a:prstGeom>
        </p:spPr>
      </p:pic>
      <p:sp>
        <p:nvSpPr>
          <p:cNvPr id="3" name="AutoShape 2" descr="data:image/jpg;base64,%20/9j/4AAQSkZJRgABAQEAYABgAAD/2wBDAAUDBAQEAwUEBAQFBQUGBwwIBwcHBw8LCwkMEQ8SEhEPERETFhwXExQaFRERGCEYGh0dHx8fExciJCIeJBweHx7/2wBDAQUFBQcGBw4ICA4eFBEUHh4eHh4eHh4eHh4eHh4eHh4eHh4eHh4eHh4eHh4eHh4eHh4eHh4eHh4eHh4eHh4eHh7/wAARCAGFAP8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KKACiiigAooooAKKKKACiivO/ip8RJPD1wnhvwzax6p4quYTKkLkiCyh6G4uGHKoOw6seBTSbdkB0fjjxp4b8F6ct74g1FLfzW2QQKC89w/ZY41+Zz9BXleu/Er4g62o/sHSbTwnp8nMdzqi+feSLx8ywKdqd/vt2IIrI0LRrGw1CXxD4qurvxD4ku4mLXcuY2jDD5VUfdjj6ELH2PzEkVLNcTzLGs0zyCJNibjnavXA/M19Fgcjc/er7dv+D/XqYyq9jJvNMvdUV28Q+LfFWsSs+SG1JrWAr6eTAFx/30azr/wF4JvCjTeF7IuoILtJNIzfUu7V0dFe7DLMJDamvnr+Zm5y7mSnhTwzbGN9Jg1PRpE286Zqlzbk8fN/y0I64x8p78VtaJqHxI0pn/4R3xbca2kSNIdP122E5KgjhZ4gr556lSKjqW1ubi1dpLaaSF2UozI2CVPUfSsa2T4WpF2jZjVSSOz8K/GbS5r+HR/GenS+FtSmYJDJPIJLK4bJGI5x8uTg4DbTXqYIYAggg9CK+dPs+n3g+yatbrc2EuVniaNZAykY+63B/Gjwv4q1b4XNAjS3us+CWXMsEh8270hckb4zktJBgZKH5lHILAV87j8oqYb3oe9H8UaxqJn0XRVbTL6z1PTrfUNPuorq0uYxLDNEwZJEIyCCOtWa8c0CiiigAooooAKKKKACiiigAooooAKKKKACiiigAooooAKKKKACiiigDjfi541XwX4aWa1hW81rUJRaaTZlsedOw4LHsijLMewBryTQtN1bwzFPNdXslxqmsBp9Q1EEH7cW4JB7RgfKqfwjsDmkvdWPjPx5rHjBrgCxsBJpmhxknDwq4W4lX3kfIzx8kWOjVYuriS4dTJgBF2IoHCLkkKPYZ75NfUZJl65fbzV77XMKkugXFxNcCITSFxFGI4xgDaoyQOPcn86ioor6ZJLYxCiiigAooooAK0dBezbVYv7VbdbCN1O9mGPkIQZAJHOMccVnUVM4c8XHuNF7wDqc3wx8SWmm3EjP4M1+4KQSYPlafeseNmQMQSngAgYfOODXvtfPF5a2uv6TJ4e1SONrO5jaJ3IYyAYJAQg9c42jpuwa9G+BHiW91zwjJpWtTCXXdBnOnX7/APPbaAYpx7SRlX+pNfD5rgvq1W62Z0wldHoNFFFeWWFFFFABRRRQAUUUUAFFFFABRRRQAUUUUAFFFFABRRRQAVxfxu1248PfDHWbyxbF/NELOy/67zMI0/Itn8K7SvJP2jLhZJvBukSIZYbjWftM0YONyQRO/wD6FtqoRc5KK6gzi7TTYdHsLTSbbHk2dvHCn3ckKoHzbeN2c57561JTndnwXIJChRxjgDAptfpNKCpwUF00ONu4UUUVYgooooAKKKKACiiigB0UjRSCRduRnGRntV34e3baD8YNLmP7u28S2EljMMEBp4C0kMhJ4JKmZOOyCqFV/FCHTNN0DxCl0N1nrlpc+VtAxiZYW57/ACStkcEDqMEE+TndNTwr7r+vyuaU37x9J0UUV8OdIUUUUAFFFFABRRRQAUUUUAFFFFABRRRQAUUUUAFFFFABXjnx1VW+IXg0NyFtdTZf97yVH9TXsdeQftD28ia94G1GNcn+0J7IkkADzoGA5PutbYZpVoN91+YnscnRUk8nmMh8lIsRquFGN2Bjcfc9TUdfpCOMKKKKACiiigAooooAKKKKACsj4kJEngeRkmieUlZGCht0Z81QAxPHbIx689q16qeO7ezuvC+j2MMsZvL/AFO2tjGv3izXMYIYEZI2ZIIOPYEEngzOajhp37P8mXD4j6Uj5jU+wp1Aor4A6gooooAKKKKACiiigAooooAKKKKACiiigAooooAKKKKACvOv2itMlv8A4W397bRmS60iWLVIQv3j5LBmA9ym4V6LTLiGK4t5LeZBJFIpR1PRlIwQaLgfPBuILtIri1lMsMkSNG2/cNpUEAH09KSqWh6Td6HqureB7koJdAJa1aR8NNp7bngcZ/ugGI47oB1YVoSRSxBfNikj3DK7lIyPUZ61+h4HExxFGM09f1OSUbMZRRRXWSFFFFABRRRQAUUUUAORHkbaiszYJwoycAZP6VY0CxTV/it4T0VbeeNtLE+saiJFxgx5igxnkZeRuPWI02xmjtJftc95LYJHG7rcpxsIU8k5GF9T2FdX+znpM0+l6l49voWjuPETp9iR0CtHYRArBkdi/wA0p9TJXz+f4nlpKkuptSWtz1iiiivkTcKKKKACiiigAooooAKKKKACiiigAooooAKKKKACiiigAooooA83+NHhe/uv7O8b+GrRLrxF4fJdbVhxqFqSDLbN6k4DJ6Oo9a5dru28baT/AMJXod1bNZCJc2hlIktkHGCG6EEEFeCCMYPWvcK8V+JngPWfDetXvjfwBbyXCXYZta0WE4M+RhpoB08wj7ydH+tehl2MeGq3vp/X9d/yJnG6Oeop2l3lj4j046pod0t3Am2JlCFXVgAuxkPKycMWQjIwTyOabX3VKrCrFSg7o5WrBRRRWggooooAKtaTZnUNRhsllSJ5jtVnIChscZyemfx9ATxVYAsQqgkk4AAyTTYrzVvFN5F4N8FWsDahYs6alrDIr22m7mySWHEswGAseSFPLelcWOxkMLT5pPV7f8MVGPMx50q+8aeJz8NbdpBpOnzeb4kuFfKqmeLVDgEGXapYZ4Qdt1fQ0EUdvBHBDGscUahERRgKoGABWF8P/COkeCfDkOi6QkhQMZJ7iVt01zM3LyyN1ZmPJNdBXwuIryxFR1Jbs6krKwUUUVgMKKKKACiiigAooooAKKKKACiiigAooooAKKKKACiiigAoqK7uLe0tZbq6mjgghQySyyMFVFAySSeAAK8P1/4i+JPG8zW3gu8Tw74cP3dauEH2q/XOC1sjjakfXErgk4+VTV06U6suWCuxN2PX/Efibw94btvtOv61YaZF/euZ1TP0BOTXC3nx18CqwXTP7a1oltqtYaZK6MfZyAp/OvMovC2g6fqb3SxjVr7cC+pXzG4ndgOSHkycZ9AB04HStk3MgSFIgIVij8sKnAPBBOPUg4r3aPD9WSTnKxm6qMP4kX0Ou3k/ibwd8P8AxnoniVk/4/Y7aBba8I6LdRM+HX/axuHUHitdobyGGA30MUU8kSuyxAhMkc7QxLAZz15pJWaWRpJDudySxPcnrUt5dT3cgkuH8yQDaXI+ZvTJ7+n0r2svy14OTtO6ZnOfMQ0UUV6hmFFFFAGZ450y+1aKxj0Obbahozqdl9tFnJcRhNrqs5BKEuA3y4ypIyOldP4d+Il/4R0m20fT/hPDZ6ZAMJFper28m33wcEk9yeTWXU1ldTWd1HdW7BZYzlSQCPxB614+LyaniJuo5O5pGo1odlbfHHwzDKYfEej+IvDjjG5r6wZol9zJHuUD3NegeHPEOheI7EX2g6vZanbH/lpbTK4H1x0/GvEjqNw1jJZuIXjkLFmaJS53HJ+br1rLuvC+jy/Ztc0u8l8O655zRvf6dKsUv97e6KPnHOMOHB55XArx8RkNWmrwlc0VVM+lKK8k+G/xM1FdVtPCvj1YI768YppWrwJsttSZesbLk+VOByUyQeqk163XhzhKEnGSs0a3CiiipAKKKKACiiigAooooAKKKKACiiigAooooAKKK4D41eNbjwxotvpWhmKTxNrTtb6ZG5+WLj57h/RI1+Y+pwO9NJt2QHFfGDWpfHHiWbwTpqyT+H9HIm15o1YrdzDDLaEr/Aow8n/AV7mqmsRXEN4FubUWzGKPaikFSoQAMuOMHHbgdB0qtaaXceF9Fg8Nq8giAF1MXk3PcTOMvNKf77EkkduBTK+2ynA/V6ak7XZzVJXYUUUV65mFFFFABRRRQAUUUUAFFFFABRRRQAmvRw654WXw5qCutoJWlWSJiJI3JUrIhP3XQrlSMfqc+j/BHxneeINLuPD/AIidB4m0XZHekcC6iI/dXKD+646+jBh2rzuIoJFMis6AjcqttJHcA4OPyqpqrXml3tl4y8NRr/bGju+60L/PqNo5y9vwBuPGVJ6MB0BxXz+c5eqkPa01qt/M2pz1sz6UorL8Ja/pnijw5Y6/o9wJ7G9iEsTjqM9VI7EHII7EGtSvkTcKKKKACiiigAooooAKKKKACiiigAooooAo+INW0/QdEvNZ1W4S2sbKFpp5WPCqoya+fLE6lrtzf/EHxBb3NvfawFi06ByoW1sVbckQ77sjfJj+JlBxtAbY+MGvL4y8ZjwjbSE+H9CnSXV5FAZbm8HzR2+P4lTh3HrtWqlxNuLxRyO0G7KbwMgZOPp94nA45r6DJMA5yVeWy2MqkuhC7M7l3ZmY9SxyTSUUV9cc4UUUUAFFFFABRRRQAUUUUAFFFFABRRRQAVJbsq3ETSZ2BwWxnOM89CD+o+oqOihgXfh74gt/AvxBfTRI8fhPxLdt9n80/wDHjfnuewWf2OBID03Cvfq8B/svR9f8LapomrtO32gILaKDcZC5PVQOOCFbPXKqR0ruPgf4tvdW0268L+Ipt3iTQisVy5Xb9sgP+quVB7Oo59GBFfC5rg1h6z5V7r/r+v8AgHVCV0ejUUUV5ZYUUUUAFFFFABRRRQAUUUUAFcF8aPGVx4X0KDTtFMT+JdakNrpUch+WNsZed/SONcsT9B3rs9Y1Gy0jSrrVNSuEtrO0iaaeVzhURRkk/hXzxpWp3viDxDefEHVrVDNfR+Tptlc7SLWwOTGCnXe5Akb0+QGurB4WWJqqnEmUrIXQtMsNH8OrY2khl2ON0kpUzzytlpJ3OMsWYsTzwWA5AFS1Jczy3EzTTuXkb7zHvxio6/QKNKNKCjFWSOVu4UUUVoIKKKKACiiigAooooAKKKKACiiigAooooAKKKKAFRirBhjIORkZqDW77XINYsfGmkq11rmjIQYRnN/ZEjzLQgcZ/iQ9nGOd1TVdtdQNvp09rHBGHlYE3AJEigEHaCDjGVBx681yY3CxxNJwa/4HmVGVme1+Ftc03xN4esde0e4W4sL6FZoXHoex9CDwR2INadeFeAdUPw7+II8PXcgTw34mlE1kxyFtL51DFefupMMsACQJAwzyK91r4CrTlTk4yOpO4UUUVmMKKKKACiiigAoorhvjN40l8I+GUj0qNLjxDqkn2TSbc87pSOZGH9xFyx+mO9CVwOL+LOpTePPF58B6Ys02haOy3PiCSFN4mmA3xWuB1UYDyAf7C9WrCZi7F2xljk4AAz+HFUdA02PRtMjsoZ3ncFpJ7lxiS5lc7nlc92ZiT144HQAVdr7rKsC8JS974nv/AJHNOXMwooor1DMKKKKACiiigAooooAKKKKACiiigAooooAKKKKACiiigAooooAZqlla6z4fuNBuopXiu5AcwjEisB8jI3UMrYYe4r0r4IeMrrxBpFzoGvyxnxNoTLb35XgXKEfurlP9mRRk+jBgelecoVDqWDFQRkKcEj2PameKr19K8TWfjjwfa3RutJi2y2b7Qbmx6zW/H3iMeYhPO4H+8Sfns7wPtF7WC1W/p/X9bG1OVtD6NorP8Oaxp3iDQrLW9JuFuLG9hWaGRe6kfz9RWhXyRuFFFFABRRRQBBqN5a6dYXGoX1xHb2ttG0s0shwqIoyWJ9ABXztbapJ4s8QXfjvVo5oRewfZ9DtnUH7Lp5b/AFhGciWXG8j+7tHfI6T4yau/jPxN/wAK909s6Np+y58RzBsI5+9FaMf7pIDyf7IC9WFY93dS3RTzNgVAdqooAGeuPQE846Ak4AzXvZJgfaz9tLZfmZVJWViFsbjtJIzwSMUlFFfYHOFFFE89np9nPqGqubexht3leZjtVAAQGJ7gNgYHJPA5NTOcYRcpbIZX1nUbDQ9Jm1jWZTbafDGztKeOnHHBzzgYHJ6Dmrk9xBdlLu2eJ4poo5FMcPlr8yA429sE498ZqlF4HufEHgHxD468V2clvZwaPdyaFpVwuCn7l8XU6/8APQj7qn7gPqah8O/8i/p2f+fWL/0AV5eCzD63iJqPwpaeepcocqL9FFFesZhRRRQAUUUUAFFFFABRRRQAUUUUAUfEfi7QfDdnp1rq1uUbULsxC7bGyJtjYyRgqvQknIyBnAzWg6Mm3O35l3DDA8e+Oh9jVCSztbrxl4N+228VxbPrf2WWKRQyus1pcqVIPUEVJ4p8O3Pww1iKwuZpJvB17KI9MvpWydOkP3bWZj/yzPRHPT7p7GvDlmaw+NnRqfDpr20X4GvJeN0WaKesMhm8nbiTO3axC4PvnpTK9y5kFSQTSwOXhkZGKlSR3B4IqOihpPRgXvhF4g/4Qvxn/wAIzdPs8PeIZ2k01mI22l+fmkg9kk5ZP9oMvNe+186a1YWviTQJtGvpILOGOEtHLHHtm8wOrK6vyRICAyngfLjua9J+CHjS68TaDPpOvMi+JdFZbfUVXgTAjMdwo/uyLz7HcO1fDZrgvq1Xmivdf4eR1QldHoVFFFeUWFea/E74p2ehS3PhzwzCdc8VmJilrBgxWfBxJcP92NR1wTuOOBWF8U/HmsaxrF54N8DzS20NkwTXNbhXJtSRk28JwR523kseEB9a5bRrHTdD06Gy0W1NqqytNJIzl3lkOPndjyzYHJOSST24r08BldTF+9tHuRKaiO8P6f8A8I/oMcKXRvby98yW/u5YsPcTM2ZHPOGy2MZ+6FXGCKfRRX21CjGjBQjsjmbuFFFPjEO2WS4uEt4oomkZ36AAZ5PQDuSSAACfY6Skoq72EIZLG3t5rzU7r7HaQxPI0xXIG0ZxyQB7ntWt8L/Cd147m0/xR4mtJbfw1YsJdF0qfObuQEkXc6n+HJJjj6DO48ms74ceE7r4majb+ItcSVfBdo4bTrSVSp1aRcATup6QDaNqnl8Bj2FfQagKoVQAAMADtXxma5m8S/Zw+FfidMIW1OQ+Nv8AyRzxn/2Arz/0S9eM6N/yB7L/AK94/wD0EV7H8cyR8GfGODj/AIkt0P8AyE1eRWaqlpCijCrGoA9Biujh3+JP0JrbIlooor6wwCiiigAooooAKKKKACiiigAooooAh1e62Xng1ZmyIfFGnyRbSPkUvKjBu+SZeM/4V9Dazpmn61pVzpWq2cN5Y3UZjngmXcjqeoIr528awlfCWj6isUMf2TXLKQyIwLvtvbfO4dRw+B7du5+lK+Gzm31uTX9dDqp/CfOms6PJ8O/EFloXiGea58LXMvl6Rq7yfvIRg7bK4Ygjd0EcrcEfKeQKvXdoq2dvNb29yyySOhmPMbnPCqMA5A656noK9s8SaJpfiPQ7vRNas4rywu4zHNDIMhgf5EdQexrwD7BrHw38T2vhnXbm5vNHuZsaLqRkKm5GMfZZW/hnC5Ct/GOnzDB68qzNwtSqPTp/l/X/AA0zh1RLRU00cKW8Mkc5d3DeYhj2+WQeOe+ahr65O5zgau+KY9U0HXfD/i/w9/Z02t2tkIp7KKQQxXlkRkwyMekuSWVjxuBHeqVFcmMwcMXFRm9Coy5T174d/EDQPG0Eyae81pqdrgXumXieXdWzf7SHqPRhkHsa62vm/UtHstUu49Ssrq40XW7GIPZarDIDJCyJ8ykH/WI5AHlk4wcDBwR6l8IfHdx4ptrrR9ftYtP8UaUEF9bxtmOZGHyXER7xv+hBB6V8VjcDUwk7S26M6YyUjyDwPZ28fg/SFsZXktZLRLprmU582SVQ0krMO7ybuTz0U9ONKoNBsNNtfGPj+106NrLS4tR+z2mniUCG1mVEkllAb7nms4wi4BAJHNWWXaqNuU7hkANkjnHPp0r6/Kq3tcNHS1tP+Cc81ZjaKKsXNnPb29vPMqqlwpaP5gSQDjkdR+PWvQbSaTIHaXawXlyYbi+hsU2M3nTA7BgZO4/wjGeTwMUnhPw+/wAW9UjvLqBIPAdkVQmOPy/7eljPp1+zKR/20Iz0Fc743jjuPDE1rcRq1pc3dlb3bEZ2QPdwrIfoVJU+zGvp+0t7e0torW1hjggiUJHHGoVUUcAADgCvlM+xU/a+xT0sb0oq1x8UccMSRRIscaKFVVGAoHQAdhTqKK+dNjiPj2xT4LeMGH/QIuB+aEV5YQFRIlVQI12ZHVsHqff/AAr0/wDaEcR/BHxgxBP/ABK5hx7jH9a8zuVMdxJGeSrEH86+i4d/iz9DGtsiOiiivrDAKKKKACiiigAooooAKKKKACiiigDO+JDQW3w0vZVJNzKkbgKhAQR3UUgYk8Mf3bDjpx719NqQyhhyCMivmT4h4uPhhrNrFIzSx2N5PsYcKRDkEcc/d9fwHU/SGhTfaNEsLjr5ttG/5qDXxeextiV5r9WdNLYuVleLfDukeKvD93oOuWaXdhdJtkQ8EHsynqrA4II5BFatFeKaHz/Zyaj4L19vBnjSaa+W4+bQNUkdUhvgpyUmJUhLhVHJAHmAZ5ORVVvvH69q7/8AaRVR8O7e4Vc3MGtadJakDJEn2lAP0JH41wMufNfPXcc19bw/XlUjOMuljCqrWG0VPPaTQW8M0yqizZKKWG7AOMleoHp61BX0CaexiWtNt726keKyWVmC7nWM87QQc4HLYIBwOeKk0t41+OnhBdDjkN4bG8/tJnJ8w2nl/ekXsDcBCuepL1LaWE9ukd9dGe1iwJIZEj3lsYOQMjjGOemSoOM5q/8As3R2Q8SePpLNVuw+qJIdRc75nLxhmgaTv5bE4A4G7FfOZ9W/dqK1T/r5/obUlqH7SHhPTbPRpvH+lm+0vWYJ7Vb2+sZWUNbCVQ7yxj5ZAiEnJGQKxriaxu7ZLyxvl1AO7GS5jCmNs/d2srFW6McjH+H0BIiSRtHIiujAqysMgg9QRXhnjv4a3vh3xnP4k8A+D9OvbLU7Nbe+sLZktXhmRmKTJnCkEOQw45CnnGK8jK8f9Uqe98L3NJx5kZ2q32k+HvD97fa/BPFKhi+zKFbzJTJkKiJ/GxONqjBJ74BrG0yHxhZ+LU0/xlvtF1jThfaXpsKCU2pjcI0bt1eTYylsHA6DgV6Z8PPAGs3OvweNPiI1tPq9rEItK06Ft8GmoBjfnADzEcF8cDgV0XxS8CW3jfTLULfSaZq2nzefp9/GgdoXIwQynhkYcFT1/Ctq+b1J14zWkU9hKmrHhfxGgl/4QbUIfKKz3DQR24ZmVpHadY1VR0Y7yD/wA19SLkKAxyccmvKvCPwq1JPENlrnjbxFDrL6bIJbCxtLUwWsUoXasrBmZndRkLk4XJwK9WrlzHGLF1vaJWVrFQjyqwUUUVwFHn/7RzqnwM8XsxwP7NcfiSAK881JWXULlWGCJWBH413v7TGT8CPFijlmswqj1JkUAfma4bXFK61fKwwRcSAj/gRr6Lh3+LP0Ma2yKdFFFfWGAUUUUAFFFFABRRRQAUUUUAFFFFAFLxC2PDWsp5fmGXTLqELnHLwuoP4E5/CvePhrcfavh14auTyZdJtXP1MSmvEzB9pVrfGfNBTH14r1X4B3Buvgr4PmbIJ0i3Uj0IQD+lfJcRRXtoPy/U6KOx29FFFfPGp5t+0iGj+GL6htzFp2pWN5Pz0ijuELn8Bk/hXHwQ28Vte32pQFLeJPNDSOY8jJGATgcYZv+AEete4arYWeq6bc6bqNvHc2d1E0M8MgyrowwQfwryiH4EafhNNu/F2u3fhyNwRpTiIb0B4ieYL5jx9iCeRwTXo4HHvCKaS3t+BEo81jzHS7XxNoXhGz8d61Ld6j4Z1uV7qZnDPNoqO58pj3a3Kbd3dCcjjIrqZFWe6b7HETHIS8Ko3mfuz8wIYfeG3ncOCOa9/FrbCyFkLeL7MI/K8naNmzGNuOmMcYrxi9+HHjDwfqFxF8O4dL1DQbkP5On6hcGGTTWbO5YpNrZhOSQnBXJAODXTl2bSwy5KmsenkKdO+x5/4on0fxI9t4M0bU31TWZtStlksrC5LARiVDP5piJCIEWQEswz8vFfTnh3Q9H8O6TFpOhabbadYw52QQIFUZ6n3Pua574Q+DZPBnhT7HfTWtzqt1czXl/cQRBEaWVy7KvfaM4GfSuyrzcViZYmo6k9y4qysFFFFc4wooooAKKKKACiiigDzb9pAtJ8NRpyNhtR1bT7Qe4a6jJH5A1xes2qWtxCqTQy+ZbxSt5ZJ2MygkNkn5s8n69ug6X9pR/M0nwrpy7t9x4ghkGOo8qKWTP5qK5K8kWWYOiMg8tFIY5OQoBP4kE19Nw7B3nK+mhjW6ENFFFfUGAUUUUAFFFFABRRRQAUUUUAFFFFAEltM1vcR3CKrNGwYBhwSPWvQ/2bpC3wW0CNhhoFntyPTZPIv9K86jGZFHqRXoH7OhZPAt/ZsMfY9e1KAD2Fy5H6Gvl+I0r036/ob0ep6TRRRXzJsFFFFABRRRQAUUUUAFFFFABRRRQAUUUUAFFFFAHj3x/uWXxh4Gt1RZAst9cOpPYW/lg/gZa57Ubhrq4W4kuZbiR418xpB8wIG3BPfgDn8+c1qfGeaGT4vaNbyuQ1v4fupEGCfmkmiUfojVhV9dw9TXsZTtrf8ARHPVeoUUUV9AZBRRRQAVPY6rpWkXkE+q+SRNMlvbrMjMjyucKCF/meBUFcR8Z7o2+g6D5UW+RPENrPKV+8IY1dn5646H8K4cyrOjhpTX9alwV5Hbk5OcAZ7DtRT5jG00jRcRliU57Z4pldyd1cgKKKKACiiigCayELXkIuciEyL5mG2/Lnnntx3rrv2aWaPQvE1i3Bt/EE5A9njicfzNcnpzpHqFvJJJ5aLKpZ8E7RnrgEH8iDXUfs/TI3iDx3DE2YhqNrKvGPvWsYP/AI8hr5viJPlgbUj1uiiivlTcKKKKACiiigAooooAKKKKACiiigAooooAKKKKAPBviRuu/jNrEhXK6fotlEDnoZJZWI/8dFZtSeIka9+LXjbUFO5beS0tDyPlCwBj+rio6+2yKNsIn3bOar8QUUUV7BmFFFFABWP8QdDstQ1mDTrS4kuf+Ke1W7Vto+VltYsHA6ENKwxnjFbFX/h/pb3vxdurSZopIo/C8+xkbI/fXAj/AF8pq8XPpWw2+7/4P6GtL4inaut94d0vXEkjK38KsI0U/JhF69gSSeOuMHuKZWb4Flef4daN510xe1j+xiBlbP7r92X9OqhfX5fatKu/ATc8NCT7ES3YUUUV1khRRRQBNZKrXkKvBJOpkUNFGcM4z90e5rf+BOLf4i+MLdNwintLC5jDdcYlXnHfgVzVbXwZuJP+FyatHIVCyeH7cIAMZEcz8n3+evB4gg3h1LzX5M1pbnuNFFFfHnQFFFFABRRRQAUUUUAFFFFABRRRQAUUUUAFFFB4GaAPnfSYpNQ1/wCIeqh0EI1qRQjtyxQRxhlGDk8Y7HHfsWVX8D3/AJnhXWpGtvMa91m8lWYLwiNcPgk+p24xx0qxX3WTxlHCxuc1T4gooor1DMKKKKACui+BMLy/EzxbdSKytaabp9oA3YMZ5h+YdT+Irna6/wDZ23XOo+N9TYcSarb2qn1ENnCv8ya+f4il+4hHz/Q1pbnAaLHJaza5pbBvL07Xr+3QkcANMZQB+Eg/OtCl12CW0+KXjiyGTB9ttb4dtpntlH45MLflSV3ZPPmwcPn+ZNT4mFFFFekQFFFFABWn8NR5Hxo0uQNxd6DdoR6lJ4z/AFrMqTwUPI+NfhW65Amtr62+vyI/9K8fPY3wjfZr/I0pfEfQ9FFFfEnSFFFFABRRRQAUUUUAFFFFABRRRQAUUUUAFV9SlEGnXM7HAjhdyfoCasVzvxOuzYfDnxJeqcGHS7hwfcRtQB89+AGhbwHoTw7syWnmybhg73kdz/6EK26qaLZnT9B0qyZdrRadahh6EwoT+pq3X6LgoqOGppdl+RyS3YUUUV0khRRRQAHpXffs4qkvg7WdTjUJHqPiTUrhABgBROY1AHpiMYrjtPeK0RNTkDN9muY2bkbVUHcSR1OcY7Djqeld7+zlbvb/AAR8LGTl7iz+1McdTK7SZ/8AH6+W4iqXlCPa/wChvRW5xPxPtmg+Nd6VkVEvfDkFyykffaG5aPj3xOv5Vl103xwttnxN8G3eQEurHUbSX5tpYIsVwFBweT5TY461zJBBwRgjqK7OH53wzj2f+RNXcKKKK90yCiiigApdMeGL4geBJjIBMNYnj299r2rD+a0lU7oCLxF4S1A8fZvEVouf+ugkT+teZnEb4Ofy/NF0/iPpeiiivhDqCiiigAooooAKKKKACiiigAooooAKKKKACvP/ANoufyPgn4p+YqZrI24I9ZGCf+zV6BXmf7Srs3w2jsEGWv8AWNPtQPXdcxk/oDQBwc8LW0z2zFiYSYsk5Py/L/SmVY1BLpbt2vFKzS/vWzjJ3c549c5qvX6ZTVoJHGwoooqhBRRRQBT8TXUeneDta1HzEaaPT7tViZe5t3Ctnp94ive/h/Y/2X4E0DTdoX7LptvDgdtsaj+lfO3jvbJ4P1CxaMSNfm3s0GOcyXMSnHvgt+tfUcShIkQDAVQK+Nz+V8Sl2X6s6KWx5X+0Vauy+C9Qh2iWLxFHbBmOAouIZYSc/Vlri2ZnYuzFmY5JJySfU13/AO0vGR8KLnUVBL6ZqFjfLj1juYyf0zXBXETQXEkD43RuUbByMg4rt4clpUj6fqTW6DKKKK+lMQooooAKzvFcklrpGm3bRKYF17TpfMJ+6UuFGPb7/etGsrx/9jHw/wBSmKus9qIrl3ZxtIS4hKhR68HvXBmavhJryLh8SPqCimQNugjb1UH9KfXwB1BRRRQAUUUUAFFFFABRRRQAUUUjEKCzEADkk9qAFory7xP8aNDtryfTPCWnXni3UYH8uU2JC2sL8/K9w3ybuPuruPtXH6n4y+KmpSSLLq+ieHFD7TBZWbXMoHf95LgAj/croo4WtX/hxbE5Jbn0DXlX7RVxIkPgu2hCtI/iSGcIwyHEMUsmD/3yK4DU7fxPJdBZvib4pu0UDc0E0cKOe+AqDj8PWo9O0Qya5Yatq3ibWdROnNK1vFqF20qq8kToXVQoyQpIHI5Ye5HfSyfFXjKUdPUh1ImnfNM13J9oRo5Vwjq2cgqAMHPPaoat6zdi/wBVuL0KF85t5AzgEgZ6knrmqlfawvyq6sc7CiiiqEFFFFAFDU4orvWPC2nMCZbnxHZbcE/djLyNn2+QV9NV89aFGZ/in4J0102SQ3V3furLhtq2wVffGXz+NfQtfC5xPnxk/K35HVTXunG/HGx/tL4PeLbMZy2k3DLjrlULDH4ivJ7VJrjR7TVJHiZbqCKYEOMt5kavwDycbsE44Ne/a5are6LfWbjKz28kZ/4EpH9a+bPAsxf4ceHo5JBJKLNQ7BQOUzEQT1JHl/Surh+bVeUV1RNVaGpRRRX2BzhRRRQAVk/EHy5/h1rdqIF8xbOedpDySEjLAD0Hy5781rU53L2NxZSKkltcIySxsoIZWUqRnr0Y96xxNN1KUoLdpji7M958N3S3Xh7TbkMD51pE/X1QGtCvl+48AeFLOMQ2OpXsvlukcZS8uUGzbncPn4APGMemKsroiWWyTR/FXirS5N4yLfWJZhgEgnEoIHQEDB69ulfGvJcVa6V/687HR7SJ9L0V8/2Pi74laA7eTr2l+K7WNm/cajbm2nZR02zRjaSe25B716B4C+K/h/xNqK6HfQ3Ph/xAQSNN1DCtLjqYZAdkw91OfauCthq1D+JFotST2PQKKKKwGFFFFABRRRQA2WRIo2kkdURFLMzHAUDqSa+e/E3ie8+KupNa2+oS6X8P4phGzxMyy6uN2C7FSGW2yCABgv1yFrr/ANoLU576PSvh7YyTLJrrNJqLQkh1sI8eYoIBIMjMkQPbea4+STdBBbpGkUUCBI40GFUAADA6ABQq4GBhRXsZTlyxUnOfwr8zOpPlGQxW1jDDZ6fb29rbWuUgSBNqBQxIwvQde388mnTySTTSTStukkYu5x1JOSaZRX2kYRikkjnuFFFFUIKKKKACiiigAo6c9aKVThgeeD2oA2fAkQuvj1ayeWoay8PzSSESmTBllQKAT2Crj26c4r3GvF/glHFdfFXxbqUUbgRafZW5Z23EsxkkbJ9eRngV7RX53jZXxE/U647IDyMHpXzB4UtZLXTdQtSwZLLWb+1AUH92qzsyg/UPX0/XzdPbyWfjzxzaBlWFdaWZUBOT5sCOTj0yDXZkk+XGR87k1PhJqKKK+4OYKKKKACiiigAooooAKsDQtE8UWMmj60sfmPhbNyBH5EgJYSiUYZHU8Bgc89wMVXpQSCGBwQcg+lZV6KrU3CXUadmdV8HvHGrW2uDwD4yvPtd5tc6PqrYH9oRp9+NyOPPQYJx95fmHevYK+f8AxXpdz4t0Oe80lY7DVtMEFzaTCVi5vlbEUig+p+R8n7rN1r2H4deJIfGHgjSPEkEZiF9bLJJEesUnR0P+6wYfhXwePwv1eq4rb8vL+uh1RldG/RRRXEUFFFFAHz34uun1L4u+Kr370VjFa6TEdx+TCmaQfiXXP+6Kgqu0sz+NvG8bE7f7fkbbjuIo1Bz9AKtrHIyO4UlUxuPpk4r7nJoKGDj53/M5qnxDKKdFG8sqxRrudyFUZxk0oikMrRbfnXdkZHGM5/ka9W6MxlFSmCQWYuzsERk8sfOMlsZ6dce9OW3DWLXYnhwr7WjLYYdMHHfOT/3yaXMhkFFS2sDXHm7HiURRmRi7hRgY4HqeRxUVO6vYQUUUUAFFFOj2+Yu77uRn6UAdb+znDE11421CHd5c2srCu45/1cEYP6sa9crzP9m6JB8P7u9jAEd9rV/cR4/ueeyL9eEAr0yvzSpPnm5dztQV8/eOrX7P8avEuG2LcabY3W0j77AyRnH0wPzr6Brw/wCMlssfxi0q4MjRi68P3C8Dh2imRgPykP5V1ZdPkxVN+f56Ez+FmJRRQOtfoJyBRUscDSXX2dGjLlioO8bSfY+/ao0AaQIXRDnq7YA+tF0AlFSpbyNM0PyCUY+UuASSQMD35/nUWRQmmAUU9onWYwuArhtrZPAP1qUWdy7lYIXuNoBJhUuBn1xSckuoyvRV1tKv18ndbyDzP9hvk5x83Hy/4VXe2uEOGglH1Q81KqQfULDIvL81DKGKAjdtxnHfGa7P9nSaS3tfFmgyYH2HW3njAGAqXMaT4A9NztXEuyoDvYKB13HFdP8As7TNN4q8dP5vmr51kC27cdwhIx+AC18/xCoypwkns/6/I1pbnstFFFfKG4UUUUAed+Ifgz4G1zX73XLu31OK8vpBJcG21KaFHfAG7arAZwBWYfgF4Hzlb7xSvPAGu3GB9Pmoop8z7gSf8KN8NDlPEHjBW7Ea1LxTv+FK6UvMfjHxrG3Zhq7HH5iiinzS7gIfgzCOYfiH48hbuy6opOPTlDSp8ILiPPlfE/x4M9d17E/846KKXM+4EF58GZ7p1ab4leL5dowPNe3cj8TFVc/BG6BxH8SPEYXsGt7Vj+ZioorRV6sVZSf3isiI/BbVwfl+J2sgds6ZZn/2nS/8Kk8RLyvxInJHTdoVoR+Py0UU/rNb+d/ewsgPwv8AFiDcnxDtSw6B/DVsy/lkVU1H4YeNp7fy0+IumRnPVfC0S9v9mVT+tFFNYqutVN/ewsux6b8NPDa+EfAuleHVu/ths4ir3Hl+X5rMxZm25OMljxk10VFFYDCuC+K3ge78VXui6npmuro99pbTbZHsVuklSRQGVkYgdgaKKabTugOY/wCFV+KJeJPiKig8nyvDtqp/DOaQ/BvW5Tuk+JuqKfSLSbNR/wCizRRWv1mt/O/vYrIlHwRnb/W/EfxKw7BYbVf5RVdg+D1xFbiBfib42SMZ+WO4gQcntiLiiiplWqSVpSb+YWQL8GYiP33xE8eTem7VFGPyQUp+CWhuMT+K/GkwPUNrLjJ9eMUUVPNLuMjb4DeDZDum1TxZK3q2uzjj04arEPwL8BRE4XXWB6g61c4/R6KKTk31Aefgb8OWBEumahNn73marctu+vz0sXwK+F0YP/FMh8/37uZsfm9FFICynwV+Fy4/4o7T3x/f3Nn8zXTeEvCfhvwlbT23hvRbPS4p3Eky26bd7Yxk+vFFFAG3RRRQB//Z"/>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AutoShape 4" descr="data:image/jpg;base64,%20/9j/4AAQSkZJRgABAQEAYABgAAD/2wBDAAUDBAQEAwUEBAQFBQUGBwwIBwcHBw8LCwkMEQ8SEhEPERETFhwXExQaFRERGCEYGh0dHx8fExciJCIeJBweHx7/2wBDAQUFBQcGBw4ICA4eFBEUHh4eHh4eHh4eHh4eHh4eHh4eHh4eHh4eHh4eHh4eHh4eHh4eHh4eHh4eHh4eHh4eHh7/wAARCAGFAP8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KKACiiigAooooAKKKKACiivO/ip8RJPD1wnhvwzax6p4quYTKkLkiCyh6G4uGHKoOw6seBTSbdkB0fjjxp4b8F6ct74g1FLfzW2QQKC89w/ZY41+Zz9BXleu/Er4g62o/sHSbTwnp8nMdzqi+feSLx8ywKdqd/vt2IIrI0LRrGw1CXxD4qurvxD4ku4mLXcuY2jDD5VUfdjj6ELH2PzEkVLNcTzLGs0zyCJNibjnavXA/M19Fgcjc/er7dv+D/XqYyq9jJvNMvdUV28Q+LfFWsSs+SG1JrWAr6eTAFx/30azr/wF4JvCjTeF7IuoILtJNIzfUu7V0dFe7DLMJDamvnr+Zm5y7mSnhTwzbGN9Jg1PRpE286Zqlzbk8fN/y0I64x8p78VtaJqHxI0pn/4R3xbca2kSNIdP122E5KgjhZ4gr556lSKjqW1ubi1dpLaaSF2UozI2CVPUfSsa2T4WpF2jZjVSSOz8K/GbS5r+HR/GenS+FtSmYJDJPIJLK4bJGI5x8uTg4DbTXqYIYAggg9CK+dPs+n3g+yatbrc2EuVniaNZAykY+63B/Gjwv4q1b4XNAjS3us+CWXMsEh8270hckb4zktJBgZKH5lHILAV87j8oqYb3oe9H8UaxqJn0XRVbTL6z1PTrfUNPuorq0uYxLDNEwZJEIyCCOtWa8c0CiiigAooooAKKKKACiiigAooooAKKKKACiiigAooooAKKKKACiiigDjfi541XwX4aWa1hW81rUJRaaTZlsedOw4LHsijLMewBryTQtN1bwzFPNdXslxqmsBp9Q1EEH7cW4JB7RgfKqfwjsDmkvdWPjPx5rHjBrgCxsBJpmhxknDwq4W4lX3kfIzx8kWOjVYuriS4dTJgBF2IoHCLkkKPYZ75NfUZJl65fbzV77XMKkugXFxNcCITSFxFGI4xgDaoyQOPcn86ioor6ZJLYxCiiigAooooAK0dBezbVYv7VbdbCN1O9mGPkIQZAJHOMccVnUVM4c8XHuNF7wDqc3wx8SWmm3EjP4M1+4KQSYPlafeseNmQMQSngAgYfOODXvtfPF5a2uv6TJ4e1SONrO5jaJ3IYyAYJAQg9c42jpuwa9G+BHiW91zwjJpWtTCXXdBnOnX7/APPbaAYpx7SRlX+pNfD5rgvq1W62Z0wldHoNFFFeWWFFFFABRRRQAUUUUAFFFFABRRRQAUUUUAFFFFABRRRQAVxfxu1248PfDHWbyxbF/NELOy/67zMI0/Itn8K7SvJP2jLhZJvBukSIZYbjWftM0YONyQRO/wD6FtqoRc5KK6gzi7TTYdHsLTSbbHk2dvHCn3ckKoHzbeN2c57561JTndnwXIJChRxjgDAptfpNKCpwUF00ONu4UUUVYgooooAKKKKACiiigB0UjRSCRduRnGRntV34e3baD8YNLmP7u28S2EljMMEBp4C0kMhJ4JKmZOOyCqFV/FCHTNN0DxCl0N1nrlpc+VtAxiZYW57/ACStkcEDqMEE+TndNTwr7r+vyuaU37x9J0UUV8OdIUUUUAFFFFABRRRQAUUUUAFFFFABRRRQAUUUUAFFFFABXjnx1VW+IXg0NyFtdTZf97yVH9TXsdeQftD28ia94G1GNcn+0J7IkkADzoGA5PutbYZpVoN91+YnscnRUk8nmMh8lIsRquFGN2Bjcfc9TUdfpCOMKKKKACiiigAooooAKKKKACsj4kJEngeRkmieUlZGCht0Z81QAxPHbIx689q16qeO7ezuvC+j2MMsZvL/AFO2tjGv3izXMYIYEZI2ZIIOPYEEngzOajhp37P8mXD4j6Uj5jU+wp1Aor4A6gooooAKKKKACiiigAooooAKKKKACiiigAooooAKKKKACvOv2itMlv8A4W397bRmS60iWLVIQv3j5LBmA9ym4V6LTLiGK4t5LeZBJFIpR1PRlIwQaLgfPBuILtIri1lMsMkSNG2/cNpUEAH09KSqWh6Td6HqureB7koJdAJa1aR8NNp7bngcZ/ugGI47oB1YVoSRSxBfNikj3DK7lIyPUZ61+h4HExxFGM09f1OSUbMZRRRXWSFFFFABRRRQAUUUUAORHkbaiszYJwoycAZP6VY0CxTV/it4T0VbeeNtLE+saiJFxgx5igxnkZeRuPWI02xmjtJftc95LYJHG7rcpxsIU8k5GF9T2FdX+znpM0+l6l49voWjuPETp9iR0CtHYRArBkdi/wA0p9TJXz+f4nlpKkuptSWtz1iiiivkTcKKKKACiiigAooooAKKKKACiiigAooooAKKKKACiiigAooooA83+NHhe/uv7O8b+GrRLrxF4fJdbVhxqFqSDLbN6k4DJ6Oo9a5dru28baT/AMJXod1bNZCJc2hlIktkHGCG6EEEFeCCMYPWvcK8V+JngPWfDetXvjfwBbyXCXYZta0WE4M+RhpoB08wj7ydH+tehl2MeGq3vp/X9d/yJnG6Oeop2l3lj4j046pod0t3Am2JlCFXVgAuxkPKycMWQjIwTyOabX3VKrCrFSg7o5WrBRRRWggooooAKtaTZnUNRhsllSJ5jtVnIChscZyemfx9ATxVYAsQqgkk4AAyTTYrzVvFN5F4N8FWsDahYs6alrDIr22m7mySWHEswGAseSFPLelcWOxkMLT5pPV7f8MVGPMx50q+8aeJz8NbdpBpOnzeb4kuFfKqmeLVDgEGXapYZ4Qdt1fQ0EUdvBHBDGscUahERRgKoGABWF8P/COkeCfDkOi6QkhQMZJ7iVt01zM3LyyN1ZmPJNdBXwuIryxFR1Jbs6krKwUUUVgMKKKKACiiigAooooAKKKKACiiigAooooAKKKKACiiigAoqK7uLe0tZbq6mjgghQySyyMFVFAySSeAAK8P1/4i+JPG8zW3gu8Tw74cP3dauEH2q/XOC1sjjakfXErgk4+VTV06U6suWCuxN2PX/Efibw94btvtOv61YaZF/euZ1TP0BOTXC3nx18CqwXTP7a1oltqtYaZK6MfZyAp/OvMovC2g6fqb3SxjVr7cC+pXzG4ndgOSHkycZ9AB04HStk3MgSFIgIVij8sKnAPBBOPUg4r3aPD9WSTnKxm6qMP4kX0Ou3k/ibwd8P8AxnoniVk/4/Y7aBba8I6LdRM+HX/axuHUHitdobyGGA30MUU8kSuyxAhMkc7QxLAZz15pJWaWRpJDudySxPcnrUt5dT3cgkuH8yQDaXI+ZvTJ7+n0r2svy14OTtO6ZnOfMQ0UUV6hmFFFFAGZ450y+1aKxj0Obbahozqdl9tFnJcRhNrqs5BKEuA3y4ypIyOldP4d+Il/4R0m20fT/hPDZ6ZAMJFper28m33wcEk9yeTWXU1ldTWd1HdW7BZYzlSQCPxB614+LyaniJuo5O5pGo1odlbfHHwzDKYfEej+IvDjjG5r6wZol9zJHuUD3NegeHPEOheI7EX2g6vZanbH/lpbTK4H1x0/GvEjqNw1jJZuIXjkLFmaJS53HJ+br1rLuvC+jy/Ztc0u8l8O655zRvf6dKsUv97e6KPnHOMOHB55XArx8RkNWmrwlc0VVM+lKK8k+G/xM1FdVtPCvj1YI768YppWrwJsttSZesbLk+VOByUyQeqk163XhzhKEnGSs0a3CiiipAKKKKACiiigAooooAKKKKACiiigAooooAKKK4D41eNbjwxotvpWhmKTxNrTtb6ZG5+WLj57h/RI1+Y+pwO9NJt2QHFfGDWpfHHiWbwTpqyT+H9HIm15o1YrdzDDLaEr/Aow8n/AV7mqmsRXEN4FubUWzGKPaikFSoQAMuOMHHbgdB0qtaaXceF9Fg8Nq8giAF1MXk3PcTOMvNKf77EkkduBTK+2ynA/V6ak7XZzVJXYUUUV65mFFFFABRRRQAUUUUAFFFFABRRRQAmvRw654WXw5qCutoJWlWSJiJI3JUrIhP3XQrlSMfqc+j/BHxneeINLuPD/AIidB4m0XZHekcC6iI/dXKD+646+jBh2rzuIoJFMis6AjcqttJHcA4OPyqpqrXml3tl4y8NRr/bGju+60L/PqNo5y9vwBuPGVJ6MB0BxXz+c5eqkPa01qt/M2pz1sz6UorL8Ja/pnijw5Y6/o9wJ7G9iEsTjqM9VI7EHII7EGtSvkTcKKKKACiiigAooooAKKKKACiiigAooooAo+INW0/QdEvNZ1W4S2sbKFpp5WPCqoya+fLE6lrtzf/EHxBb3NvfawFi06ByoW1sVbckQ77sjfJj+JlBxtAbY+MGvL4y8ZjwjbSE+H9CnSXV5FAZbm8HzR2+P4lTh3HrtWqlxNuLxRyO0G7KbwMgZOPp94nA45r6DJMA5yVeWy2MqkuhC7M7l3ZmY9SxyTSUUV9cc4UUUUAFFFFABRRRQAUUUUAFFFFABRRRQAVJbsq3ETSZ2BwWxnOM89CD+o+oqOihgXfh74gt/AvxBfTRI8fhPxLdt9n80/wDHjfnuewWf2OBID03Cvfq8B/svR9f8LapomrtO32gILaKDcZC5PVQOOCFbPXKqR0ruPgf4tvdW0268L+Ipt3iTQisVy5Xb9sgP+quVB7Oo59GBFfC5rg1h6z5V7r/r+v8AgHVCV0ejUUUV5ZYUUUUAFFFFABRRRQAUUUUAFcF8aPGVx4X0KDTtFMT+JdakNrpUch+WNsZed/SONcsT9B3rs9Y1Gy0jSrrVNSuEtrO0iaaeVzhURRkk/hXzxpWp3viDxDefEHVrVDNfR+Tptlc7SLWwOTGCnXe5Akb0+QGurB4WWJqqnEmUrIXQtMsNH8OrY2khl2ON0kpUzzytlpJ3OMsWYsTzwWA5AFS1Jczy3EzTTuXkb7zHvxio6/QKNKNKCjFWSOVu4UUUVoIKKKKACiiigAooooAKKKKACiiigAooooAKKKKAFRirBhjIORkZqDW77XINYsfGmkq11rmjIQYRnN/ZEjzLQgcZ/iQ9nGOd1TVdtdQNvp09rHBGHlYE3AJEigEHaCDjGVBx681yY3CxxNJwa/4HmVGVme1+Ftc03xN4esde0e4W4sL6FZoXHoex9CDwR2INadeFeAdUPw7+II8PXcgTw34mlE1kxyFtL51DFefupMMsACQJAwzyK91r4CrTlTk4yOpO4UUUVmMKKKKACiiigAoorhvjN40l8I+GUj0qNLjxDqkn2TSbc87pSOZGH9xFyx+mO9CVwOL+LOpTePPF58B6Ys02haOy3PiCSFN4mmA3xWuB1UYDyAf7C9WrCZi7F2xljk4AAz+HFUdA02PRtMjsoZ3ncFpJ7lxiS5lc7nlc92ZiT144HQAVdr7rKsC8JS974nv/AJHNOXMwooor1DMKKKKACiiigAooooAKKKKACiiigAooooAKKKKACiiigAooooAZqlla6z4fuNBuopXiu5AcwjEisB8jI3UMrYYe4r0r4IeMrrxBpFzoGvyxnxNoTLb35XgXKEfurlP9mRRk+jBgelecoVDqWDFQRkKcEj2PameKr19K8TWfjjwfa3RutJi2y2b7Qbmx6zW/H3iMeYhPO4H+8Sfns7wPtF7WC1W/p/X9bG1OVtD6NorP8Oaxp3iDQrLW9JuFuLG9hWaGRe6kfz9RWhXyRuFFFFABRRRQBBqN5a6dYXGoX1xHb2ttG0s0shwqIoyWJ9ABXztbapJ4s8QXfjvVo5oRewfZ9DtnUH7Lp5b/AFhGciWXG8j+7tHfI6T4yau/jPxN/wAK909s6Np+y58RzBsI5+9FaMf7pIDyf7IC9WFY93dS3RTzNgVAdqooAGeuPQE846Ak4AzXvZJgfaz9tLZfmZVJWViFsbjtJIzwSMUlFFfYHOFFFE89np9nPqGqubexht3leZjtVAAQGJ7gNgYHJPA5NTOcYRcpbIZX1nUbDQ9Jm1jWZTbafDGztKeOnHHBzzgYHJ6Dmrk9xBdlLu2eJ4poo5FMcPlr8yA429sE498ZqlF4HufEHgHxD468V2clvZwaPdyaFpVwuCn7l8XU6/8APQj7qn7gPqah8O/8i/p2f+fWL/0AV5eCzD63iJqPwpaeepcocqL9FFFesZhRRRQAUUUUAFFFFABRRRQAUUUUAUfEfi7QfDdnp1rq1uUbULsxC7bGyJtjYyRgqvQknIyBnAzWg6Mm3O35l3DDA8e+Oh9jVCSztbrxl4N+228VxbPrf2WWKRQyus1pcqVIPUEVJ4p8O3Pww1iKwuZpJvB17KI9MvpWydOkP3bWZj/yzPRHPT7p7GvDlmaw+NnRqfDpr20X4GvJeN0WaKesMhm8nbiTO3axC4PvnpTK9y5kFSQTSwOXhkZGKlSR3B4IqOihpPRgXvhF4g/4Qvxn/wAIzdPs8PeIZ2k01mI22l+fmkg9kk5ZP9oMvNe+186a1YWviTQJtGvpILOGOEtHLHHtm8wOrK6vyRICAyngfLjua9J+CHjS68TaDPpOvMi+JdFZbfUVXgTAjMdwo/uyLz7HcO1fDZrgvq1Xmivdf4eR1QldHoVFFFeUWFea/E74p2ehS3PhzwzCdc8VmJilrBgxWfBxJcP92NR1wTuOOBWF8U/HmsaxrF54N8DzS20NkwTXNbhXJtSRk28JwR523kseEB9a5bRrHTdD06Gy0W1NqqytNJIzl3lkOPndjyzYHJOSST24r08BldTF+9tHuRKaiO8P6f8A8I/oMcKXRvby98yW/u5YsPcTM2ZHPOGy2MZ+6FXGCKfRRX21CjGjBQjsjmbuFFFPjEO2WS4uEt4oomkZ36AAZ5PQDuSSAACfY6Skoq72EIZLG3t5rzU7r7HaQxPI0xXIG0ZxyQB7ntWt8L/Cd147m0/xR4mtJbfw1YsJdF0qfObuQEkXc6n+HJJjj6DO48ms74ceE7r4majb+ItcSVfBdo4bTrSVSp1aRcATup6QDaNqnl8Bj2FfQagKoVQAAMADtXxma5m8S/Zw+FfidMIW1OQ+Nv8AyRzxn/2Arz/0S9eM6N/yB7L/AK94/wD0EV7H8cyR8GfGODj/AIkt0P8AyE1eRWaqlpCijCrGoA9Biujh3+JP0JrbIlooor6wwCiiigAooooAKKKKACiiigAooooAh1e62Xng1ZmyIfFGnyRbSPkUvKjBu+SZeM/4V9Dazpmn61pVzpWq2cN5Y3UZjngmXcjqeoIr528awlfCWj6isUMf2TXLKQyIwLvtvbfO4dRw+B7du5+lK+Gzm31uTX9dDqp/CfOms6PJ8O/EFloXiGea58LXMvl6Rq7yfvIRg7bK4Ygjd0EcrcEfKeQKvXdoq2dvNb29yyySOhmPMbnPCqMA5A656noK9s8SaJpfiPQ7vRNas4rywu4zHNDIMhgf5EdQexrwD7BrHw38T2vhnXbm5vNHuZsaLqRkKm5GMfZZW/hnC5Ct/GOnzDB68qzNwtSqPTp/l/X/AA0zh1RLRU00cKW8Mkc5d3DeYhj2+WQeOe+ahr65O5zgau+KY9U0HXfD/i/w9/Z02t2tkIp7KKQQxXlkRkwyMekuSWVjxuBHeqVFcmMwcMXFRm9Coy5T174d/EDQPG0Eyae81pqdrgXumXieXdWzf7SHqPRhkHsa62vm/UtHstUu49Ssrq40XW7GIPZarDIDJCyJ8ykH/WI5AHlk4wcDBwR6l8IfHdx4ptrrR9ftYtP8UaUEF9bxtmOZGHyXER7xv+hBB6V8VjcDUwk7S26M6YyUjyDwPZ28fg/SFsZXktZLRLprmU582SVQ0krMO7ybuTz0U9ONKoNBsNNtfGPj+106NrLS4tR+z2mniUCG1mVEkllAb7nms4wi4BAJHNWWXaqNuU7hkANkjnHPp0r6/Kq3tcNHS1tP+Cc81ZjaKKsXNnPb29vPMqqlwpaP5gSQDjkdR+PWvQbSaTIHaXawXlyYbi+hsU2M3nTA7BgZO4/wjGeTwMUnhPw+/wAW9UjvLqBIPAdkVQmOPy/7eljPp1+zKR/20Iz0Fc743jjuPDE1rcRq1pc3dlb3bEZ2QPdwrIfoVJU+zGvp+0t7e0torW1hjggiUJHHGoVUUcAADgCvlM+xU/a+xT0sb0oq1x8UccMSRRIscaKFVVGAoHQAdhTqKK+dNjiPj2xT4LeMGH/QIuB+aEV5YQFRIlVQI12ZHVsHqff/AAr0/wDaEcR/BHxgxBP/ABK5hx7jH9a8zuVMdxJGeSrEH86+i4d/iz9DGtsiOiiivrDAKKKKACiiigAooooAKKKKACiiigDO+JDQW3w0vZVJNzKkbgKhAQR3UUgYk8Mf3bDjpx719NqQyhhyCMivmT4h4uPhhrNrFIzSx2N5PsYcKRDkEcc/d9fwHU/SGhTfaNEsLjr5ttG/5qDXxeextiV5r9WdNLYuVleLfDukeKvD93oOuWaXdhdJtkQ8EHsynqrA4II5BFatFeKaHz/Zyaj4L19vBnjSaa+W4+bQNUkdUhvgpyUmJUhLhVHJAHmAZ5ORVVvvH69q7/8AaRVR8O7e4Vc3MGtadJakDJEn2lAP0JH41wMufNfPXcc19bw/XlUjOMuljCqrWG0VPPaTQW8M0yqizZKKWG7AOMleoHp61BX0CaexiWtNt726keKyWVmC7nWM87QQc4HLYIBwOeKk0t41+OnhBdDjkN4bG8/tJnJ8w2nl/ekXsDcBCuepL1LaWE9ukd9dGe1iwJIZEj3lsYOQMjjGOemSoOM5q/8As3R2Q8SePpLNVuw+qJIdRc75nLxhmgaTv5bE4A4G7FfOZ9W/dqK1T/r5/obUlqH7SHhPTbPRpvH+lm+0vWYJ7Vb2+sZWUNbCVQ7yxj5ZAiEnJGQKxriaxu7ZLyxvl1AO7GS5jCmNs/d2srFW6McjH+H0BIiSRtHIiujAqysMgg9QRXhnjv4a3vh3xnP4k8A+D9OvbLU7Nbe+sLZktXhmRmKTJnCkEOQw45CnnGK8jK8f9Uqe98L3NJx5kZ2q32k+HvD97fa/BPFKhi+zKFbzJTJkKiJ/GxONqjBJ74BrG0yHxhZ+LU0/xlvtF1jThfaXpsKCU2pjcI0bt1eTYylsHA6DgV6Z8PPAGs3OvweNPiI1tPq9rEItK06Ft8GmoBjfnADzEcF8cDgV0XxS8CW3jfTLULfSaZq2nzefp9/GgdoXIwQynhkYcFT1/Ctq+b1J14zWkU9hKmrHhfxGgl/4QbUIfKKz3DQR24ZmVpHadY1VR0Y7yD/wA19SLkKAxyccmvKvCPwq1JPENlrnjbxFDrL6bIJbCxtLUwWsUoXasrBmZndRkLk4XJwK9WrlzHGLF1vaJWVrFQjyqwUUUVwFHn/7RzqnwM8XsxwP7NcfiSAK881JWXULlWGCJWBH413v7TGT8CPFijlmswqj1JkUAfma4bXFK61fKwwRcSAj/gRr6Lh3+LP0Ma2yKdFFFfWGAUUUUAFFFFABRRRQAUUUUAFFFFAFLxC2PDWsp5fmGXTLqELnHLwuoP4E5/CvePhrcfavh14auTyZdJtXP1MSmvEzB9pVrfGfNBTH14r1X4B3Buvgr4PmbIJ0i3Uj0IQD+lfJcRRXtoPy/U6KOx29FFFfPGp5t+0iGj+GL6htzFp2pWN5Pz0ijuELn8Bk/hXHwQ28Vte32pQFLeJPNDSOY8jJGATgcYZv+AEete4arYWeq6bc6bqNvHc2d1E0M8MgyrowwQfwryiH4EafhNNu/F2u3fhyNwRpTiIb0B4ieYL5jx9iCeRwTXo4HHvCKaS3t+BEo81jzHS7XxNoXhGz8d61Ld6j4Z1uV7qZnDPNoqO58pj3a3Kbd3dCcjjIrqZFWe6b7HETHIS8Ko3mfuz8wIYfeG3ncOCOa9/FrbCyFkLeL7MI/K8naNmzGNuOmMcYrxi9+HHjDwfqFxF8O4dL1DQbkP5On6hcGGTTWbO5YpNrZhOSQnBXJAODXTl2bSwy5KmsenkKdO+x5/4on0fxI9t4M0bU31TWZtStlksrC5LARiVDP5piJCIEWQEswz8vFfTnh3Q9H8O6TFpOhabbadYw52QQIFUZ6n3Pua574Q+DZPBnhT7HfTWtzqt1czXl/cQRBEaWVy7KvfaM4GfSuyrzcViZYmo6k9y4qysFFFFc4wooooAKKKKACiiigDzb9pAtJ8NRpyNhtR1bT7Qe4a6jJH5A1xes2qWtxCqTQy+ZbxSt5ZJ2MygkNkn5s8n69ug6X9pR/M0nwrpy7t9x4ghkGOo8qKWTP5qK5K8kWWYOiMg8tFIY5OQoBP4kE19Nw7B3nK+mhjW6ENFFFfUGAUUUUAFFFFABRRRQAUUUUAFFFFAEltM1vcR3CKrNGwYBhwSPWvQ/2bpC3wW0CNhhoFntyPTZPIv9K86jGZFHqRXoH7OhZPAt/ZsMfY9e1KAD2Fy5H6Gvl+I0r036/ob0ep6TRRRXzJsFFFFABRRRQAUUUUAFFFFABRRRQAUUUUAFFFFAHj3x/uWXxh4Gt1RZAst9cOpPYW/lg/gZa57Ubhrq4W4kuZbiR418xpB8wIG3BPfgDn8+c1qfGeaGT4vaNbyuQ1v4fupEGCfmkmiUfojVhV9dw9TXsZTtrf8ARHPVeoUUUV9AZBRRRQAVPY6rpWkXkE+q+SRNMlvbrMjMjyucKCF/meBUFcR8Z7o2+g6D5UW+RPENrPKV+8IY1dn5646H8K4cyrOjhpTX9alwV5Hbk5OcAZ7DtRT5jG00jRcRliU57Z4pldyd1cgKKKKACiiigCayELXkIuciEyL5mG2/Lnnntx3rrv2aWaPQvE1i3Bt/EE5A9njicfzNcnpzpHqFvJJJ5aLKpZ8E7RnrgEH8iDXUfs/TI3iDx3DE2YhqNrKvGPvWsYP/AI8hr5viJPlgbUj1uiiivlTcKKKKACiiigAooooAKKKKACiiigAooooAKKKKAPBviRuu/jNrEhXK6fotlEDnoZJZWI/8dFZtSeIka9+LXjbUFO5beS0tDyPlCwBj+rio6+2yKNsIn3bOar8QUUUV7BmFFFFABWP8QdDstQ1mDTrS4kuf+Ke1W7Vto+VltYsHA6ENKwxnjFbFX/h/pb3vxdurSZopIo/C8+xkbI/fXAj/AF8pq8XPpWw2+7/4P6GtL4inaut94d0vXEkjK38KsI0U/JhF69gSSeOuMHuKZWb4Flef4daN510xe1j+xiBlbP7r92X9OqhfX5fatKu/ATc8NCT7ES3YUUUV1khRRRQBNZKrXkKvBJOpkUNFGcM4z90e5rf+BOLf4i+MLdNwintLC5jDdcYlXnHfgVzVbXwZuJP+FyatHIVCyeH7cIAMZEcz8n3+evB4gg3h1LzX5M1pbnuNFFFfHnQFFFFABRRRQAUUUUAFFFFABRRRQAUUUUAFFFB4GaAPnfSYpNQ1/wCIeqh0EI1qRQjtyxQRxhlGDk8Y7HHfsWVX8D3/AJnhXWpGtvMa91m8lWYLwiNcPgk+p24xx0qxX3WTxlHCxuc1T4gooor1DMKKKKACui+BMLy/EzxbdSKytaabp9oA3YMZ5h+YdT+Irna6/wDZ23XOo+N9TYcSarb2qn1ENnCv8ya+f4il+4hHz/Q1pbnAaLHJaza5pbBvL07Xr+3QkcANMZQB+Eg/OtCl12CW0+KXjiyGTB9ttb4dtpntlH45MLflSV3ZPPmwcPn+ZNT4mFFFFekQFFFFABWn8NR5Hxo0uQNxd6DdoR6lJ4z/AFrMqTwUPI+NfhW65Amtr62+vyI/9K8fPY3wjfZr/I0pfEfQ9FFFfEnSFFFFABRRRQAUUUUAFFFFABRRRQAUUUUAFV9SlEGnXM7HAjhdyfoCasVzvxOuzYfDnxJeqcGHS7hwfcRtQB89+AGhbwHoTw7syWnmybhg73kdz/6EK26qaLZnT9B0qyZdrRadahh6EwoT+pq3X6LgoqOGppdl+RyS3YUUUV0khRRRQAHpXffs4qkvg7WdTjUJHqPiTUrhABgBROY1AHpiMYrjtPeK0RNTkDN9muY2bkbVUHcSR1OcY7Djqeld7+zlbvb/AAR8LGTl7iz+1McdTK7SZ/8AH6+W4iqXlCPa/wChvRW5xPxPtmg+Nd6VkVEvfDkFyykffaG5aPj3xOv5Vl103xwttnxN8G3eQEurHUbSX5tpYIsVwFBweT5TY461zJBBwRgjqK7OH53wzj2f+RNXcKKKK90yCiiigApdMeGL4geBJjIBMNYnj299r2rD+a0lU7oCLxF4S1A8fZvEVouf+ugkT+teZnEb4Ofy/NF0/iPpeiiivhDqCiiigAooooAKKKKACiiigAooooAKKKKACvP/ANoufyPgn4p+YqZrI24I9ZGCf+zV6BXmf7Srs3w2jsEGWv8AWNPtQPXdcxk/oDQBwc8LW0z2zFiYSYsk5Py/L/SmVY1BLpbt2vFKzS/vWzjJ3c549c5qvX6ZTVoJHGwoooqhBRRRQBT8TXUeneDta1HzEaaPT7tViZe5t3Ctnp94ive/h/Y/2X4E0DTdoX7LptvDgdtsaj+lfO3jvbJ4P1CxaMSNfm3s0GOcyXMSnHvgt+tfUcShIkQDAVQK+Nz+V8Sl2X6s6KWx5X+0Vauy+C9Qh2iWLxFHbBmOAouIZYSc/Vlri2ZnYuzFmY5JJySfU13/AO0vGR8KLnUVBL6ZqFjfLj1juYyf0zXBXETQXEkD43RuUbByMg4rt4clpUj6fqTW6DKKKK+lMQooooAKzvFcklrpGm3bRKYF17TpfMJ+6UuFGPb7/etGsrx/9jHw/wBSmKus9qIrl3ZxtIS4hKhR68HvXBmavhJryLh8SPqCimQNugjb1UH9KfXwB1BRRRQAUUUUAFFFFABRRRQAUUUjEKCzEADkk9qAFory7xP8aNDtryfTPCWnXni3UYH8uU2JC2sL8/K9w3ybuPuruPtXH6n4y+KmpSSLLq+ieHFD7TBZWbXMoHf95LgAj/croo4WtX/hxbE5Jbn0DXlX7RVxIkPgu2hCtI/iSGcIwyHEMUsmD/3yK4DU7fxPJdBZvib4pu0UDc0E0cKOe+AqDj8PWo9O0Qya5Yatq3ibWdROnNK1vFqF20qq8kToXVQoyQpIHI5Ye5HfSyfFXjKUdPUh1ImnfNM13J9oRo5Vwjq2cgqAMHPPaoat6zdi/wBVuL0KF85t5AzgEgZ6knrmqlfawvyq6sc7CiiiqEFFFFAFDU4orvWPC2nMCZbnxHZbcE/djLyNn2+QV9NV89aFGZ/in4J0102SQ3V3furLhtq2wVffGXz+NfQtfC5xPnxk/K35HVTXunG/HGx/tL4PeLbMZy2k3DLjrlULDH4ivJ7VJrjR7TVJHiZbqCKYEOMt5kavwDycbsE44Ne/a5are6LfWbjKz28kZ/4EpH9a+bPAsxf4ceHo5JBJKLNQ7BQOUzEQT1JHl/Surh+bVeUV1RNVaGpRRRX2BzhRRRQAVk/EHy5/h1rdqIF8xbOedpDySEjLAD0Hy5781rU53L2NxZSKkltcIySxsoIZWUqRnr0Y96xxNN1KUoLdpji7M958N3S3Xh7TbkMD51pE/X1QGtCvl+48AeFLOMQ2OpXsvlukcZS8uUGzbncPn4APGMemKsroiWWyTR/FXirS5N4yLfWJZhgEgnEoIHQEDB69ulfGvJcVa6V/687HR7SJ9L0V8/2Pi74laA7eTr2l+K7WNm/cajbm2nZR02zRjaSe25B716B4C+K/h/xNqK6HfQ3Ph/xAQSNN1DCtLjqYZAdkw91OfauCthq1D+JFotST2PQKKKKwGFFFFABRRRQA2WRIo2kkdURFLMzHAUDqSa+e/E3ie8+KupNa2+oS6X8P4phGzxMyy6uN2C7FSGW2yCABgv1yFrr/ANoLU576PSvh7YyTLJrrNJqLQkh1sI8eYoIBIMjMkQPbea4+STdBBbpGkUUCBI40GFUAADA6ABQq4GBhRXsZTlyxUnOfwr8zOpPlGQxW1jDDZ6fb29rbWuUgSBNqBQxIwvQde388mnTySTTSTStukkYu5x1JOSaZRX2kYRikkjnuFFFFUIKKKKACiiigAo6c9aKVThgeeD2oA2fAkQuvj1ayeWoay8PzSSESmTBllQKAT2Crj26c4r3GvF/glHFdfFXxbqUUbgRafZW5Z23EsxkkbJ9eRngV7RX53jZXxE/U647IDyMHpXzB4UtZLXTdQtSwZLLWb+1AUH92qzsyg/UPX0/XzdPbyWfjzxzaBlWFdaWZUBOT5sCOTj0yDXZkk+XGR87k1PhJqKKK+4OYKKKKACiiigAooooAKsDQtE8UWMmj60sfmPhbNyBH5EgJYSiUYZHU8Bgc89wMVXpQSCGBwQcg+lZV6KrU3CXUadmdV8HvHGrW2uDwD4yvPtd5tc6PqrYH9oRp9+NyOPPQYJx95fmHevYK+f8AxXpdz4t0Oe80lY7DVtMEFzaTCVi5vlbEUig+p+R8n7rN1r2H4deJIfGHgjSPEkEZiF9bLJJEesUnR0P+6wYfhXwePwv1eq4rb8vL+uh1RldG/RRRXEUFFFFAHz34uun1L4u+Kr370VjFa6TEdx+TCmaQfiXXP+6Kgqu0sz+NvG8bE7f7fkbbjuIo1Bz9AKtrHIyO4UlUxuPpk4r7nJoKGDj53/M5qnxDKKdFG8sqxRrudyFUZxk0oikMrRbfnXdkZHGM5/ka9W6MxlFSmCQWYuzsERk8sfOMlsZ6dce9OW3DWLXYnhwr7WjLYYdMHHfOT/3yaXMhkFFS2sDXHm7HiURRmRi7hRgY4HqeRxUVO6vYQUUUUAFFFOj2+Yu77uRn6UAdb+znDE11421CHd5c2srCu45/1cEYP6sa9crzP9m6JB8P7u9jAEd9rV/cR4/ueeyL9eEAr0yvzSpPnm5dztQV8/eOrX7P8avEuG2LcabY3W0j77AyRnH0wPzr6Brw/wCMlssfxi0q4MjRi68P3C8Dh2imRgPykP5V1ZdPkxVN+f56Ez+FmJRRQOtfoJyBRUscDSXX2dGjLlioO8bSfY+/ao0AaQIXRDnq7YA+tF0AlFSpbyNM0PyCUY+UuASSQMD35/nUWRQmmAUU9onWYwuArhtrZPAP1qUWdy7lYIXuNoBJhUuBn1xSckuoyvRV1tKv18ndbyDzP9hvk5x83Hy/4VXe2uEOGglH1Q81KqQfULDIvL81DKGKAjdtxnHfGa7P9nSaS3tfFmgyYH2HW3njAGAqXMaT4A9NztXEuyoDvYKB13HFdP8As7TNN4q8dP5vmr51kC27cdwhIx+AC18/xCoypwkns/6/I1pbnstFFFfKG4UUUUAed+Ifgz4G1zX73XLu31OK8vpBJcG21KaFHfAG7arAZwBWYfgF4Hzlb7xSvPAGu3GB9Pmoop8z7gSf8KN8NDlPEHjBW7Ea1LxTv+FK6UvMfjHxrG3Zhq7HH5iiinzS7gIfgzCOYfiH48hbuy6opOPTlDSp8ILiPPlfE/x4M9d17E/846KKXM+4EF58GZ7p1ab4leL5dowPNe3cj8TFVc/BG6BxH8SPEYXsGt7Vj+ZioorRV6sVZSf3isiI/BbVwfl+J2sgds6ZZn/2nS/8Kk8RLyvxInJHTdoVoR+Py0UU/rNb+d/ewsgPwv8AFiDcnxDtSw6B/DVsy/lkVU1H4YeNp7fy0+IumRnPVfC0S9v9mVT+tFFNYqutVN/ewsux6b8NPDa+EfAuleHVu/ths4ir3Hl+X5rMxZm25OMljxk10VFFYDCuC+K3ge78VXui6npmuro99pbTbZHsVuklSRQGVkYgdgaKKabTugOY/wCFV+KJeJPiKig8nyvDtqp/DOaQ/BvW5Tuk+JuqKfSLSbNR/wCizRRWv1mt/O/vYrIlHwRnb/W/EfxKw7BYbVf5RVdg+D1xFbiBfib42SMZ+WO4gQcntiLiiiplWqSVpSb+YWQL8GYiP33xE8eTem7VFGPyQUp+CWhuMT+K/GkwPUNrLjJ9eMUUVPNLuMjb4DeDZDum1TxZK3q2uzjj04arEPwL8BRE4XXWB6g61c4/R6KKTk31Aefgb8OWBEumahNn73marctu+vz0sXwK+F0YP/FMh8/37uZsfm9FFICynwV+Fy4/4o7T3x/f3Nn8zXTeEvCfhvwlbT23hvRbPS4p3Eky26bd7Yxk+vFFFAG3RRRQB//Z"/>
          <p:cNvSpPr>
            <a:spLocks noChangeAspect="1" noChangeArrowheads="1"/>
          </p:cNvSpPr>
          <p:nvPr/>
        </p:nvSpPr>
        <p:spPr bwMode="auto">
          <a:xfrm>
            <a:off x="36512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8" name="Rectangle 17"/>
          <p:cNvSpPr/>
          <p:nvPr/>
        </p:nvSpPr>
        <p:spPr>
          <a:xfrm>
            <a:off x="5977217" y="3244334"/>
            <a:ext cx="237566" cy="369332"/>
          </a:xfrm>
          <a:prstGeom prst="rect">
            <a:avLst/>
          </a:prstGeom>
        </p:spPr>
        <p:txBody>
          <a:bodyPr wrap="none">
            <a:spAutoFit/>
          </a:bodyPr>
          <a:lstStyle/>
          <a:p>
            <a:r>
              <a:rPr lang="en-GB" dirty="0"/>
              <a:t> </a:t>
            </a:r>
          </a:p>
        </p:txBody>
      </p:sp>
      <p:sp>
        <p:nvSpPr>
          <p:cNvPr id="19" name="AutoShape 6" descr="data:image/jpg;base64,%20/9j/4AAQSkZJRgABAQEAYABgAAD/2wBDAAUDBAQEAwUEBAQFBQUGBwwIBwcHBw8LCwkMEQ8SEhEPERETFhwXExQaFRERGCEYGh0dHx8fExciJCIeJBweHx7/2wBDAQUFBQcGBw4ICA4eFBEUHh4eHh4eHh4eHh4eHh4eHh4eHh4eHh4eHh4eHh4eHh4eHh4eHh4eHh4eHh4eHh4eHh7/wAARCAGFAP8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KKACiiigAooooAKKKKACiivO/ip8RJPD1wnhvwzax6p4quYTKkLkiCyh6G4uGHKoOw6seBTSbdkB0fjjxp4b8F6ct74g1FLfzW2QQKC89w/ZY41+Zz9BXleu/Er4g62o/sHSbTwnp8nMdzqi+feSLx8ywKdqd/vt2IIrI0LRrGw1CXxD4qurvxD4ku4mLXcuY2jDD5VUfdjj6ELH2PzEkVLNcTzLGs0zyCJNibjnavXA/M19Fgcjc/er7dv+D/XqYyq9jJvNMvdUV28Q+LfFWsSs+SG1JrWAr6eTAFx/30azr/wF4JvCjTeF7IuoILtJNIzfUu7V0dFe7DLMJDamvnr+Zm5y7mSnhTwzbGN9Jg1PRpE286Zqlzbk8fN/y0I64x8p78VtaJqHxI0pn/4R3xbca2kSNIdP122E5KgjhZ4gr556lSKjqW1ubi1dpLaaSF2UozI2CVPUfSsa2T4WpF2jZjVSSOz8K/GbS5r+HR/GenS+FtSmYJDJPIJLK4bJGI5x8uTg4DbTXqYIYAggg9CK+dPs+n3g+yatbrc2EuVniaNZAykY+63B/Gjwv4q1b4XNAjS3us+CWXMsEh8270hckb4zktJBgZKH5lHILAV87j8oqYb3oe9H8UaxqJn0XRVbTL6z1PTrfUNPuorq0uYxLDNEwZJEIyCCOtWa8c0CiiigAooooAKKKKACiiigAooooAKKKKACiiigAooooAKKKKACiiigDjfi541XwX4aWa1hW81rUJRaaTZlsedOw4LHsijLMewBryTQtN1bwzFPNdXslxqmsBp9Q1EEH7cW4JB7RgfKqfwjsDmkvdWPjPx5rHjBrgCxsBJpmhxknDwq4W4lX3kfIzx8kWOjVYuriS4dTJgBF2IoHCLkkKPYZ75NfUZJl65fbzV77XMKkugXFxNcCITSFxFGI4xgDaoyQOPcn86ioor6ZJLYxCiiigAooooAK0dBezbVYv7VbdbCN1O9mGPkIQZAJHOMccVnUVM4c8XHuNF7wDqc3wx8SWmm3EjP4M1+4KQSYPlafeseNmQMQSngAgYfOODXvtfPF5a2uv6TJ4e1SONrO5jaJ3IYyAYJAQg9c42jpuwa9G+BHiW91zwjJpWtTCXXdBnOnX7/APPbaAYpx7SRlX+pNfD5rgvq1W62Z0wldHoNFFFeWWFFFFABRRRQAUUUUAFFFFABRRRQAUUUUAFFFFABRRRQAVxfxu1248PfDHWbyxbF/NELOy/67zMI0/Itn8K7SvJP2jLhZJvBukSIZYbjWftM0YONyQRO/wD6FtqoRc5KK6gzi7TTYdHsLTSbbHk2dvHCn3ckKoHzbeN2c57561JTndnwXIJChRxjgDAptfpNKCpwUF00ONu4UUUVYgooooAKKKKACiiigB0UjRSCRduRnGRntV34e3baD8YNLmP7u28S2EljMMEBp4C0kMhJ4JKmZOOyCqFV/FCHTNN0DxCl0N1nrlpc+VtAxiZYW57/ACStkcEDqMEE+TndNTwr7r+vyuaU37x9J0UUV8OdIUUUUAFFFFABRRRQAUUUUAFFFFABRRRQAUUUUAFFFFABXjnx1VW+IXg0NyFtdTZf97yVH9TXsdeQftD28ia94G1GNcn+0J7IkkADzoGA5PutbYZpVoN91+YnscnRUk8nmMh8lIsRquFGN2Bjcfc9TUdfpCOMKKKKACiiigAooooAKKKKACsj4kJEngeRkmieUlZGCht0Z81QAxPHbIx689q16qeO7ezuvC+j2MMsZvL/AFO2tjGv3izXMYIYEZI2ZIIOPYEEngzOajhp37P8mXD4j6Uj5jU+wp1Aor4A6gooooAKKKKACiiigAooooAKKKKACiiigAooooAKKKKACvOv2itMlv8A4W397bRmS60iWLVIQv3j5LBmA9ym4V6LTLiGK4t5LeZBJFIpR1PRlIwQaLgfPBuILtIri1lMsMkSNG2/cNpUEAH09KSqWh6Td6HqureB7koJdAJa1aR8NNp7bngcZ/ugGI47oB1YVoSRSxBfNikj3DK7lIyPUZ61+h4HExxFGM09f1OSUbMZRRRXWSFFFFABRRRQAUUUUAORHkbaiszYJwoycAZP6VY0CxTV/it4T0VbeeNtLE+saiJFxgx5igxnkZeRuPWI02xmjtJftc95LYJHG7rcpxsIU8k5GF9T2FdX+znpM0+l6l49voWjuPETp9iR0CtHYRArBkdi/wA0p9TJXz+f4nlpKkuptSWtz1iiiivkTcKKKKACiiigAooooAKKKKACiiigAooooAKKKKACiiigAooooA83+NHhe/uv7O8b+GrRLrxF4fJdbVhxqFqSDLbN6k4DJ6Oo9a5dru28baT/AMJXod1bNZCJc2hlIktkHGCG6EEEFeCCMYPWvcK8V+JngPWfDetXvjfwBbyXCXYZta0WE4M+RhpoB08wj7ydH+tehl2MeGq3vp/X9d/yJnG6Oeop2l3lj4j046pod0t3Am2JlCFXVgAuxkPKycMWQjIwTyOabX3VKrCrFSg7o5WrBRRRWggooooAKtaTZnUNRhsllSJ5jtVnIChscZyemfx9ATxVYAsQqgkk4AAyTTYrzVvFN5F4N8FWsDahYs6alrDIr22m7mySWHEswGAseSFPLelcWOxkMLT5pPV7f8MVGPMx50q+8aeJz8NbdpBpOnzeb4kuFfKqmeLVDgEGXapYZ4Qdt1fQ0EUdvBHBDGscUahERRgKoGABWF8P/COkeCfDkOi6QkhQMZJ7iVt01zM3LyyN1ZmPJNdBXwuIryxFR1Jbs6krKwUUUVgMKKKKACiiigAooooAKKKKACiiigAooooAKKKKACiiigAoqK7uLe0tZbq6mjgghQySyyMFVFAySSeAAK8P1/4i+JPG8zW3gu8Tw74cP3dauEH2q/XOC1sjjakfXErgk4+VTV06U6suWCuxN2PX/Efibw94btvtOv61YaZF/euZ1TP0BOTXC3nx18CqwXTP7a1oltqtYaZK6MfZyAp/OvMovC2g6fqb3SxjVr7cC+pXzG4ndgOSHkycZ9AB04HStk3MgSFIgIVij8sKnAPBBOPUg4r3aPD9WSTnKxm6qMP4kX0Ou3k/ibwd8P8AxnoniVk/4/Y7aBba8I6LdRM+HX/axuHUHitdobyGGA30MUU8kSuyxAhMkc7QxLAZz15pJWaWRpJDudySxPcnrUt5dT3cgkuH8yQDaXI+ZvTJ7+n0r2svy14OTtO6ZnOfMQ0UUV6hmFFFFAGZ450y+1aKxj0Obbahozqdl9tFnJcRhNrqs5BKEuA3y4ypIyOldP4d+Il/4R0m20fT/hPDZ6ZAMJFper28m33wcEk9yeTWXU1ldTWd1HdW7BZYzlSQCPxB614+LyaniJuo5O5pGo1odlbfHHwzDKYfEej+IvDjjG5r6wZol9zJHuUD3NegeHPEOheI7EX2g6vZanbH/lpbTK4H1x0/GvEjqNw1jJZuIXjkLFmaJS53HJ+br1rLuvC+jy/Ztc0u8l8O655zRvf6dKsUv97e6KPnHOMOHB55XArx8RkNWmrwlc0VVM+lKK8k+G/xM1FdVtPCvj1YI768YppWrwJsttSZesbLk+VOByUyQeqk163XhzhKEnGSs0a3CiiipAKKKKACiiigAooooAKKKKACiiigAooooAKKK4D41eNbjwxotvpWhmKTxNrTtb6ZG5+WLj57h/RI1+Y+pwO9NJt2QHFfGDWpfHHiWbwTpqyT+H9HIm15o1YrdzDDLaEr/Aow8n/AV7mqmsRXEN4FubUWzGKPaikFSoQAMuOMHHbgdB0qtaaXceF9Fg8Nq8giAF1MXk3PcTOMvNKf77EkkduBTK+2ynA/V6ak7XZzVJXYUUUV65mFFFFABRRRQAUUUUAFFFFABRRRQAmvRw654WXw5qCutoJWlWSJiJI3JUrIhP3XQrlSMfqc+j/BHxneeINLuPD/AIidB4m0XZHekcC6iI/dXKD+646+jBh2rzuIoJFMis6AjcqttJHcA4OPyqpqrXml3tl4y8NRr/bGju+60L/PqNo5y9vwBuPGVJ6MB0BxXz+c5eqkPa01qt/M2pz1sz6UorL8Ja/pnijw5Y6/o9wJ7G9iEsTjqM9VI7EHII7EGtSvkTcKKKKACiiigAooooAKKKKACiiigAooooAo+INW0/QdEvNZ1W4S2sbKFpp5WPCqoya+fLE6lrtzf/EHxBb3NvfawFi06ByoW1sVbckQ77sjfJj+JlBxtAbY+MGvL4y8ZjwjbSE+H9CnSXV5FAZbm8HzR2+P4lTh3HrtWqlxNuLxRyO0G7KbwMgZOPp94nA45r6DJMA5yVeWy2MqkuhC7M7l3ZmY9SxyTSUUV9cc4UUUUAFFFFABRRRQAUUUUAFFFFABRRRQAVJbsq3ETSZ2BwWxnOM89CD+o+oqOihgXfh74gt/AvxBfTRI8fhPxLdt9n80/wDHjfnuewWf2OBID03Cvfq8B/svR9f8LapomrtO32gILaKDcZC5PVQOOCFbPXKqR0ruPgf4tvdW0268L+Ipt3iTQisVy5Xb9sgP+quVB7Oo59GBFfC5rg1h6z5V7r/r+v8AgHVCV0ejUUUV5ZYUUUUAFFFFABRRRQAUUUUAFcF8aPGVx4X0KDTtFMT+JdakNrpUch+WNsZed/SONcsT9B3rs9Y1Gy0jSrrVNSuEtrO0iaaeVzhURRkk/hXzxpWp3viDxDefEHVrVDNfR+Tptlc7SLWwOTGCnXe5Akb0+QGurB4WWJqqnEmUrIXQtMsNH8OrY2khl2ON0kpUzzytlpJ3OMsWYsTzwWA5AFS1Jczy3EzTTuXkb7zHvxio6/QKNKNKCjFWSOVu4UUUVoIKKKKACiiigAooooAKKKKACiiigAooooAKKKKAFRirBhjIORkZqDW77XINYsfGmkq11rmjIQYRnN/ZEjzLQgcZ/iQ9nGOd1TVdtdQNvp09rHBGHlYE3AJEigEHaCDjGVBx681yY3CxxNJwa/4HmVGVme1+Ftc03xN4esde0e4W4sL6FZoXHoex9CDwR2INadeFeAdUPw7+II8PXcgTw34mlE1kxyFtL51DFefupMMsACQJAwzyK91r4CrTlTk4yOpO4UUUVmMKKKKACiiigAoorhvjN40l8I+GUj0qNLjxDqkn2TSbc87pSOZGH9xFyx+mO9CVwOL+LOpTePPF58B6Ys02haOy3PiCSFN4mmA3xWuB1UYDyAf7C9WrCZi7F2xljk4AAz+HFUdA02PRtMjsoZ3ncFpJ7lxiS5lc7nlc92ZiT144HQAVdr7rKsC8JS974nv/AJHNOXMwooor1DMKKKKACiiigAooooAKKKKACiiigAooooAKKKKACiiigAooooAZqlla6z4fuNBuopXiu5AcwjEisB8jI3UMrYYe4r0r4IeMrrxBpFzoGvyxnxNoTLb35XgXKEfurlP9mRRk+jBgelecoVDqWDFQRkKcEj2PameKr19K8TWfjjwfa3RutJi2y2b7Qbmx6zW/H3iMeYhPO4H+8Sfns7wPtF7WC1W/p/X9bG1OVtD6NorP8Oaxp3iDQrLW9JuFuLG9hWaGRe6kfz9RWhXyRuFFFFABRRRQBBqN5a6dYXGoX1xHb2ttG0s0shwqIoyWJ9ABXztbapJ4s8QXfjvVo5oRewfZ9DtnUH7Lp5b/AFhGciWXG8j+7tHfI6T4yau/jPxN/wAK909s6Np+y58RzBsI5+9FaMf7pIDyf7IC9WFY93dS3RTzNgVAdqooAGeuPQE846Ak4AzXvZJgfaz9tLZfmZVJWViFsbjtJIzwSMUlFFfYHOFFFE89np9nPqGqubexht3leZjtVAAQGJ7gNgYHJPA5NTOcYRcpbIZX1nUbDQ9Jm1jWZTbafDGztKeOnHHBzzgYHJ6Dmrk9xBdlLu2eJ4poo5FMcPlr8yA429sE498ZqlF4HufEHgHxD468V2clvZwaPdyaFpVwuCn7l8XU6/8APQj7qn7gPqah8O/8i/p2f+fWL/0AV5eCzD63iJqPwpaeepcocqL9FFFesZhRRRQAUUUUAFFFFABRRRQAUUUUAUfEfi7QfDdnp1rq1uUbULsxC7bGyJtjYyRgqvQknIyBnAzWg6Mm3O35l3DDA8e+Oh9jVCSztbrxl4N+228VxbPrf2WWKRQyus1pcqVIPUEVJ4p8O3Pww1iKwuZpJvB17KI9MvpWydOkP3bWZj/yzPRHPT7p7GvDlmaw+NnRqfDpr20X4GvJeN0WaKesMhm8nbiTO3axC4PvnpTK9y5kFSQTSwOXhkZGKlSR3B4IqOihpPRgXvhF4g/4Qvxn/wAIzdPs8PeIZ2k01mI22l+fmkg9kk5ZP9oMvNe+186a1YWviTQJtGvpILOGOEtHLHHtm8wOrK6vyRICAyngfLjua9J+CHjS68TaDPpOvMi+JdFZbfUVXgTAjMdwo/uyLz7HcO1fDZrgvq1Xmivdf4eR1QldHoVFFFeUWFea/E74p2ehS3PhzwzCdc8VmJilrBgxWfBxJcP92NR1wTuOOBWF8U/HmsaxrF54N8DzS20NkwTXNbhXJtSRk28JwR523kseEB9a5bRrHTdD06Gy0W1NqqytNJIzl3lkOPndjyzYHJOSST24r08BldTF+9tHuRKaiO8P6f8A8I/oMcKXRvby98yW/u5YsPcTM2ZHPOGy2MZ+6FXGCKfRRX21CjGjBQjsjmbuFFFPjEO2WS4uEt4oomkZ36AAZ5PQDuSSAACfY6Skoq72EIZLG3t5rzU7r7HaQxPI0xXIG0ZxyQB7ntWt8L/Cd147m0/xR4mtJbfw1YsJdF0qfObuQEkXc6n+HJJjj6DO48ms74ceE7r4majb+ItcSVfBdo4bTrSVSp1aRcATup6QDaNqnl8Bj2FfQagKoVQAAMADtXxma5m8S/Zw+FfidMIW1OQ+Nv8AyRzxn/2Arz/0S9eM6N/yB7L/AK94/wD0EV7H8cyR8GfGODj/AIkt0P8AyE1eRWaqlpCijCrGoA9Biujh3+JP0JrbIlooor6wwCiiigAooooAKKKKACiiigAooooAh1e62Xng1ZmyIfFGnyRbSPkUvKjBu+SZeM/4V9Dazpmn61pVzpWq2cN5Y3UZjngmXcjqeoIr528awlfCWj6isUMf2TXLKQyIwLvtvbfO4dRw+B7du5+lK+Gzm31uTX9dDqp/CfOms6PJ8O/EFloXiGea58LXMvl6Rq7yfvIRg7bK4Ygjd0EcrcEfKeQKvXdoq2dvNb29yyySOhmPMbnPCqMA5A656noK9s8SaJpfiPQ7vRNas4rywu4zHNDIMhgf5EdQexrwD7BrHw38T2vhnXbm5vNHuZsaLqRkKm5GMfZZW/hnC5Ct/GOnzDB68qzNwtSqPTp/l/X/AA0zh1RLRU00cKW8Mkc5d3DeYhj2+WQeOe+ahr65O5zgau+KY9U0HXfD/i/w9/Z02t2tkIp7KKQQxXlkRkwyMekuSWVjxuBHeqVFcmMwcMXFRm9Coy5T174d/EDQPG0Eyae81pqdrgXumXieXdWzf7SHqPRhkHsa62vm/UtHstUu49Ssrq40XW7GIPZarDIDJCyJ8ykH/WI5AHlk4wcDBwR6l8IfHdx4ptrrR9ftYtP8UaUEF9bxtmOZGHyXER7xv+hBB6V8VjcDUwk7S26M6YyUjyDwPZ28fg/SFsZXktZLRLprmU582SVQ0krMO7ybuTz0U9ONKoNBsNNtfGPj+106NrLS4tR+z2mniUCG1mVEkllAb7nms4wi4BAJHNWWXaqNuU7hkANkjnHPp0r6/Kq3tcNHS1tP+Cc81ZjaKKsXNnPb29vPMqqlwpaP5gSQDjkdR+PWvQbSaTIHaXawXlyYbi+hsU2M3nTA7BgZO4/wjGeTwMUnhPw+/wAW9UjvLqBIPAdkVQmOPy/7eljPp1+zKR/20Iz0Fc743jjuPDE1rcRq1pc3dlb3bEZ2QPdwrIfoVJU+zGvp+0t7e0torW1hjggiUJHHGoVUUcAADgCvlM+xU/a+xT0sb0oq1x8UccMSRRIscaKFVVGAoHQAdhTqKK+dNjiPj2xT4LeMGH/QIuB+aEV5YQFRIlVQI12ZHVsHqff/AAr0/wDaEcR/BHxgxBP/ABK5hx7jH9a8zuVMdxJGeSrEH86+i4d/iz9DGtsiOiiivrDAKKKKACiiigAooooAKKKKACiiigDO+JDQW3w0vZVJNzKkbgKhAQR3UUgYk8Mf3bDjpx719NqQyhhyCMivmT4h4uPhhrNrFIzSx2N5PsYcKRDkEcc/d9fwHU/SGhTfaNEsLjr5ttG/5qDXxeextiV5r9WdNLYuVleLfDukeKvD93oOuWaXdhdJtkQ8EHsynqrA4II5BFatFeKaHz/Zyaj4L19vBnjSaa+W4+bQNUkdUhvgpyUmJUhLhVHJAHmAZ5ORVVvvH69q7/8AaRVR8O7e4Vc3MGtadJakDJEn2lAP0JH41wMufNfPXcc19bw/XlUjOMuljCqrWG0VPPaTQW8M0yqizZKKWG7AOMleoHp61BX0CaexiWtNt726keKyWVmC7nWM87QQc4HLYIBwOeKk0t41+OnhBdDjkN4bG8/tJnJ8w2nl/ekXsDcBCuepL1LaWE9ukd9dGe1iwJIZEj3lsYOQMjjGOemSoOM5q/8As3R2Q8SePpLNVuw+qJIdRc75nLxhmgaTv5bE4A4G7FfOZ9W/dqK1T/r5/obUlqH7SHhPTbPRpvH+lm+0vWYJ7Vb2+sZWUNbCVQ7yxj5ZAiEnJGQKxriaxu7ZLyxvl1AO7GS5jCmNs/d2srFW6McjH+H0BIiSRtHIiujAqysMgg9QRXhnjv4a3vh3xnP4k8A+D9OvbLU7Nbe+sLZktXhmRmKTJnCkEOQw45CnnGK8jK8f9Uqe98L3NJx5kZ2q32k+HvD97fa/BPFKhi+zKFbzJTJkKiJ/GxONqjBJ74BrG0yHxhZ+LU0/xlvtF1jThfaXpsKCU2pjcI0bt1eTYylsHA6DgV6Z8PPAGs3OvweNPiI1tPq9rEItK06Ft8GmoBjfnADzEcF8cDgV0XxS8CW3jfTLULfSaZq2nzefp9/GgdoXIwQynhkYcFT1/Ctq+b1J14zWkU9hKmrHhfxGgl/4QbUIfKKz3DQR24ZmVpHadY1VR0Y7yD/wA19SLkKAxyccmvKvCPwq1JPENlrnjbxFDrL6bIJbCxtLUwWsUoXasrBmZndRkLk4XJwK9WrlzHGLF1vaJWVrFQjyqwUUUVwFHn/7RzqnwM8XsxwP7NcfiSAK881JWXULlWGCJWBH413v7TGT8CPFijlmswqj1JkUAfma4bXFK61fKwwRcSAj/gRr6Lh3+LP0Ma2yKdFFFfWGAUUUUAFFFFABRRRQAUUUUAFFFFAFLxC2PDWsp5fmGXTLqELnHLwuoP4E5/CvePhrcfavh14auTyZdJtXP1MSmvEzB9pVrfGfNBTH14r1X4B3Buvgr4PmbIJ0i3Uj0IQD+lfJcRRXtoPy/U6KOx29FFFfPGp5t+0iGj+GL6htzFp2pWN5Pz0ijuELn8Bk/hXHwQ28Vte32pQFLeJPNDSOY8jJGATgcYZv+AEete4arYWeq6bc6bqNvHc2d1E0M8MgyrowwQfwryiH4EafhNNu/F2u3fhyNwRpTiIb0B4ieYL5jx9iCeRwTXo4HHvCKaS3t+BEo81jzHS7XxNoXhGz8d61Ld6j4Z1uV7qZnDPNoqO58pj3a3Kbd3dCcjjIrqZFWe6b7HETHIS8Ko3mfuz8wIYfeG3ncOCOa9/FrbCyFkLeL7MI/K8naNmzGNuOmMcYrxi9+HHjDwfqFxF8O4dL1DQbkP5On6hcGGTTWbO5YpNrZhOSQnBXJAODXTl2bSwy5KmsenkKdO+x5/4on0fxI9t4M0bU31TWZtStlksrC5LARiVDP5piJCIEWQEswz8vFfTnh3Q9H8O6TFpOhabbadYw52QQIFUZ6n3Pua574Q+DZPBnhT7HfTWtzqt1czXl/cQRBEaWVy7KvfaM4GfSuyrzcViZYmo6k9y4qysFFFFc4wooooAKKKKACiiigDzb9pAtJ8NRpyNhtR1bT7Qe4a6jJH5A1xes2qWtxCqTQy+ZbxSt5ZJ2MygkNkn5s8n69ug6X9pR/M0nwrpy7t9x4ghkGOo8qKWTP5qK5K8kWWYOiMg8tFIY5OQoBP4kE19Nw7B3nK+mhjW6ENFFFfUGAUUUUAFFFFABRRRQAUUUUAFFFFAEltM1vcR3CKrNGwYBhwSPWvQ/2bpC3wW0CNhhoFntyPTZPIv9K86jGZFHqRXoH7OhZPAt/ZsMfY9e1KAD2Fy5H6Gvl+I0r036/ob0ep6TRRRXzJsFFFFABRRRQAUUUUAFFFFABRRRQAUUUUAFFFFAHj3x/uWXxh4Gt1RZAst9cOpPYW/lg/gZa57Ubhrq4W4kuZbiR418xpB8wIG3BPfgDn8+c1qfGeaGT4vaNbyuQ1v4fupEGCfmkmiUfojVhV9dw9TXsZTtrf8ARHPVeoUUUV9AZBRRRQAVPY6rpWkXkE+q+SRNMlvbrMjMjyucKCF/meBUFcR8Z7o2+g6D5UW+RPENrPKV+8IY1dn5646H8K4cyrOjhpTX9alwV5Hbk5OcAZ7DtRT5jG00jRcRliU57Z4pldyd1cgKKKKACiiigCayELXkIuciEyL5mG2/Lnnntx3rrv2aWaPQvE1i3Bt/EE5A9njicfzNcnpzpHqFvJJJ5aLKpZ8E7RnrgEH8iDXUfs/TI3iDx3DE2YhqNrKvGPvWsYP/AI8hr5viJPlgbUj1uiiivlTcKKKKACiiigAooooAKKKKACiiigAooooAKKKKAPBviRuu/jNrEhXK6fotlEDnoZJZWI/8dFZtSeIka9+LXjbUFO5beS0tDyPlCwBj+rio6+2yKNsIn3bOar8QUUUV7BmFFFFABWP8QdDstQ1mDTrS4kuf+Ke1W7Vto+VltYsHA6ENKwxnjFbFX/h/pb3vxdurSZopIo/C8+xkbI/fXAj/AF8pq8XPpWw2+7/4P6GtL4inaut94d0vXEkjK38KsI0U/JhF69gSSeOuMHuKZWb4Flef4daN510xe1j+xiBlbP7r92X9OqhfX5fatKu/ATc8NCT7ES3YUUUV1khRRRQBNZKrXkKvBJOpkUNFGcM4z90e5rf+BOLf4i+MLdNwintLC5jDdcYlXnHfgVzVbXwZuJP+FyatHIVCyeH7cIAMZEcz8n3+evB4gg3h1LzX5M1pbnuNFFFfHnQFFFFABRRRQAUUUUAFFFFABRRRQAUUUUAFFFB4GaAPnfSYpNQ1/wCIeqh0EI1qRQjtyxQRxhlGDk8Y7HHfsWVX8D3/AJnhXWpGtvMa91m8lWYLwiNcPgk+p24xx0qxX3WTxlHCxuc1T4gooor1DMKKKKACui+BMLy/EzxbdSKytaabp9oA3YMZ5h+YdT+Irna6/wDZ23XOo+N9TYcSarb2qn1ENnCv8ya+f4il+4hHz/Q1pbnAaLHJaza5pbBvL07Xr+3QkcANMZQB+Eg/OtCl12CW0+KXjiyGTB9ttb4dtpntlH45MLflSV3ZPPmwcPn+ZNT4mFFFFekQFFFFABWn8NR5Hxo0uQNxd6DdoR6lJ4z/AFrMqTwUPI+NfhW65Amtr62+vyI/9K8fPY3wjfZr/I0pfEfQ9FFFfEnSFFFFABRRRQAUUUUAFFFFABRRRQAUUUUAFV9SlEGnXM7HAjhdyfoCasVzvxOuzYfDnxJeqcGHS7hwfcRtQB89+AGhbwHoTw7syWnmybhg73kdz/6EK26qaLZnT9B0qyZdrRadahh6EwoT+pq3X6LgoqOGppdl+RyS3YUUUV0khRRRQAHpXffs4qkvg7WdTjUJHqPiTUrhABgBROY1AHpiMYrjtPeK0RNTkDN9muY2bkbVUHcSR1OcY7Djqeld7+zlbvb/AAR8LGTl7iz+1McdTK7SZ/8AH6+W4iqXlCPa/wChvRW5xPxPtmg+Nd6VkVEvfDkFyykffaG5aPj3xOv5Vl103xwttnxN8G3eQEurHUbSX5tpYIsVwFBweT5TY461zJBBwRgjqK7OH53wzj2f+RNXcKKKK90yCiiigApdMeGL4geBJjIBMNYnj299r2rD+a0lU7oCLxF4S1A8fZvEVouf+ugkT+teZnEb4Ofy/NF0/iPpeiiivhDqCiiigAooooAKKKKACiiigAooooAKKKKACvP/ANoufyPgn4p+YqZrI24I9ZGCf+zV6BXmf7Srs3w2jsEGWv8AWNPtQPXdcxk/oDQBwc8LW0z2zFiYSYsk5Py/L/SmVY1BLpbt2vFKzS/vWzjJ3c549c5qvX6ZTVoJHGwoooqhBRRRQBT8TXUeneDta1HzEaaPT7tViZe5t3Ctnp94ive/h/Y/2X4E0DTdoX7LptvDgdtsaj+lfO3jvbJ4P1CxaMSNfm3s0GOcyXMSnHvgt+tfUcShIkQDAVQK+Nz+V8Sl2X6s6KWx5X+0Vauy+C9Qh2iWLxFHbBmOAouIZYSc/Vlri2ZnYuzFmY5JJySfU13/AO0vGR8KLnUVBL6ZqFjfLj1juYyf0zXBXETQXEkD43RuUbByMg4rt4clpUj6fqTW6DKKKK+lMQooooAKzvFcklrpGm3bRKYF17TpfMJ+6UuFGPb7/etGsrx/9jHw/wBSmKus9qIrl3ZxtIS4hKhR68HvXBmavhJryLh8SPqCimQNugjb1UH9KfXwB1BRRRQAUUUUAFFFFABRRRQAUUUjEKCzEADkk9qAFory7xP8aNDtryfTPCWnXni3UYH8uU2JC2sL8/K9w3ybuPuruPtXH6n4y+KmpSSLLq+ieHFD7TBZWbXMoHf95LgAj/croo4WtX/hxbE5Jbn0DXlX7RVxIkPgu2hCtI/iSGcIwyHEMUsmD/3yK4DU7fxPJdBZvib4pu0UDc0E0cKOe+AqDj8PWo9O0Qya5Yatq3ibWdROnNK1vFqF20qq8kToXVQoyQpIHI5Ye5HfSyfFXjKUdPUh1ImnfNM13J9oRo5Vwjq2cgqAMHPPaoat6zdi/wBVuL0KF85t5AzgEgZ6knrmqlfawvyq6sc7CiiiqEFFFFAFDU4orvWPC2nMCZbnxHZbcE/djLyNn2+QV9NV89aFGZ/in4J0102SQ3V3furLhtq2wVffGXz+NfQtfC5xPnxk/K35HVTXunG/HGx/tL4PeLbMZy2k3DLjrlULDH4ivJ7VJrjR7TVJHiZbqCKYEOMt5kavwDycbsE44Ne/a5are6LfWbjKz28kZ/4EpH9a+bPAsxf4ceHo5JBJKLNQ7BQOUzEQT1JHl/Surh+bVeUV1RNVaGpRRRX2BzhRRRQAVk/EHy5/h1rdqIF8xbOedpDySEjLAD0Hy5781rU53L2NxZSKkltcIySxsoIZWUqRnr0Y96xxNN1KUoLdpji7M958N3S3Xh7TbkMD51pE/X1QGtCvl+48AeFLOMQ2OpXsvlukcZS8uUGzbncPn4APGMemKsroiWWyTR/FXirS5N4yLfWJZhgEgnEoIHQEDB69ulfGvJcVa6V/687HR7SJ9L0V8/2Pi74laA7eTr2l+K7WNm/cajbm2nZR02zRjaSe25B716B4C+K/h/xNqK6HfQ3Ph/xAQSNN1DCtLjqYZAdkw91OfauCthq1D+JFotST2PQKKKKwGFFFFABRRRQA2WRIo2kkdURFLMzHAUDqSa+e/E3ie8+KupNa2+oS6X8P4phGzxMyy6uN2C7FSGW2yCABgv1yFrr/ANoLU576PSvh7YyTLJrrNJqLQkh1sI8eYoIBIMjMkQPbea4+STdBBbpGkUUCBI40GFUAADA6ABQq4GBhRXsZTlyxUnOfwr8zOpPlGQxW1jDDZ6fb29rbWuUgSBNqBQxIwvQde388mnTySTTSTStukkYu5x1JOSaZRX2kYRikkjnuFFFFUIKKKKACiiigAo6c9aKVThgeeD2oA2fAkQuvj1ayeWoay8PzSSESmTBllQKAT2Crj26c4r3GvF/glHFdfFXxbqUUbgRafZW5Z23EsxkkbJ9eRngV7RX53jZXxE/U647IDyMHpXzB4UtZLXTdQtSwZLLWb+1AUH92qzsyg/UPX0/XzdPbyWfjzxzaBlWFdaWZUBOT5sCOTj0yDXZkk+XGR87k1PhJqKKK+4OYKKKKACiiigAooooAKsDQtE8UWMmj60sfmPhbNyBH5EgJYSiUYZHU8Bgc89wMVXpQSCGBwQcg+lZV6KrU3CXUadmdV8HvHGrW2uDwD4yvPtd5tc6PqrYH9oRp9+NyOPPQYJx95fmHevYK+f8AxXpdz4t0Oe80lY7DVtMEFzaTCVi5vlbEUig+p+R8n7rN1r2H4deJIfGHgjSPEkEZiF9bLJJEesUnR0P+6wYfhXwePwv1eq4rb8vL+uh1RldG/RRRXEUFFFFAHz34uun1L4u+Kr370VjFa6TEdx+TCmaQfiXXP+6Kgqu0sz+NvG8bE7f7fkbbjuIo1Bz9AKtrHIyO4UlUxuPpk4r7nJoKGDj53/M5qnxDKKdFG8sqxRrudyFUZxk0oikMrRbfnXdkZHGM5/ka9W6MxlFSmCQWYuzsERk8sfOMlsZ6dce9OW3DWLXYnhwr7WjLYYdMHHfOT/3yaXMhkFFS2sDXHm7HiURRmRi7hRgY4HqeRxUVO6vYQUUUUAFFFOj2+Yu77uRn6UAdb+znDE11421CHd5c2srCu45/1cEYP6sa9crzP9m6JB8P7u9jAEd9rV/cR4/ueeyL9eEAr0yvzSpPnm5dztQV8/eOrX7P8avEuG2LcabY3W0j77AyRnH0wPzr6Brw/wCMlssfxi0q4MjRi68P3C8Dh2imRgPykP5V1ZdPkxVN+f56Ez+FmJRRQOtfoJyBRUscDSXX2dGjLlioO8bSfY+/ao0AaQIXRDnq7YA+tF0AlFSpbyNM0PyCUY+UuASSQMD35/nUWRQmmAUU9onWYwuArhtrZPAP1qUWdy7lYIXuNoBJhUuBn1xSckuoyvRV1tKv18ndbyDzP9hvk5x83Hy/4VXe2uEOGglH1Q81KqQfULDIvL81DKGKAjdtxnHfGa7P9nSaS3tfFmgyYH2HW3njAGAqXMaT4A9NztXEuyoDvYKB13HFdP8As7TNN4q8dP5vmr51kC27cdwhIx+AC18/xCoypwkns/6/I1pbnstFFFfKG4UUUUAed+Ifgz4G1zX73XLu31OK8vpBJcG21KaFHfAG7arAZwBWYfgF4Hzlb7xSvPAGu3GB9Pmoop8z7gSf8KN8NDlPEHjBW7Ea1LxTv+FK6UvMfjHxrG3Zhq7HH5iiinzS7gIfgzCOYfiH48hbuy6opOPTlDSp8ILiPPlfE/x4M9d17E/846KKXM+4EF58GZ7p1ab4leL5dowPNe3cj8TFVc/BG6BxH8SPEYXsGt7Vj+ZioorRV6sVZSf3isiI/BbVwfl+J2sgds6ZZn/2nS/8Kk8RLyvxInJHTdoVoR+Py0UU/rNb+d/ewsgPwv8AFiDcnxDtSw6B/DVsy/lkVU1H4YeNp7fy0+IumRnPVfC0S9v9mVT+tFFNYqutVN/ewsux6b8NPDa+EfAuleHVu/ths4ir3Hl+X5rMxZm25OMljxk10VFFYDCuC+K3ge78VXui6npmuro99pbTbZHsVuklSRQGVkYgdgaKKabTugOY/wCFV+KJeJPiKig8nyvDtqp/DOaQ/BvW5Tuk+JuqKfSLSbNR/wCizRRWv1mt/O/vYrIlHwRnb/W/EfxKw7BYbVf5RVdg+D1xFbiBfib42SMZ+WO4gQcntiLiiiplWqSVpSb+YWQL8GYiP33xE8eTem7VFGPyQUp+CWhuMT+K/GkwPUNrLjJ9eMUUVPNLuMjb4DeDZDum1TxZK3q2uzjj04arEPwL8BRE4XXWB6g61c4/R6KKTk31Aefgb8OWBEumahNn73marctu+vz0sXwK+F0YP/FMh8/37uZsfm9FFICynwV+Fy4/4o7T3x/f3Nn8zXTeEvCfhvwlbT23hvRbPS4p3Eky26bd7Yxk+vFFFAG3RRRQB//Z"/>
          <p:cNvSpPr>
            <a:spLocks noChangeAspect="1" noChangeArrowheads="1"/>
          </p:cNvSpPr>
          <p:nvPr/>
        </p:nvSpPr>
        <p:spPr bwMode="auto">
          <a:xfrm>
            <a:off x="51752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Rectangle 19"/>
          <p:cNvSpPr/>
          <p:nvPr/>
        </p:nvSpPr>
        <p:spPr>
          <a:xfrm>
            <a:off x="5977217" y="3244334"/>
            <a:ext cx="237566" cy="369332"/>
          </a:xfrm>
          <a:prstGeom prst="rect">
            <a:avLst/>
          </a:prstGeom>
        </p:spPr>
        <p:txBody>
          <a:bodyPr wrap="none">
            <a:spAutoFit/>
          </a:bodyPr>
          <a:lstStyle/>
          <a:p>
            <a:r>
              <a:rPr lang="en-GB" dirty="0"/>
              <a:t> </a:t>
            </a:r>
          </a:p>
        </p:txBody>
      </p:sp>
      <p:pic>
        <p:nvPicPr>
          <p:cNvPr id="22" name="Picture 21" descr="C:\Users\offsite\AppData\Local\Microsoft\Windows\INetCache\Content.MSO\592CEFAB.tmp"/>
          <p:cNvPicPr/>
          <p:nvPr/>
        </p:nvPicPr>
        <p:blipFill>
          <a:blip r:embed="rId7">
            <a:extLst>
              <a:ext uri="{28A0092B-C50C-407E-A947-70E740481C1C}">
                <a14:useLocalDpi xmlns:a14="http://schemas.microsoft.com/office/drawing/2010/main" val="0"/>
              </a:ext>
            </a:extLst>
          </a:blip>
          <a:srcRect/>
          <a:stretch>
            <a:fillRect/>
          </a:stretch>
        </p:blipFill>
        <p:spPr bwMode="auto">
          <a:xfrm>
            <a:off x="4515000" y="2171700"/>
            <a:ext cx="2430780" cy="3703320"/>
          </a:xfrm>
          <a:prstGeom prst="rect">
            <a:avLst/>
          </a:prstGeom>
          <a:noFill/>
          <a:ln>
            <a:noFill/>
          </a:ln>
        </p:spPr>
      </p:pic>
    </p:spTree>
    <p:extLst>
      <p:ext uri="{BB962C8B-B14F-4D97-AF65-F5344CB8AC3E}">
        <p14:creationId xmlns:p14="http://schemas.microsoft.com/office/powerpoint/2010/main" val="1930742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88" y="0"/>
            <a:ext cx="12190412" cy="940526"/>
          </a:xfrm>
          <a:prstGeom prst="rect">
            <a:avLst/>
          </a:prstGeom>
          <a:solidFill>
            <a:srgbClr val="C285A3"/>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lang="en-GB" altLang="en-US" sz="4400" b="1" dirty="0" smtClean="0">
                <a:solidFill>
                  <a:srgbClr val="000000"/>
                </a:solidFill>
                <a:latin typeface="Century Gothic" panose="020B0502020202020204" pitchFamily="34" charset="0"/>
              </a:rPr>
              <a:t>PE </a:t>
            </a:r>
            <a:r>
              <a:rPr lang="en-GB" altLang="en-US" sz="4400" b="1" dirty="0">
                <a:solidFill>
                  <a:srgbClr val="000000"/>
                </a:solidFill>
                <a:latin typeface="Century Gothic" panose="020B0502020202020204" pitchFamily="34" charset="0"/>
              </a:rPr>
              <a:t>at </a:t>
            </a:r>
            <a:r>
              <a:rPr lang="en-GB" altLang="en-US" sz="4400" b="1" dirty="0" err="1">
                <a:solidFill>
                  <a:srgbClr val="000000"/>
                </a:solidFill>
                <a:latin typeface="Century Gothic" panose="020B0502020202020204" pitchFamily="34" charset="0"/>
              </a:rPr>
              <a:t>Alvaston</a:t>
            </a:r>
            <a:endParaRPr lang="en-US" altLang="en-US" sz="4400" dirty="0">
              <a:latin typeface="Century Gothic" panose="020B0502020202020204" pitchFamily="34" charset="0"/>
            </a:endParaRP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28" y="6053382"/>
            <a:ext cx="2571750"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6" name="Rounded Rectangle 5"/>
          <p:cNvSpPr/>
          <p:nvPr/>
        </p:nvSpPr>
        <p:spPr>
          <a:xfrm>
            <a:off x="130628" y="1031967"/>
            <a:ext cx="11861075" cy="5021415"/>
          </a:xfrm>
          <a:prstGeom prst="roundRect">
            <a:avLst/>
          </a:prstGeom>
          <a:solidFill>
            <a:schemeClr val="accent5">
              <a:lumMod val="40000"/>
              <a:lumOff val="60000"/>
            </a:schemeClr>
          </a:solidFill>
          <a:ln w="57150">
            <a:solidFill>
              <a:srgbClr val="CC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solidFill>
                <a:schemeClr val="tx1"/>
              </a:solidFill>
              <a:latin typeface="Century Gothic" panose="020B0502020202020204" pitchFamily="34" charset="0"/>
            </a:endParaRPr>
          </a:p>
        </p:txBody>
      </p:sp>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0022" y="6053382"/>
            <a:ext cx="1894114" cy="7446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8" name="Picture 7"/>
          <p:cNvPicPr>
            <a:picLocks noChangeAspect="1"/>
          </p:cNvPicPr>
          <p:nvPr/>
        </p:nvPicPr>
        <p:blipFill>
          <a:blip r:embed="rId4"/>
          <a:stretch>
            <a:fillRect/>
          </a:stretch>
        </p:blipFill>
        <p:spPr>
          <a:xfrm>
            <a:off x="4412116" y="1841998"/>
            <a:ext cx="2714625" cy="4010025"/>
          </a:xfrm>
          <a:prstGeom prst="rect">
            <a:avLst/>
          </a:prstGeom>
        </p:spPr>
      </p:pic>
      <p:sp>
        <p:nvSpPr>
          <p:cNvPr id="9" name="TextBox 8"/>
          <p:cNvSpPr txBox="1"/>
          <p:nvPr/>
        </p:nvSpPr>
        <p:spPr>
          <a:xfrm>
            <a:off x="2821577" y="1175373"/>
            <a:ext cx="6257109" cy="523220"/>
          </a:xfrm>
          <a:prstGeom prst="rect">
            <a:avLst/>
          </a:prstGeom>
          <a:noFill/>
        </p:spPr>
        <p:txBody>
          <a:bodyPr wrap="square" rtlCol="0" anchor="t">
            <a:spAutoFit/>
          </a:bodyPr>
          <a:lstStyle/>
          <a:p>
            <a:pPr algn="ctr"/>
            <a:r>
              <a:rPr lang="en-GB" sz="2800" dirty="0">
                <a:latin typeface="Century Gothic"/>
              </a:rPr>
              <a:t>A great year 4 </a:t>
            </a:r>
            <a:r>
              <a:rPr lang="en-GB" sz="2800" b="1" dirty="0">
                <a:solidFill>
                  <a:srgbClr val="000000"/>
                </a:solidFill>
                <a:latin typeface="Century Gothic" panose="020B0502020202020204" pitchFamily="34" charset="0"/>
              </a:rPr>
              <a:t>PE pupil </a:t>
            </a:r>
            <a:r>
              <a:rPr lang="en-GB" sz="2800" dirty="0" smtClean="0">
                <a:latin typeface="Century Gothic"/>
              </a:rPr>
              <a:t>will</a:t>
            </a:r>
            <a:r>
              <a:rPr lang="en-GB" sz="2800" dirty="0">
                <a:latin typeface="Century Gothic"/>
              </a:rPr>
              <a:t>:</a:t>
            </a:r>
          </a:p>
        </p:txBody>
      </p:sp>
      <p:sp>
        <p:nvSpPr>
          <p:cNvPr id="10" name="AutoShape 7"/>
          <p:cNvSpPr>
            <a:spLocks noChangeArrowheads="1"/>
          </p:cNvSpPr>
          <p:nvPr/>
        </p:nvSpPr>
        <p:spPr bwMode="auto">
          <a:xfrm>
            <a:off x="317388" y="1267592"/>
            <a:ext cx="3416797" cy="1597239"/>
          </a:xfrm>
          <a:prstGeom prst="cloudCallout">
            <a:avLst>
              <a:gd name="adj1" fmla="val 58957"/>
              <a:gd name="adj2" fmla="val 48930"/>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b="1" u="sng" dirty="0">
                <a:solidFill>
                  <a:prstClr val="black"/>
                </a:solidFill>
                <a:latin typeface="Letter-join Plus 8" panose="02000505000000020003" pitchFamily="50" charset="0"/>
              </a:rPr>
              <a:t>Gymnastics</a:t>
            </a:r>
          </a:p>
          <a:p>
            <a:pPr algn="ctr" defTabSz="685800" eaLnBrk="0" fontAlgn="base" hangingPunct="0">
              <a:spcBef>
                <a:spcPct val="0"/>
              </a:spcBef>
              <a:spcAft>
                <a:spcPct val="0"/>
              </a:spcAft>
            </a:pPr>
            <a:r>
              <a:rPr lang="en-GB" sz="12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Work with a partner sharing ideas and creating a simple sequence starting to introduce matching and mirroring a partner.</a:t>
            </a:r>
            <a:endParaRPr lang="en-GB" sz="12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a:p>
            <a:pPr lvl="0" algn="ctr" defTabSz="685800" eaLnBrk="0" fontAlgn="base" hangingPunct="0">
              <a:spcBef>
                <a:spcPct val="0"/>
              </a:spcBef>
              <a:spcAft>
                <a:spcPct val="0"/>
              </a:spcAft>
            </a:pPr>
            <a:endParaRPr lang="en-GB" altLang="en-US" sz="1200" dirty="0">
              <a:solidFill>
                <a:prstClr val="black"/>
              </a:solidFill>
              <a:latin typeface="Letter-join Plus 8" panose="02000505000000020003" pitchFamily="50" charset="0"/>
            </a:endParaRPr>
          </a:p>
        </p:txBody>
      </p:sp>
      <p:sp>
        <p:nvSpPr>
          <p:cNvPr id="11" name="AutoShape 10"/>
          <p:cNvSpPr>
            <a:spLocks noChangeArrowheads="1"/>
          </p:cNvSpPr>
          <p:nvPr/>
        </p:nvSpPr>
        <p:spPr bwMode="auto">
          <a:xfrm>
            <a:off x="317388" y="2905385"/>
            <a:ext cx="3199554" cy="1510204"/>
          </a:xfrm>
          <a:prstGeom prst="cloudCallout">
            <a:avLst>
              <a:gd name="adj1" fmla="val 70870"/>
              <a:gd name="adj2" fmla="val -27803"/>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900" b="1" u="sng" dirty="0">
                <a:solidFill>
                  <a:prstClr val="black"/>
                </a:solidFill>
                <a:latin typeface="Letter-join Plus 8" panose="02000505000000020003" pitchFamily="50" charset="0"/>
              </a:rPr>
              <a:t>Dance</a:t>
            </a:r>
          </a:p>
          <a:p>
            <a:pPr lvl="0" fontAlgn="base">
              <a:lnSpc>
                <a:spcPct val="100000"/>
              </a:lnSpc>
              <a:spcAft>
                <a:spcPts val="0"/>
              </a:spcAft>
              <a:buClr>
                <a:srgbClr val="000000"/>
              </a:buClr>
              <a:buSzPts val="900"/>
            </a:pPr>
            <a:r>
              <a:rPr lang="en-GB" sz="9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Use simple choreographic principles to create motifs. </a:t>
            </a:r>
          </a:p>
          <a:p>
            <a:pPr lvl="0" fontAlgn="base">
              <a:lnSpc>
                <a:spcPct val="100000"/>
              </a:lnSpc>
              <a:spcAft>
                <a:spcPts val="0"/>
              </a:spcAft>
              <a:buClr>
                <a:srgbClr val="000000"/>
              </a:buClr>
              <a:buSzPts val="900"/>
            </a:pPr>
            <a:r>
              <a:rPr lang="en-GB" sz="9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Take the lead/control when working with a partner/group. </a:t>
            </a:r>
            <a:endParaRPr lang="en-GB" sz="11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lvl="0" fontAlgn="base">
              <a:spcAft>
                <a:spcPts val="0"/>
              </a:spcAft>
              <a:buClr>
                <a:srgbClr val="000000"/>
              </a:buClr>
              <a:buSzPts val="900"/>
            </a:pPr>
            <a:r>
              <a:rPr lang="en-GB" sz="9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Perform complex dances that communicate narrative.</a:t>
            </a:r>
            <a:endParaRPr lang="en-GB" sz="11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p:txBody>
      </p:sp>
      <p:sp>
        <p:nvSpPr>
          <p:cNvPr id="12" name="AutoShape 8"/>
          <p:cNvSpPr>
            <a:spLocks noChangeArrowheads="1"/>
          </p:cNvSpPr>
          <p:nvPr/>
        </p:nvSpPr>
        <p:spPr bwMode="auto">
          <a:xfrm>
            <a:off x="264047" y="4375449"/>
            <a:ext cx="4224133" cy="1821338"/>
          </a:xfrm>
          <a:prstGeom prst="cloudCallout">
            <a:avLst>
              <a:gd name="adj1" fmla="val 61046"/>
              <a:gd name="adj2" fmla="val -40966"/>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b="1" u="sng" dirty="0">
                <a:solidFill>
                  <a:prstClr val="black"/>
                </a:solidFill>
                <a:latin typeface="Letter-join Plus 8" panose="02000505000000020003" pitchFamily="50" charset="0"/>
              </a:rPr>
              <a:t>Games</a:t>
            </a:r>
            <a:endParaRPr lang="en-US" altLang="en-US" sz="1200" b="1" dirty="0">
              <a:solidFill>
                <a:prstClr val="black"/>
              </a:solidFill>
              <a:latin typeface="Letter-join Plus 8" panose="02000505000000020003" pitchFamily="50" charset="0"/>
            </a:endParaRPr>
          </a:p>
          <a:p>
            <a:pPr lvl="0" fontAlgn="base">
              <a:lnSpc>
                <a:spcPct val="107000"/>
              </a:lnSpc>
              <a:spcAft>
                <a:spcPts val="0"/>
              </a:spcAft>
              <a:buClr>
                <a:srgbClr val="000000"/>
              </a:buClr>
              <a:buSzPts val="900"/>
            </a:pPr>
            <a:r>
              <a:rPr lang="en-GB" sz="1200" dirty="0">
                <a:solidFill>
                  <a:srgbClr val="00206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Devise and use rules </a:t>
            </a:r>
            <a:endParaRPr lang="en-GB"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lvl="0" fontAlgn="base">
              <a:lnSpc>
                <a:spcPct val="107000"/>
              </a:lnSpc>
              <a:spcAft>
                <a:spcPts val="0"/>
              </a:spcAft>
              <a:buClr>
                <a:srgbClr val="000000"/>
              </a:buClr>
              <a:buSzPts val="900"/>
            </a:pPr>
            <a:r>
              <a:rPr lang="en-GB" sz="1200" dirty="0">
                <a:solidFill>
                  <a:srgbClr val="00206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Keep, adapt and make rules </a:t>
            </a:r>
            <a:endParaRPr lang="en-GB"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47015">
              <a:lnSpc>
                <a:spcPct val="99000"/>
              </a:lnSpc>
              <a:spcAft>
                <a:spcPts val="0"/>
              </a:spcAft>
            </a:pPr>
            <a:r>
              <a:rPr lang="en-GB" sz="1200" dirty="0">
                <a:solidFill>
                  <a:srgbClr val="002060"/>
                </a:solidFill>
                <a:latin typeface="Letter-join Plus 8" panose="02000505000000020003" pitchFamily="50" charset="0"/>
                <a:ea typeface="Arial" panose="020B0604020202020204" pitchFamily="34" charset="0"/>
                <a:cs typeface="Arial" panose="020B0604020202020204" pitchFamily="34" charset="0"/>
              </a:rPr>
              <a:t>for striking and fielding and net games </a:t>
            </a:r>
            <a:endParaRPr lang="en-GB" dirty="0">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99000"/>
              </a:lnSpc>
              <a:spcAft>
                <a:spcPts val="0"/>
              </a:spcAft>
              <a:buClr>
                <a:srgbClr val="000000"/>
              </a:buClr>
              <a:buSzPts val="900"/>
            </a:pPr>
            <a:r>
              <a:rPr lang="en-GB" sz="1200" dirty="0">
                <a:solidFill>
                  <a:srgbClr val="00206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Use and adapt tactics in different situations</a:t>
            </a:r>
            <a:endParaRPr lang="en-GB"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lvl="0">
              <a:lnSpc>
                <a:spcPct val="107000"/>
              </a:lnSpc>
            </a:pPr>
            <a:endParaRPr lang="en-GB" sz="1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171450" lvl="0" indent="-171450">
              <a:lnSpc>
                <a:spcPct val="107000"/>
              </a:lnSpc>
              <a:buFont typeface="Arial" panose="020B0604020202020204" pitchFamily="34" charset="0"/>
              <a:buChar char="•"/>
            </a:pPr>
            <a:endParaRPr lang="en-GB" sz="1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AutoShape 6"/>
          <p:cNvSpPr>
            <a:spLocks noChangeArrowheads="1"/>
          </p:cNvSpPr>
          <p:nvPr/>
        </p:nvSpPr>
        <p:spPr bwMode="auto">
          <a:xfrm>
            <a:off x="7798430" y="1232164"/>
            <a:ext cx="4254136" cy="1729412"/>
          </a:xfrm>
          <a:prstGeom prst="cloudCallout">
            <a:avLst>
              <a:gd name="adj1" fmla="val -68231"/>
              <a:gd name="adj2" fmla="val 39803"/>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algn="ctr" defTabSz="685800" eaLnBrk="0" fontAlgn="base" hangingPunct="0">
              <a:spcBef>
                <a:spcPct val="0"/>
              </a:spcBef>
              <a:spcAft>
                <a:spcPct val="0"/>
              </a:spcAft>
            </a:pPr>
            <a:r>
              <a:rPr lang="en-US" altLang="en-US" sz="1000" b="1" u="sng" dirty="0" smtClean="0">
                <a:latin typeface="Letter-join Plus 8" panose="02000505000000020003" pitchFamily="50" charset="0"/>
              </a:rPr>
              <a:t>Swimming</a:t>
            </a:r>
            <a:endParaRPr lang="en-US" altLang="en-US" sz="1000" b="1" u="sng" dirty="0">
              <a:solidFill>
                <a:prstClr val="black"/>
              </a:solidFill>
              <a:latin typeface="Letter-join Plus 8" panose="02000505000000020003" pitchFamily="50" charset="0"/>
            </a:endParaRPr>
          </a:p>
          <a:p>
            <a:pPr lvl="0" fontAlgn="base">
              <a:lnSpc>
                <a:spcPct val="99000"/>
              </a:lnSpc>
              <a:spcAft>
                <a:spcPts val="20"/>
              </a:spcAft>
              <a:buClr>
                <a:srgbClr val="000000"/>
              </a:buClr>
              <a:buSzPts val="900"/>
            </a:pPr>
            <a:r>
              <a:rPr lang="en-GB" sz="1000" dirty="0" smtClean="0">
                <a:latin typeface="Letter-join Plus 8" panose="02000505000000020003" pitchFamily="50" charset="0"/>
              </a:rPr>
              <a:t>Swim </a:t>
            </a:r>
            <a:r>
              <a:rPr lang="en-GB" sz="1000" dirty="0">
                <a:latin typeface="Letter-join Plus 8" panose="02000505000000020003" pitchFamily="50" charset="0"/>
              </a:rPr>
              <a:t>competently, confidently and proficiently over a distance of at least 25 metres </a:t>
            </a:r>
            <a:endParaRPr lang="en-GB" sz="1000" dirty="0" smtClean="0">
              <a:latin typeface="Letter-join Plus 8" panose="02000505000000020003" pitchFamily="50" charset="0"/>
            </a:endParaRPr>
          </a:p>
          <a:p>
            <a:pPr lvl="0" fontAlgn="base">
              <a:lnSpc>
                <a:spcPct val="99000"/>
              </a:lnSpc>
              <a:spcAft>
                <a:spcPts val="20"/>
              </a:spcAft>
              <a:buClr>
                <a:srgbClr val="000000"/>
              </a:buClr>
              <a:buSzPts val="900"/>
            </a:pPr>
            <a:r>
              <a:rPr lang="en-GB" sz="1000" dirty="0" smtClean="0">
                <a:latin typeface="Letter-join Plus 8" panose="02000505000000020003" pitchFamily="50" charset="0"/>
              </a:rPr>
              <a:t> Use </a:t>
            </a:r>
            <a:r>
              <a:rPr lang="en-GB" sz="1000" dirty="0">
                <a:latin typeface="Letter-join Plus 8" panose="02000505000000020003" pitchFamily="50" charset="0"/>
              </a:rPr>
              <a:t>a range of strokes effectively [for example, front crawl, backstroke and breaststroke] </a:t>
            </a:r>
            <a:endParaRPr lang="en-GB" sz="1000" dirty="0" smtClean="0">
              <a:latin typeface="Letter-join Plus 8" panose="02000505000000020003" pitchFamily="50" charset="0"/>
            </a:endParaRPr>
          </a:p>
          <a:p>
            <a:pPr lvl="0" fontAlgn="base">
              <a:lnSpc>
                <a:spcPct val="99000"/>
              </a:lnSpc>
              <a:spcAft>
                <a:spcPts val="20"/>
              </a:spcAft>
              <a:buClr>
                <a:srgbClr val="000000"/>
              </a:buClr>
              <a:buSzPts val="900"/>
            </a:pPr>
            <a:r>
              <a:rPr lang="en-GB" sz="1000" dirty="0">
                <a:latin typeface="Letter-join Plus 8" panose="02000505000000020003" pitchFamily="50" charset="0"/>
              </a:rPr>
              <a:t>P</a:t>
            </a:r>
            <a:r>
              <a:rPr lang="en-GB" sz="1000" dirty="0" smtClean="0">
                <a:latin typeface="Letter-join Plus 8" panose="02000505000000020003" pitchFamily="50" charset="0"/>
              </a:rPr>
              <a:t>erform </a:t>
            </a:r>
            <a:r>
              <a:rPr lang="en-GB" sz="1000" dirty="0">
                <a:latin typeface="Letter-join Plus 8" panose="02000505000000020003" pitchFamily="50" charset="0"/>
              </a:rPr>
              <a:t>safe self-rescue in different water-based situations.</a:t>
            </a:r>
            <a:endParaRPr lang="en-GB" sz="1000" dirty="0">
              <a:uFill>
                <a:solidFill>
                  <a:srgbClr val="000000"/>
                </a:solidFill>
              </a:uFill>
              <a:latin typeface="Letter-join Plus 8" panose="02000505000000020003" pitchFamily="50" charset="0"/>
              <a:ea typeface="Wingdings" panose="05000000000000000000" pitchFamily="2" charset="2"/>
              <a:cs typeface="Wingdings" panose="05000000000000000000" pitchFamily="2" charset="2"/>
            </a:endParaRPr>
          </a:p>
        </p:txBody>
      </p:sp>
      <p:sp>
        <p:nvSpPr>
          <p:cNvPr id="14" name="AutoShape 9"/>
          <p:cNvSpPr>
            <a:spLocks noChangeArrowheads="1"/>
          </p:cNvSpPr>
          <p:nvPr/>
        </p:nvSpPr>
        <p:spPr bwMode="auto">
          <a:xfrm>
            <a:off x="7126740" y="4259442"/>
            <a:ext cx="4148069" cy="2085578"/>
          </a:xfrm>
          <a:prstGeom prst="cloudCallout">
            <a:avLst>
              <a:gd name="adj1" fmla="val -51746"/>
              <a:gd name="adj2" fmla="val -61878"/>
            </a:avLst>
          </a:prstGeom>
          <a:solidFill>
            <a:srgbClr val="FFFFFF"/>
          </a:solidFill>
          <a:ln w="38100">
            <a:solidFill>
              <a:srgbClr val="CC66FF"/>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u="sng" dirty="0">
                <a:solidFill>
                  <a:prstClr val="black"/>
                </a:solidFill>
                <a:latin typeface="Letter-join Plus 8" panose="02000505000000020003" pitchFamily="50" charset="0"/>
              </a:rPr>
              <a:t>Impact</a:t>
            </a:r>
          </a:p>
          <a:p>
            <a:pPr lvl="0" algn="ctr" defTabSz="685800" eaLnBrk="0" fontAlgn="base" hangingPunct="0">
              <a:spcBef>
                <a:spcPct val="0"/>
              </a:spcBef>
              <a:spcAft>
                <a:spcPct val="0"/>
              </a:spcAft>
            </a:pPr>
            <a:endParaRPr lang="en-US" altLang="en-US" sz="1200" dirty="0">
              <a:solidFill>
                <a:prstClr val="black"/>
              </a:solidFill>
              <a:latin typeface="Letter-join Plus 8" panose="02000505000000020003" pitchFamily="50" charset="0"/>
            </a:endParaRPr>
          </a:p>
          <a:p>
            <a:pPr marR="6350" lvl="0" fontAlgn="base">
              <a:lnSpc>
                <a:spcPct val="101000"/>
              </a:lnSpc>
              <a:spcAft>
                <a:spcPts val="0"/>
              </a:spcAft>
              <a:buClr>
                <a:srgbClr val="000000"/>
              </a:buClr>
              <a:buSzPts val="900"/>
            </a:pPr>
            <a:r>
              <a:rPr lang="en-GB" sz="12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Recognise which activities help their speed, strength and stamina and know when they are important in games </a:t>
            </a:r>
            <a:endParaRPr lang="en-GB"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6350" lvl="0" fontAlgn="base">
              <a:lnSpc>
                <a:spcPct val="107000"/>
              </a:lnSpc>
              <a:spcAft>
                <a:spcPts val="0"/>
              </a:spcAft>
              <a:buClr>
                <a:srgbClr val="000000"/>
              </a:buClr>
              <a:buSzPts val="900"/>
            </a:pPr>
            <a:r>
              <a:rPr lang="en-GB" sz="12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Recognise how specific  activities affect specific parts of their bodies</a:t>
            </a:r>
            <a:endParaRPr lang="en-GB"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p:txBody>
      </p:sp>
      <p:sp>
        <p:nvSpPr>
          <p:cNvPr id="15" name="AutoShape 9"/>
          <p:cNvSpPr>
            <a:spLocks noChangeArrowheads="1"/>
          </p:cNvSpPr>
          <p:nvPr/>
        </p:nvSpPr>
        <p:spPr bwMode="auto">
          <a:xfrm>
            <a:off x="7949366" y="2860661"/>
            <a:ext cx="3743870" cy="1359037"/>
          </a:xfrm>
          <a:prstGeom prst="cloudCallout">
            <a:avLst>
              <a:gd name="adj1" fmla="val -68360"/>
              <a:gd name="adj2" fmla="val 27410"/>
            </a:avLst>
          </a:prstGeom>
          <a:solidFill>
            <a:srgbClr val="FFFFFF"/>
          </a:solidFill>
          <a:ln w="38100">
            <a:solidFill>
              <a:srgbClr val="CC66FF"/>
            </a:solidFill>
            <a:round/>
            <a:headEnd/>
            <a:tailEnd/>
          </a:ln>
        </p:spPr>
        <p:txBody>
          <a:bodyPr vert="horz" wrap="square" lIns="68580" tIns="34290" rIns="68580" bIns="34290" numCol="1" anchor="t" anchorCtr="0" compatLnSpc="1">
            <a:prstTxWarp prst="textNoShape">
              <a:avLst/>
            </a:prstTxWarp>
          </a:bodyPr>
          <a:lstStyle/>
          <a:p>
            <a:pPr algn="ctr" defTabSz="685800" eaLnBrk="0" fontAlgn="base" hangingPunct="0">
              <a:spcBef>
                <a:spcPct val="0"/>
              </a:spcBef>
              <a:spcAft>
                <a:spcPct val="0"/>
              </a:spcAft>
            </a:pPr>
            <a:r>
              <a:rPr lang="en-US" altLang="en-US" sz="1200" b="1" u="sng" dirty="0">
                <a:latin typeface="Letter-join Plus 8" panose="02000505000000020003" pitchFamily="50" charset="0"/>
              </a:rPr>
              <a:t>Vocabulary </a:t>
            </a:r>
          </a:p>
          <a:p>
            <a:pPr algn="ctr" defTabSz="685800" eaLnBrk="0" fontAlgn="base" hangingPunct="0">
              <a:spcBef>
                <a:spcPct val="0"/>
              </a:spcBef>
              <a:spcAft>
                <a:spcPct val="0"/>
              </a:spcAft>
            </a:pPr>
            <a:endParaRPr lang="en-US" altLang="en-US" sz="1200" b="1" dirty="0">
              <a:latin typeface="Letter-join Plus 8" panose="02000505000000020003" pitchFamily="50" charset="0"/>
            </a:endParaRPr>
          </a:p>
          <a:p>
            <a:pPr marL="342900" lvl="0" indent="-342900" fontAlgn="base">
              <a:lnSpc>
                <a:spcPct val="101000"/>
              </a:lnSpc>
              <a:spcAft>
                <a:spcPts val="0"/>
              </a:spcAft>
              <a:buClr>
                <a:srgbClr val="000000"/>
              </a:buClr>
              <a:buSzPts val="900"/>
              <a:buFont typeface="Arial" panose="020B0604020202020204" pitchFamily="34" charset="0"/>
              <a:buChar char="•"/>
            </a:pPr>
            <a:r>
              <a:rPr lang="en-GB" sz="1200" dirty="0">
                <a:solidFill>
                  <a:srgbClr val="7030A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Suggest improvements in own and others’ performances. </a:t>
            </a:r>
            <a:endParaRPr lang="en-GB"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indent="457200">
              <a:lnSpc>
                <a:spcPct val="107000"/>
              </a:lnSpc>
              <a:spcAft>
                <a:spcPts val="0"/>
              </a:spcAft>
            </a:pPr>
            <a:r>
              <a:rPr lang="en-GB" sz="1200" dirty="0">
                <a:latin typeface="Letter-join Plus 8" panose="02000505000000020003" pitchFamily="50" charset="0"/>
                <a:ea typeface="Calibri" panose="020F0502020204030204" pitchFamily="34" charset="0"/>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6" name="Picture 15"/>
          <p:cNvPicPr>
            <a:picLocks noChangeAspect="1"/>
          </p:cNvPicPr>
          <p:nvPr/>
        </p:nvPicPr>
        <p:blipFill>
          <a:blip r:embed="rId5"/>
          <a:stretch>
            <a:fillRect/>
          </a:stretch>
        </p:blipFill>
        <p:spPr>
          <a:xfrm>
            <a:off x="78708" y="66369"/>
            <a:ext cx="2625312" cy="771185"/>
          </a:xfrm>
          <a:prstGeom prst="rect">
            <a:avLst/>
          </a:prstGeom>
        </p:spPr>
      </p:pic>
      <p:pic>
        <p:nvPicPr>
          <p:cNvPr id="17" name="Picture 16"/>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Lst>
          </a:blip>
          <a:stretch>
            <a:fillRect/>
          </a:stretch>
        </p:blipFill>
        <p:spPr>
          <a:xfrm>
            <a:off x="10398868" y="-201168"/>
            <a:ext cx="1498059" cy="1214813"/>
          </a:xfrm>
          <a:prstGeom prst="rect">
            <a:avLst/>
          </a:prstGeom>
        </p:spPr>
      </p:pic>
    </p:spTree>
    <p:extLst>
      <p:ext uri="{BB962C8B-B14F-4D97-AF65-F5344CB8AC3E}">
        <p14:creationId xmlns:p14="http://schemas.microsoft.com/office/powerpoint/2010/main" val="1115272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88" y="0"/>
            <a:ext cx="12190412" cy="940526"/>
          </a:xfrm>
          <a:prstGeom prst="rect">
            <a:avLst/>
          </a:prstGeom>
          <a:solidFill>
            <a:srgbClr val="C285A3"/>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lang="en-GB" altLang="en-US" sz="4400" b="1">
                <a:solidFill>
                  <a:srgbClr val="000000"/>
                </a:solidFill>
                <a:latin typeface="Century Gothic" panose="020B0502020202020204" pitchFamily="34" charset="0"/>
              </a:rPr>
              <a:t>Computing at </a:t>
            </a:r>
            <a:r>
              <a:rPr lang="en-GB" altLang="en-US" sz="4400" b="1" err="1">
                <a:solidFill>
                  <a:srgbClr val="000000"/>
                </a:solidFill>
                <a:latin typeface="Century Gothic" panose="020B0502020202020204" pitchFamily="34" charset="0"/>
              </a:rPr>
              <a:t>Alvaston</a:t>
            </a:r>
            <a:endParaRPr lang="en-US" altLang="en-US" sz="4400">
              <a:latin typeface="Century Gothic" panose="020B0502020202020204" pitchFamily="34" charset="0"/>
            </a:endParaRP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28" y="6053382"/>
            <a:ext cx="2571750"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6" name="Rounded Rectangle 5"/>
          <p:cNvSpPr/>
          <p:nvPr/>
        </p:nvSpPr>
        <p:spPr>
          <a:xfrm>
            <a:off x="130628" y="1031967"/>
            <a:ext cx="11861075" cy="5021415"/>
          </a:xfrm>
          <a:prstGeom prst="roundRect">
            <a:avLst/>
          </a:prstGeom>
          <a:solidFill>
            <a:schemeClr val="accent5">
              <a:lumMod val="40000"/>
              <a:lumOff val="60000"/>
            </a:schemeClr>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solidFill>
                <a:schemeClr val="tx1"/>
              </a:solidFill>
              <a:latin typeface="Century Gothic" panose="020B0502020202020204" pitchFamily="34" charset="0"/>
            </a:endParaRPr>
          </a:p>
        </p:txBody>
      </p:sp>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0022" y="6053382"/>
            <a:ext cx="1894114" cy="7446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8" name="Picture 7"/>
          <p:cNvPicPr>
            <a:picLocks noChangeAspect="1"/>
          </p:cNvPicPr>
          <p:nvPr/>
        </p:nvPicPr>
        <p:blipFill>
          <a:blip r:embed="rId4"/>
          <a:stretch>
            <a:fillRect/>
          </a:stretch>
        </p:blipFill>
        <p:spPr>
          <a:xfrm>
            <a:off x="4598533" y="1902551"/>
            <a:ext cx="2733675" cy="4019550"/>
          </a:xfrm>
          <a:prstGeom prst="rect">
            <a:avLst/>
          </a:prstGeom>
        </p:spPr>
      </p:pic>
      <p:sp>
        <p:nvSpPr>
          <p:cNvPr id="9" name="TextBox 8"/>
          <p:cNvSpPr txBox="1"/>
          <p:nvPr/>
        </p:nvSpPr>
        <p:spPr>
          <a:xfrm>
            <a:off x="2932610" y="1157857"/>
            <a:ext cx="6257109" cy="523220"/>
          </a:xfrm>
          <a:prstGeom prst="rect">
            <a:avLst/>
          </a:prstGeom>
          <a:noFill/>
        </p:spPr>
        <p:txBody>
          <a:bodyPr wrap="square" rtlCol="0" anchor="t">
            <a:spAutoFit/>
          </a:bodyPr>
          <a:lstStyle/>
          <a:p>
            <a:pPr algn="ctr"/>
            <a:r>
              <a:rPr lang="en-GB" sz="2800" dirty="0">
                <a:latin typeface="Century Gothic"/>
              </a:rPr>
              <a:t>A great year 5 </a:t>
            </a:r>
            <a:r>
              <a:rPr lang="en-GB" sz="2800" b="1" dirty="0">
                <a:solidFill>
                  <a:srgbClr val="000000"/>
                </a:solidFill>
                <a:latin typeface="Century Gothic" panose="020B0502020202020204" pitchFamily="34" charset="0"/>
              </a:rPr>
              <a:t>PE pupil </a:t>
            </a:r>
            <a:r>
              <a:rPr lang="en-GB" sz="2800" dirty="0" smtClean="0">
                <a:latin typeface="Century Gothic"/>
              </a:rPr>
              <a:t>will</a:t>
            </a:r>
            <a:r>
              <a:rPr lang="en-GB" sz="2800" dirty="0">
                <a:latin typeface="Century Gothic"/>
              </a:rPr>
              <a:t>:</a:t>
            </a:r>
          </a:p>
        </p:txBody>
      </p:sp>
      <p:sp>
        <p:nvSpPr>
          <p:cNvPr id="10" name="AutoShape 7"/>
          <p:cNvSpPr>
            <a:spLocks noChangeArrowheads="1"/>
          </p:cNvSpPr>
          <p:nvPr/>
        </p:nvSpPr>
        <p:spPr bwMode="auto">
          <a:xfrm>
            <a:off x="540327" y="1025238"/>
            <a:ext cx="3163375" cy="1839593"/>
          </a:xfrm>
          <a:prstGeom prst="cloudCallout">
            <a:avLst>
              <a:gd name="adj1" fmla="val 58957"/>
              <a:gd name="adj2" fmla="val 48930"/>
            </a:avLst>
          </a:prstGeom>
          <a:solidFill>
            <a:srgbClr val="FFFFFF"/>
          </a:solidFill>
          <a:ln w="38100">
            <a:solidFill>
              <a:schemeClr val="accent6">
                <a:lumMod val="60000"/>
                <a:lumOff val="40000"/>
              </a:schemeClr>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b="1" u="sng" dirty="0">
                <a:solidFill>
                  <a:prstClr val="black"/>
                </a:solidFill>
                <a:latin typeface="Letter-join Plus 8" panose="02000505000000020003" pitchFamily="50" charset="0"/>
              </a:rPr>
              <a:t>Gymnastics</a:t>
            </a:r>
          </a:p>
          <a:p>
            <a:pPr>
              <a:spcAft>
                <a:spcPts val="0"/>
              </a:spcAft>
            </a:pPr>
            <a:endParaRPr lang="en-GB" sz="1200" dirty="0">
              <a:latin typeface="Letter-join Plus 8" panose="02000505000000020003" pitchFamily="50" charset="0"/>
              <a:ea typeface="Calibri" panose="020F0502020204030204" pitchFamily="34" charset="0"/>
              <a:cs typeface="Times New Roman" panose="02020603050405020304" pitchFamily="18" charset="0"/>
            </a:endParaRPr>
          </a:p>
          <a:p>
            <a:pPr lvl="0" fontAlgn="base">
              <a:spcAft>
                <a:spcPts val="0"/>
              </a:spcAft>
              <a:buClr>
                <a:srgbClr val="000000"/>
              </a:buClr>
              <a:buSzPts val="900"/>
            </a:pPr>
            <a:r>
              <a:rPr lang="en-GB" sz="12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Choose and apply basic compositional ideas to the sequences they create and adapt them to new situations.</a:t>
            </a:r>
            <a:endParaRPr lang="en-GB" sz="12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p:txBody>
      </p:sp>
      <p:sp>
        <p:nvSpPr>
          <p:cNvPr id="11" name="AutoShape 10"/>
          <p:cNvSpPr>
            <a:spLocks noChangeArrowheads="1"/>
          </p:cNvSpPr>
          <p:nvPr/>
        </p:nvSpPr>
        <p:spPr bwMode="auto">
          <a:xfrm>
            <a:off x="130628" y="2660074"/>
            <a:ext cx="3386313" cy="2209554"/>
          </a:xfrm>
          <a:prstGeom prst="cloudCallout">
            <a:avLst>
              <a:gd name="adj1" fmla="val 70870"/>
              <a:gd name="adj2" fmla="val -27803"/>
            </a:avLst>
          </a:prstGeom>
          <a:solidFill>
            <a:srgbClr val="FFFFFF"/>
          </a:solidFill>
          <a:ln w="38100">
            <a:solidFill>
              <a:schemeClr val="accent6">
                <a:lumMod val="60000"/>
                <a:lumOff val="40000"/>
              </a:schemeClr>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b="1" u="sng" dirty="0">
                <a:solidFill>
                  <a:prstClr val="black"/>
                </a:solidFill>
                <a:latin typeface="Letter-join Plus 8" panose="02000505000000020003" pitchFamily="50" charset="0"/>
              </a:rPr>
              <a:t>Dance</a:t>
            </a:r>
          </a:p>
          <a:p>
            <a:pPr lvl="0" fontAlgn="base">
              <a:lnSpc>
                <a:spcPct val="107000"/>
              </a:lnSpc>
              <a:spcAft>
                <a:spcPts val="0"/>
              </a:spcAft>
              <a:buClr>
                <a:srgbClr val="000000"/>
              </a:buClr>
              <a:buSzPts val="900"/>
            </a:pPr>
            <a:r>
              <a:rPr lang="en-GB" sz="11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Compose planned dances by using, adapting and developing steps, formations and patterning from different dance styles. </a:t>
            </a:r>
            <a:endParaRPr lang="en-GB" sz="11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lvl="0" fontAlgn="base">
              <a:spcAft>
                <a:spcPts val="0"/>
              </a:spcAft>
              <a:buClr>
                <a:srgbClr val="000000"/>
              </a:buClr>
              <a:buSzPts val="900"/>
            </a:pPr>
            <a:r>
              <a:rPr lang="en-GB" sz="11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Perform using a range of performance skills, showing accuracy and fluency.</a:t>
            </a:r>
            <a:endParaRPr lang="en-GB" sz="11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lvl="0" algn="ctr" defTabSz="685800" eaLnBrk="0" fontAlgn="base" hangingPunct="0">
              <a:spcBef>
                <a:spcPct val="0"/>
              </a:spcBef>
              <a:spcAft>
                <a:spcPct val="0"/>
              </a:spcAft>
            </a:pPr>
            <a:r>
              <a:rPr lang="en-GB" sz="900" b="1" dirty="0" smtClean="0">
                <a:solidFill>
                  <a:prstClr val="black"/>
                </a:solidFill>
                <a:ea typeface="Calibri" panose="020F0502020204030204" pitchFamily="34" charset="0"/>
                <a:cs typeface="Times New Roman" panose="02020603050405020304" pitchFamily="18" charset="0"/>
              </a:rPr>
              <a:t>.</a:t>
            </a:r>
            <a:endParaRPr lang="en-US" altLang="en-US" sz="900" b="1" u="sng" dirty="0">
              <a:solidFill>
                <a:prstClr val="black"/>
              </a:solidFill>
            </a:endParaRPr>
          </a:p>
        </p:txBody>
      </p:sp>
      <p:sp>
        <p:nvSpPr>
          <p:cNvPr id="12" name="AutoShape 8"/>
          <p:cNvSpPr>
            <a:spLocks noChangeArrowheads="1"/>
          </p:cNvSpPr>
          <p:nvPr/>
        </p:nvSpPr>
        <p:spPr bwMode="auto">
          <a:xfrm>
            <a:off x="1468582" y="4340973"/>
            <a:ext cx="3217759" cy="1603073"/>
          </a:xfrm>
          <a:prstGeom prst="cloudCallout">
            <a:avLst>
              <a:gd name="adj1" fmla="val 61046"/>
              <a:gd name="adj2" fmla="val -40966"/>
            </a:avLst>
          </a:prstGeom>
          <a:solidFill>
            <a:srgbClr val="FFFFFF"/>
          </a:solidFill>
          <a:ln w="38100">
            <a:solidFill>
              <a:schemeClr val="accent6">
                <a:lumMod val="60000"/>
                <a:lumOff val="40000"/>
              </a:schemeClr>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900" b="1" u="sng" dirty="0">
                <a:solidFill>
                  <a:prstClr val="black"/>
                </a:solidFill>
                <a:latin typeface="Letter-join Plus 8" panose="02000505000000020003" pitchFamily="50" charset="0"/>
              </a:rPr>
              <a:t>Games</a:t>
            </a:r>
            <a:endParaRPr lang="en-US" altLang="en-US" sz="900" b="1" dirty="0">
              <a:solidFill>
                <a:prstClr val="black"/>
              </a:solidFill>
              <a:latin typeface="Letter-join Plus 8" panose="02000505000000020003" pitchFamily="50" charset="0"/>
            </a:endParaRPr>
          </a:p>
          <a:p>
            <a:pPr lvl="0" fontAlgn="base">
              <a:lnSpc>
                <a:spcPct val="107000"/>
              </a:lnSpc>
              <a:spcAft>
                <a:spcPts val="0"/>
              </a:spcAft>
              <a:buClr>
                <a:srgbClr val="000000"/>
              </a:buClr>
              <a:buSzPts val="900"/>
            </a:pPr>
            <a:r>
              <a:rPr lang="en-GB" sz="900" dirty="0">
                <a:solidFill>
                  <a:srgbClr val="00206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Know and apply the basic </a:t>
            </a:r>
            <a:endParaRPr lang="en-GB" sz="11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47015">
              <a:lnSpc>
                <a:spcPct val="99000"/>
              </a:lnSpc>
              <a:spcAft>
                <a:spcPts val="0"/>
              </a:spcAft>
            </a:pPr>
            <a:r>
              <a:rPr lang="en-GB" sz="900" dirty="0">
                <a:solidFill>
                  <a:srgbClr val="002060"/>
                </a:solidFill>
                <a:latin typeface="Letter-join Plus 8" panose="02000505000000020003" pitchFamily="50" charset="0"/>
                <a:ea typeface="Arial" panose="020B0604020202020204" pitchFamily="34" charset="0"/>
                <a:cs typeface="Arial" panose="020B0604020202020204" pitchFamily="34" charset="0"/>
              </a:rPr>
              <a:t>strategic and tactical principles of attack, and to adapt them to different situations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lvl="0" fontAlgn="base">
              <a:lnSpc>
                <a:spcPct val="107000"/>
              </a:lnSpc>
              <a:spcAft>
                <a:spcPts val="0"/>
              </a:spcAft>
              <a:buClr>
                <a:srgbClr val="000000"/>
              </a:buClr>
              <a:buSzPts val="900"/>
            </a:pPr>
            <a:r>
              <a:rPr lang="en-GB" sz="900" dirty="0">
                <a:solidFill>
                  <a:srgbClr val="00206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Choose and apply skills more consistently in all activities </a:t>
            </a:r>
            <a:endParaRPr lang="en-GB" sz="11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171450" lvl="0" indent="-171450">
              <a:lnSpc>
                <a:spcPct val="107000"/>
              </a:lnSpc>
              <a:buFont typeface="Arial" panose="020B0604020202020204" pitchFamily="34" charset="0"/>
              <a:buChar char="•"/>
            </a:pPr>
            <a:endParaRPr lang="en-GB" sz="1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lgn="ctr" defTabSz="685800" eaLnBrk="0" fontAlgn="base" hangingPunct="0">
              <a:spcBef>
                <a:spcPct val="0"/>
              </a:spcBef>
              <a:spcAft>
                <a:spcPct val="0"/>
              </a:spcAft>
            </a:pPr>
            <a:r>
              <a:rPr lang="en-US" altLang="en-US" sz="900" b="1" dirty="0">
                <a:solidFill>
                  <a:prstClr val="black"/>
                </a:solidFill>
              </a:rPr>
              <a:t>. </a:t>
            </a:r>
          </a:p>
        </p:txBody>
      </p:sp>
      <p:sp>
        <p:nvSpPr>
          <p:cNvPr id="13" name="AutoShape 6"/>
          <p:cNvSpPr>
            <a:spLocks noChangeArrowheads="1"/>
          </p:cNvSpPr>
          <p:nvPr/>
        </p:nvSpPr>
        <p:spPr bwMode="auto">
          <a:xfrm>
            <a:off x="7984847" y="1046534"/>
            <a:ext cx="3912080" cy="2146245"/>
          </a:xfrm>
          <a:prstGeom prst="cloudCallout">
            <a:avLst>
              <a:gd name="adj1" fmla="val -68231"/>
              <a:gd name="adj2" fmla="val 39803"/>
            </a:avLst>
          </a:prstGeom>
          <a:solidFill>
            <a:srgbClr val="FFFFFF"/>
          </a:solidFill>
          <a:ln w="38100">
            <a:solidFill>
              <a:schemeClr val="accent6">
                <a:lumMod val="60000"/>
                <a:lumOff val="40000"/>
              </a:schemeClr>
            </a:solidFill>
            <a:round/>
            <a:headEnd/>
            <a:tailEnd/>
          </a:ln>
        </p:spPr>
        <p:txBody>
          <a:bodyPr rot="0" vert="horz" wrap="square" lIns="91440" tIns="45720" rIns="91440" bIns="45720" anchor="t" anchorCtr="0" upright="1">
            <a:noAutofit/>
          </a:bodyPr>
          <a:lstStyle/>
          <a:p>
            <a:pPr algn="ctr" defTabSz="685800" eaLnBrk="0" fontAlgn="base" hangingPunct="0">
              <a:spcBef>
                <a:spcPct val="0"/>
              </a:spcBef>
              <a:spcAft>
                <a:spcPct val="0"/>
              </a:spcAft>
            </a:pPr>
            <a:r>
              <a:rPr lang="en-US" altLang="en-US" sz="1000" b="1" u="sng" dirty="0">
                <a:latin typeface="Letter-join Plus 8" panose="02000505000000020003" pitchFamily="50" charset="0"/>
              </a:rPr>
              <a:t>Athletics</a:t>
            </a:r>
            <a:endParaRPr lang="en-US" altLang="en-US" sz="1000" b="1" u="sng" dirty="0">
              <a:solidFill>
                <a:prstClr val="black"/>
              </a:solidFill>
              <a:latin typeface="Letter-join Plus 8" panose="02000505000000020003" pitchFamily="50" charset="0"/>
            </a:endParaRPr>
          </a:p>
          <a:p>
            <a:pPr lvl="0" fontAlgn="base">
              <a:lnSpc>
                <a:spcPct val="99000"/>
              </a:lnSpc>
              <a:spcAft>
                <a:spcPts val="15"/>
              </a:spcAft>
              <a:buClr>
                <a:srgbClr val="000000"/>
              </a:buClr>
              <a:buSzPts val="900"/>
            </a:pPr>
            <a:r>
              <a:rPr lang="en-GB" sz="10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Improve and sustain running techniques at different speeds. </a:t>
            </a:r>
            <a:endParaRPr lang="en-GB" sz="1000" dirty="0">
              <a:uFill>
                <a:solidFill>
                  <a:srgbClr val="000000"/>
                </a:solidFill>
              </a:uFill>
              <a:latin typeface="Letter-join Plus 8" panose="02000505000000020003" pitchFamily="50" charset="0"/>
              <a:ea typeface="Wingdings" panose="05000000000000000000" pitchFamily="2" charset="2"/>
              <a:cs typeface="Wingdings" panose="05000000000000000000" pitchFamily="2" charset="2"/>
            </a:endParaRPr>
          </a:p>
          <a:p>
            <a:pPr lvl="0" fontAlgn="base">
              <a:lnSpc>
                <a:spcPct val="101000"/>
              </a:lnSpc>
              <a:spcAft>
                <a:spcPts val="5"/>
              </a:spcAft>
              <a:buClr>
                <a:srgbClr val="000000"/>
              </a:buClr>
              <a:buSzPts val="900"/>
            </a:pPr>
            <a:r>
              <a:rPr lang="en-GB" sz="10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Demonstrate accuracy and technique in a range of throwing and jumping activities. </a:t>
            </a:r>
            <a:endParaRPr lang="en-GB" sz="1000" dirty="0">
              <a:uFill>
                <a:solidFill>
                  <a:srgbClr val="000000"/>
                </a:solidFill>
              </a:uFill>
              <a:latin typeface="Letter-join Plus 8" panose="02000505000000020003" pitchFamily="50" charset="0"/>
              <a:ea typeface="Wingdings" panose="05000000000000000000" pitchFamily="2" charset="2"/>
              <a:cs typeface="Wingdings" panose="05000000000000000000" pitchFamily="2" charset="2"/>
            </a:endParaRPr>
          </a:p>
          <a:p>
            <a:pPr lvl="0" fontAlgn="base">
              <a:lnSpc>
                <a:spcPct val="107000"/>
              </a:lnSpc>
              <a:spcAft>
                <a:spcPts val="0"/>
              </a:spcAft>
              <a:buClr>
                <a:srgbClr val="000000"/>
              </a:buClr>
              <a:buSzPts val="900"/>
            </a:pPr>
            <a:r>
              <a:rPr lang="en-GB" sz="10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Controlled take-off and landing when jumping. </a:t>
            </a:r>
            <a:endParaRPr lang="en-GB" sz="1000" dirty="0">
              <a:uFill>
                <a:solidFill>
                  <a:srgbClr val="000000"/>
                </a:solidFill>
              </a:uFill>
              <a:latin typeface="Letter-join Plus 8" panose="02000505000000020003" pitchFamily="50" charset="0"/>
              <a:ea typeface="Wingdings" panose="05000000000000000000" pitchFamily="2" charset="2"/>
              <a:cs typeface="Wingdings" panose="05000000000000000000" pitchFamily="2" charset="2"/>
            </a:endParaRPr>
          </a:p>
        </p:txBody>
      </p:sp>
      <p:sp>
        <p:nvSpPr>
          <p:cNvPr id="14" name="AutoShape 9"/>
          <p:cNvSpPr>
            <a:spLocks noChangeArrowheads="1"/>
          </p:cNvSpPr>
          <p:nvPr/>
        </p:nvSpPr>
        <p:spPr bwMode="auto">
          <a:xfrm>
            <a:off x="7537268" y="4358869"/>
            <a:ext cx="4517571" cy="1785954"/>
          </a:xfrm>
          <a:prstGeom prst="cloudCallout">
            <a:avLst>
              <a:gd name="adj1" fmla="val -51746"/>
              <a:gd name="adj2" fmla="val -61878"/>
            </a:avLst>
          </a:prstGeom>
          <a:solidFill>
            <a:srgbClr val="FFFFFF"/>
          </a:solidFill>
          <a:ln w="38100">
            <a:solidFill>
              <a:schemeClr val="accent6">
                <a:lumMod val="60000"/>
                <a:lumOff val="40000"/>
              </a:schemeClr>
            </a:solidFill>
            <a:round/>
            <a:headEnd/>
            <a:tailEnd/>
          </a:ln>
        </p:spPr>
        <p:txBody>
          <a:bodyPr rot="0" vert="horz" wrap="square" lIns="91440" tIns="45720" rIns="91440" bIns="45720" anchor="t" anchorCtr="0" upright="1">
            <a:noAutofit/>
          </a:bodyPr>
          <a:lstStyle/>
          <a:p>
            <a:pPr lvl="0" algn="ctr">
              <a:lnSpc>
                <a:spcPct val="99000"/>
              </a:lnSpc>
              <a:spcAft>
                <a:spcPts val="0"/>
              </a:spcAft>
            </a:pPr>
            <a:r>
              <a:rPr lang="en-GB" sz="1200" b="1" u="sng" dirty="0" smtClean="0">
                <a:latin typeface="Letter-join Plus 8" panose="02000505000000020003" pitchFamily="50" charset="0"/>
                <a:ea typeface="Times New Roman" panose="02020603050405020304" pitchFamily="18" charset="0"/>
                <a:cs typeface="Times New Roman" panose="02020603050405020304" pitchFamily="18" charset="0"/>
              </a:rPr>
              <a:t>Impact</a:t>
            </a:r>
          </a:p>
          <a:p>
            <a:pPr marR="29210" lvl="0" algn="just">
              <a:lnSpc>
                <a:spcPct val="99000"/>
              </a:lnSpc>
              <a:spcAft>
                <a:spcPts val="0"/>
              </a:spcAft>
            </a:pPr>
            <a:r>
              <a:rPr lang="en-GB" sz="1200" dirty="0">
                <a:latin typeface="Letter-join Plus 8" panose="02000505000000020003" pitchFamily="50" charset="0"/>
                <a:ea typeface="Times New Roman" panose="02020603050405020304" pitchFamily="18" charset="0"/>
                <a:cs typeface="Times New Roman" panose="02020603050405020304" pitchFamily="18" charset="0"/>
              </a:rPr>
              <a:t>Know and understand the basic principles of warming up and why it is important to lead a good quality performance. </a:t>
            </a:r>
            <a:endParaRPr lang="en-GB" dirty="0">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pPr>
            <a:r>
              <a:rPr lang="en-GB" sz="1200" dirty="0">
                <a:latin typeface="Letter-join Plus 8" panose="02000505000000020003" pitchFamily="50" charset="0"/>
                <a:ea typeface="Times New Roman" panose="02020603050405020304" pitchFamily="18" charset="0"/>
                <a:cs typeface="Times New Roman" panose="02020603050405020304" pitchFamily="18" charset="0"/>
              </a:rPr>
              <a:t>Understand and explain why physical activity is good for their health and well-being.</a:t>
            </a:r>
            <a:endParaRPr lang="en-GB" dirty="0">
              <a:latin typeface="Calibri" panose="020F0502020204030204" pitchFamily="34" charset="0"/>
              <a:ea typeface="Calibri" panose="020F0502020204030204" pitchFamily="34" charset="0"/>
              <a:cs typeface="Times New Roman" panose="02020603050405020304" pitchFamily="18" charset="0"/>
            </a:endParaRPr>
          </a:p>
          <a:p>
            <a:pPr lvl="0" algn="ctr" defTabSz="685800" eaLnBrk="0" fontAlgn="base" hangingPunct="0">
              <a:spcBef>
                <a:spcPct val="0"/>
              </a:spcBef>
              <a:spcAft>
                <a:spcPct val="0"/>
              </a:spcAft>
            </a:pPr>
            <a:endParaRPr lang="en-GB" sz="10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5" name="AutoShape 9"/>
          <p:cNvSpPr>
            <a:spLocks noChangeArrowheads="1"/>
          </p:cNvSpPr>
          <p:nvPr/>
        </p:nvSpPr>
        <p:spPr bwMode="auto">
          <a:xfrm>
            <a:off x="7949366" y="2978727"/>
            <a:ext cx="3743870" cy="1362246"/>
          </a:xfrm>
          <a:prstGeom prst="cloudCallout">
            <a:avLst>
              <a:gd name="adj1" fmla="val -68360"/>
              <a:gd name="adj2" fmla="val 27410"/>
            </a:avLst>
          </a:prstGeom>
          <a:solidFill>
            <a:srgbClr val="FFFFFF"/>
          </a:solidFill>
          <a:ln w="38100">
            <a:solidFill>
              <a:schemeClr val="accent6">
                <a:lumMod val="60000"/>
                <a:lumOff val="40000"/>
              </a:schemeClr>
            </a:solidFill>
            <a:round/>
            <a:headEnd/>
            <a:tailEnd/>
          </a:ln>
        </p:spPr>
        <p:txBody>
          <a:bodyPr vert="horz" wrap="square" lIns="68580" tIns="34290" rIns="68580" bIns="34290" numCol="1" anchor="t" anchorCtr="0" compatLnSpc="1">
            <a:prstTxWarp prst="textNoShape">
              <a:avLst/>
            </a:prstTxWarp>
          </a:bodyPr>
          <a:lstStyle/>
          <a:p>
            <a:pPr algn="ctr" defTabSz="685800" eaLnBrk="0" fontAlgn="base" hangingPunct="0">
              <a:spcBef>
                <a:spcPct val="0"/>
              </a:spcBef>
              <a:spcAft>
                <a:spcPct val="0"/>
              </a:spcAft>
            </a:pPr>
            <a:r>
              <a:rPr lang="en-US" altLang="en-US" sz="900" b="1" u="sng" dirty="0">
                <a:latin typeface="Letter-join Plus 8" panose="02000505000000020003" pitchFamily="50" charset="0"/>
              </a:rPr>
              <a:t>Vocabulary </a:t>
            </a:r>
          </a:p>
          <a:p>
            <a:pPr algn="ctr" defTabSz="685800" eaLnBrk="0" fontAlgn="base" hangingPunct="0">
              <a:spcBef>
                <a:spcPct val="0"/>
              </a:spcBef>
              <a:spcAft>
                <a:spcPct val="0"/>
              </a:spcAft>
            </a:pPr>
            <a:endParaRPr lang="en-US" altLang="en-US" sz="900" b="1" dirty="0">
              <a:latin typeface="Letter-join Plus 8" panose="02000505000000020003" pitchFamily="50" charset="0"/>
            </a:endParaRPr>
          </a:p>
          <a:p>
            <a:pPr lvl="0" fontAlgn="base">
              <a:spcAft>
                <a:spcPts val="0"/>
              </a:spcAft>
              <a:buClr>
                <a:srgbClr val="000000"/>
              </a:buClr>
              <a:buSzPts val="900"/>
            </a:pPr>
            <a:r>
              <a:rPr lang="en-GB" sz="1200" dirty="0">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Know and describe what an effective warm up and cool down is and how to do this safely.</a:t>
            </a:r>
            <a:endParaRPr lang="en-GB" sz="12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defTabSz="685800" eaLnBrk="0" fontAlgn="base" hangingPunct="0">
              <a:spcBef>
                <a:spcPct val="0"/>
              </a:spcBef>
              <a:spcAft>
                <a:spcPct val="0"/>
              </a:spcAft>
            </a:pPr>
            <a:endParaRPr lang="en-US" altLang="en-US" sz="1350" dirty="0">
              <a:latin typeface="Arial" panose="020B0604020202020204" pitchFamily="34" charset="0"/>
            </a:endParaRPr>
          </a:p>
          <a:p>
            <a:pPr defTabSz="685800" eaLnBrk="0" fontAlgn="base" hangingPunct="0">
              <a:spcBef>
                <a:spcPct val="0"/>
              </a:spcBef>
              <a:spcAft>
                <a:spcPct val="0"/>
              </a:spcAft>
            </a:pPr>
            <a:endParaRPr lang="en-US" altLang="en-US" sz="1350" dirty="0">
              <a:latin typeface="Arial" panose="020B0604020202020204" pitchFamily="34" charset="0"/>
            </a:endParaRPr>
          </a:p>
        </p:txBody>
      </p:sp>
      <p:pic>
        <p:nvPicPr>
          <p:cNvPr id="16" name="Picture 15"/>
          <p:cNvPicPr>
            <a:picLocks noChangeAspect="1"/>
          </p:cNvPicPr>
          <p:nvPr/>
        </p:nvPicPr>
        <p:blipFill>
          <a:blip r:embed="rId5"/>
          <a:stretch>
            <a:fillRect/>
          </a:stretch>
        </p:blipFill>
        <p:spPr>
          <a:xfrm>
            <a:off x="78708" y="66369"/>
            <a:ext cx="2625312" cy="771185"/>
          </a:xfrm>
          <a:prstGeom prst="rect">
            <a:avLst/>
          </a:prstGeom>
        </p:spPr>
      </p:pic>
      <p:pic>
        <p:nvPicPr>
          <p:cNvPr id="17" name="Picture 16"/>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Lst>
          </a:blip>
          <a:stretch>
            <a:fillRect/>
          </a:stretch>
        </p:blipFill>
        <p:spPr>
          <a:xfrm>
            <a:off x="10398868" y="-201168"/>
            <a:ext cx="1498059" cy="1214813"/>
          </a:xfrm>
          <a:prstGeom prst="rect">
            <a:avLst/>
          </a:prstGeom>
        </p:spPr>
      </p:pic>
    </p:spTree>
    <p:extLst>
      <p:ext uri="{BB962C8B-B14F-4D97-AF65-F5344CB8AC3E}">
        <p14:creationId xmlns:p14="http://schemas.microsoft.com/office/powerpoint/2010/main" val="2418012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88" y="0"/>
            <a:ext cx="12190412" cy="940526"/>
          </a:xfrm>
          <a:prstGeom prst="rect">
            <a:avLst/>
          </a:prstGeom>
          <a:solidFill>
            <a:srgbClr val="C285A3"/>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lang="en-GB" altLang="en-US" sz="4400" b="1">
                <a:solidFill>
                  <a:srgbClr val="000000"/>
                </a:solidFill>
                <a:latin typeface="Century Gothic" panose="020B0502020202020204" pitchFamily="34" charset="0"/>
              </a:rPr>
              <a:t>Computing at </a:t>
            </a:r>
            <a:r>
              <a:rPr lang="en-GB" altLang="en-US" sz="4400" b="1" err="1">
                <a:solidFill>
                  <a:srgbClr val="000000"/>
                </a:solidFill>
                <a:latin typeface="Century Gothic" panose="020B0502020202020204" pitchFamily="34" charset="0"/>
              </a:rPr>
              <a:t>Alvaston</a:t>
            </a:r>
            <a:endParaRPr lang="en-US" altLang="en-US" sz="4400">
              <a:latin typeface="Century Gothic" panose="020B0502020202020204" pitchFamily="34" charset="0"/>
            </a:endParaRP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28" y="6053382"/>
            <a:ext cx="2571750"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6" name="Rounded Rectangle 5"/>
          <p:cNvSpPr/>
          <p:nvPr/>
        </p:nvSpPr>
        <p:spPr>
          <a:xfrm>
            <a:off x="130628" y="1031967"/>
            <a:ext cx="11861075" cy="5021415"/>
          </a:xfrm>
          <a:prstGeom prst="roundRect">
            <a:avLst/>
          </a:prstGeom>
          <a:solidFill>
            <a:schemeClr val="accent5">
              <a:lumMod val="40000"/>
              <a:lumOff val="60000"/>
            </a:schemeClr>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solidFill>
                <a:schemeClr val="tx1"/>
              </a:solidFill>
              <a:latin typeface="Century Gothic" panose="020B0502020202020204" pitchFamily="34" charset="0"/>
            </a:endParaRPr>
          </a:p>
        </p:txBody>
      </p:sp>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0022" y="6053382"/>
            <a:ext cx="1894114" cy="74469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8" name="Picture 7"/>
          <p:cNvPicPr>
            <a:picLocks noChangeAspect="1"/>
          </p:cNvPicPr>
          <p:nvPr/>
        </p:nvPicPr>
        <p:blipFill>
          <a:blip r:embed="rId4"/>
          <a:stretch>
            <a:fillRect/>
          </a:stretch>
        </p:blipFill>
        <p:spPr>
          <a:xfrm>
            <a:off x="4515394" y="1907313"/>
            <a:ext cx="2743200" cy="4010025"/>
          </a:xfrm>
          <a:prstGeom prst="rect">
            <a:avLst/>
          </a:prstGeom>
        </p:spPr>
      </p:pic>
      <p:sp>
        <p:nvSpPr>
          <p:cNvPr id="9" name="TextBox 8"/>
          <p:cNvSpPr txBox="1"/>
          <p:nvPr/>
        </p:nvSpPr>
        <p:spPr>
          <a:xfrm>
            <a:off x="2932610" y="1208030"/>
            <a:ext cx="6257109" cy="523220"/>
          </a:xfrm>
          <a:prstGeom prst="rect">
            <a:avLst/>
          </a:prstGeom>
          <a:noFill/>
        </p:spPr>
        <p:txBody>
          <a:bodyPr wrap="square" rtlCol="0" anchor="t">
            <a:spAutoFit/>
          </a:bodyPr>
          <a:lstStyle/>
          <a:p>
            <a:pPr algn="ctr"/>
            <a:r>
              <a:rPr lang="en-GB" sz="2800" dirty="0">
                <a:latin typeface="Century Gothic"/>
              </a:rPr>
              <a:t>A great year 6 </a:t>
            </a:r>
            <a:r>
              <a:rPr lang="en-GB" sz="2800" b="1" dirty="0">
                <a:solidFill>
                  <a:srgbClr val="000000"/>
                </a:solidFill>
                <a:latin typeface="Century Gothic" panose="020B0502020202020204" pitchFamily="34" charset="0"/>
              </a:rPr>
              <a:t>PE pupil </a:t>
            </a:r>
            <a:r>
              <a:rPr lang="en-GB" sz="2800" dirty="0" smtClean="0">
                <a:latin typeface="Century Gothic"/>
              </a:rPr>
              <a:t>will</a:t>
            </a:r>
            <a:r>
              <a:rPr lang="en-GB" sz="2800" dirty="0">
                <a:latin typeface="Century Gothic"/>
              </a:rPr>
              <a:t>:</a:t>
            </a:r>
          </a:p>
        </p:txBody>
      </p:sp>
      <p:sp>
        <p:nvSpPr>
          <p:cNvPr id="10" name="AutoShape 7"/>
          <p:cNvSpPr>
            <a:spLocks noChangeArrowheads="1"/>
          </p:cNvSpPr>
          <p:nvPr/>
        </p:nvSpPr>
        <p:spPr bwMode="auto">
          <a:xfrm>
            <a:off x="317388" y="1031967"/>
            <a:ext cx="3416797" cy="1832864"/>
          </a:xfrm>
          <a:prstGeom prst="cloudCallout">
            <a:avLst>
              <a:gd name="adj1" fmla="val 58957"/>
              <a:gd name="adj2" fmla="val 48930"/>
            </a:avLst>
          </a:prstGeom>
          <a:solidFill>
            <a:srgbClr val="FFFFFF"/>
          </a:solidFill>
          <a:ln w="38100">
            <a:solidFill>
              <a:srgbClr val="FFFF89"/>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900" b="1" u="sng" dirty="0">
                <a:solidFill>
                  <a:prstClr val="black"/>
                </a:solidFill>
                <a:latin typeface="Letter-join Plus 8" panose="02000505000000020003" pitchFamily="50" charset="0"/>
              </a:rPr>
              <a:t>Gymnastics</a:t>
            </a:r>
          </a:p>
          <a:p>
            <a:pPr>
              <a:lnSpc>
                <a:spcPct val="107000"/>
              </a:lnSpc>
              <a:spcAft>
                <a:spcPts val="0"/>
              </a:spcAft>
            </a:pP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marR="28575" lvl="0" algn="just" fontAlgn="base">
              <a:lnSpc>
                <a:spcPct val="99000"/>
              </a:lnSpc>
              <a:spcAft>
                <a:spcPts val="0"/>
              </a:spcAft>
              <a:buClr>
                <a:srgbClr val="000000"/>
              </a:buClr>
              <a:buSzPts val="900"/>
            </a:pPr>
            <a:r>
              <a:rPr lang="en-GB" sz="9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Create and structure motifs, sections and whole dances. </a:t>
            </a:r>
            <a:endParaRPr lang="en-GB" sz="11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lvl="0" fontAlgn="base">
              <a:lnSpc>
                <a:spcPct val="107000"/>
              </a:lnSpc>
              <a:spcAft>
                <a:spcPts val="0"/>
              </a:spcAft>
              <a:buClr>
                <a:srgbClr val="000000"/>
              </a:buClr>
              <a:buSzPts val="900"/>
            </a:pPr>
            <a:r>
              <a:rPr lang="en-GB" sz="9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Begin to use basic compositional principles when creating their own dances.</a:t>
            </a:r>
            <a:endParaRPr lang="en-GB" sz="1100" dirty="0">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lnSpc>
                <a:spcPct val="107000"/>
              </a:lnSpc>
              <a:spcAft>
                <a:spcPts val="0"/>
              </a:spcAft>
            </a:pPr>
            <a:r>
              <a:rPr lang="en-GB" sz="900" dirty="0">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gn="ctr" defTabSz="685800" eaLnBrk="0" fontAlgn="base" hangingPunct="0">
              <a:spcBef>
                <a:spcPct val="0"/>
              </a:spcBef>
              <a:spcAft>
                <a:spcPct val="0"/>
              </a:spcAft>
            </a:pPr>
            <a:endParaRPr lang="en-GB" sz="9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1" name="AutoShape 10"/>
          <p:cNvSpPr>
            <a:spLocks noChangeArrowheads="1"/>
          </p:cNvSpPr>
          <p:nvPr/>
        </p:nvSpPr>
        <p:spPr bwMode="auto">
          <a:xfrm>
            <a:off x="130628" y="2887932"/>
            <a:ext cx="4165014" cy="1481060"/>
          </a:xfrm>
          <a:prstGeom prst="cloudCallout">
            <a:avLst>
              <a:gd name="adj1" fmla="val 70870"/>
              <a:gd name="adj2" fmla="val -27803"/>
            </a:avLst>
          </a:prstGeom>
          <a:solidFill>
            <a:srgbClr val="FFFFFF"/>
          </a:solidFill>
          <a:ln w="38100">
            <a:solidFill>
              <a:srgbClr val="FFFF89"/>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100" b="1" u="sng" dirty="0" smtClean="0">
                <a:solidFill>
                  <a:prstClr val="black"/>
                </a:solidFill>
                <a:latin typeface="Letter-join Plus 8" panose="02000505000000020003" pitchFamily="50" charset="0"/>
              </a:rPr>
              <a:t>Dance</a:t>
            </a:r>
            <a:endParaRPr lang="en-US" altLang="en-US" sz="1100" b="1" u="sng" dirty="0">
              <a:solidFill>
                <a:prstClr val="black"/>
              </a:solidFill>
              <a:latin typeface="Letter-join Plus 8" panose="02000505000000020003" pitchFamily="50" charset="0"/>
            </a:endParaRPr>
          </a:p>
          <a:p>
            <a:pPr marR="28575" lvl="0" algn="just" fontAlgn="base">
              <a:lnSpc>
                <a:spcPct val="99000"/>
              </a:lnSpc>
              <a:spcAft>
                <a:spcPts val="0"/>
              </a:spcAft>
              <a:buClr>
                <a:srgbClr val="000000"/>
              </a:buClr>
              <a:buSzPts val="900"/>
            </a:pPr>
            <a:r>
              <a:rPr lang="en-GB" sz="11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Create and structure motifs, sections and whole dances. </a:t>
            </a:r>
            <a:endParaRPr lang="en-GB" sz="11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a:p>
            <a:pPr lvl="0" fontAlgn="base">
              <a:lnSpc>
                <a:spcPct val="107000"/>
              </a:lnSpc>
              <a:spcAft>
                <a:spcPts val="0"/>
              </a:spcAft>
              <a:buClr>
                <a:srgbClr val="000000"/>
              </a:buClr>
              <a:buSzPts val="900"/>
            </a:pPr>
            <a:r>
              <a:rPr lang="en-GB" sz="11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Begin to use basic compositional principles when creating their own dances.</a:t>
            </a:r>
            <a:endParaRPr lang="en-GB" sz="11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p:txBody>
      </p:sp>
      <p:sp>
        <p:nvSpPr>
          <p:cNvPr id="12" name="AutoShape 8"/>
          <p:cNvSpPr>
            <a:spLocks noChangeArrowheads="1"/>
          </p:cNvSpPr>
          <p:nvPr/>
        </p:nvSpPr>
        <p:spPr bwMode="auto">
          <a:xfrm>
            <a:off x="317388" y="4358868"/>
            <a:ext cx="3764132" cy="1603073"/>
          </a:xfrm>
          <a:prstGeom prst="cloudCallout">
            <a:avLst>
              <a:gd name="adj1" fmla="val 61046"/>
              <a:gd name="adj2" fmla="val -40966"/>
            </a:avLst>
          </a:prstGeom>
          <a:solidFill>
            <a:srgbClr val="FFFFFF"/>
          </a:solidFill>
          <a:ln w="38100">
            <a:solidFill>
              <a:srgbClr val="FFFF89"/>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900" b="1" u="sng" dirty="0" smtClean="0">
                <a:solidFill>
                  <a:prstClr val="black"/>
                </a:solidFill>
              </a:rPr>
              <a:t>Games </a:t>
            </a:r>
            <a:endParaRPr lang="en-US" altLang="en-US" sz="900" b="1" dirty="0">
              <a:solidFill>
                <a:prstClr val="black"/>
              </a:solidFill>
            </a:endParaRPr>
          </a:p>
          <a:p>
            <a:pPr marR="27940" lvl="0" fontAlgn="base">
              <a:lnSpc>
                <a:spcPct val="101000"/>
              </a:lnSpc>
              <a:spcAft>
                <a:spcPts val="0"/>
              </a:spcAft>
              <a:buClr>
                <a:srgbClr val="000000"/>
              </a:buClr>
              <a:buSzPts val="900"/>
            </a:pPr>
            <a:r>
              <a:rPr lang="en-GB" sz="1100" dirty="0">
                <a:solidFill>
                  <a:prstClr val="black"/>
                </a:solidFill>
                <a:latin typeface="Letter-join Plus 8" panose="02000505000000020003" pitchFamily="50" charset="0"/>
              </a:rPr>
              <a:t> </a:t>
            </a:r>
            <a:r>
              <a:rPr lang="en-GB" sz="1100" dirty="0">
                <a:solidFill>
                  <a:srgbClr val="00206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Understand, choose and apply a range of tactics and strategies for defence and attack.</a:t>
            </a:r>
            <a:endParaRPr lang="en-GB" sz="11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a:p>
            <a:pPr marR="27940" lvl="0" fontAlgn="base">
              <a:lnSpc>
                <a:spcPct val="101000"/>
              </a:lnSpc>
              <a:spcAft>
                <a:spcPts val="0"/>
              </a:spcAft>
              <a:buClr>
                <a:srgbClr val="000000"/>
              </a:buClr>
              <a:buSzPts val="900"/>
            </a:pPr>
            <a:r>
              <a:rPr lang="en-GB" sz="1100" dirty="0">
                <a:solidFill>
                  <a:srgbClr val="002060"/>
                </a:solidFill>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Use these tactics and strategies more consistently in similar games.</a:t>
            </a:r>
            <a:endParaRPr lang="en-GB" sz="1100" dirty="0">
              <a:uFill>
                <a:solidFill>
                  <a:srgbClr val="000000"/>
                </a:solidFill>
              </a:uFill>
              <a:latin typeface="Letter-join Plus 8" panose="02000505000000020003" pitchFamily="50" charset="0"/>
              <a:ea typeface="Arial" panose="020B0604020202020204" pitchFamily="34" charset="0"/>
              <a:cs typeface="Arial" panose="020B0604020202020204" pitchFamily="34" charset="0"/>
            </a:endParaRPr>
          </a:p>
        </p:txBody>
      </p:sp>
      <p:sp>
        <p:nvSpPr>
          <p:cNvPr id="13" name="AutoShape 6"/>
          <p:cNvSpPr>
            <a:spLocks noChangeArrowheads="1"/>
          </p:cNvSpPr>
          <p:nvPr/>
        </p:nvSpPr>
        <p:spPr bwMode="auto">
          <a:xfrm>
            <a:off x="8039803" y="1046536"/>
            <a:ext cx="3789336" cy="1932837"/>
          </a:xfrm>
          <a:prstGeom prst="cloudCallout">
            <a:avLst>
              <a:gd name="adj1" fmla="val -68231"/>
              <a:gd name="adj2" fmla="val 39803"/>
            </a:avLst>
          </a:prstGeom>
          <a:solidFill>
            <a:srgbClr val="FFFFFF"/>
          </a:solidFill>
          <a:ln w="38100">
            <a:solidFill>
              <a:srgbClr val="FFFF89"/>
            </a:solidFill>
            <a:round/>
            <a:headEnd/>
            <a:tailEnd/>
          </a:ln>
        </p:spPr>
        <p:txBody>
          <a:bodyPr rot="0" vert="horz" wrap="square" lIns="91440" tIns="45720" rIns="91440" bIns="45720" anchor="t" anchorCtr="0" upright="1">
            <a:noAutofit/>
          </a:bodyPr>
          <a:lstStyle/>
          <a:p>
            <a:pPr algn="ctr" defTabSz="685800" eaLnBrk="0" fontAlgn="base" hangingPunct="0">
              <a:spcBef>
                <a:spcPct val="0"/>
              </a:spcBef>
              <a:spcAft>
                <a:spcPct val="0"/>
              </a:spcAft>
            </a:pPr>
            <a:r>
              <a:rPr lang="en-US" altLang="en-US" sz="900" b="1" u="sng" dirty="0">
                <a:latin typeface="Letter-join Plus 8" panose="02000505000000020003" pitchFamily="50" charset="0"/>
              </a:rPr>
              <a:t>Athletics</a:t>
            </a:r>
            <a:endParaRPr lang="en-US" altLang="en-US" sz="900" b="1" u="sng" dirty="0">
              <a:solidFill>
                <a:prstClr val="black"/>
              </a:solidFill>
              <a:latin typeface="Letter-join Plus 8" panose="02000505000000020003" pitchFamily="50" charset="0"/>
            </a:endParaRPr>
          </a:p>
          <a:p>
            <a:pPr lvl="0" fontAlgn="base">
              <a:lnSpc>
                <a:spcPct val="107000"/>
              </a:lnSpc>
              <a:spcAft>
                <a:spcPts val="0"/>
              </a:spcAft>
              <a:buClr>
                <a:srgbClr val="000000"/>
              </a:buClr>
              <a:buSzPts val="900"/>
            </a:pPr>
            <a:r>
              <a:rPr lang="en-GB" sz="12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Controlled take-off and landing when jumping. </a:t>
            </a:r>
            <a:endParaRPr lang="en-GB" sz="1200" dirty="0">
              <a:uFill>
                <a:solidFill>
                  <a:srgbClr val="000000"/>
                </a:solidFill>
              </a:uFill>
              <a:latin typeface="Letter-join Plus 8" panose="02000505000000020003" pitchFamily="50" charset="0"/>
              <a:ea typeface="Wingdings" panose="05000000000000000000" pitchFamily="2" charset="2"/>
              <a:cs typeface="Wingdings" panose="05000000000000000000" pitchFamily="2" charset="2"/>
            </a:endParaRPr>
          </a:p>
          <a:p>
            <a:pPr lvl="0" fontAlgn="base">
              <a:lnSpc>
                <a:spcPct val="107000"/>
              </a:lnSpc>
              <a:spcAft>
                <a:spcPts val="0"/>
              </a:spcAft>
              <a:buClr>
                <a:srgbClr val="000000"/>
              </a:buClr>
              <a:buSzPts val="900"/>
            </a:pPr>
            <a:r>
              <a:rPr lang="en-GB" sz="12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Combine running and jumping well with fluency. </a:t>
            </a:r>
            <a:endParaRPr lang="en-GB" sz="1200" dirty="0">
              <a:uFill>
                <a:solidFill>
                  <a:srgbClr val="000000"/>
                </a:solidFill>
              </a:uFill>
              <a:latin typeface="Letter-join Plus 8" panose="02000505000000020003" pitchFamily="50" charset="0"/>
              <a:ea typeface="Wingdings" panose="05000000000000000000" pitchFamily="2" charset="2"/>
              <a:cs typeface="Wingdings" panose="05000000000000000000" pitchFamily="2" charset="2"/>
            </a:endParaRPr>
          </a:p>
          <a:p>
            <a:pPr lvl="0" fontAlgn="base">
              <a:lnSpc>
                <a:spcPct val="107000"/>
              </a:lnSpc>
              <a:spcAft>
                <a:spcPts val="0"/>
              </a:spcAft>
              <a:buClr>
                <a:srgbClr val="000000"/>
              </a:buClr>
              <a:buSzPts val="900"/>
            </a:pPr>
            <a:r>
              <a:rPr lang="en-GB" sz="1200" dirty="0">
                <a:solidFill>
                  <a:srgbClr val="002060"/>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Be accurate and precise when throwing at a target. </a:t>
            </a:r>
            <a:endParaRPr lang="en-GB" sz="1200" dirty="0">
              <a:uFill>
                <a:solidFill>
                  <a:srgbClr val="000000"/>
                </a:solidFill>
              </a:uFill>
              <a:latin typeface="Letter-join Plus 8" panose="02000505000000020003" pitchFamily="50" charset="0"/>
              <a:ea typeface="Wingdings" panose="05000000000000000000" pitchFamily="2" charset="2"/>
              <a:cs typeface="Wingdings" panose="05000000000000000000" pitchFamily="2" charset="2"/>
            </a:endParaRPr>
          </a:p>
        </p:txBody>
      </p:sp>
      <p:sp>
        <p:nvSpPr>
          <p:cNvPr id="14" name="AutoShape 9"/>
          <p:cNvSpPr>
            <a:spLocks noChangeArrowheads="1"/>
          </p:cNvSpPr>
          <p:nvPr/>
        </p:nvSpPr>
        <p:spPr bwMode="auto">
          <a:xfrm>
            <a:off x="7659755" y="4616245"/>
            <a:ext cx="3729946" cy="1331127"/>
          </a:xfrm>
          <a:prstGeom prst="cloudCallout">
            <a:avLst>
              <a:gd name="adj1" fmla="val -51746"/>
              <a:gd name="adj2" fmla="val -61878"/>
            </a:avLst>
          </a:prstGeom>
          <a:solidFill>
            <a:srgbClr val="FFFFFF"/>
          </a:solidFill>
          <a:ln w="38100">
            <a:solidFill>
              <a:srgbClr val="FFFF89"/>
            </a:solidFill>
            <a:round/>
            <a:headEnd/>
            <a:tailEnd/>
          </a:ln>
        </p:spPr>
        <p:txBody>
          <a:bodyPr rot="0" vert="horz" wrap="square" lIns="91440" tIns="45720" rIns="91440" bIns="45720" anchor="t" anchorCtr="0" upright="1">
            <a:noAutofit/>
          </a:bodyPr>
          <a:lstStyle/>
          <a:p>
            <a:pPr lvl="0" algn="ctr" defTabSz="685800" eaLnBrk="0" fontAlgn="base" hangingPunct="0">
              <a:spcBef>
                <a:spcPct val="0"/>
              </a:spcBef>
              <a:spcAft>
                <a:spcPct val="0"/>
              </a:spcAft>
            </a:pPr>
            <a:r>
              <a:rPr lang="en-US" altLang="en-US" sz="1200" b="1" u="sng" dirty="0" smtClean="0">
                <a:solidFill>
                  <a:prstClr val="black"/>
                </a:solidFill>
                <a:latin typeface="Letter-join Plus 8" panose="02000505000000020003" pitchFamily="50" charset="0"/>
              </a:rPr>
              <a:t>Impact</a:t>
            </a:r>
          </a:p>
          <a:p>
            <a:pPr algn="ctr" defTabSz="685800" eaLnBrk="0" fontAlgn="base" hangingPunct="0">
              <a:spcBef>
                <a:spcPct val="0"/>
              </a:spcBef>
              <a:spcAft>
                <a:spcPct val="0"/>
              </a:spcAft>
            </a:pPr>
            <a:r>
              <a:rPr lang="en-GB" sz="1200" dirty="0">
                <a:latin typeface="Letter-join Plus 8" panose="02000505000000020003" pitchFamily="50" charset="0"/>
                <a:ea typeface="Times New Roman" panose="02020603050405020304" pitchFamily="18" charset="0"/>
                <a:cs typeface="Times New Roman" panose="02020603050405020304" pitchFamily="18" charset="0"/>
              </a:rPr>
              <a:t>Understand why exercise is good for their health, fitness and well-being and supports energy for everyday life. </a:t>
            </a:r>
            <a:endParaRPr lang="en-GB" sz="1200" dirty="0">
              <a:latin typeface="Letter-join Plus 8" panose="02000505000000020003" pitchFamily="50" charset="0"/>
              <a:ea typeface="Calibri" panose="020F0502020204030204" pitchFamily="34" charset="0"/>
              <a:cs typeface="Times New Roman" panose="02020603050405020304" pitchFamily="18" charset="0"/>
            </a:endParaRPr>
          </a:p>
          <a:p>
            <a:pPr lvl="0" algn="ctr" defTabSz="685800" eaLnBrk="0" fontAlgn="base" hangingPunct="0">
              <a:spcBef>
                <a:spcPct val="0"/>
              </a:spcBef>
              <a:spcAft>
                <a:spcPct val="0"/>
              </a:spcAft>
            </a:pPr>
            <a:endParaRPr lang="en-US" altLang="en-US" sz="1200" b="1" dirty="0">
              <a:solidFill>
                <a:prstClr val="black"/>
              </a:solidFill>
              <a:latin typeface="Letter-join Plus 8" panose="02000505000000020003" pitchFamily="50" charset="0"/>
            </a:endParaRPr>
          </a:p>
        </p:txBody>
      </p:sp>
      <p:sp>
        <p:nvSpPr>
          <p:cNvPr id="15" name="Cloud Callout 14"/>
          <p:cNvSpPr/>
          <p:nvPr/>
        </p:nvSpPr>
        <p:spPr>
          <a:xfrm>
            <a:off x="8188092" y="2979373"/>
            <a:ext cx="3583859" cy="1389619"/>
          </a:xfrm>
          <a:prstGeom prst="cloudCallout">
            <a:avLst>
              <a:gd name="adj1" fmla="val -73920"/>
              <a:gd name="adj2" fmla="val -11793"/>
            </a:avLst>
          </a:prstGeom>
          <a:ln w="38100">
            <a:solidFill>
              <a:srgbClr val="FFFF89"/>
            </a:solidFill>
          </a:ln>
        </p:spPr>
        <p:style>
          <a:lnRef idx="2">
            <a:schemeClr val="accent6"/>
          </a:lnRef>
          <a:fillRef idx="1">
            <a:schemeClr val="lt1"/>
          </a:fillRef>
          <a:effectRef idx="0">
            <a:schemeClr val="accent6"/>
          </a:effectRef>
          <a:fontRef idx="minor">
            <a:schemeClr val="dk1"/>
          </a:fontRef>
        </p:style>
        <p:txBody>
          <a:bodyPr rtlCol="0" anchor="t" anchorCtr="0"/>
          <a:lstStyle/>
          <a:p>
            <a:pPr lvl="0" algn="ctr" defTabSz="685800" eaLnBrk="0" fontAlgn="base" hangingPunct="0">
              <a:spcBef>
                <a:spcPct val="0"/>
              </a:spcBef>
              <a:spcAft>
                <a:spcPct val="0"/>
              </a:spcAft>
            </a:pPr>
            <a:r>
              <a:rPr lang="en-US" altLang="en-US" sz="900" b="1" u="sng" dirty="0">
                <a:solidFill>
                  <a:prstClr val="black"/>
                </a:solidFill>
                <a:latin typeface="Letter-join Plus 8" panose="02000505000000020003" pitchFamily="50" charset="0"/>
              </a:rPr>
              <a:t>Vocabulary </a:t>
            </a:r>
          </a:p>
          <a:p>
            <a:pPr lvl="0" algn="ctr" defTabSz="685800" eaLnBrk="0" fontAlgn="base" hangingPunct="0">
              <a:spcBef>
                <a:spcPct val="0"/>
              </a:spcBef>
              <a:spcAft>
                <a:spcPct val="0"/>
              </a:spcAft>
            </a:pPr>
            <a:endParaRPr lang="en-US" altLang="en-US" sz="900" b="1" dirty="0">
              <a:solidFill>
                <a:prstClr val="black"/>
              </a:solidFill>
              <a:latin typeface="Letter-join Plus 8" panose="02000505000000020003" pitchFamily="50" charset="0"/>
            </a:endParaRPr>
          </a:p>
          <a:p>
            <a:pPr marR="28575" lvl="0" algn="just" fontAlgn="base">
              <a:lnSpc>
                <a:spcPct val="99000"/>
              </a:lnSpc>
              <a:spcAft>
                <a:spcPts val="0"/>
              </a:spcAft>
              <a:buClr>
                <a:srgbClr val="000000"/>
              </a:buClr>
              <a:buSzPts val="900"/>
            </a:pPr>
            <a:r>
              <a:rPr lang="en-GB" sz="1200" dirty="0">
                <a:solidFill>
                  <a:schemeClr val="tx1"/>
                </a:solidFill>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Understand and talk about why dance is good for health, fitness and well-being. </a:t>
            </a:r>
            <a:endParaRPr lang="en-GB" sz="1200" dirty="0">
              <a:solidFill>
                <a:schemeClr val="tx1"/>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p:txBody>
      </p:sp>
      <p:pic>
        <p:nvPicPr>
          <p:cNvPr id="16" name="Picture 15"/>
          <p:cNvPicPr>
            <a:picLocks noChangeAspect="1"/>
          </p:cNvPicPr>
          <p:nvPr/>
        </p:nvPicPr>
        <p:blipFill>
          <a:blip r:embed="rId5"/>
          <a:stretch>
            <a:fillRect/>
          </a:stretch>
        </p:blipFill>
        <p:spPr>
          <a:xfrm>
            <a:off x="78708" y="66369"/>
            <a:ext cx="2625312" cy="771185"/>
          </a:xfrm>
          <a:prstGeom prst="rect">
            <a:avLst/>
          </a:prstGeom>
        </p:spPr>
      </p:pic>
      <p:pic>
        <p:nvPicPr>
          <p:cNvPr id="17" name="Picture 16"/>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Lst>
          </a:blip>
          <a:stretch>
            <a:fillRect/>
          </a:stretch>
        </p:blipFill>
        <p:spPr>
          <a:xfrm>
            <a:off x="10398868" y="-201168"/>
            <a:ext cx="1498059" cy="1214813"/>
          </a:xfrm>
          <a:prstGeom prst="rect">
            <a:avLst/>
          </a:prstGeom>
        </p:spPr>
      </p:pic>
    </p:spTree>
    <p:extLst>
      <p:ext uri="{BB962C8B-B14F-4D97-AF65-F5344CB8AC3E}">
        <p14:creationId xmlns:p14="http://schemas.microsoft.com/office/powerpoint/2010/main" val="324104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0" y="104701"/>
            <a:ext cx="12190412" cy="940526"/>
          </a:xfrm>
          <a:prstGeom prst="rect">
            <a:avLst/>
          </a:prstGeom>
          <a:solidFill>
            <a:srgbClr val="C285A3"/>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4400" b="1" i="0" u="none" strike="noStrike" cap="none" normalizeH="0" baseline="0" dirty="0">
                <a:ln>
                  <a:noFill/>
                </a:ln>
                <a:solidFill>
                  <a:srgbClr val="000000"/>
                </a:solidFill>
                <a:effectLst/>
                <a:latin typeface="Calibri" panose="020F0502020204030204" pitchFamily="34" charset="0"/>
              </a:rPr>
              <a:t>  </a:t>
            </a:r>
            <a:r>
              <a:rPr lang="en-GB" altLang="en-US" sz="4400" b="1" dirty="0" smtClean="0">
                <a:solidFill>
                  <a:srgbClr val="000000"/>
                </a:solidFill>
                <a:latin typeface="Calibri" panose="020F0502020204030204" pitchFamily="34" charset="0"/>
              </a:rPr>
              <a:t>PE</a:t>
            </a:r>
            <a:r>
              <a:rPr kumimoji="0" lang="en-GB" altLang="en-US" sz="4400" b="1" i="0" u="none" strike="noStrike" cap="none" normalizeH="0" baseline="0" dirty="0" smtClean="0">
                <a:ln>
                  <a:noFill/>
                </a:ln>
                <a:solidFill>
                  <a:srgbClr val="000000"/>
                </a:solidFill>
                <a:effectLst/>
                <a:latin typeface="Calibri" panose="020F0502020204030204" pitchFamily="34" charset="0"/>
              </a:rPr>
              <a:t> </a:t>
            </a:r>
            <a:r>
              <a:rPr kumimoji="0" lang="en-GB" altLang="en-US" sz="4400" b="1" i="0" u="none" strike="noStrike" cap="none" normalizeH="0" baseline="0" dirty="0">
                <a:ln>
                  <a:noFill/>
                </a:ln>
                <a:solidFill>
                  <a:srgbClr val="000000"/>
                </a:solidFill>
                <a:effectLst/>
                <a:latin typeface="Calibri" panose="020F0502020204030204" pitchFamily="34" charset="0"/>
              </a:rPr>
              <a:t>Intent</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28" y="133410"/>
            <a:ext cx="2571750"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ounded Rectangle 4"/>
          <p:cNvSpPr/>
          <p:nvPr/>
        </p:nvSpPr>
        <p:spPr>
          <a:xfrm>
            <a:off x="174733" y="1045227"/>
            <a:ext cx="12017267" cy="5651137"/>
          </a:xfrm>
          <a:prstGeom prst="roundRect">
            <a:avLst/>
          </a:prstGeom>
          <a:solidFill>
            <a:schemeClr val="accent5">
              <a:lumMod val="40000"/>
              <a:lumOff val="60000"/>
            </a:schemeClr>
          </a:solidFill>
          <a:ln w="57150">
            <a:solidFill>
              <a:srgbClr val="7131A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nSpc>
                <a:spcPct val="107000"/>
              </a:lnSpc>
              <a:spcAft>
                <a:spcPts val="800"/>
              </a:spcAft>
              <a:buFont typeface="+mj-lt"/>
              <a:buAutoNum type="arabicPeriod"/>
              <a:tabLst>
                <a:tab pos="457200" algn="l"/>
              </a:tabLst>
            </a:pPr>
            <a:endParaRPr lang="en-GB" sz="1600" dirty="0" smtClean="0">
              <a:latin typeface="Letter-join Plus 8" panose="02000505000000020003" pitchFamily="50"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endParaRPr lang="en-GB" sz="1600" dirty="0">
              <a:latin typeface="Letter-join Plus 8" panose="02000505000000020003" pitchFamily="50"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In </a:t>
            </a:r>
            <a:r>
              <a:rPr lang="en-GB" sz="1600" dirty="0">
                <a:latin typeface="Letter-join Plus 8" panose="02000505000000020003" pitchFamily="50" charset="0"/>
                <a:ea typeface="Calibri" panose="020F0502020204030204" pitchFamily="34" charset="0"/>
                <a:cs typeface="Times New Roman" panose="02020603050405020304" pitchFamily="18" charset="0"/>
              </a:rPr>
              <a:t>line with the 2014 National Curriculum for PE, our aim is to provide a high-quality PE education which equips children to develop a broader range of skills, learning how to use them in different ways and to link them to make actions and sequences of </a:t>
            </a: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movement, including in </a:t>
            </a:r>
            <a:r>
              <a:rPr lang="en-GB" sz="1600" b="1" dirty="0" smtClean="0">
                <a:latin typeface="Letter-join Plus 8" panose="02000505000000020003" pitchFamily="50" charset="0"/>
                <a:ea typeface="Calibri" panose="020F0502020204030204" pitchFamily="34" charset="0"/>
                <a:cs typeface="Times New Roman" panose="02020603050405020304" pitchFamily="18" charset="0"/>
              </a:rPr>
              <a:t>gymnastics.</a:t>
            </a:r>
            <a:endParaRPr lang="en-GB" sz="1600" b="1"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600" dirty="0">
                <a:latin typeface="Letter-join Plus 8" panose="02000505000000020003" pitchFamily="50" charset="0"/>
                <a:ea typeface="Calibri" panose="020F0502020204030204" pitchFamily="34" charset="0"/>
                <a:cs typeface="Times New Roman" panose="02020603050405020304" pitchFamily="18" charset="0"/>
              </a:rPr>
              <a:t>It is our intention that the curriculum will teach children to enjoy communicating, collaborating and competing with each other.</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Learners will have the opportunity to develop an understanding of how to improve in different physical activities and sports and learn how to evaluate and recognise their own success. </a:t>
            </a:r>
            <a:endParaRPr lang="en-GB"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We aim to develop confident and independent learners who are able to plan create and perform routines, as well, and evaluate and improve their skill.                       k</a:t>
            </a:r>
            <a:endParaRPr lang="en-GB"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5.</a:t>
            </a:r>
            <a:r>
              <a:rPr lang="en-GB" sz="1600" dirty="0" smtClean="0">
                <a:latin typeface="Calibri" panose="020F0502020204030204" pitchFamily="34" charset="0"/>
                <a:ea typeface="Calibri" panose="020F0502020204030204" pitchFamily="34" charset="0"/>
                <a:cs typeface="Calibri" panose="020F0502020204030204" pitchFamily="34" charset="0"/>
              </a:rPr>
              <a:t> </a:t>
            </a: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It is our intention that children will be taught to: </a:t>
            </a:r>
            <a:endParaRPr lang="en-GB"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 Use running, jumping, throwing and catching in isolation and in combination. </a:t>
            </a:r>
            <a:endParaRPr lang="en-GB"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Play competitive games and apply basic principles suitable for attacking and defending. </a:t>
            </a:r>
            <a:endParaRPr lang="en-GB"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 Develop flexibility, strength, technique, control and balance [for example, through athletics and gymnastics].</a:t>
            </a:r>
            <a:endParaRPr lang="en-GB"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 Perform dances using a range of movement patterns.</a:t>
            </a:r>
            <a:endParaRPr lang="en-GB"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 Take part in outdoor and adventurous activity challenges both individually and within a team.</a:t>
            </a:r>
            <a:endParaRPr lang="en-GB" sz="1600"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600" dirty="0" smtClean="0">
                <a:latin typeface="Letter-join Plus 8" panose="02000505000000020003" pitchFamily="50" charset="0"/>
                <a:ea typeface="Calibri" panose="020F0502020204030204" pitchFamily="34" charset="0"/>
                <a:cs typeface="Times New Roman" panose="02020603050405020304" pitchFamily="18" charset="0"/>
              </a:rPr>
              <a:t>Compare </a:t>
            </a:r>
            <a:r>
              <a:rPr lang="en-GB" sz="1600" dirty="0">
                <a:latin typeface="Letter-join Plus 8" panose="02000505000000020003" pitchFamily="50" charset="0"/>
                <a:ea typeface="Calibri" panose="020F0502020204030204" pitchFamily="34" charset="0"/>
                <a:cs typeface="Times New Roman" panose="02020603050405020304" pitchFamily="18" charset="0"/>
              </a:rPr>
              <a:t>their performances with previous ones and demonstrate improvement to achieve their personal best.</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dirty="0">
                <a:latin typeface="Letter-join Plus 8" panose="02000505000000020003" pitchFamily="50" charset="0"/>
                <a:ea typeface="Calibri" panose="020F0502020204030204" pitchFamily="34" charset="0"/>
                <a:cs typeface="Times New Roman" panose="02020603050405020304" pitchFamily="18" charset="0"/>
              </a:rPr>
              <a:t>6.</a:t>
            </a:r>
            <a:r>
              <a:rPr lang="en-GB" sz="1600" dirty="0">
                <a:latin typeface="Calibri" panose="020F0502020204030204" pitchFamily="34" charset="0"/>
                <a:ea typeface="Calibri" panose="020F0502020204030204" pitchFamily="34" charset="0"/>
                <a:cs typeface="Calibri" panose="020F0502020204030204" pitchFamily="34" charset="0"/>
              </a:rPr>
              <a:t> </a:t>
            </a:r>
            <a:r>
              <a:rPr lang="en-GB" sz="1600" dirty="0">
                <a:latin typeface="Letter-join Plus 8" panose="02000505000000020003" pitchFamily="50" charset="0"/>
                <a:ea typeface="Calibri" panose="020F0502020204030204" pitchFamily="34" charset="0"/>
                <a:cs typeface="Times New Roman" panose="02020603050405020304" pitchFamily="18" charset="0"/>
              </a:rPr>
              <a:t>It is our intention that year 4 children should be taught to swim competently, confidently and proficiently over a distance of at least 25 metres.</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 </a:t>
            </a:r>
          </a:p>
          <a:p>
            <a:r>
              <a:rPr lang="en-GB" dirty="0">
                <a:solidFill>
                  <a:schemeClr val="tx1"/>
                </a:solidFill>
              </a:rPr>
              <a:t> </a:t>
            </a:r>
          </a:p>
        </p:txBody>
      </p:sp>
      <p:pic>
        <p:nvPicPr>
          <p:cNvPr id="2" name="Picture 1"/>
          <p:cNvPicPr>
            <a:picLocks noChangeAspect="1"/>
          </p:cNvPicPr>
          <p:nvPr/>
        </p:nvPicPr>
        <p:blipFill>
          <a:blip r:embed="rId3"/>
          <a:stretch>
            <a:fillRect/>
          </a:stretch>
        </p:blipFill>
        <p:spPr>
          <a:xfrm>
            <a:off x="10562825" y="-272683"/>
            <a:ext cx="1629175" cy="1317910"/>
          </a:xfrm>
          <a:prstGeom prst="rect">
            <a:avLst/>
          </a:prstGeom>
        </p:spPr>
      </p:pic>
    </p:spTree>
    <p:extLst>
      <p:ext uri="{BB962C8B-B14F-4D97-AF65-F5344CB8AC3E}">
        <p14:creationId xmlns:p14="http://schemas.microsoft.com/office/powerpoint/2010/main" val="818121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88" y="0"/>
            <a:ext cx="12190412" cy="940526"/>
          </a:xfrm>
          <a:prstGeom prst="rect">
            <a:avLst/>
          </a:prstGeom>
          <a:solidFill>
            <a:srgbClr val="C285A3"/>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4400" b="1" i="0" u="none" strike="noStrike" cap="none" normalizeH="0" baseline="0" dirty="0">
                <a:ln>
                  <a:noFill/>
                </a:ln>
                <a:solidFill>
                  <a:srgbClr val="000000"/>
                </a:solidFill>
                <a:effectLst/>
                <a:latin typeface="Calibri" panose="020F0502020204030204" pitchFamily="34" charset="0"/>
              </a:rPr>
              <a:t> </a:t>
            </a:r>
            <a:r>
              <a:rPr kumimoji="0" lang="en-GB" altLang="en-US" sz="4400" b="1" i="0" u="none" strike="noStrike" cap="none" normalizeH="0" baseline="0" dirty="0" smtClean="0">
                <a:ln>
                  <a:noFill/>
                </a:ln>
                <a:solidFill>
                  <a:srgbClr val="000000"/>
                </a:solidFill>
                <a:effectLst/>
                <a:latin typeface="Calibri" panose="020F0502020204030204" pitchFamily="34" charset="0"/>
              </a:rPr>
              <a:t>PE Implementation</a:t>
            </a:r>
            <a:endParaRPr kumimoji="0" lang="en-US" altLang="en-US" sz="4400" b="0" i="0" u="none" strike="noStrike" cap="none" normalizeH="0" baseline="0" dirty="0">
              <a:ln>
                <a:noFill/>
              </a:ln>
              <a:solidFill>
                <a:schemeClr val="tx1"/>
              </a:solidFill>
              <a:effectLst/>
              <a:latin typeface="Arial" panose="020B0604020202020204" pitchFamily="34" charset="0"/>
            </a:endParaRPr>
          </a:p>
        </p:txBody>
      </p:sp>
      <p:pic>
        <p:nvPicPr>
          <p:cNvPr id="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628" y="147206"/>
            <a:ext cx="2571750"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6" name="Rounded Rectangle 5"/>
          <p:cNvSpPr/>
          <p:nvPr/>
        </p:nvSpPr>
        <p:spPr>
          <a:xfrm>
            <a:off x="130628" y="888195"/>
            <a:ext cx="11861075" cy="5842389"/>
          </a:xfrm>
          <a:prstGeom prst="roundRect">
            <a:avLst/>
          </a:prstGeom>
          <a:solidFill>
            <a:schemeClr val="accent5">
              <a:lumMod val="40000"/>
              <a:lumOff val="60000"/>
            </a:schemeClr>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a:latin typeface="Letter-join Plus 8" panose="02000505000000020003" pitchFamily="50" charset="0"/>
                <a:ea typeface="Calibri" panose="020F0502020204030204" pitchFamily="34" charset="0"/>
                <a:cs typeface="Times New Roman" panose="02020603050405020304" pitchFamily="18" charset="0"/>
              </a:rPr>
              <a:t>1. PE is taught within twice weekly lessons as we believe that physical activity impacts on mental and academic wellbeing.  The implementation of the curriculum ensures progression of skill and knowledge being taught throughout the Key Stage. Lessons are thoughtfully sequenced with opportunities to complete retrieval tasks within each unit, helping children to revise key learning, including key vocabulary to help children commit learning to their long term memory. Skills are mapped out progressively within each year group ensuring children make progress in their skill set year on year.</a:t>
            </a:r>
            <a:endParaRPr lang="en-GB">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a:latin typeface="Letter-join Plus 8" panose="02000505000000020003" pitchFamily="50" charset="0"/>
                <a:ea typeface="Calibri" panose="020F0502020204030204" pitchFamily="34" charset="0"/>
                <a:cs typeface="Times New Roman" panose="02020603050405020304" pitchFamily="18" charset="0"/>
              </a:rPr>
              <a:t>2. Currently, teachers use the Derby City School Sports Partnership units of work, in correlation with other schools within The Harmony Trust, to inform the planning of their PE lessons. The Scheme is split into the following categories:</a:t>
            </a:r>
            <a:br>
              <a:rPr lang="en-GB">
                <a:latin typeface="Letter-join Plus 8" panose="02000505000000020003" pitchFamily="50" charset="0"/>
                <a:ea typeface="Calibri" panose="020F0502020204030204" pitchFamily="34" charset="0"/>
                <a:cs typeface="Times New Roman" panose="02020603050405020304" pitchFamily="18" charset="0"/>
              </a:rPr>
            </a:br>
            <a:r>
              <a:rPr lang="en-GB">
                <a:latin typeface="Letter-join Plus 8" panose="02000505000000020003" pitchFamily="50" charset="0"/>
                <a:ea typeface="Calibri" panose="020F0502020204030204" pitchFamily="34" charset="0"/>
                <a:cs typeface="Times New Roman" panose="02020603050405020304" pitchFamily="18" charset="0"/>
              </a:rPr>
              <a:t> gymnastics, dance; games (invasion games and striking and fielding), athletics and outdoor and adventurous activities. 3. Swimming is taught in year 4, with each pupil accessing half a year’s teaching, delivered by trained teachers or Sports Centre swimming staff.  </a:t>
            </a:r>
            <a:endParaRPr lang="en-GB">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a:latin typeface="Letter-join Plus 8" panose="02000505000000020003" pitchFamily="50" charset="0"/>
                <a:ea typeface="Calibri" panose="020F0502020204030204" pitchFamily="34" charset="0"/>
                <a:cs typeface="Times New Roman" panose="02020603050405020304" pitchFamily="18" charset="0"/>
              </a:rPr>
              <a:t>4. PE is to be embedded in our daily lessons, across the curriculum with children accessing physical or outside learning through the day.  </a:t>
            </a:r>
            <a:r>
              <a:rPr lang="en-GB">
                <a:latin typeface="Calibri" panose="020F0502020204030204" pitchFamily="34" charset="0"/>
                <a:ea typeface="Calibri" panose="020F0502020204030204" pitchFamily="34" charset="0"/>
                <a:cs typeface="Calibri" panose="020F0502020204030204" pitchFamily="34" charset="0"/>
              </a:rPr>
              <a:t> </a:t>
            </a:r>
            <a:endParaRPr lang="en-GB">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a:latin typeface="Letter-join Plus 8" panose="02000505000000020003" pitchFamily="50" charset="0"/>
                <a:ea typeface="Calibri" panose="020F0502020204030204" pitchFamily="34" charset="0"/>
                <a:cs typeface="Times New Roman" panose="02020603050405020304" pitchFamily="18" charset="0"/>
              </a:rPr>
              <a:t>5. Opportunities for children to attend extra curricular provision is provided through lunchtime or after school clubs, or through attending sports events held by Derby County Community Trust. </a:t>
            </a:r>
            <a:endParaRPr lang="en-GB">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a:latin typeface="Calibri" panose="020F0502020204030204" pitchFamily="34" charset="0"/>
                <a:ea typeface="Calibri" panose="020F0502020204030204" pitchFamily="34" charset="0"/>
                <a:cs typeface="Times New Roman" panose="02020603050405020304" pitchFamily="18" charset="0"/>
              </a:rPr>
              <a:t> </a:t>
            </a:r>
          </a:p>
        </p:txBody>
      </p:sp>
      <p:pic>
        <p:nvPicPr>
          <p:cNvPr id="8" name="Picture 7"/>
          <p:cNvPicPr>
            <a:picLocks noChangeAspect="1"/>
          </p:cNvPicPr>
          <p:nvPr/>
        </p:nvPicPr>
        <p:blipFill>
          <a:blip r:embed="rId4"/>
          <a:stretch>
            <a:fillRect/>
          </a:stretch>
        </p:blipFill>
        <p:spPr>
          <a:xfrm>
            <a:off x="10562825" y="-272683"/>
            <a:ext cx="1629175" cy="1317910"/>
          </a:xfrm>
          <a:prstGeom prst="rect">
            <a:avLst/>
          </a:prstGeom>
        </p:spPr>
      </p:pic>
    </p:spTree>
    <p:extLst>
      <p:ext uri="{BB962C8B-B14F-4D97-AF65-F5344CB8AC3E}">
        <p14:creationId xmlns:p14="http://schemas.microsoft.com/office/powerpoint/2010/main" val="2277895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28366070"/>
              </p:ext>
            </p:extLst>
          </p:nvPr>
        </p:nvGraphicFramePr>
        <p:xfrm>
          <a:off x="444137" y="368229"/>
          <a:ext cx="11487948" cy="5363337"/>
        </p:xfrm>
        <a:graphic>
          <a:graphicData uri="http://schemas.openxmlformats.org/drawingml/2006/table">
            <a:tbl>
              <a:tblPr firstRow="1" firstCol="1" bandRow="1">
                <a:tableStyleId>{5C22544A-7EE6-4342-B048-85BDC9FD1C3A}</a:tableStyleId>
              </a:tblPr>
              <a:tblGrid>
                <a:gridCol w="256453">
                  <a:extLst>
                    <a:ext uri="{9D8B030D-6E8A-4147-A177-3AD203B41FA5}">
                      <a16:colId xmlns:a16="http://schemas.microsoft.com/office/drawing/2014/main" val="402483076"/>
                    </a:ext>
                  </a:extLst>
                </a:gridCol>
                <a:gridCol w="2548599">
                  <a:extLst>
                    <a:ext uri="{9D8B030D-6E8A-4147-A177-3AD203B41FA5}">
                      <a16:colId xmlns:a16="http://schemas.microsoft.com/office/drawing/2014/main" val="2657177747"/>
                    </a:ext>
                  </a:extLst>
                </a:gridCol>
                <a:gridCol w="265882">
                  <a:extLst>
                    <a:ext uri="{9D8B030D-6E8A-4147-A177-3AD203B41FA5}">
                      <a16:colId xmlns:a16="http://schemas.microsoft.com/office/drawing/2014/main" val="1446102927"/>
                    </a:ext>
                  </a:extLst>
                </a:gridCol>
                <a:gridCol w="2607524">
                  <a:extLst>
                    <a:ext uri="{9D8B030D-6E8A-4147-A177-3AD203B41FA5}">
                      <a16:colId xmlns:a16="http://schemas.microsoft.com/office/drawing/2014/main" val="1227214298"/>
                    </a:ext>
                  </a:extLst>
                </a:gridCol>
                <a:gridCol w="259810">
                  <a:extLst>
                    <a:ext uri="{9D8B030D-6E8A-4147-A177-3AD203B41FA5}">
                      <a16:colId xmlns:a16="http://schemas.microsoft.com/office/drawing/2014/main" val="3432162106"/>
                    </a:ext>
                  </a:extLst>
                </a:gridCol>
                <a:gridCol w="2347826">
                  <a:extLst>
                    <a:ext uri="{9D8B030D-6E8A-4147-A177-3AD203B41FA5}">
                      <a16:colId xmlns:a16="http://schemas.microsoft.com/office/drawing/2014/main" val="4084847702"/>
                    </a:ext>
                  </a:extLst>
                </a:gridCol>
                <a:gridCol w="281665">
                  <a:extLst>
                    <a:ext uri="{9D8B030D-6E8A-4147-A177-3AD203B41FA5}">
                      <a16:colId xmlns:a16="http://schemas.microsoft.com/office/drawing/2014/main" val="589555817"/>
                    </a:ext>
                  </a:extLst>
                </a:gridCol>
                <a:gridCol w="2920189">
                  <a:extLst>
                    <a:ext uri="{9D8B030D-6E8A-4147-A177-3AD203B41FA5}">
                      <a16:colId xmlns:a16="http://schemas.microsoft.com/office/drawing/2014/main" val="1019064080"/>
                    </a:ext>
                  </a:extLst>
                </a:gridCol>
              </a:tblGrid>
              <a:tr h="130069">
                <a:tc gridSpan="8">
                  <a:txBody>
                    <a:bodyPr/>
                    <a:lstStyle/>
                    <a:p>
                      <a:pPr algn="ctr">
                        <a:lnSpc>
                          <a:spcPct val="107000"/>
                        </a:lnSpc>
                        <a:spcAft>
                          <a:spcPts val="0"/>
                        </a:spcAft>
                      </a:pPr>
                      <a:r>
                        <a:rPr lang="en-GB" sz="1200" dirty="0">
                          <a:effectLst/>
                        </a:rPr>
                        <a:t>Key </a:t>
                      </a:r>
                      <a:r>
                        <a:rPr lang="en-GB" sz="1200" dirty="0" smtClean="0">
                          <a:effectLst/>
                        </a:rPr>
                        <a:t>Outcomes Dance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FF8B93"/>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74768650"/>
                  </a:ext>
                </a:extLst>
              </a:tr>
              <a:tr h="130069">
                <a:tc gridSpan="2">
                  <a:txBody>
                    <a:bodyPr/>
                    <a:lstStyle/>
                    <a:p>
                      <a:pPr algn="ctr">
                        <a:lnSpc>
                          <a:spcPct val="107000"/>
                        </a:lnSpc>
                        <a:spcAft>
                          <a:spcPts val="0"/>
                        </a:spcAft>
                      </a:pPr>
                      <a:r>
                        <a:rPr lang="en-GB" sz="1200">
                          <a:effectLst/>
                        </a:rPr>
                        <a:t>Year 3</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tc>
                <a:tc hMerge="1">
                  <a:txBody>
                    <a:bodyPr/>
                    <a:lstStyle/>
                    <a:p>
                      <a:endParaRPr lang="en-GB"/>
                    </a:p>
                  </a:txBody>
                  <a:tcPr/>
                </a:tc>
                <a:tc gridSpan="2">
                  <a:txBody>
                    <a:bodyPr/>
                    <a:lstStyle/>
                    <a:p>
                      <a:pPr algn="ctr">
                        <a:lnSpc>
                          <a:spcPct val="107000"/>
                        </a:lnSpc>
                        <a:spcAft>
                          <a:spcPts val="0"/>
                        </a:spcAft>
                      </a:pPr>
                      <a:r>
                        <a:rPr lang="en-GB" sz="1200">
                          <a:effectLst/>
                        </a:rPr>
                        <a:t>Year 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CC66FF"/>
                    </a:solidFill>
                  </a:tcPr>
                </a:tc>
                <a:tc hMerge="1">
                  <a:txBody>
                    <a:bodyPr/>
                    <a:lstStyle/>
                    <a:p>
                      <a:endParaRPr lang="en-GB"/>
                    </a:p>
                  </a:txBody>
                  <a:tcPr/>
                </a:tc>
                <a:tc gridSpan="2">
                  <a:txBody>
                    <a:bodyPr/>
                    <a:lstStyle/>
                    <a:p>
                      <a:pPr algn="ctr">
                        <a:lnSpc>
                          <a:spcPct val="107000"/>
                        </a:lnSpc>
                        <a:spcAft>
                          <a:spcPts val="0"/>
                        </a:spcAft>
                      </a:pPr>
                      <a:r>
                        <a:rPr lang="en-GB" sz="1200" smtClean="0">
                          <a:effectLst/>
                        </a:rPr>
                        <a:t>Year 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00FF99"/>
                    </a:solidFill>
                  </a:tcPr>
                </a:tc>
                <a:tc hMerge="1">
                  <a:txBody>
                    <a:bodyPr/>
                    <a:lstStyle/>
                    <a:p>
                      <a:endParaRPr lang="en-GB"/>
                    </a:p>
                  </a:txBody>
                  <a:tcPr/>
                </a:tc>
                <a:tc gridSpan="2">
                  <a:txBody>
                    <a:bodyPr/>
                    <a:lstStyle/>
                    <a:p>
                      <a:pPr algn="ctr">
                        <a:lnSpc>
                          <a:spcPct val="107000"/>
                        </a:lnSpc>
                        <a:spcAft>
                          <a:spcPts val="0"/>
                        </a:spcAft>
                      </a:pPr>
                      <a:r>
                        <a:rPr lang="en-GB" sz="1200">
                          <a:effectLst/>
                        </a:rPr>
                        <a:t>Year 6</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FFFF00"/>
                    </a:solidFill>
                  </a:tcPr>
                </a:tc>
                <a:tc hMerge="1">
                  <a:txBody>
                    <a:bodyPr/>
                    <a:lstStyle/>
                    <a:p>
                      <a:endParaRPr lang="en-GB"/>
                    </a:p>
                  </a:txBody>
                  <a:tcPr/>
                </a:tc>
                <a:extLst>
                  <a:ext uri="{0D108BD9-81ED-4DB2-BD59-A6C34878D82A}">
                    <a16:rowId xmlns:a16="http://schemas.microsoft.com/office/drawing/2014/main" val="3822320206"/>
                  </a:ext>
                </a:extLst>
              </a:tr>
              <a:tr h="3704101">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tc>
                <a:tc>
                  <a:txBody>
                    <a:bodyPr/>
                    <a:lstStyle/>
                    <a:p>
                      <a:pPr algn="just">
                        <a:lnSpc>
                          <a:spcPct val="99000"/>
                        </a:lnSpc>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Improvise freely on their own and with a partner, translating ideas from a stimulus into movement.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31115"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Create and link dances using simple dance structure or motif.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Perform dances with an awareness of rhythmic, dynamic and expressive qualities, on their own, with a partner and in small groups.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3048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Describe and evaluate some of the compositional features of dance performed by others.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Talk in more detail and be specific about what they might improve in their own dance.</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B05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Keep up actively over a period of time and know how they need to warm up and cool down for dance.</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8EBAE2"/>
                    </a:solidFill>
                  </a:tcPr>
                </a:tc>
                <a:tc>
                  <a:txBody>
                    <a:bodyPr/>
                    <a:lstStyle/>
                    <a:p>
                      <a:pPr marL="71755" marR="71755">
                        <a:lnSpc>
                          <a:spcPct val="107000"/>
                        </a:lnSpc>
                        <a:spcAft>
                          <a:spcPts val="0"/>
                        </a:spcAft>
                      </a:pPr>
                      <a:endParaRPr lang="en-GB" sz="1200" dirty="0">
                        <a:solidFill>
                          <a:schemeClr val="tx1"/>
                        </a:solidFill>
                        <a:effectLst/>
                        <a:latin typeface="Calibri"/>
                        <a:ea typeface="Calibri" panose="020F0502020204030204" pitchFamily="34" charset="0"/>
                        <a:cs typeface="Times New Roman"/>
                      </a:endParaRPr>
                    </a:p>
                  </a:txBody>
                  <a:tcPr marL="30373" marR="30373" marT="0" marB="0" vert="vert270">
                    <a:solidFill>
                      <a:srgbClr val="CC66FF"/>
                    </a:solidFill>
                  </a:tcPr>
                </a:tc>
                <a:tc>
                  <a:txBody>
                    <a:bodyPr/>
                    <a:lstStyle/>
                    <a:p>
                      <a:pPr algn="just">
                        <a:lnSpc>
                          <a:spcPct val="99000"/>
                        </a:lnSpc>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Respond imaginatively to a range of stimuli related to character and narrative</a:t>
                      </a: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0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Use simple choreographic principles to create motifs. </a:t>
                      </a:r>
                      <a:endParaRPr lang="en-GB" sz="900" u="none" strike="noStrike" dirty="0" smtClean="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endParaRPr>
                    </a:p>
                    <a:p>
                      <a:pPr marL="342900" lvl="0" indent="-342900" fontAlgn="base">
                        <a:lnSpc>
                          <a:spcPct val="100000"/>
                        </a:lnSpc>
                        <a:spcAft>
                          <a:spcPts val="0"/>
                        </a:spcAft>
                        <a:buClr>
                          <a:srgbClr val="000000"/>
                        </a:buClr>
                        <a:buSzPts val="900"/>
                        <a:buFont typeface="Arial" panose="020B0604020202020204" pitchFamily="34" charset="0"/>
                        <a:buChar char="•"/>
                      </a:pPr>
                      <a:r>
                        <a:rPr lang="en-GB" sz="900" u="none" strike="noStrike" dirty="0" smtClean="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Take </a:t>
                      </a: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the lead/control when working with a partner/group.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Perform complex dances that communicate narrative.</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Describe, interpret and evaluate their own and others dances, taking into account narrative and character.</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B05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Know and describe what an effective warm up and cool down is and how to do this safely</a:t>
                      </a: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68580" marT="0" marB="0">
                    <a:solidFill>
                      <a:srgbClr val="DF9FFF"/>
                    </a:solidFill>
                  </a:tcPr>
                </a:tc>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solidFill>
                      <a:srgbClr val="00FF99"/>
                    </a:solidFill>
                  </a:tcPr>
                </a:tc>
                <a:tc>
                  <a:txBody>
                    <a:bodyPr/>
                    <a:lstStyle/>
                    <a:p>
                      <a:pPr algn="just">
                        <a:lnSpc>
                          <a:spcPct val="99000"/>
                        </a:lnSpc>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Explore and improvise ideas for dances in different styles, individually, with a partner and with a group, expressing themselves sensitively.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Compose planned dances by using, adapting and developing steps, formations and patterning from different dance styles.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Perform using a range of performance skills, showing accuracy and fluency.</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Describe, analyse, interpret and evaluate dances, showing an understanding of some aspects of style and context.</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3048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B05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Organise their own warm up and cool down activities.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B05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Show an in-depth understanding of the importance of warm up/cool down and how to do this safely.</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68580" marT="0" marB="0">
                    <a:solidFill>
                      <a:srgbClr val="93FFD3"/>
                    </a:solidFill>
                  </a:tcPr>
                </a:tc>
                <a:tc>
                  <a:txBody>
                    <a:bodyPr/>
                    <a:lstStyle/>
                    <a:p>
                      <a:pPr marL="71755" marR="71755">
                        <a:lnSpc>
                          <a:spcPct val="107000"/>
                        </a:lnSpc>
                        <a:spcAft>
                          <a:spcPts val="0"/>
                        </a:spcAft>
                      </a:pPr>
                      <a:endParaRPr lang="en-GB" sz="1200" dirty="0">
                        <a:solidFill>
                          <a:schemeClr val="tx1"/>
                        </a:solidFill>
                        <a:effectLst/>
                        <a:latin typeface="Calibri"/>
                        <a:ea typeface="Calibri" panose="020F0502020204030204" pitchFamily="34" charset="0"/>
                        <a:cs typeface="Times New Roman"/>
                      </a:endParaRPr>
                    </a:p>
                  </a:txBody>
                  <a:tcPr marL="30373" marR="30373" marT="0" marB="0" vert="vert270">
                    <a:solidFill>
                      <a:srgbClr val="FFFF00"/>
                    </a:solidFill>
                  </a:tcPr>
                </a:tc>
                <a:tc>
                  <a:txBody>
                    <a:bodyPr/>
                    <a:lstStyle/>
                    <a:p>
                      <a:pPr algn="just">
                        <a:lnSpc>
                          <a:spcPct val="99000"/>
                        </a:lnSpc>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635" marR="29210" algn="just">
                        <a:lnSpc>
                          <a:spcPct val="99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21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Explore, improvise and combine movement ideas fluently, effectively and being creative.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635" indent="38100">
                        <a:lnSpc>
                          <a:spcPct val="107000"/>
                        </a:lnSpc>
                        <a:spcAft>
                          <a:spcPts val="0"/>
                        </a:spcAft>
                      </a:pPr>
                      <a:r>
                        <a:rPr lang="en-GB" sz="900" dirty="0">
                          <a:solidFill>
                            <a:srgbClr val="FF000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Show controlled movements which express emotion and feeling.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lnSpc>
                          <a:spcPct val="107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8575"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Create and structure motifs, sections and whole dances.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Begin to use basic compositional principles when creating their own dances.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lnSpc>
                          <a:spcPct val="107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8575"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Understand and talk about how a dance is formed and performed.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Evaluate, refine and develop their own work and others work using an appropriate criteria</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lnSpc>
                          <a:spcPct val="107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635" marR="28575" algn="just">
                        <a:lnSpc>
                          <a:spcPct val="99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8575"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B05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Understand and talk about why dance is good for health, fitness and well-being.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00B05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Take necessary and detailed steps to prepare, using accurate warm up/cool down strategies, independently.</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68580" marT="0" marB="0">
                    <a:solidFill>
                      <a:srgbClr val="FFFF89"/>
                    </a:solidFill>
                  </a:tcPr>
                </a:tc>
                <a:extLst>
                  <a:ext uri="{0D108BD9-81ED-4DB2-BD59-A6C34878D82A}">
                    <a16:rowId xmlns:a16="http://schemas.microsoft.com/office/drawing/2014/main" val="53833898"/>
                  </a:ext>
                </a:extLst>
              </a:tr>
            </a:tbl>
          </a:graphicData>
        </a:graphic>
      </p:graphicFrame>
    </p:spTree>
    <p:extLst>
      <p:ext uri="{BB962C8B-B14F-4D97-AF65-F5344CB8AC3E}">
        <p14:creationId xmlns:p14="http://schemas.microsoft.com/office/powerpoint/2010/main" val="3371386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59323284"/>
              </p:ext>
            </p:extLst>
          </p:nvPr>
        </p:nvGraphicFramePr>
        <p:xfrm>
          <a:off x="444137" y="368229"/>
          <a:ext cx="11487948" cy="5452364"/>
        </p:xfrm>
        <a:graphic>
          <a:graphicData uri="http://schemas.openxmlformats.org/drawingml/2006/table">
            <a:tbl>
              <a:tblPr firstRow="1" firstCol="1" bandRow="1">
                <a:tableStyleId>{5C22544A-7EE6-4342-B048-85BDC9FD1C3A}</a:tableStyleId>
              </a:tblPr>
              <a:tblGrid>
                <a:gridCol w="256453">
                  <a:extLst>
                    <a:ext uri="{9D8B030D-6E8A-4147-A177-3AD203B41FA5}">
                      <a16:colId xmlns:a16="http://schemas.microsoft.com/office/drawing/2014/main" val="402483076"/>
                    </a:ext>
                  </a:extLst>
                </a:gridCol>
                <a:gridCol w="2548599">
                  <a:extLst>
                    <a:ext uri="{9D8B030D-6E8A-4147-A177-3AD203B41FA5}">
                      <a16:colId xmlns:a16="http://schemas.microsoft.com/office/drawing/2014/main" val="2657177747"/>
                    </a:ext>
                  </a:extLst>
                </a:gridCol>
                <a:gridCol w="265882">
                  <a:extLst>
                    <a:ext uri="{9D8B030D-6E8A-4147-A177-3AD203B41FA5}">
                      <a16:colId xmlns:a16="http://schemas.microsoft.com/office/drawing/2014/main" val="1446102927"/>
                    </a:ext>
                  </a:extLst>
                </a:gridCol>
                <a:gridCol w="2607524">
                  <a:extLst>
                    <a:ext uri="{9D8B030D-6E8A-4147-A177-3AD203B41FA5}">
                      <a16:colId xmlns:a16="http://schemas.microsoft.com/office/drawing/2014/main" val="1227214298"/>
                    </a:ext>
                  </a:extLst>
                </a:gridCol>
                <a:gridCol w="259810">
                  <a:extLst>
                    <a:ext uri="{9D8B030D-6E8A-4147-A177-3AD203B41FA5}">
                      <a16:colId xmlns:a16="http://schemas.microsoft.com/office/drawing/2014/main" val="3432162106"/>
                    </a:ext>
                  </a:extLst>
                </a:gridCol>
                <a:gridCol w="2347826">
                  <a:extLst>
                    <a:ext uri="{9D8B030D-6E8A-4147-A177-3AD203B41FA5}">
                      <a16:colId xmlns:a16="http://schemas.microsoft.com/office/drawing/2014/main" val="4084847702"/>
                    </a:ext>
                  </a:extLst>
                </a:gridCol>
                <a:gridCol w="281665">
                  <a:extLst>
                    <a:ext uri="{9D8B030D-6E8A-4147-A177-3AD203B41FA5}">
                      <a16:colId xmlns:a16="http://schemas.microsoft.com/office/drawing/2014/main" val="589555817"/>
                    </a:ext>
                  </a:extLst>
                </a:gridCol>
                <a:gridCol w="2920189">
                  <a:extLst>
                    <a:ext uri="{9D8B030D-6E8A-4147-A177-3AD203B41FA5}">
                      <a16:colId xmlns:a16="http://schemas.microsoft.com/office/drawing/2014/main" val="1019064080"/>
                    </a:ext>
                  </a:extLst>
                </a:gridCol>
              </a:tblGrid>
              <a:tr h="130069">
                <a:tc gridSpan="8">
                  <a:txBody>
                    <a:bodyPr/>
                    <a:lstStyle/>
                    <a:p>
                      <a:pPr algn="ctr">
                        <a:lnSpc>
                          <a:spcPct val="107000"/>
                        </a:lnSpc>
                        <a:spcAft>
                          <a:spcPts val="0"/>
                        </a:spcAft>
                      </a:pPr>
                      <a:r>
                        <a:rPr lang="en-GB" sz="1200" dirty="0">
                          <a:effectLst/>
                        </a:rPr>
                        <a:t>Key </a:t>
                      </a:r>
                      <a:r>
                        <a:rPr lang="en-GB" sz="1200" dirty="0" smtClean="0">
                          <a:effectLst/>
                        </a:rPr>
                        <a:t>Outcomes Gymnastics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FF8B93"/>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74768650"/>
                  </a:ext>
                </a:extLst>
              </a:tr>
              <a:tr h="130069">
                <a:tc gridSpan="2">
                  <a:txBody>
                    <a:bodyPr/>
                    <a:lstStyle/>
                    <a:p>
                      <a:pPr algn="ctr">
                        <a:lnSpc>
                          <a:spcPct val="107000"/>
                        </a:lnSpc>
                        <a:spcAft>
                          <a:spcPts val="0"/>
                        </a:spcAft>
                      </a:pPr>
                      <a:r>
                        <a:rPr lang="en-GB" sz="1200">
                          <a:effectLst/>
                        </a:rPr>
                        <a:t>Year 3</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tc>
                <a:tc hMerge="1">
                  <a:txBody>
                    <a:bodyPr/>
                    <a:lstStyle/>
                    <a:p>
                      <a:endParaRPr lang="en-GB"/>
                    </a:p>
                  </a:txBody>
                  <a:tcPr/>
                </a:tc>
                <a:tc gridSpan="2">
                  <a:txBody>
                    <a:bodyPr/>
                    <a:lstStyle/>
                    <a:p>
                      <a:pPr algn="ctr">
                        <a:lnSpc>
                          <a:spcPct val="107000"/>
                        </a:lnSpc>
                        <a:spcAft>
                          <a:spcPts val="0"/>
                        </a:spcAft>
                      </a:pPr>
                      <a:r>
                        <a:rPr lang="en-GB" sz="1200">
                          <a:effectLst/>
                        </a:rPr>
                        <a:t>Year 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CC66FF"/>
                    </a:solidFill>
                  </a:tcPr>
                </a:tc>
                <a:tc hMerge="1">
                  <a:txBody>
                    <a:bodyPr/>
                    <a:lstStyle/>
                    <a:p>
                      <a:endParaRPr lang="en-GB"/>
                    </a:p>
                  </a:txBody>
                  <a:tcPr/>
                </a:tc>
                <a:tc gridSpan="2">
                  <a:txBody>
                    <a:bodyPr/>
                    <a:lstStyle/>
                    <a:p>
                      <a:pPr algn="ctr">
                        <a:lnSpc>
                          <a:spcPct val="107000"/>
                        </a:lnSpc>
                        <a:spcAft>
                          <a:spcPts val="0"/>
                        </a:spcAft>
                      </a:pPr>
                      <a:r>
                        <a:rPr lang="en-GB" sz="1200" smtClean="0">
                          <a:effectLst/>
                        </a:rPr>
                        <a:t>Year 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00FF99"/>
                    </a:solidFill>
                  </a:tcPr>
                </a:tc>
                <a:tc hMerge="1">
                  <a:txBody>
                    <a:bodyPr/>
                    <a:lstStyle/>
                    <a:p>
                      <a:endParaRPr lang="en-GB"/>
                    </a:p>
                  </a:txBody>
                  <a:tcPr/>
                </a:tc>
                <a:tc gridSpan="2">
                  <a:txBody>
                    <a:bodyPr/>
                    <a:lstStyle/>
                    <a:p>
                      <a:pPr algn="ctr">
                        <a:lnSpc>
                          <a:spcPct val="107000"/>
                        </a:lnSpc>
                        <a:spcAft>
                          <a:spcPts val="0"/>
                        </a:spcAft>
                      </a:pPr>
                      <a:r>
                        <a:rPr lang="en-GB" sz="1200" dirty="0" smtClean="0">
                          <a:effectLst/>
                        </a:rPr>
                        <a:t>Year 6</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FFFF00"/>
                    </a:solidFill>
                  </a:tcPr>
                </a:tc>
                <a:tc hMerge="1">
                  <a:txBody>
                    <a:bodyPr/>
                    <a:lstStyle/>
                    <a:p>
                      <a:endParaRPr lang="en-GB"/>
                    </a:p>
                  </a:txBody>
                  <a:tcPr/>
                </a:tc>
                <a:extLst>
                  <a:ext uri="{0D108BD9-81ED-4DB2-BD59-A6C34878D82A}">
                    <a16:rowId xmlns:a16="http://schemas.microsoft.com/office/drawing/2014/main" val="3822320206"/>
                  </a:ext>
                </a:extLst>
              </a:tr>
              <a:tr h="3704101">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Consolidate and improve the quality of their actions, body shapes and balance, and their ability to link movements together.</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3048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Improve their ability to select appropriate actions and use simple compositional ideas.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Work with a partner sharing ideas and creating a simple sequence starting to introduce matching and mirroring a partner.</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845" lvl="0" indent="-342900" algn="just">
                        <a:lnSpc>
                          <a:spcPct val="99000"/>
                        </a:lnSpc>
                        <a:spcAft>
                          <a:spcPts val="0"/>
                        </a:spcAft>
                        <a:buFont typeface="Symbol" panose="05050102010706020507" pitchFamily="18" charset="2"/>
                        <a:buChar char=""/>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Describe and evaluate the effectiveness and quality of a performance. Commenting on similarities and differences in sequences.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Talk about how their own performances have improved and what was adapted.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9000"/>
                        </a:lnSpc>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Recognise and describe the short term effects of exercise on the body during different activities.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Begin to understand the importance of suppleness and strength.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8EBAE2"/>
                    </a:solidFill>
                  </a:tcPr>
                </a:tc>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solidFill>
                      <a:srgbClr val="CC66FF"/>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21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Develop the range of actions, body shapes and balances they include in their performance.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Perform skills and actions more accurately and specifically.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794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Create gymnastic sequences that follow a set criteria, follow a specific theme or piece of music.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marR="2794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Use compositional devices when creating their sequences, such as change in speed, level and direction.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Work with a partner to create, repeat and improve a sequence.</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Describe their own and others work, making simple judgements about the quality of the performance and suggesting ways in which they can improve.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Describe how the body reacts during different types of activity and how this affects the way they perform.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DF9FFF"/>
                    </a:solidFill>
                  </a:tcPr>
                </a:tc>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solidFill>
                      <a:srgbClr val="00FF99"/>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Perform actions, shapes and balances consistently and fluently to a high standard, in specific activities.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Choose and apply basic compositional ideas to the sequences they create and adapt them to new situations.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845" lvl="0" indent="-342900" algn="just">
                        <a:lnSpc>
                          <a:spcPct val="99000"/>
                        </a:lnSpc>
                        <a:spcAft>
                          <a:spcPts val="0"/>
                        </a:spcAft>
                        <a:buFont typeface="Symbol" panose="05050102010706020507" pitchFamily="18" charset="2"/>
                        <a:buChar char=""/>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Choose and use information and basic criteria to evaluate their own and others work.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Adapt their sequences to suit specific audiences.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210" lvl="0" indent="-342900" algn="just">
                        <a:lnSpc>
                          <a:spcPct val="99000"/>
                        </a:lnSpc>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Know and understand the basic principles of warming up and why it is important to lead a good quality performance.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Understand and explain why physical activity is good for their health and well-being.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93FFD3"/>
                    </a:solidFill>
                  </a:tcPr>
                </a:tc>
                <a:tc>
                  <a:txBody>
                    <a:bodyPr/>
                    <a:lstStyle/>
                    <a:p>
                      <a:pPr marL="71755" marR="71755">
                        <a:lnSpc>
                          <a:spcPct val="107000"/>
                        </a:lnSpc>
                        <a:spcAft>
                          <a:spcPts val="0"/>
                        </a:spcAft>
                      </a:pPr>
                      <a:endParaRPr lang="en-GB" sz="1200" dirty="0">
                        <a:solidFill>
                          <a:schemeClr val="tx1"/>
                        </a:solidFill>
                        <a:effectLst/>
                        <a:latin typeface="Calibri"/>
                        <a:ea typeface="Calibri" panose="020F0502020204030204" pitchFamily="34" charset="0"/>
                        <a:cs typeface="Times New Roman"/>
                      </a:endParaRPr>
                    </a:p>
                  </a:txBody>
                  <a:tcPr marL="30373" marR="30373" marT="0" marB="0" vert="vert270">
                    <a:solidFill>
                      <a:srgbClr val="FFFF00"/>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Combine and perform gymnastic actions, shape and balances more fluently and effectively, ensuring actions are clear, accurate and consistent.</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8575"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Develop their own gymnastics sequence by understanding, choosing and applying a range of compositional principles.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Set sequences to specific timings and strictly stick to them, individually, with a partner or in a small group.</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Appropriately evaluate their own and other work, making fair judgements and offering appropriate tips to improve.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7305" lvl="0" indent="-342900" algn="just">
                        <a:lnSpc>
                          <a:spcPct val="99000"/>
                        </a:lnSpc>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Understand why exercise is good for health, fitness and well-being and how to become healthier themselves.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Carry out warm up/cool down exercises confidently and accurately.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89"/>
                    </a:solidFill>
                  </a:tcPr>
                </a:tc>
                <a:extLst>
                  <a:ext uri="{0D108BD9-81ED-4DB2-BD59-A6C34878D82A}">
                    <a16:rowId xmlns:a16="http://schemas.microsoft.com/office/drawing/2014/main" val="53833898"/>
                  </a:ext>
                </a:extLst>
              </a:tr>
            </a:tbl>
          </a:graphicData>
        </a:graphic>
      </p:graphicFrame>
    </p:spTree>
    <p:extLst>
      <p:ext uri="{BB962C8B-B14F-4D97-AF65-F5344CB8AC3E}">
        <p14:creationId xmlns:p14="http://schemas.microsoft.com/office/powerpoint/2010/main" val="437852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86747372"/>
              </p:ext>
            </p:extLst>
          </p:nvPr>
        </p:nvGraphicFramePr>
        <p:xfrm>
          <a:off x="444137" y="368229"/>
          <a:ext cx="11487948" cy="5700649"/>
        </p:xfrm>
        <a:graphic>
          <a:graphicData uri="http://schemas.openxmlformats.org/drawingml/2006/table">
            <a:tbl>
              <a:tblPr firstRow="1" firstCol="1" bandRow="1">
                <a:tableStyleId>{5C22544A-7EE6-4342-B048-85BDC9FD1C3A}</a:tableStyleId>
              </a:tblPr>
              <a:tblGrid>
                <a:gridCol w="256453">
                  <a:extLst>
                    <a:ext uri="{9D8B030D-6E8A-4147-A177-3AD203B41FA5}">
                      <a16:colId xmlns:a16="http://schemas.microsoft.com/office/drawing/2014/main" val="402483076"/>
                    </a:ext>
                  </a:extLst>
                </a:gridCol>
                <a:gridCol w="2548599">
                  <a:extLst>
                    <a:ext uri="{9D8B030D-6E8A-4147-A177-3AD203B41FA5}">
                      <a16:colId xmlns:a16="http://schemas.microsoft.com/office/drawing/2014/main" val="2657177747"/>
                    </a:ext>
                  </a:extLst>
                </a:gridCol>
                <a:gridCol w="265882">
                  <a:extLst>
                    <a:ext uri="{9D8B030D-6E8A-4147-A177-3AD203B41FA5}">
                      <a16:colId xmlns:a16="http://schemas.microsoft.com/office/drawing/2014/main" val="1446102927"/>
                    </a:ext>
                  </a:extLst>
                </a:gridCol>
                <a:gridCol w="2607524">
                  <a:extLst>
                    <a:ext uri="{9D8B030D-6E8A-4147-A177-3AD203B41FA5}">
                      <a16:colId xmlns:a16="http://schemas.microsoft.com/office/drawing/2014/main" val="1227214298"/>
                    </a:ext>
                  </a:extLst>
                </a:gridCol>
                <a:gridCol w="259810">
                  <a:extLst>
                    <a:ext uri="{9D8B030D-6E8A-4147-A177-3AD203B41FA5}">
                      <a16:colId xmlns:a16="http://schemas.microsoft.com/office/drawing/2014/main" val="3432162106"/>
                    </a:ext>
                  </a:extLst>
                </a:gridCol>
                <a:gridCol w="2347826">
                  <a:extLst>
                    <a:ext uri="{9D8B030D-6E8A-4147-A177-3AD203B41FA5}">
                      <a16:colId xmlns:a16="http://schemas.microsoft.com/office/drawing/2014/main" val="4084847702"/>
                    </a:ext>
                  </a:extLst>
                </a:gridCol>
                <a:gridCol w="281665">
                  <a:extLst>
                    <a:ext uri="{9D8B030D-6E8A-4147-A177-3AD203B41FA5}">
                      <a16:colId xmlns:a16="http://schemas.microsoft.com/office/drawing/2014/main" val="589555817"/>
                    </a:ext>
                  </a:extLst>
                </a:gridCol>
                <a:gridCol w="2920189">
                  <a:extLst>
                    <a:ext uri="{9D8B030D-6E8A-4147-A177-3AD203B41FA5}">
                      <a16:colId xmlns:a16="http://schemas.microsoft.com/office/drawing/2014/main" val="1019064080"/>
                    </a:ext>
                  </a:extLst>
                </a:gridCol>
              </a:tblGrid>
              <a:tr h="130069">
                <a:tc gridSpan="8">
                  <a:txBody>
                    <a:bodyPr/>
                    <a:lstStyle/>
                    <a:p>
                      <a:pPr algn="ctr">
                        <a:lnSpc>
                          <a:spcPct val="107000"/>
                        </a:lnSpc>
                        <a:spcAft>
                          <a:spcPts val="0"/>
                        </a:spcAft>
                      </a:pPr>
                      <a:r>
                        <a:rPr lang="en-GB" sz="1200" dirty="0">
                          <a:effectLst/>
                        </a:rPr>
                        <a:t>Key </a:t>
                      </a:r>
                      <a:r>
                        <a:rPr lang="en-GB" sz="1200" dirty="0" smtClean="0">
                          <a:effectLst/>
                        </a:rPr>
                        <a:t>Outcomes Games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FF8B93"/>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74768650"/>
                  </a:ext>
                </a:extLst>
              </a:tr>
              <a:tr h="130069">
                <a:tc gridSpan="2">
                  <a:txBody>
                    <a:bodyPr/>
                    <a:lstStyle/>
                    <a:p>
                      <a:pPr algn="ctr">
                        <a:lnSpc>
                          <a:spcPct val="107000"/>
                        </a:lnSpc>
                        <a:spcAft>
                          <a:spcPts val="0"/>
                        </a:spcAft>
                      </a:pPr>
                      <a:r>
                        <a:rPr lang="en-GB" sz="1200">
                          <a:effectLst/>
                        </a:rPr>
                        <a:t>Year 3</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tc>
                <a:tc hMerge="1">
                  <a:txBody>
                    <a:bodyPr/>
                    <a:lstStyle/>
                    <a:p>
                      <a:endParaRPr lang="en-GB"/>
                    </a:p>
                  </a:txBody>
                  <a:tcPr/>
                </a:tc>
                <a:tc gridSpan="2">
                  <a:txBody>
                    <a:bodyPr/>
                    <a:lstStyle/>
                    <a:p>
                      <a:pPr algn="ctr">
                        <a:lnSpc>
                          <a:spcPct val="107000"/>
                        </a:lnSpc>
                        <a:spcAft>
                          <a:spcPts val="0"/>
                        </a:spcAft>
                      </a:pPr>
                      <a:r>
                        <a:rPr lang="en-GB" sz="1200">
                          <a:effectLst/>
                        </a:rPr>
                        <a:t>Year 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CC66FF"/>
                    </a:solidFill>
                  </a:tcPr>
                </a:tc>
                <a:tc hMerge="1">
                  <a:txBody>
                    <a:bodyPr/>
                    <a:lstStyle/>
                    <a:p>
                      <a:endParaRPr lang="en-GB"/>
                    </a:p>
                  </a:txBody>
                  <a:tcPr/>
                </a:tc>
                <a:tc gridSpan="2">
                  <a:txBody>
                    <a:bodyPr/>
                    <a:lstStyle/>
                    <a:p>
                      <a:pPr algn="ctr">
                        <a:lnSpc>
                          <a:spcPct val="107000"/>
                        </a:lnSpc>
                        <a:spcAft>
                          <a:spcPts val="0"/>
                        </a:spcAft>
                      </a:pPr>
                      <a:r>
                        <a:rPr lang="en-GB" sz="1200" smtClean="0">
                          <a:effectLst/>
                        </a:rPr>
                        <a:t>Year 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00FF99"/>
                    </a:solidFill>
                  </a:tcPr>
                </a:tc>
                <a:tc hMerge="1">
                  <a:txBody>
                    <a:bodyPr/>
                    <a:lstStyle/>
                    <a:p>
                      <a:endParaRPr lang="en-GB"/>
                    </a:p>
                  </a:txBody>
                  <a:tcPr/>
                </a:tc>
                <a:tc gridSpan="2">
                  <a:txBody>
                    <a:bodyPr/>
                    <a:lstStyle/>
                    <a:p>
                      <a:pPr algn="ctr">
                        <a:lnSpc>
                          <a:spcPct val="107000"/>
                        </a:lnSpc>
                        <a:spcAft>
                          <a:spcPts val="0"/>
                        </a:spcAft>
                      </a:pPr>
                      <a:r>
                        <a:rPr lang="en-GB" sz="1200" dirty="0" smtClean="0">
                          <a:effectLst/>
                        </a:rPr>
                        <a:t>Year 6</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FFFF00"/>
                    </a:solidFill>
                  </a:tcPr>
                </a:tc>
                <a:tc hMerge="1">
                  <a:txBody>
                    <a:bodyPr/>
                    <a:lstStyle/>
                    <a:p>
                      <a:endParaRPr lang="en-GB"/>
                    </a:p>
                  </a:txBody>
                  <a:tcPr/>
                </a:tc>
                <a:extLst>
                  <a:ext uri="{0D108BD9-81ED-4DB2-BD59-A6C34878D82A}">
                    <a16:rowId xmlns:a16="http://schemas.microsoft.com/office/drawing/2014/main" val="3822320206"/>
                  </a:ext>
                </a:extLst>
              </a:tr>
              <a:tr h="3704101">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845" lvl="0" indent="-342900" algn="just" fontAlgn="base">
                        <a:lnSpc>
                          <a:spcPct val="99000"/>
                        </a:lnSpc>
                        <a:spcAft>
                          <a:spcPts val="0"/>
                        </a:spcAft>
                        <a:buClr>
                          <a:srgbClr val="000000"/>
                        </a:buClr>
                        <a:buSzPts val="900"/>
                        <a:buFont typeface="Wingdings" panose="05000000000000000000" pitchFamily="2" charset="2"/>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Consolidate and improve the quality of their techniques and their ability to link movements. </a:t>
                      </a:r>
                      <a:endParaRPr lang="en-GB" sz="1100" u="none" strike="noStrike" dirty="0">
                        <a:effectLst/>
                        <a:uFill>
                          <a:solidFill>
                            <a:srgbClr val="000000"/>
                          </a:solidFill>
                        </a:uFill>
                        <a:latin typeface="Calibri" panose="020F0502020204030204" pitchFamily="34" charset="0"/>
                        <a:ea typeface="Calibri" panose="020F0502020204030204" pitchFamily="34" charset="0"/>
                        <a:cs typeface="Times New Roman" panose="02020603050405020304" pitchFamily="18" charset="0"/>
                      </a:endParaRPr>
                    </a:p>
                    <a:p>
                      <a:pPr marL="342900" marR="31115" lvl="0" indent="-342900" algn="just" fontAlgn="base">
                        <a:lnSpc>
                          <a:spcPct val="99000"/>
                        </a:lnSpc>
                        <a:spcAft>
                          <a:spcPts val="0"/>
                        </a:spcAft>
                        <a:buClr>
                          <a:srgbClr val="000000"/>
                        </a:buClr>
                        <a:buSzPts val="900"/>
                        <a:buFont typeface="Wingdings" panose="05000000000000000000" pitchFamily="2" charset="2"/>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Develop the range of consistency of the skills in all games. </a:t>
                      </a:r>
                      <a:endParaRPr lang="en-GB" sz="1100" u="none" strike="noStrike" dirty="0">
                        <a:effectLst/>
                        <a:uFill>
                          <a:solidFill>
                            <a:srgbClr val="000000"/>
                          </a:solidFill>
                        </a:u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1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Improve their ability to choose and use simple tactics and strategies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Keep, adapt and make rules for striking and fielding and net games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47015">
                        <a:lnSpc>
                          <a:spcPct val="107000"/>
                        </a:lnSpc>
                        <a:spcAft>
                          <a:spcPts val="0"/>
                        </a:spcAft>
                      </a:pPr>
                      <a:r>
                        <a:rPr lang="en-GB" sz="900" dirty="0">
                          <a:solidFill>
                            <a:srgbClr val="00206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Progression in skills in invasion games, net / racket games and striking and fielding games in separate document. </a:t>
                      </a:r>
                      <a:endParaRPr lang="en-GB" sz="1100" u="none" strike="noStrike" dirty="0">
                        <a:effectLst/>
                        <a:uFill>
                          <a:solidFill>
                            <a:srgbClr val="000000"/>
                          </a:solidFill>
                        </a:uFill>
                        <a:latin typeface="Calibri" panose="020F0502020204030204" pitchFamily="34" charset="0"/>
                        <a:ea typeface="Calibri" panose="020F0502020204030204" pitchFamily="34" charset="0"/>
                        <a:cs typeface="Times New Roman" panose="02020603050405020304" pitchFamily="18" charset="0"/>
                      </a:endParaRPr>
                    </a:p>
                    <a:p>
                      <a:pPr marL="18415">
                        <a:lnSpc>
                          <a:spcPct val="107000"/>
                        </a:lnSpc>
                        <a:spcAft>
                          <a:spcPts val="0"/>
                        </a:spcAft>
                      </a:pPr>
                      <a:r>
                        <a:rPr lang="en-GB" sz="900" dirty="0">
                          <a:solidFill>
                            <a:srgbClr val="00206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Recognise good performance and identify the parts of a performance that need improving.</a:t>
                      </a:r>
                      <a:endParaRPr lang="en-GB" sz="1100" u="none" strike="noStrike" dirty="0">
                        <a:effectLst/>
                        <a:uFill>
                          <a:solidFill>
                            <a:srgbClr val="000000"/>
                          </a:solidFill>
                        </a:uFill>
                        <a:latin typeface="Calibri" panose="020F0502020204030204" pitchFamily="34" charset="0"/>
                        <a:ea typeface="Arial" panose="020B060402020202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tabLst>
                          <a:tab pos="224790" algn="l"/>
                        </a:tabLst>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Use what they have learned to improve their work.</a:t>
                      </a:r>
                      <a:endParaRPr lang="en-GB" sz="1100" u="none" strike="noStrike" dirty="0">
                        <a:effectLst/>
                        <a:uFill>
                          <a:solidFill>
                            <a:srgbClr val="000000"/>
                          </a:solidFill>
                        </a:uFill>
                        <a:latin typeface="Calibri" panose="020F0502020204030204" pitchFamily="34" charset="0"/>
                        <a:ea typeface="Arial" panose="020B060402020202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Know and describe the short-</a:t>
                      </a:r>
                      <a:endParaRPr lang="en-GB" sz="1100" u="none" strike="noStrike" dirty="0">
                        <a:effectLst/>
                        <a:uFill>
                          <a:solidFill>
                            <a:srgbClr val="000000"/>
                          </a:solidFill>
                        </a:uFill>
                        <a:latin typeface="Calibri" panose="020F0502020204030204" pitchFamily="34" charset="0"/>
                        <a:ea typeface="Arial" panose="020B0604020202020204" pitchFamily="34" charset="0"/>
                        <a:cs typeface="Times New Roman" panose="02020603050405020304" pitchFamily="18" charset="0"/>
                      </a:endParaRPr>
                    </a:p>
                    <a:p>
                      <a:pPr marL="342900" lvl="0" indent="-342900" fontAlgn="base">
                        <a:lnSpc>
                          <a:spcPct val="95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term effects of different exercise activities on the body </a:t>
                      </a:r>
                      <a:endParaRPr lang="en-GB" sz="1100" u="none" strike="noStrike" dirty="0">
                        <a:effectLst/>
                        <a:uFill>
                          <a:solidFill>
                            <a:srgbClr val="000000"/>
                          </a:solidFill>
                        </a:uFill>
                        <a:latin typeface="Calibri" panose="020F0502020204030204" pitchFamily="34" charset="0"/>
                        <a:ea typeface="Arial" panose="020B0604020202020204" pitchFamily="34" charset="0"/>
                        <a:cs typeface="Times New Roman" panose="02020603050405020304" pitchFamily="18" charset="0"/>
                      </a:endParaRPr>
                    </a:p>
                    <a:p>
                      <a:pPr marL="342900" lvl="0" indent="-342900" fontAlgn="base">
                        <a:lnSpc>
                          <a:spcPct val="95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Know how to improve stamina </a:t>
                      </a:r>
                      <a:endParaRPr lang="en-GB" sz="1100" u="none" strike="noStrike" dirty="0">
                        <a:effectLst/>
                        <a:uFill>
                          <a:solidFill>
                            <a:srgbClr val="000000"/>
                          </a:solidFill>
                        </a:uFill>
                        <a:latin typeface="Calibri" panose="020F0502020204030204" pitchFamily="34" charset="0"/>
                        <a:ea typeface="Arial" panose="020B060402020202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Begin to understand the importance of warming up</a:t>
                      </a:r>
                      <a:endParaRPr lang="en-GB" sz="1100" u="none" strike="noStrike" dirty="0">
                        <a:effectLst/>
                        <a:uFill>
                          <a:solidFill>
                            <a:srgbClr val="000000"/>
                          </a:solidFill>
                        </a:uFill>
                        <a:latin typeface="Calibri" panose="020F0502020204030204" pitchFamily="34" charset="0"/>
                        <a:ea typeface="Arial" panose="020B0604020202020204" pitchFamily="34" charset="0"/>
                        <a:cs typeface="Times New Roman" panose="02020603050405020304" pitchFamily="18" charset="0"/>
                      </a:endParaRPr>
                    </a:p>
                  </a:txBody>
                  <a:tcPr marL="68580" marR="68580" marT="0" marB="0">
                    <a:solidFill>
                      <a:srgbClr val="8EBAE2"/>
                    </a:solidFill>
                  </a:tcPr>
                </a:tc>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solidFill>
                      <a:srgbClr val="CC66FF"/>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7940" lvl="0" indent="-342900" algn="just">
                        <a:lnSpc>
                          <a:spcPct val="99000"/>
                        </a:lnSpc>
                        <a:spcAft>
                          <a:spcPts val="0"/>
                        </a:spcAft>
                        <a:buFont typeface="Symbol" panose="05050102010706020507" pitchFamily="18" charset="2"/>
                        <a:buChar char=""/>
                      </a:pPr>
                      <a:r>
                        <a:rPr lang="en-GB" sz="900"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Develop the range and consistency of their skills in all games.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30480" lvl="0" indent="-342900" algn="just">
                        <a:lnSpc>
                          <a:spcPct val="99000"/>
                        </a:lnSpc>
                        <a:spcAft>
                          <a:spcPts val="0"/>
                        </a:spcAft>
                        <a:buFont typeface="Symbol" panose="05050102010706020507" pitchFamily="18" charset="2"/>
                        <a:buChar char=""/>
                      </a:pPr>
                      <a:r>
                        <a:rPr lang="en-GB" sz="900"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Keep, adapt and make rules for different games, and play by them fairly.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635">
                        <a:lnSpc>
                          <a:spcPct val="107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635">
                        <a:lnSpc>
                          <a:spcPct val="107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635">
                        <a:lnSpc>
                          <a:spcPct val="107000"/>
                        </a:lnSpc>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dirty="0">
                          <a:solidFill>
                            <a:srgbClr val="00206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Devise and use rules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Keep, adapt and make rules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47015">
                        <a:lnSpc>
                          <a:spcPct val="99000"/>
                        </a:lnSpc>
                        <a:spcAft>
                          <a:spcPts val="0"/>
                        </a:spcAft>
                      </a:pPr>
                      <a:r>
                        <a:rPr lang="en-GB" sz="900" dirty="0">
                          <a:solidFill>
                            <a:srgbClr val="002060"/>
                          </a:solidFill>
                          <a:effectLst/>
                          <a:latin typeface="Letter-join Plus 8" panose="02000505000000020003" pitchFamily="50" charset="0"/>
                          <a:ea typeface="Arial" panose="020B0604020202020204" pitchFamily="34" charset="0"/>
                          <a:cs typeface="Arial" panose="020B0604020202020204" pitchFamily="34" charset="0"/>
                        </a:rPr>
                        <a:t>for striking and fielding and net games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Use and adapt tactics in different situations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Progression in skills in invasion games, net / racket games and striking and fielding games in separate document.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Explain their ideas and plans.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2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Recognise aspects of their work that need improving.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Suggest practices to improve their play.</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6350" lvl="0" indent="-342900" fontAlgn="base">
                        <a:lnSpc>
                          <a:spcPct val="101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Recognise which activities help their speed, strength and stamina and know when they are important in games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marR="635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Recognise how specific  activities affect specific parts of their bodies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68580" marT="0" marB="0">
                    <a:solidFill>
                      <a:srgbClr val="DF9FFF"/>
                    </a:solidFill>
                  </a:tcPr>
                </a:tc>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solidFill>
                      <a:srgbClr val="00FF99"/>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30480" lvl="0" indent="-342900" algn="just">
                        <a:lnSpc>
                          <a:spcPct val="99000"/>
                        </a:lnSpc>
                        <a:spcAft>
                          <a:spcPts val="0"/>
                        </a:spcAft>
                        <a:buFont typeface="Symbol" panose="05050102010706020507" pitchFamily="18" charset="2"/>
                        <a:buChar char=""/>
                      </a:pPr>
                      <a:r>
                        <a:rPr lang="en-GB" sz="900"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Develop a broader range of techniques and skills for attacking and defending.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99000"/>
                        </a:lnSpc>
                        <a:spcAft>
                          <a:spcPts val="0"/>
                        </a:spcAft>
                        <a:buFont typeface="Symbol" panose="05050102010706020507" pitchFamily="18" charset="2"/>
                        <a:buChar char=""/>
                      </a:pPr>
                      <a:r>
                        <a:rPr lang="en-GB" sz="900"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Develop consistency in their skills.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635" indent="38100">
                        <a:lnSpc>
                          <a:spcPct val="107000"/>
                        </a:lnSpc>
                        <a:spcAft>
                          <a:spcPts val="0"/>
                        </a:spcAft>
                      </a:pPr>
                      <a:r>
                        <a:rPr lang="en-GB" sz="900"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smtClean="0">
                          <a:effectLst/>
                          <a:latin typeface="Letter-join Plus 8" panose="02000505000000020003" pitchFamily="50" charset="0"/>
                          <a:ea typeface="Times New Roman" panose="02020603050405020304" pitchFamily="18" charset="0"/>
                          <a:cs typeface="Times New Roman" panose="02020603050405020304" pitchFamily="18" charset="0"/>
                        </a:rPr>
                        <a:t>Selecting </a:t>
                      </a: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635">
                        <a:lnSpc>
                          <a:spcPct val="107000"/>
                        </a:lnSpc>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Know and apply the basic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47015">
                        <a:lnSpc>
                          <a:spcPct val="99000"/>
                        </a:lnSpc>
                        <a:spcAft>
                          <a:spcPts val="0"/>
                        </a:spcAft>
                      </a:pPr>
                      <a:r>
                        <a:rPr lang="en-GB" sz="900" dirty="0">
                          <a:solidFill>
                            <a:srgbClr val="002060"/>
                          </a:solidFill>
                          <a:effectLst/>
                          <a:latin typeface="Letter-join Plus 8" panose="02000505000000020003" pitchFamily="50" charset="0"/>
                          <a:ea typeface="Arial" panose="020B0604020202020204" pitchFamily="34" charset="0"/>
                          <a:cs typeface="Arial" panose="020B0604020202020204" pitchFamily="34" charset="0"/>
                        </a:rPr>
                        <a:t>strategic and tactical principles of attack, and to adapt them to different situations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Choose and apply skills more consistently in all activities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47015">
                        <a:lnSpc>
                          <a:spcPct val="107000"/>
                        </a:lnSpc>
                        <a:spcAft>
                          <a:spcPts val="0"/>
                        </a:spcAft>
                      </a:pPr>
                      <a:r>
                        <a:rPr lang="en-GB" sz="900" dirty="0">
                          <a:solidFill>
                            <a:srgbClr val="00206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Progression in skills in invasion games, net / racket games and striking and fielding games in separate document.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247015">
                        <a:lnSpc>
                          <a:spcPct val="107000"/>
                        </a:lnSpc>
                        <a:spcAft>
                          <a:spcPts val="0"/>
                        </a:spcAft>
                      </a:pPr>
                      <a:r>
                        <a:rPr lang="en-GB" sz="900" dirty="0">
                          <a:solidFill>
                            <a:srgbClr val="00206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1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Choose and use information to evaluate their own and others’ work.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1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Suggest improvements in own and others’ performances.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indent="457200">
                        <a:lnSpc>
                          <a:spcPct val="107000"/>
                        </a:lnSpc>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a:t>
                      </a:r>
                      <a:r>
                        <a:rPr lang="en-GB" sz="900" b="1" u="sng" dirty="0" smtClean="0">
                          <a:effectLst/>
                          <a:latin typeface="Letter-join Plus 8" panose="02000505000000020003" pitchFamily="50" charset="0"/>
                          <a:ea typeface="Times New Roman" panose="02020603050405020304" pitchFamily="18" charset="0"/>
                          <a:cs typeface="Times New Roman" panose="02020603050405020304" pitchFamily="18" charset="0"/>
                        </a:rPr>
                        <a:t>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845" lvl="0" indent="-342900" algn="just">
                        <a:lnSpc>
                          <a:spcPct val="99000"/>
                        </a:lnSpc>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Know and understand the principles of warming up and understand why it is important for high quality performance.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845" lvl="0" indent="-342900" algn="just">
                        <a:lnSpc>
                          <a:spcPct val="99000"/>
                        </a:lnSpc>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Understand the importance of physical activity and can talk confidently about why.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93FFD3"/>
                    </a:solidFill>
                  </a:tcPr>
                </a:tc>
                <a:tc>
                  <a:txBody>
                    <a:bodyPr/>
                    <a:lstStyle/>
                    <a:p>
                      <a:pPr marL="71755" marR="71755">
                        <a:lnSpc>
                          <a:spcPct val="107000"/>
                        </a:lnSpc>
                        <a:spcAft>
                          <a:spcPts val="0"/>
                        </a:spcAft>
                      </a:pPr>
                      <a:endParaRPr lang="en-GB" sz="1200" dirty="0">
                        <a:solidFill>
                          <a:schemeClr val="tx1"/>
                        </a:solidFill>
                        <a:effectLst/>
                        <a:latin typeface="Calibri"/>
                        <a:ea typeface="Calibri" panose="020F0502020204030204" pitchFamily="34" charset="0"/>
                        <a:cs typeface="Times New Roman"/>
                      </a:endParaRPr>
                    </a:p>
                  </a:txBody>
                  <a:tcPr marL="30373" marR="30373" marT="0" marB="0" vert="vert270">
                    <a:solidFill>
                      <a:srgbClr val="FFFF00"/>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8575" lvl="0" indent="-342900" algn="just">
                        <a:lnSpc>
                          <a:spcPct val="99000"/>
                        </a:lnSpc>
                        <a:spcAft>
                          <a:spcPts val="0"/>
                        </a:spcAft>
                        <a:buFont typeface="Symbol" panose="05050102010706020507" pitchFamily="18" charset="2"/>
                        <a:buChar char=""/>
                      </a:pPr>
                      <a:r>
                        <a:rPr lang="en-GB" sz="900"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Choose, combine and perform skills more fluently and effectively in invasion, striking and net games.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7940" lvl="0" indent="-342900" algn="just">
                        <a:lnSpc>
                          <a:spcPct val="99000"/>
                        </a:lnSpc>
                        <a:spcAft>
                          <a:spcPts val="0"/>
                        </a:spcAft>
                        <a:buFont typeface="Symbol" panose="05050102010706020507" pitchFamily="18" charset="2"/>
                        <a:buChar char=""/>
                      </a:pPr>
                      <a:r>
                        <a:rPr lang="en-GB" sz="900" dirty="0">
                          <a:solidFill>
                            <a:srgbClr val="FF0000"/>
                          </a:solidFill>
                          <a:effectLst/>
                          <a:latin typeface="Letter-join Plus 8" panose="02000505000000020003" pitchFamily="50" charset="0"/>
                          <a:ea typeface="Times New Roman" panose="02020603050405020304" pitchFamily="18" charset="0"/>
                          <a:cs typeface="Times New Roman" panose="02020603050405020304" pitchFamily="18" charset="0"/>
                        </a:rPr>
                        <a:t>Understand, choose and apply a range of strategies for defence and attack.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7940" lvl="0" indent="-342900" fontAlgn="base">
                        <a:lnSpc>
                          <a:spcPct val="101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Understand, choose and apply a range of tactics and strategies for defence and attack.</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marR="27940" lvl="0" indent="-342900" fontAlgn="base">
                        <a:lnSpc>
                          <a:spcPct val="101000"/>
                        </a:lnSpc>
                        <a:spcAft>
                          <a:spcPts val="0"/>
                        </a:spcAft>
                        <a:buClr>
                          <a:srgbClr val="000000"/>
                        </a:buClr>
                        <a:buSzPts val="900"/>
                        <a:buFont typeface="Arial" panose="020B0604020202020204" pitchFamily="34" charset="0"/>
                        <a:buChar char="•"/>
                      </a:pPr>
                      <a:r>
                        <a:rPr lang="en-GB" sz="900" u="none" strike="noStrike" dirty="0">
                          <a:solidFill>
                            <a:srgbClr val="00206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Use these tactics and strategies more consistently in similar games.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Wingdings" panose="05000000000000000000" pitchFamily="2" charset="2"/>
                        <a:buChar char=""/>
                        <a:tabLst>
                          <a:tab pos="257810" algn="l"/>
                        </a:tabLs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Progression in skills in invasion games, net / racket games and striking and fielding games in separate document.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723900" algn="l"/>
                        </a:tabLs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tabLst>
                          <a:tab pos="723900" algn="l"/>
                        </a:tabLs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112395" lvl="0" indent="-342900" fontAlgn="base">
                        <a:lnSpc>
                          <a:spcPct val="100000"/>
                        </a:lnSpc>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Develop their ability to evaluate their own and others’ work, and to suggest ways to improve it.</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Know why warming up and cooling down are important.</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Arial" panose="020B0604020202020204" pitchFamily="34" charset="0"/>
                          <a:cs typeface="Arial" panose="020B0604020202020204" pitchFamily="34"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210" lvl="0" indent="-342900" algn="just">
                        <a:lnSpc>
                          <a:spcPct val="99000"/>
                        </a:lnSpc>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Understand why exercise is good for their health, fitness and well-being and supports energy for everyday life.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Understand and explain the need to prepare properly 	for activities/games and understand that preparation may differ dependent on activity.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89"/>
                    </a:solidFill>
                  </a:tcPr>
                </a:tc>
                <a:extLst>
                  <a:ext uri="{0D108BD9-81ED-4DB2-BD59-A6C34878D82A}">
                    <a16:rowId xmlns:a16="http://schemas.microsoft.com/office/drawing/2014/main" val="53833898"/>
                  </a:ext>
                </a:extLst>
              </a:tr>
            </a:tbl>
          </a:graphicData>
        </a:graphic>
      </p:graphicFrame>
    </p:spTree>
    <p:extLst>
      <p:ext uri="{BB962C8B-B14F-4D97-AF65-F5344CB8AC3E}">
        <p14:creationId xmlns:p14="http://schemas.microsoft.com/office/powerpoint/2010/main" val="1996467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93675140"/>
              </p:ext>
            </p:extLst>
          </p:nvPr>
        </p:nvGraphicFramePr>
        <p:xfrm>
          <a:off x="444137" y="368229"/>
          <a:ext cx="11487948" cy="6424920"/>
        </p:xfrm>
        <a:graphic>
          <a:graphicData uri="http://schemas.openxmlformats.org/drawingml/2006/table">
            <a:tbl>
              <a:tblPr firstRow="1" firstCol="1" bandRow="1">
                <a:tableStyleId>{5C22544A-7EE6-4342-B048-85BDC9FD1C3A}</a:tableStyleId>
              </a:tblPr>
              <a:tblGrid>
                <a:gridCol w="256453">
                  <a:extLst>
                    <a:ext uri="{9D8B030D-6E8A-4147-A177-3AD203B41FA5}">
                      <a16:colId xmlns:a16="http://schemas.microsoft.com/office/drawing/2014/main" val="402483076"/>
                    </a:ext>
                  </a:extLst>
                </a:gridCol>
                <a:gridCol w="2548599">
                  <a:extLst>
                    <a:ext uri="{9D8B030D-6E8A-4147-A177-3AD203B41FA5}">
                      <a16:colId xmlns:a16="http://schemas.microsoft.com/office/drawing/2014/main" val="2657177747"/>
                    </a:ext>
                  </a:extLst>
                </a:gridCol>
                <a:gridCol w="265882">
                  <a:extLst>
                    <a:ext uri="{9D8B030D-6E8A-4147-A177-3AD203B41FA5}">
                      <a16:colId xmlns:a16="http://schemas.microsoft.com/office/drawing/2014/main" val="1446102927"/>
                    </a:ext>
                  </a:extLst>
                </a:gridCol>
                <a:gridCol w="2607524">
                  <a:extLst>
                    <a:ext uri="{9D8B030D-6E8A-4147-A177-3AD203B41FA5}">
                      <a16:colId xmlns:a16="http://schemas.microsoft.com/office/drawing/2014/main" val="1227214298"/>
                    </a:ext>
                  </a:extLst>
                </a:gridCol>
                <a:gridCol w="259810">
                  <a:extLst>
                    <a:ext uri="{9D8B030D-6E8A-4147-A177-3AD203B41FA5}">
                      <a16:colId xmlns:a16="http://schemas.microsoft.com/office/drawing/2014/main" val="3432162106"/>
                    </a:ext>
                  </a:extLst>
                </a:gridCol>
                <a:gridCol w="2347826">
                  <a:extLst>
                    <a:ext uri="{9D8B030D-6E8A-4147-A177-3AD203B41FA5}">
                      <a16:colId xmlns:a16="http://schemas.microsoft.com/office/drawing/2014/main" val="4084847702"/>
                    </a:ext>
                  </a:extLst>
                </a:gridCol>
                <a:gridCol w="281665">
                  <a:extLst>
                    <a:ext uri="{9D8B030D-6E8A-4147-A177-3AD203B41FA5}">
                      <a16:colId xmlns:a16="http://schemas.microsoft.com/office/drawing/2014/main" val="589555817"/>
                    </a:ext>
                  </a:extLst>
                </a:gridCol>
                <a:gridCol w="2920189">
                  <a:extLst>
                    <a:ext uri="{9D8B030D-6E8A-4147-A177-3AD203B41FA5}">
                      <a16:colId xmlns:a16="http://schemas.microsoft.com/office/drawing/2014/main" val="1019064080"/>
                    </a:ext>
                  </a:extLst>
                </a:gridCol>
              </a:tblGrid>
              <a:tr h="130069">
                <a:tc gridSpan="8">
                  <a:txBody>
                    <a:bodyPr/>
                    <a:lstStyle/>
                    <a:p>
                      <a:pPr algn="ctr">
                        <a:lnSpc>
                          <a:spcPct val="107000"/>
                        </a:lnSpc>
                        <a:spcAft>
                          <a:spcPts val="0"/>
                        </a:spcAft>
                      </a:pPr>
                      <a:r>
                        <a:rPr lang="en-GB" sz="1200" dirty="0">
                          <a:effectLst/>
                        </a:rPr>
                        <a:t>Key </a:t>
                      </a:r>
                      <a:r>
                        <a:rPr lang="en-GB" sz="1200" dirty="0" smtClean="0">
                          <a:effectLst/>
                        </a:rPr>
                        <a:t>Outcomes Athletics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FF8B93"/>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74768650"/>
                  </a:ext>
                </a:extLst>
              </a:tr>
              <a:tr h="202682">
                <a:tc gridSpan="2">
                  <a:txBody>
                    <a:bodyPr/>
                    <a:lstStyle/>
                    <a:p>
                      <a:pPr algn="ctr">
                        <a:lnSpc>
                          <a:spcPct val="107000"/>
                        </a:lnSpc>
                        <a:spcAft>
                          <a:spcPts val="0"/>
                        </a:spcAft>
                      </a:pPr>
                      <a:r>
                        <a:rPr lang="en-GB" sz="1200">
                          <a:effectLst/>
                        </a:rPr>
                        <a:t>Year 3</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tc>
                <a:tc hMerge="1">
                  <a:txBody>
                    <a:bodyPr/>
                    <a:lstStyle/>
                    <a:p>
                      <a:endParaRPr lang="en-GB"/>
                    </a:p>
                  </a:txBody>
                  <a:tcPr/>
                </a:tc>
                <a:tc gridSpan="2">
                  <a:txBody>
                    <a:bodyPr/>
                    <a:lstStyle/>
                    <a:p>
                      <a:pPr algn="ctr">
                        <a:lnSpc>
                          <a:spcPct val="107000"/>
                        </a:lnSpc>
                        <a:spcAft>
                          <a:spcPts val="0"/>
                        </a:spcAft>
                      </a:pPr>
                      <a:r>
                        <a:rPr lang="en-GB" sz="1200">
                          <a:effectLst/>
                        </a:rPr>
                        <a:t>Year 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CC66FF"/>
                    </a:solidFill>
                  </a:tcPr>
                </a:tc>
                <a:tc hMerge="1">
                  <a:txBody>
                    <a:bodyPr/>
                    <a:lstStyle/>
                    <a:p>
                      <a:endParaRPr lang="en-GB"/>
                    </a:p>
                  </a:txBody>
                  <a:tcPr/>
                </a:tc>
                <a:tc gridSpan="2">
                  <a:txBody>
                    <a:bodyPr/>
                    <a:lstStyle/>
                    <a:p>
                      <a:pPr algn="ctr">
                        <a:lnSpc>
                          <a:spcPct val="107000"/>
                        </a:lnSpc>
                        <a:spcAft>
                          <a:spcPts val="0"/>
                        </a:spcAft>
                      </a:pPr>
                      <a:r>
                        <a:rPr lang="en-GB" sz="1200" smtClean="0">
                          <a:effectLst/>
                        </a:rPr>
                        <a:t>Year 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00FF99"/>
                    </a:solidFill>
                  </a:tcPr>
                </a:tc>
                <a:tc hMerge="1">
                  <a:txBody>
                    <a:bodyPr/>
                    <a:lstStyle/>
                    <a:p>
                      <a:endParaRPr lang="en-GB"/>
                    </a:p>
                  </a:txBody>
                  <a:tcPr/>
                </a:tc>
                <a:tc gridSpan="2">
                  <a:txBody>
                    <a:bodyPr/>
                    <a:lstStyle/>
                    <a:p>
                      <a:pPr algn="ctr">
                        <a:lnSpc>
                          <a:spcPct val="107000"/>
                        </a:lnSpc>
                        <a:spcAft>
                          <a:spcPts val="0"/>
                        </a:spcAft>
                      </a:pPr>
                      <a:r>
                        <a:rPr lang="en-GB" sz="1200" dirty="0" smtClean="0">
                          <a:effectLst/>
                        </a:rPr>
                        <a:t>Year 6</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0373" marR="30373" marT="0" marB="0" anchor="ctr">
                    <a:solidFill>
                      <a:srgbClr val="FFFF00"/>
                    </a:solidFill>
                  </a:tcPr>
                </a:tc>
                <a:tc hMerge="1">
                  <a:txBody>
                    <a:bodyPr/>
                    <a:lstStyle/>
                    <a:p>
                      <a:endParaRPr lang="en-GB"/>
                    </a:p>
                  </a:txBody>
                  <a:tcPr/>
                </a:tc>
                <a:extLst>
                  <a:ext uri="{0D108BD9-81ED-4DB2-BD59-A6C34878D82A}">
                    <a16:rowId xmlns:a16="http://schemas.microsoft.com/office/drawing/2014/main" val="3822320206"/>
                  </a:ext>
                </a:extLst>
              </a:tr>
              <a:tr h="3704101">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R="29210" algn="just">
                        <a:lnSpc>
                          <a:spcPct val="99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21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Consolidate and improve the quality, range and consistency of the techniques used for particular activities.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42545" indent="30480">
                        <a:lnSpc>
                          <a:spcPct val="107000"/>
                        </a:lnSpc>
                        <a:spcAft>
                          <a:spcPts val="0"/>
                        </a:spcAft>
                      </a:pPr>
                      <a:r>
                        <a:rPr lang="en-GB" sz="900" dirty="0">
                          <a:solidFill>
                            <a:srgbClr val="FF000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Begin to develop the ability to choose and use simple tactics and strategies in different situations.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457200">
                        <a:lnSpc>
                          <a:spcPct val="107000"/>
                        </a:lnSpc>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solidFill>
                            <a:srgbClr val="00206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gn="just">
                        <a:lnSpc>
                          <a:spcPct val="107000"/>
                        </a:lnSpc>
                        <a:spcAft>
                          <a:spcPts val="5"/>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Develop the following skills with increasing accuracy and velocity: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99000"/>
                        </a:lnSpc>
                        <a:spcAft>
                          <a:spcPts val="2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Throw a variety of objects with one hand and know how to aim these to improve performance.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7000"/>
                        </a:lnSpc>
                        <a:spcAft>
                          <a:spcPts val="5"/>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Show accurate pace – e.g. run at a speed that is appropriate for the distance being run.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1000"/>
                        </a:lnSpc>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Take a running jump with appropriate feet patterns/movements.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Take part in relay activities, understanding the concept.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Describe and evaluate the effectiveness of performance, recognising the aspects that need improving.</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Know, measure and describe the short term effects of exercise on the body.</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68580" marT="0" marB="0">
                    <a:solidFill>
                      <a:srgbClr val="8EBAE2"/>
                    </a:solidFill>
                  </a:tcPr>
                </a:tc>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solidFill>
                      <a:srgbClr val="CC66FF"/>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R="29210" algn="just">
                        <a:lnSpc>
                          <a:spcPct val="99000"/>
                        </a:lnSpc>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9210" lvl="0" indent="-342900" algn="just" fontAlgn="base">
                        <a:lnSpc>
                          <a:spcPct val="99000"/>
                        </a:lnSpc>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Continue to consolidate and improve the quality, range and consistency of the techniques used for particular activities.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42545" indent="38100">
                        <a:lnSpc>
                          <a:spcPct val="107000"/>
                        </a:lnSpc>
                        <a:spcAft>
                          <a:spcPts val="0"/>
                        </a:spcAft>
                      </a:pPr>
                      <a:r>
                        <a:rPr lang="en-GB" sz="900" dirty="0">
                          <a:solidFill>
                            <a:srgbClr val="FF000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Continue to develop the ability to choose and use simple tactics and strategies in different situations.</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solidFill>
                            <a:srgbClr val="00206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gn="just">
                        <a:lnSpc>
                          <a:spcPct val="107000"/>
                        </a:lnSpc>
                        <a:spcAft>
                          <a:spcPts val="5"/>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Develop the following skills with increasing accuracy and velocity: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99000"/>
                        </a:lnSpc>
                        <a:spcAft>
                          <a:spcPts val="2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Throw a variety of objects with one hand and know how to aim these to improve performance.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7000"/>
                        </a:lnSpc>
                        <a:spcAft>
                          <a:spcPts val="5"/>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Show accurate pace – e.g. run at a speed that is appropriate for the distance being run.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1000"/>
                        </a:lnSpc>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Take a running jump with appropriate feet patterns/movements.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Take part in relay activities, understanding the concept.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Describe and evaluate the effectiveness of performance, recognising the aspects that need improving.</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Know, measure and describe the short term effects of exercise on the body.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68580" marT="0" marB="0">
                    <a:solidFill>
                      <a:srgbClr val="DF9FFF"/>
                    </a:solidFill>
                  </a:tcPr>
                </a:tc>
                <a:tc>
                  <a:txBody>
                    <a:bodyPr/>
                    <a:lstStyle/>
                    <a:p>
                      <a:pPr marL="71755" marR="71755">
                        <a:lnSpc>
                          <a:spcPct val="107000"/>
                        </a:lnSpc>
                        <a:spcAft>
                          <a:spcPts val="0"/>
                        </a:spcAft>
                      </a:pPr>
                      <a:endParaRPr lang="en-GB" sz="1200">
                        <a:solidFill>
                          <a:schemeClr val="tx1"/>
                        </a:solidFill>
                        <a:effectLst/>
                        <a:latin typeface="Calibri"/>
                        <a:ea typeface="Calibri" panose="020F0502020204030204" pitchFamily="34" charset="0"/>
                        <a:cs typeface="Times New Roman"/>
                      </a:endParaRPr>
                    </a:p>
                  </a:txBody>
                  <a:tcPr marL="30373" marR="30373" marT="0" marB="0" vert="vert270">
                    <a:solidFill>
                      <a:srgbClr val="00FF99"/>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nSpc>
                          <a:spcPct val="99000"/>
                        </a:lnSpc>
                        <a:spcAft>
                          <a:spcPts val="1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99000"/>
                        </a:lnSpc>
                        <a:spcAft>
                          <a:spcPts val="1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Develop the consistency of their actions in a number of events.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42545" indent="30480">
                        <a:lnSpc>
                          <a:spcPct val="107000"/>
                        </a:lnSpc>
                        <a:spcAft>
                          <a:spcPts val="0"/>
                        </a:spcAft>
                      </a:pPr>
                      <a:r>
                        <a:rPr lang="en-GB" sz="900" dirty="0">
                          <a:solidFill>
                            <a:srgbClr val="FF000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Increase the number of techniques </a:t>
                      </a:r>
                      <a:r>
                        <a:rPr lang="en-GB" sz="900" u="none" strike="noStrike" dirty="0" smtClean="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used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gn="just">
                        <a:lnSpc>
                          <a:spcPct val="107000"/>
                        </a:lnSpc>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Consistently choose appropriate techniques for specific events.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nSpc>
                          <a:spcPct val="107000"/>
                        </a:lnSpc>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gn="just">
                        <a:lnSpc>
                          <a:spcPct val="99000"/>
                        </a:lnSpc>
                        <a:spcAft>
                          <a:spcPts val="3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Develop the following skills with increasing accuracy and velocity: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99000"/>
                        </a:lnSpc>
                        <a:spcAft>
                          <a:spcPts val="15"/>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Improve and sustain running techniques at different speeds.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1000"/>
                        </a:lnSpc>
                        <a:spcAft>
                          <a:spcPts val="5"/>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Demonstrate accuracy and technique in a range of throwing and jumping activities.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7000"/>
                        </a:lnSpc>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Controlled take-off and landing when jumping.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7000"/>
                        </a:lnSpc>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Combine running and jumping well with fluency.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7000"/>
                        </a:lnSpc>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Be accurate and precise when throwing at a target.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Follow and explain rules to others confidently</a:t>
                      </a: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solidFill>
                            <a:srgbClr val="7030A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Evaluate their own and others work and suggest constructive feedback</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Understand explain the principles of warming up.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Understand why fitness is good for health and wellbeing.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Identify and explain good athletic performance.</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68580" marT="0" marB="0">
                    <a:solidFill>
                      <a:srgbClr val="93FFD3"/>
                    </a:solidFill>
                  </a:tcPr>
                </a:tc>
                <a:tc>
                  <a:txBody>
                    <a:bodyPr/>
                    <a:lstStyle/>
                    <a:p>
                      <a:pPr marL="71755" marR="71755">
                        <a:lnSpc>
                          <a:spcPct val="107000"/>
                        </a:lnSpc>
                        <a:spcAft>
                          <a:spcPts val="0"/>
                        </a:spcAft>
                      </a:pPr>
                      <a:endParaRPr lang="en-GB" sz="1200" dirty="0">
                        <a:solidFill>
                          <a:schemeClr val="tx1"/>
                        </a:solidFill>
                        <a:effectLst/>
                        <a:latin typeface="Calibri"/>
                        <a:ea typeface="Calibri" panose="020F0502020204030204" pitchFamily="34" charset="0"/>
                        <a:cs typeface="Times New Roman"/>
                      </a:endParaRPr>
                    </a:p>
                  </a:txBody>
                  <a:tcPr marL="30373" marR="30373" marT="0" marB="0" vert="vert270">
                    <a:solidFill>
                      <a:srgbClr val="FFFF00"/>
                    </a:solidFill>
                  </a:tcPr>
                </a:tc>
                <a:tc>
                  <a:txBody>
                    <a:bodyPr/>
                    <a:lstStyle/>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Acquiring and developing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9000"/>
                        </a:lnSpc>
                        <a:spcAft>
                          <a:spcPts val="1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99000"/>
                        </a:lnSpc>
                        <a:spcAft>
                          <a:spcPts val="10"/>
                        </a:spcAft>
                        <a:buClr>
                          <a:srgbClr val="000000"/>
                        </a:buClr>
                        <a:buSzPts val="900"/>
                        <a:buFont typeface="Arial" panose="020B0604020202020204" pitchFamily="34" charset="0"/>
                        <a:buChar char="•"/>
                      </a:pPr>
                      <a:r>
                        <a:rPr lang="en-GB" sz="900" b="1" u="sng" strike="noStrike" dirty="0">
                          <a:solidFill>
                            <a:srgbClr val="FF0000"/>
                          </a:solidFill>
                          <a:effectLst/>
                          <a:uFill>
                            <a:solidFill>
                              <a:srgbClr val="000000"/>
                            </a:solidFill>
                          </a:uFill>
                          <a:latin typeface="Letter-join Plus 8" panose="02000505000000020003" pitchFamily="50" charset="0"/>
                          <a:ea typeface="Arial" panose="020B0604020202020204" pitchFamily="34" charset="0"/>
                          <a:cs typeface="Arial" panose="020B0604020202020204" pitchFamily="34" charset="0"/>
                        </a:rPr>
                        <a:t>Continue to </a:t>
                      </a: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develop the consistency of their actions in a number of events.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42545" indent="30480">
                        <a:lnSpc>
                          <a:spcPct val="107000"/>
                        </a:lnSpc>
                        <a:spcAft>
                          <a:spcPts val="0"/>
                        </a:spcAft>
                      </a:pPr>
                      <a:r>
                        <a:rPr lang="en-GB" sz="900" dirty="0">
                          <a:solidFill>
                            <a:srgbClr val="FF0000"/>
                          </a:solidFill>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FF000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Increase the number of techniques used.</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457200">
                        <a:lnSpc>
                          <a:spcPct val="107000"/>
                        </a:lnSpc>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Selecting and applying skills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gn="just">
                        <a:lnSpc>
                          <a:spcPct val="107000"/>
                        </a:lnSpc>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Consistently choose appropriate techniques for specific events.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nSpc>
                          <a:spcPct val="107000"/>
                        </a:lnSpc>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42545" algn="just">
                        <a:lnSpc>
                          <a:spcPct val="99000"/>
                        </a:lnSpc>
                        <a:spcAft>
                          <a:spcPts val="3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Develop the following skills with increasing accuracy and velocity: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99000"/>
                        </a:lnSpc>
                        <a:spcAft>
                          <a:spcPts val="15"/>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Improve and sustain running techniques at different speeds.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1000"/>
                        </a:lnSpc>
                        <a:spcAft>
                          <a:spcPts val="5"/>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Demonstrate accuracy and technique in a range of throwing and jumping activities.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7000"/>
                        </a:lnSpc>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Controlled take-off and landing when jumping.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7000"/>
                        </a:lnSpc>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Combine running and jumping well with fluency.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marL="342900" lvl="0" indent="-342900" fontAlgn="base">
                        <a:lnSpc>
                          <a:spcPct val="107000"/>
                        </a:lnSpc>
                        <a:spcAft>
                          <a:spcPts val="0"/>
                        </a:spcAft>
                        <a:buClr>
                          <a:srgbClr val="000000"/>
                        </a:buClr>
                        <a:buSzPts val="900"/>
                        <a:buFont typeface="Wingdings" panose="05000000000000000000" pitchFamily="2" charset="2"/>
                        <a:buChar char=""/>
                      </a:pPr>
                      <a:r>
                        <a:rPr lang="en-GB" sz="900" u="none" strike="noStrike" dirty="0">
                          <a:solidFill>
                            <a:srgbClr val="00206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Be accurate and precise when throwing at a target. </a:t>
                      </a:r>
                      <a:endParaRPr lang="en-GB" sz="1100" u="none" strike="noStrike" dirty="0">
                        <a:effectLst/>
                        <a:uFill>
                          <a:solidFill>
                            <a:srgbClr val="000000"/>
                          </a:solidFill>
                        </a:uFill>
                        <a:latin typeface="Wingdings" panose="05000000000000000000" pitchFamily="2" charset="2"/>
                        <a:ea typeface="Wingdings" panose="05000000000000000000" pitchFamily="2" charset="2"/>
                        <a:cs typeface="Wingdings" panose="05000000000000000000" pitchFamily="2" charset="2"/>
                      </a:endParaRPr>
                    </a:p>
                    <a:p>
                      <a:pPr>
                        <a:spcAft>
                          <a:spcPts val="0"/>
                        </a:spcAft>
                      </a:pPr>
                      <a:r>
                        <a:rPr lang="en-GB" sz="900" dirty="0">
                          <a:solidFill>
                            <a:srgbClr val="002060"/>
                          </a:solidFill>
                          <a:effectLst/>
                          <a:latin typeface="Letter-join Plus 8" panose="02000505000000020003" pitchFamily="50" charset="0"/>
                          <a:ea typeface="Times New Roman" panose="02020603050405020304" pitchFamily="18" charset="0"/>
                          <a:cs typeface="Times New Roman" panose="02020603050405020304" pitchFamily="18" charset="0"/>
                        </a:rPr>
                        <a:t>Follow and explain rules to others confidently.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Evaluating and Improving Performance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solidFill>
                            <a:srgbClr val="7030A0"/>
                          </a:solidFill>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Evaluate their own and others work and suggest constructive feedback</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a:spcAft>
                          <a:spcPts val="0"/>
                        </a:spcAft>
                      </a:pPr>
                      <a:r>
                        <a:rPr lang="en-GB" sz="900" dirty="0">
                          <a:solidFill>
                            <a:srgbClr val="7030A0"/>
                          </a:solidFill>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dirty="0">
                          <a:effectLst/>
                          <a:latin typeface="Letter-join Plus 8" panose="02000505000000020003" pitchFamily="50"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sng" dirty="0">
                          <a:effectLst/>
                          <a:latin typeface="Letter-join Plus 8" panose="02000505000000020003" pitchFamily="50" charset="0"/>
                          <a:ea typeface="Times New Roman" panose="02020603050405020304" pitchFamily="18" charset="0"/>
                          <a:cs typeface="Times New Roman" panose="02020603050405020304" pitchFamily="18" charset="0"/>
                        </a:rPr>
                        <a:t>Knowledge and Understanding of Fitness and Health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900" b="1" u="none" strike="noStrike" dirty="0">
                          <a:effectLst/>
                          <a:latin typeface="Letter-join Plus 8" panose="02000505000000020003" pitchFamily="50"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Understand explain the principles of warming up.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lnSpc>
                          <a:spcPct val="107000"/>
                        </a:lnSpc>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Understand why fitness is good for health and wellbeing.  </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342900" lvl="0" indent="-342900" fontAlgn="base">
                        <a:spcAft>
                          <a:spcPts val="0"/>
                        </a:spcAft>
                        <a:buClr>
                          <a:srgbClr val="000000"/>
                        </a:buClr>
                        <a:buSzPts val="900"/>
                        <a:buFont typeface="Arial" panose="020B0604020202020204" pitchFamily="34" charset="0"/>
                        <a:buChar char="•"/>
                      </a:pPr>
                      <a:r>
                        <a:rPr lang="en-GB" sz="900" u="none" strike="noStrike" dirty="0">
                          <a:effectLst/>
                          <a:uFill>
                            <a:solidFill>
                              <a:srgbClr val="000000"/>
                            </a:solidFill>
                          </a:uFill>
                          <a:latin typeface="Letter-join Plus 8" panose="02000505000000020003" pitchFamily="50" charset="0"/>
                          <a:ea typeface="Times New Roman" panose="02020603050405020304" pitchFamily="18" charset="0"/>
                          <a:cs typeface="Times New Roman" panose="02020603050405020304" pitchFamily="18" charset="0"/>
                        </a:rPr>
                        <a:t>Identify and explain good athletic</a:t>
                      </a:r>
                      <a:endParaRPr lang="en-GB" sz="1100" u="none" strike="noStrike" dirty="0">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68580" marR="68580" marT="0" marB="0">
                    <a:solidFill>
                      <a:srgbClr val="FFFF89"/>
                    </a:solidFill>
                  </a:tcPr>
                </a:tc>
                <a:extLst>
                  <a:ext uri="{0D108BD9-81ED-4DB2-BD59-A6C34878D82A}">
                    <a16:rowId xmlns:a16="http://schemas.microsoft.com/office/drawing/2014/main" val="53833898"/>
                  </a:ext>
                </a:extLst>
              </a:tr>
            </a:tbl>
          </a:graphicData>
        </a:graphic>
      </p:graphicFrame>
    </p:spTree>
    <p:extLst>
      <p:ext uri="{BB962C8B-B14F-4D97-AF65-F5344CB8AC3E}">
        <p14:creationId xmlns:p14="http://schemas.microsoft.com/office/powerpoint/2010/main" val="1836626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57273500"/>
              </p:ext>
            </p:extLst>
          </p:nvPr>
        </p:nvGraphicFramePr>
        <p:xfrm>
          <a:off x="535578" y="15039"/>
          <a:ext cx="10982168" cy="7026327"/>
        </p:xfrm>
        <a:graphic>
          <a:graphicData uri="http://schemas.openxmlformats.org/drawingml/2006/table">
            <a:tbl>
              <a:tblPr firstRow="1" firstCol="1" bandRow="1">
                <a:tableStyleId>{5C22544A-7EE6-4342-B048-85BDC9FD1C3A}</a:tableStyleId>
              </a:tblPr>
              <a:tblGrid>
                <a:gridCol w="2745542">
                  <a:extLst>
                    <a:ext uri="{9D8B030D-6E8A-4147-A177-3AD203B41FA5}">
                      <a16:colId xmlns:a16="http://schemas.microsoft.com/office/drawing/2014/main" val="3591908012"/>
                    </a:ext>
                  </a:extLst>
                </a:gridCol>
                <a:gridCol w="2745542">
                  <a:extLst>
                    <a:ext uri="{9D8B030D-6E8A-4147-A177-3AD203B41FA5}">
                      <a16:colId xmlns:a16="http://schemas.microsoft.com/office/drawing/2014/main" val="405343555"/>
                    </a:ext>
                  </a:extLst>
                </a:gridCol>
                <a:gridCol w="2745542">
                  <a:extLst>
                    <a:ext uri="{9D8B030D-6E8A-4147-A177-3AD203B41FA5}">
                      <a16:colId xmlns:a16="http://schemas.microsoft.com/office/drawing/2014/main" val="4100845299"/>
                    </a:ext>
                  </a:extLst>
                </a:gridCol>
                <a:gridCol w="2745542">
                  <a:extLst>
                    <a:ext uri="{9D8B030D-6E8A-4147-A177-3AD203B41FA5}">
                      <a16:colId xmlns:a16="http://schemas.microsoft.com/office/drawing/2014/main" val="2001412396"/>
                    </a:ext>
                  </a:extLst>
                </a:gridCol>
              </a:tblGrid>
              <a:tr h="947564">
                <a:tc gridSpan="4">
                  <a:txBody>
                    <a:bodyPr/>
                    <a:lstStyle/>
                    <a:p>
                      <a:pPr algn="ctr"/>
                      <a:r>
                        <a:rPr lang="en-GB" sz="3600" dirty="0" smtClean="0">
                          <a:solidFill>
                            <a:schemeClr val="tx1"/>
                          </a:solidFill>
                        </a:rPr>
                        <a:t>PE</a:t>
                      </a:r>
                      <a:endParaRPr lang="en-GB" sz="3600" dirty="0">
                        <a:solidFill>
                          <a:schemeClr val="tx1"/>
                        </a:solidFill>
                      </a:endParaRPr>
                    </a:p>
                    <a:p>
                      <a:pPr algn="ctr"/>
                      <a:r>
                        <a:rPr lang="en-GB" sz="2800" dirty="0">
                          <a:solidFill>
                            <a:schemeClr val="tx1"/>
                          </a:solidFill>
                        </a:rPr>
                        <a:t>Key Knowledge, skills and concepts</a:t>
                      </a:r>
                    </a:p>
                  </a:txBody>
                  <a:tcPr marL="61612" marR="61612" marT="0" marB="0">
                    <a:solidFill>
                      <a:srgbClr val="FF8B93"/>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40112826"/>
                  </a:ext>
                </a:extLst>
              </a:tr>
              <a:tr h="382805">
                <a:tc gridSpan="4">
                  <a:txBody>
                    <a:bodyPr/>
                    <a:lstStyle/>
                    <a:p>
                      <a:r>
                        <a:rPr lang="en-GB" sz="1400" b="0" dirty="0" smtClean="0">
                          <a:solidFill>
                            <a:schemeClr val="tx1"/>
                          </a:solidFill>
                        </a:rPr>
                        <a:t>Gymnastics</a:t>
                      </a:r>
                      <a:endParaRPr lang="en-GB" sz="1400" b="0" dirty="0">
                        <a:solidFill>
                          <a:schemeClr val="tx1"/>
                        </a:solidFill>
                      </a:endParaRPr>
                    </a:p>
                  </a:txBody>
                  <a:tcPr marL="61612" marR="61612" marT="0" marB="0">
                    <a:solidFill>
                      <a:schemeClr val="bg1">
                        <a:lumMod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9109409"/>
                  </a:ext>
                </a:extLst>
              </a:tr>
              <a:tr h="209194">
                <a:tc>
                  <a:txBody>
                    <a:bodyPr/>
                    <a:lstStyle/>
                    <a:p>
                      <a:pPr>
                        <a:lnSpc>
                          <a:spcPct val="107000"/>
                        </a:lnSpc>
                        <a:spcAft>
                          <a:spcPts val="0"/>
                        </a:spcAft>
                      </a:pPr>
                      <a:r>
                        <a:rPr lang="en-GB" sz="1000">
                          <a:solidFill>
                            <a:schemeClr val="tx1"/>
                          </a:solidFill>
                          <a:effectLst/>
                        </a:rPr>
                        <a:t>Year 3</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tc>
                <a:tc>
                  <a:txBody>
                    <a:bodyPr/>
                    <a:lstStyle/>
                    <a:p>
                      <a:pPr>
                        <a:lnSpc>
                          <a:spcPct val="107000"/>
                        </a:lnSpc>
                        <a:spcAft>
                          <a:spcPts val="0"/>
                        </a:spcAft>
                      </a:pPr>
                      <a:r>
                        <a:rPr lang="en-GB" sz="1000">
                          <a:solidFill>
                            <a:schemeClr val="tx1"/>
                          </a:solidFill>
                          <a:effectLst/>
                        </a:rPr>
                        <a:t>Year 4</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CC66FF"/>
                    </a:solidFill>
                  </a:tcPr>
                </a:tc>
                <a:tc>
                  <a:txBody>
                    <a:bodyPr/>
                    <a:lstStyle/>
                    <a:p>
                      <a:pPr>
                        <a:lnSpc>
                          <a:spcPct val="107000"/>
                        </a:lnSpc>
                        <a:spcAft>
                          <a:spcPts val="0"/>
                        </a:spcAft>
                      </a:pPr>
                      <a:r>
                        <a:rPr lang="en-GB" sz="1000">
                          <a:solidFill>
                            <a:schemeClr val="tx1"/>
                          </a:solidFill>
                          <a:effectLst/>
                        </a:rPr>
                        <a:t>Year 5</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00FF99"/>
                    </a:solidFill>
                  </a:tcPr>
                </a:tc>
                <a:tc>
                  <a:txBody>
                    <a:bodyPr/>
                    <a:lstStyle/>
                    <a:p>
                      <a:pPr>
                        <a:lnSpc>
                          <a:spcPct val="107000"/>
                        </a:lnSpc>
                        <a:spcAft>
                          <a:spcPts val="0"/>
                        </a:spcAft>
                      </a:pPr>
                      <a:r>
                        <a:rPr lang="en-GB" sz="1000">
                          <a:solidFill>
                            <a:schemeClr val="tx1"/>
                          </a:solidFill>
                          <a:effectLst/>
                        </a:rPr>
                        <a:t>Year 6</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FFFF00"/>
                    </a:solidFill>
                  </a:tcPr>
                </a:tc>
                <a:extLst>
                  <a:ext uri="{0D108BD9-81ED-4DB2-BD59-A6C34878D82A}">
                    <a16:rowId xmlns:a16="http://schemas.microsoft.com/office/drawing/2014/main" val="2632002316"/>
                  </a:ext>
                </a:extLst>
              </a:tr>
              <a:tr h="5303398">
                <a:tc>
                  <a:txBody>
                    <a:bodyPr/>
                    <a:lstStyle/>
                    <a:p>
                      <a:pPr marL="171450" indent="-171450">
                        <a:lnSpc>
                          <a:spcPct val="107000"/>
                        </a:lnSpc>
                        <a:spcAft>
                          <a:spcPts val="0"/>
                        </a:spcAft>
                        <a:buFont typeface="Arial" panose="020B0604020202020204" pitchFamily="34" charset="0"/>
                        <a:buChar char="•"/>
                      </a:pPr>
                      <a:endParaRPr lang="en-GB" sz="1000" b="0" dirty="0" smtClean="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the log, tuck, and circle roll.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Use partner work to enable good feedback and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evaluation.</a:t>
                      </a: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Add linking actions to develop the log, tuck and circle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rolls. </a:t>
                      </a: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Offer constructive feedback to others.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Explain the key components of a good balance.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Include gym apparatus to develop gym balances.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Know the difference between a matching and a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mirrored balance.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Identify how to improve your own and your partner’</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 gym skills.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Understand the key components for the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jumps.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Offer constructive feedback to improve your partner’s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flight skills.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Explore different ways of using apparatus to develop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gym balances.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Continue to develop partner work to improve gym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skills and sequences.</a:t>
                      </a:r>
                    </a:p>
                    <a:p>
                      <a:pPr marL="171450" indent="-171450">
                        <a:lnSpc>
                          <a:spcPct val="107000"/>
                        </a:lnSpc>
                        <a:spcAft>
                          <a:spcPts val="0"/>
                        </a:spcAft>
                        <a:buFont typeface="Arial" panose="020B0604020202020204" pitchFamily="34" charset="0"/>
                        <a:buChar char="•"/>
                      </a:pPr>
                      <a:endParaRPr lang="en-GB" sz="1000" b="0" dirty="0" smtClean="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endParaRPr lang="en-GB" sz="1000" dirty="0" smtClean="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endParaRPr lang="en-GB" sz="1000" dirty="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8EBAE2"/>
                    </a:solidFill>
                  </a:tcPr>
                </a:tc>
                <a:tc>
                  <a:txBody>
                    <a:bodyPr/>
                    <a:lstStyle/>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the log, tuck, and circle roll.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Use partner work to enable good feedback and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evaluation.</a:t>
                      </a: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Add linking actions to develop the log, tuck and circle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rolls. </a:t>
                      </a: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Offer constructive feedback to others.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Explain the key components of a good balance.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Include gym apparatus to develop gym balances.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Know the difference between a matching and a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mirrored balance.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Identify how to improve your own and your partner’</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 gym skills.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Understand the key components for the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jumps.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Offer constructive feedback to improve your partner’s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flight skills.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Explore different ways of using apparatus to develop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gym balances.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Continue to develop partner work to improve gym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skills and sequences.</a:t>
                      </a:r>
                    </a:p>
                    <a:p>
                      <a:pPr marL="171450" indent="-171450">
                        <a:lnSpc>
                          <a:spcPct val="107000"/>
                        </a:lnSpc>
                        <a:spcAft>
                          <a:spcPts val="0"/>
                        </a:spcAft>
                        <a:buFont typeface="Arial" panose="020B0604020202020204" pitchFamily="34" charset="0"/>
                        <a:buChar char="•"/>
                      </a:pPr>
                      <a:endParaRPr lang="en-GB" sz="1000" dirty="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DF9FFF"/>
                    </a:solidFill>
                  </a:tcPr>
                </a:tc>
                <a:tc>
                  <a:txBody>
                    <a:bodyPr/>
                    <a:lstStyle/>
                    <a:p>
                      <a:pPr>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the log, tuck and circle rolls.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Define the difference between symmetry and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asymmetry.</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gym skills to enhance body control.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Show creativity when designing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Explore a range of progressive partner balances.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safely with gymnastic apparatus.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Understand how to jump safely whilst using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apparatus.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Know the success criteria for the different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jumps.</a:t>
                      </a:r>
                      <a:b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b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Lead your own warm ups.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collaboratively to perform a final performance.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Improve, perform, and evaluate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sequences.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Lead your own warm ups.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incorporating apparatus.</a:t>
                      </a:r>
                      <a:endParaRPr lang="en-GB" sz="1000" dirty="0">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93FFD3"/>
                    </a:solidFill>
                  </a:tcPr>
                </a:tc>
                <a:tc>
                  <a:txBody>
                    <a:bodyPr/>
                    <a:lstStyle/>
                    <a:p>
                      <a:pPr>
                        <a:lnSpc>
                          <a:spcPct val="107000"/>
                        </a:lnSpc>
                        <a:spcAft>
                          <a:spcPts val="800"/>
                        </a:spcAft>
                      </a:pPr>
                      <a:r>
                        <a:rPr lang="en-GB" sz="1000" dirty="0">
                          <a:solidFill>
                            <a:schemeClr val="tx1"/>
                          </a:solidFill>
                          <a:effectLst/>
                          <a:latin typeface="Letter-join Plus 8" panose="02000505000000020003" pitchFamily="50" charset="0"/>
                        </a:rPr>
                        <a:t> </a:t>
                      </a:r>
                      <a:r>
                        <a:rPr lang="en-GB" sz="1000" dirty="0" smtClean="0">
                          <a:solidFill>
                            <a:schemeClr val="tx1"/>
                          </a:solidFill>
                          <a:effectLst/>
                          <a:latin typeface="Letter-join Plus 8" panose="02000505000000020003" pitchFamily="50" charset="0"/>
                        </a:rPr>
                        <a:t>D</a:t>
                      </a: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evelop the log, tuck and circle rolls.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solidFill>
                            <a:schemeClr val="tx1"/>
                          </a:solidFill>
                          <a:effectLst/>
                          <a:latin typeface="Letter-join Plus 8" panose="02000505000000020003" pitchFamily="50" charset="0"/>
                          <a:ea typeface="+mn-ea"/>
                          <a:cs typeface="+mn-cs"/>
                        </a:rPr>
                        <a:t>D</a:t>
                      </a: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efine the difference between symmetry and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asymmetry.</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Develop gym skills to enhance body control.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Show creativity when designing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Explore a range of progressive partner balances.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safely with gymnastic apparatus.</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Understand how to jump safely whilst using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apparatus.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Know the success criteria for the different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jumps.</a:t>
                      </a:r>
                      <a:b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b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Lead your own warm ups. </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Work collaboratively to perform a final performance.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Improve, perform, and evaluate gymnastic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sequences.</a:t>
                      </a: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Lead your own warm ups. </a:t>
                      </a:r>
                      <a:endPar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endParaRPr>
                    </a:p>
                    <a:p>
                      <a:pPr algn="l">
                        <a:lnSpc>
                          <a:spcPct val="107000"/>
                        </a:lnSpc>
                        <a:spcAft>
                          <a:spcPts val="800"/>
                        </a:spcAft>
                      </a:pPr>
                      <a:r>
                        <a:rPr lang="en-GB" sz="1000" dirty="0" smtClean="0">
                          <a:effectLst/>
                          <a:latin typeface="Letter-join Plus 8" panose="02000505000000020003" pitchFamily="50" charset="0"/>
                          <a:ea typeface="Calibri" panose="020F0502020204030204" pitchFamily="34" charset="0"/>
                          <a:cs typeface="Arial" panose="020B0604020202020204" pitchFamily="34" charset="0"/>
                        </a:rPr>
                        <a:t>Create, perform, and review a sequence </a:t>
                      </a:r>
                      <a:r>
                        <a:rPr lang="en-GB" sz="1000" dirty="0" smtClean="0">
                          <a:effectLst/>
                          <a:latin typeface="Letter-join Plus 8" panose="02000505000000020003" pitchFamily="50" charset="0"/>
                          <a:ea typeface="Calibri" panose="020F0502020204030204" pitchFamily="34" charset="0"/>
                          <a:cs typeface="Times New Roman" panose="02020603050405020304" pitchFamily="18" charset="0"/>
                        </a:rPr>
                        <a:t>incorporating apparatus.</a:t>
                      </a:r>
                      <a:endParaRPr lang="en-GB" sz="1000" dirty="0">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FFFF89"/>
                    </a:solidFill>
                  </a:tcPr>
                </a:tc>
                <a:extLst>
                  <a:ext uri="{0D108BD9-81ED-4DB2-BD59-A6C34878D82A}">
                    <a16:rowId xmlns:a16="http://schemas.microsoft.com/office/drawing/2014/main" val="388108219"/>
                  </a:ext>
                </a:extLst>
              </a:tr>
            </a:tbl>
          </a:graphicData>
        </a:graphic>
      </p:graphicFrame>
    </p:spTree>
    <p:extLst>
      <p:ext uri="{BB962C8B-B14F-4D97-AF65-F5344CB8AC3E}">
        <p14:creationId xmlns:p14="http://schemas.microsoft.com/office/powerpoint/2010/main" val="1220999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92937090"/>
              </p:ext>
            </p:extLst>
          </p:nvPr>
        </p:nvGraphicFramePr>
        <p:xfrm>
          <a:off x="535578" y="15039"/>
          <a:ext cx="10982168" cy="6870757"/>
        </p:xfrm>
        <a:graphic>
          <a:graphicData uri="http://schemas.openxmlformats.org/drawingml/2006/table">
            <a:tbl>
              <a:tblPr firstRow="1" firstCol="1" bandRow="1">
                <a:tableStyleId>{5C22544A-7EE6-4342-B048-85BDC9FD1C3A}</a:tableStyleId>
              </a:tblPr>
              <a:tblGrid>
                <a:gridCol w="2745542">
                  <a:extLst>
                    <a:ext uri="{9D8B030D-6E8A-4147-A177-3AD203B41FA5}">
                      <a16:colId xmlns:a16="http://schemas.microsoft.com/office/drawing/2014/main" val="3591908012"/>
                    </a:ext>
                  </a:extLst>
                </a:gridCol>
                <a:gridCol w="2745542">
                  <a:extLst>
                    <a:ext uri="{9D8B030D-6E8A-4147-A177-3AD203B41FA5}">
                      <a16:colId xmlns:a16="http://schemas.microsoft.com/office/drawing/2014/main" val="405343555"/>
                    </a:ext>
                  </a:extLst>
                </a:gridCol>
                <a:gridCol w="2745542">
                  <a:extLst>
                    <a:ext uri="{9D8B030D-6E8A-4147-A177-3AD203B41FA5}">
                      <a16:colId xmlns:a16="http://schemas.microsoft.com/office/drawing/2014/main" val="4100845299"/>
                    </a:ext>
                  </a:extLst>
                </a:gridCol>
                <a:gridCol w="2745542">
                  <a:extLst>
                    <a:ext uri="{9D8B030D-6E8A-4147-A177-3AD203B41FA5}">
                      <a16:colId xmlns:a16="http://schemas.microsoft.com/office/drawing/2014/main" val="2001412396"/>
                    </a:ext>
                  </a:extLst>
                </a:gridCol>
              </a:tblGrid>
              <a:tr h="947564">
                <a:tc gridSpan="4">
                  <a:txBody>
                    <a:bodyPr/>
                    <a:lstStyle/>
                    <a:p>
                      <a:pPr algn="ctr"/>
                      <a:r>
                        <a:rPr lang="en-GB" sz="3600" dirty="0" smtClean="0">
                          <a:solidFill>
                            <a:schemeClr val="tx1"/>
                          </a:solidFill>
                        </a:rPr>
                        <a:t>PE</a:t>
                      </a:r>
                      <a:endParaRPr lang="en-GB" sz="3600" dirty="0">
                        <a:solidFill>
                          <a:schemeClr val="tx1"/>
                        </a:solidFill>
                      </a:endParaRPr>
                    </a:p>
                    <a:p>
                      <a:pPr algn="ctr"/>
                      <a:r>
                        <a:rPr lang="en-GB" sz="2800" dirty="0">
                          <a:solidFill>
                            <a:schemeClr val="tx1"/>
                          </a:solidFill>
                        </a:rPr>
                        <a:t>Key Knowledge, skills and concepts</a:t>
                      </a:r>
                    </a:p>
                  </a:txBody>
                  <a:tcPr marL="61612" marR="61612" marT="0" marB="0">
                    <a:solidFill>
                      <a:srgbClr val="FF8B93"/>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340112826"/>
                  </a:ext>
                </a:extLst>
              </a:tr>
              <a:tr h="382805">
                <a:tc gridSpan="4">
                  <a:txBody>
                    <a:bodyPr/>
                    <a:lstStyle/>
                    <a:p>
                      <a:r>
                        <a:rPr lang="en-GB" sz="1400" b="0" dirty="0" smtClean="0">
                          <a:solidFill>
                            <a:schemeClr val="tx1"/>
                          </a:solidFill>
                        </a:rPr>
                        <a:t>Striking and Fielding</a:t>
                      </a:r>
                      <a:endParaRPr lang="en-GB" sz="1400" b="0" dirty="0">
                        <a:solidFill>
                          <a:schemeClr val="tx1"/>
                        </a:solidFill>
                      </a:endParaRPr>
                    </a:p>
                  </a:txBody>
                  <a:tcPr marL="61612" marR="61612" marT="0" marB="0">
                    <a:solidFill>
                      <a:schemeClr val="bg1">
                        <a:lumMod val="7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19109409"/>
                  </a:ext>
                </a:extLst>
              </a:tr>
              <a:tr h="209194">
                <a:tc>
                  <a:txBody>
                    <a:bodyPr/>
                    <a:lstStyle/>
                    <a:p>
                      <a:pPr>
                        <a:lnSpc>
                          <a:spcPct val="107000"/>
                        </a:lnSpc>
                        <a:spcAft>
                          <a:spcPts val="0"/>
                        </a:spcAft>
                      </a:pPr>
                      <a:r>
                        <a:rPr lang="en-GB" sz="1000">
                          <a:solidFill>
                            <a:schemeClr val="tx1"/>
                          </a:solidFill>
                          <a:effectLst/>
                        </a:rPr>
                        <a:t>Year 3</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tc>
                <a:tc>
                  <a:txBody>
                    <a:bodyPr/>
                    <a:lstStyle/>
                    <a:p>
                      <a:pPr>
                        <a:lnSpc>
                          <a:spcPct val="107000"/>
                        </a:lnSpc>
                        <a:spcAft>
                          <a:spcPts val="0"/>
                        </a:spcAft>
                      </a:pPr>
                      <a:r>
                        <a:rPr lang="en-GB" sz="1000">
                          <a:solidFill>
                            <a:schemeClr val="tx1"/>
                          </a:solidFill>
                          <a:effectLst/>
                        </a:rPr>
                        <a:t>Year 4</a:t>
                      </a:r>
                      <a:endParaRPr lang="en-GB"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CC66FF"/>
                    </a:solidFill>
                  </a:tcPr>
                </a:tc>
                <a:tc>
                  <a:txBody>
                    <a:bodyPr/>
                    <a:lstStyle/>
                    <a:p>
                      <a:pPr>
                        <a:lnSpc>
                          <a:spcPct val="107000"/>
                        </a:lnSpc>
                        <a:spcAft>
                          <a:spcPts val="0"/>
                        </a:spcAft>
                      </a:pPr>
                      <a:r>
                        <a:rPr lang="en-GB" sz="1000" dirty="0">
                          <a:solidFill>
                            <a:schemeClr val="tx1"/>
                          </a:solidFill>
                          <a:effectLst/>
                        </a:rPr>
                        <a:t>Year </a:t>
                      </a:r>
                      <a:r>
                        <a:rPr lang="en-GB" sz="1000" dirty="0" smtClean="0">
                          <a:solidFill>
                            <a:schemeClr val="tx1"/>
                          </a:solidFill>
                          <a:effectLst/>
                        </a:rPr>
                        <a:t>5 / 6 cricket</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00FF99"/>
                    </a:solidFill>
                  </a:tcPr>
                </a:tc>
                <a:tc>
                  <a:txBody>
                    <a:bodyPr/>
                    <a:lstStyle/>
                    <a:p>
                      <a:pPr>
                        <a:lnSpc>
                          <a:spcPct val="107000"/>
                        </a:lnSpc>
                        <a:spcAft>
                          <a:spcPts val="0"/>
                        </a:spcAft>
                      </a:pPr>
                      <a:r>
                        <a:rPr lang="en-GB" sz="1000" dirty="0">
                          <a:solidFill>
                            <a:schemeClr val="tx1"/>
                          </a:solidFill>
                          <a:effectLst/>
                        </a:rPr>
                        <a:t>Year </a:t>
                      </a:r>
                      <a:r>
                        <a:rPr lang="en-GB" sz="1000" dirty="0" smtClean="0">
                          <a:solidFill>
                            <a:schemeClr val="tx1"/>
                          </a:solidFill>
                          <a:effectLst/>
                        </a:rPr>
                        <a:t>5/6</a:t>
                      </a:r>
                      <a:r>
                        <a:rPr lang="en-GB" sz="1000" baseline="0" dirty="0" smtClean="0">
                          <a:solidFill>
                            <a:schemeClr val="tx1"/>
                          </a:solidFill>
                          <a:effectLst/>
                        </a:rPr>
                        <a:t> </a:t>
                      </a:r>
                      <a:r>
                        <a:rPr lang="en-GB" sz="1000" baseline="0" dirty="0" err="1" smtClean="0">
                          <a:solidFill>
                            <a:schemeClr val="tx1"/>
                          </a:solidFill>
                          <a:effectLst/>
                        </a:rPr>
                        <a:t>rounders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612" marR="61612" marT="0" marB="0">
                    <a:solidFill>
                      <a:srgbClr val="FFFF00"/>
                    </a:solidFill>
                  </a:tcPr>
                </a:tc>
                <a:extLst>
                  <a:ext uri="{0D108BD9-81ED-4DB2-BD59-A6C34878D82A}">
                    <a16:rowId xmlns:a16="http://schemas.microsoft.com/office/drawing/2014/main" val="2632002316"/>
                  </a:ext>
                </a:extLst>
              </a:tr>
              <a:tr h="5303398">
                <a:tc>
                  <a:txBody>
                    <a:bodyPr/>
                    <a:lstStyle/>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Re-cap on the fundamental movement skills• Know how to send underarm and receive a ball with control</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Know how to send a ball using an overarm throw• </a:t>
                      </a:r>
                    </a:p>
                    <a:p>
                      <a:pPr marL="171450" indent="-171450">
                        <a:lnSpc>
                          <a:spcPct val="107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Develop fundamental movement skills</a:t>
                      </a:r>
                      <a:endParaRPr lang="en-GB" sz="1000" dirty="0" smtClean="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Develop a range of fielding skills• </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Work together and respect team mates</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Explore simple striking skills• </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Choose a range of simple tactics when play in gin a game</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Aim to strike a ball accurately • </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Devise own rules and scoring systems</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Refine throwing and catching skills• </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Evaluate strengths and weaknesses when playing as a team</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Play a range of roles in a fielding team• </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Strike accurately when playing in a game</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Show awareness of space •</a:t>
                      </a:r>
                    </a:p>
                    <a:p>
                      <a:pPr marL="171450" indent="-171450">
                        <a:lnSpc>
                          <a:spcPct val="100000"/>
                        </a:lnSpc>
                        <a:spcAft>
                          <a:spcPts val="0"/>
                        </a:spcAft>
                        <a:buFont typeface="Arial" panose="020B0604020202020204" pitchFamily="34" charset="0"/>
                        <a:buChar char="•"/>
                      </a:pPr>
                      <a:r>
                        <a:rPr lang="en-GB" sz="1000" b="0" i="0" kern="1200" dirty="0" smtClean="0">
                          <a:solidFill>
                            <a:schemeClr val="tx1"/>
                          </a:solidFill>
                          <a:effectLst/>
                          <a:latin typeface="Letter-join Plus 8" panose="02000505000000020003" pitchFamily="50" charset="0"/>
                          <a:ea typeface="+mn-ea"/>
                          <a:cs typeface="+mn-cs"/>
                        </a:rPr>
                        <a:t> Choose a range of skills that suit the needs of the game</a:t>
                      </a:r>
                      <a:endParaRPr lang="en-GB" sz="1000" dirty="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8EBAE2"/>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Re-cap on the fundamental movement skills• Know how to send underarm and receive a ball with control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Know how to send a ball using an overarm throw•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Develop fundamental movement skills</a:t>
                      </a:r>
                      <a:endParaRPr kumimoji="0" lang="en-GB" sz="1000" b="1" i="0" u="none" strike="noStrike" kern="1200" cap="none" spc="0" normalizeH="0" baseline="0" noProof="0" dirty="0" smtClean="0">
                        <a:ln>
                          <a:noFill/>
                        </a:ln>
                        <a:solidFill>
                          <a:prstClr val="black"/>
                        </a:solidFill>
                        <a:effectLst/>
                        <a:uLnTx/>
                        <a:uFillTx/>
                        <a:latin typeface="Letter-join Plus 8" panose="02000505000000020003" pitchFamily="50"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Develop a range of fielding skills•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Work together and respect team mates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Explore simple striking skills•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Choose a range of simple tactics when playing in a game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Aim to strike a ball accurately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 Devise own rules and scoring systems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Refine throwing and catching skills•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Evaluate strengths and weaknesses when playing as a team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Play a range of roles in a fielding team•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Strike accurately when playing in a game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Show awareness of space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 Choose a range of skills that suit the need </a:t>
                      </a:r>
                      <a:r>
                        <a:rPr kumimoji="0" lang="en-GB" sz="1000" b="0" i="0" u="none" strike="noStrike" kern="1200" cap="none" spc="0" normalizeH="0" baseline="0" noProof="0" dirty="0" err="1" smtClean="0">
                          <a:ln>
                            <a:noFill/>
                          </a:ln>
                          <a:solidFill>
                            <a:prstClr val="black"/>
                          </a:solidFill>
                          <a:effectLst/>
                          <a:uLnTx/>
                          <a:uFillTx/>
                          <a:latin typeface="Letter-join Plus 8" panose="02000505000000020003" pitchFamily="50" charset="0"/>
                          <a:ea typeface="+mn-ea"/>
                          <a:cs typeface="+mn-cs"/>
                        </a:rPr>
                        <a:t>sof</a:t>
                      </a:r>
                      <a:r>
                        <a:rPr kumimoji="0" lang="en-GB" sz="1000" b="0" i="0" u="none" strike="noStrike" kern="1200" cap="none" spc="0" normalizeH="0" baseline="0" noProof="0" dirty="0" smtClean="0">
                          <a:ln>
                            <a:noFill/>
                          </a:ln>
                          <a:solidFill>
                            <a:prstClr val="black"/>
                          </a:solidFill>
                          <a:effectLst/>
                          <a:uLnTx/>
                          <a:uFillTx/>
                          <a:latin typeface="Letter-join Plus 8" panose="02000505000000020003" pitchFamily="50" charset="0"/>
                          <a:ea typeface="+mn-ea"/>
                          <a:cs typeface="+mn-cs"/>
                        </a:rPr>
                        <a:t> the game</a:t>
                      </a:r>
                      <a:endParaRPr kumimoji="0" lang="en-GB" sz="1000" b="1" i="0" u="none" strike="noStrike" kern="1200" cap="none" spc="0" normalizeH="0" baseline="0" noProof="0" dirty="0" smtClean="0">
                        <a:ln>
                          <a:noFill/>
                        </a:ln>
                        <a:solidFill>
                          <a:prstClr val="black"/>
                        </a:solidFill>
                        <a:effectLst/>
                        <a:uLnTx/>
                        <a:uFillTx/>
                        <a:latin typeface="Letter-join Plus 8" panose="02000505000000020003" pitchFamily="50"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endParaRPr lang="en-GB" sz="1000" dirty="0">
                        <a:solidFill>
                          <a:schemeClr val="tx1"/>
                        </a:solidFill>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DF9FFF"/>
                    </a:solidFill>
                  </a:tcPr>
                </a:tc>
                <a:tc>
                  <a:txBody>
                    <a:bodyPr/>
                    <a:lstStyle/>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 Identify the fundamental movement skills used in cricket• Explore a range of techniques when throwing</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Learn the correct batting stance • Know how to strike a stationary ball with control and direction</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Learn how to strike a drop fed ball• Recognise own strengths and weaknesses when batting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Know how to bowl using the correct technique•</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 Perform this technique with some accuracy</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Understand how to differentiate bowling • Know when to apply this knowledge in a game</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Learn a variety of fielding techniques• Improve batting skills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Use a range of tactics when batting and fielding•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Evaluate and recognise own success</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Play in a tournament•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Work effectively in a team•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Umpire games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Show a pulse raising activity and stretches within the warm-up</a:t>
                      </a:r>
                    </a:p>
                  </a:txBody>
                  <a:tcPr marL="61612" marR="61612" marT="0" marB="0">
                    <a:solidFill>
                      <a:srgbClr val="93FFD3"/>
                    </a:solidFill>
                  </a:tcPr>
                </a:tc>
                <a:tc>
                  <a:txBody>
                    <a:bodyPr/>
                    <a:lstStyle/>
                    <a:p>
                      <a:pPr marL="171450" indent="-171450">
                        <a:lnSpc>
                          <a:spcPct val="100000"/>
                        </a:lnSpc>
                        <a:spcAft>
                          <a:spcPts val="0"/>
                        </a:spcAft>
                        <a:buFont typeface="Arial" panose="020B0604020202020204" pitchFamily="34" charset="0"/>
                        <a:buChar char="•"/>
                      </a:pPr>
                      <a:r>
                        <a:rPr lang="en-GB" sz="1000" dirty="0">
                          <a:solidFill>
                            <a:schemeClr val="tx1"/>
                          </a:solidFill>
                          <a:effectLst/>
                          <a:latin typeface="Letter-join Plus 8" panose="02000505000000020003" pitchFamily="50" charset="0"/>
                        </a:rPr>
                        <a:t> </a:t>
                      </a:r>
                      <a:r>
                        <a:rPr lang="en-GB" sz="1000" b="0" i="0" kern="1200" dirty="0" smtClean="0">
                          <a:solidFill>
                            <a:schemeClr val="dk1"/>
                          </a:solidFill>
                          <a:effectLst/>
                          <a:latin typeface="Letter-join Plus 8" panose="02000505000000020003" pitchFamily="50" charset="0"/>
                          <a:ea typeface="+mn-ea"/>
                          <a:cs typeface="+mn-cs"/>
                        </a:rPr>
                        <a:t>• Identify the fundamental movement skills used in </a:t>
                      </a:r>
                      <a:r>
                        <a:rPr lang="en-GB" sz="1000" b="0" i="0" kern="1200" dirty="0" err="1" smtClean="0">
                          <a:solidFill>
                            <a:schemeClr val="dk1"/>
                          </a:solidFill>
                          <a:effectLst/>
                          <a:latin typeface="Letter-join Plus 8" panose="02000505000000020003" pitchFamily="50" charset="0"/>
                          <a:ea typeface="+mn-ea"/>
                          <a:cs typeface="+mn-cs"/>
                        </a:rPr>
                        <a:t>rounders</a:t>
                      </a:r>
                      <a:r>
                        <a:rPr lang="en-GB" sz="1000" b="0" i="0" kern="1200" dirty="0" smtClean="0">
                          <a:solidFill>
                            <a:schemeClr val="dk1"/>
                          </a:solidFill>
                          <a:effectLst/>
                          <a:latin typeface="Letter-join Plus 8" panose="02000505000000020003" pitchFamily="50" charset="0"/>
                          <a:ea typeface="+mn-ea"/>
                          <a:cs typeface="+mn-cs"/>
                        </a:rPr>
                        <a:t> • Develop throwing and catching skills</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Identify the fundamental movement skills used in </a:t>
                      </a:r>
                      <a:r>
                        <a:rPr lang="en-GB" sz="1000" b="0" i="0" kern="1200" dirty="0" err="1" smtClean="0">
                          <a:solidFill>
                            <a:schemeClr val="dk1"/>
                          </a:solidFill>
                          <a:effectLst/>
                          <a:latin typeface="Letter-join Plus 8" panose="02000505000000020003" pitchFamily="50" charset="0"/>
                          <a:ea typeface="+mn-ea"/>
                          <a:cs typeface="+mn-cs"/>
                        </a:rPr>
                        <a:t>rounders</a:t>
                      </a:r>
                      <a:r>
                        <a:rPr lang="en-GB" sz="1000" b="0" i="0" kern="1200" dirty="0" smtClean="0">
                          <a:solidFill>
                            <a:schemeClr val="dk1"/>
                          </a:solidFill>
                          <a:effectLst/>
                          <a:latin typeface="Letter-join Plus 8" panose="02000505000000020003" pitchFamily="50" charset="0"/>
                          <a:ea typeface="+mn-ea"/>
                          <a:cs typeface="+mn-cs"/>
                        </a:rPr>
                        <a:t>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 Develop throwing and catching skills</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Aim to hit a ball using differentiated equipment•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Learn areas of a </a:t>
                      </a:r>
                      <a:r>
                        <a:rPr lang="en-GB" sz="1000" b="0" i="0" kern="1200" dirty="0" err="1" smtClean="0">
                          <a:solidFill>
                            <a:schemeClr val="dk1"/>
                          </a:solidFill>
                          <a:effectLst/>
                          <a:latin typeface="Letter-join Plus 8" panose="02000505000000020003" pitchFamily="50" charset="0"/>
                          <a:ea typeface="+mn-ea"/>
                          <a:cs typeface="+mn-cs"/>
                        </a:rPr>
                        <a:t>rounders</a:t>
                      </a:r>
                      <a:r>
                        <a:rPr lang="en-GB" sz="1000" b="0" i="0" kern="1200" dirty="0" smtClean="0">
                          <a:solidFill>
                            <a:schemeClr val="dk1"/>
                          </a:solidFill>
                          <a:effectLst/>
                          <a:latin typeface="Letter-join Plus 8" panose="02000505000000020003" pitchFamily="50" charset="0"/>
                          <a:ea typeface="+mn-ea"/>
                          <a:cs typeface="+mn-cs"/>
                        </a:rPr>
                        <a:t> pitch</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Learn how to hit a ball in different directions • Develop a range of fielding skills</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 Learn different ways of stopping the ball• Evaluate strengths and weaknesses when fielding</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Refine throwing and catching skills•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Learn simple </a:t>
                      </a:r>
                      <a:r>
                        <a:rPr lang="en-GB" sz="1000" b="0" i="0" kern="1200" dirty="0" err="1" smtClean="0">
                          <a:solidFill>
                            <a:schemeClr val="dk1"/>
                          </a:solidFill>
                          <a:effectLst/>
                          <a:latin typeface="Letter-join Plus 8" panose="02000505000000020003" pitchFamily="50" charset="0"/>
                          <a:ea typeface="+mn-ea"/>
                          <a:cs typeface="+mn-cs"/>
                        </a:rPr>
                        <a:t>rounders</a:t>
                      </a:r>
                      <a:r>
                        <a:rPr lang="en-GB" sz="1000" b="0" i="0" kern="1200" dirty="0" smtClean="0">
                          <a:solidFill>
                            <a:schemeClr val="dk1"/>
                          </a:solidFill>
                          <a:effectLst/>
                          <a:latin typeface="Letter-join Plus 8" panose="02000505000000020003" pitchFamily="50" charset="0"/>
                          <a:ea typeface="+mn-ea"/>
                          <a:cs typeface="+mn-cs"/>
                        </a:rPr>
                        <a:t> rules</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Use a range of tactics when batting and fielding• </a:t>
                      </a:r>
                    </a:p>
                    <a:p>
                      <a:pPr marL="171450" indent="-171450">
                        <a:lnSpc>
                          <a:spcPct val="100000"/>
                        </a:lnSpc>
                        <a:spcAft>
                          <a:spcPts val="0"/>
                        </a:spcAft>
                        <a:buFont typeface="Arial" panose="020B0604020202020204" pitchFamily="34" charset="0"/>
                        <a:buChar char="•"/>
                      </a:pPr>
                      <a:r>
                        <a:rPr lang="en-GB" sz="1000" b="0" i="0" kern="1200" dirty="0" smtClean="0">
                          <a:solidFill>
                            <a:schemeClr val="dk1"/>
                          </a:solidFill>
                          <a:effectLst/>
                          <a:latin typeface="Letter-join Plus 8" panose="02000505000000020003" pitchFamily="50" charset="0"/>
                          <a:ea typeface="+mn-ea"/>
                          <a:cs typeface="+mn-cs"/>
                        </a:rPr>
                        <a:t>Evaluate and recognise own success</a:t>
                      </a:r>
                      <a:endParaRPr lang="en-GB" sz="1000" dirty="0">
                        <a:effectLst/>
                        <a:latin typeface="Letter-join Plus 8" panose="02000505000000020003" pitchFamily="50" charset="0"/>
                        <a:ea typeface="Calibri" panose="020F0502020204030204" pitchFamily="34" charset="0"/>
                        <a:cs typeface="Times New Roman" panose="02020603050405020304" pitchFamily="18" charset="0"/>
                      </a:endParaRPr>
                    </a:p>
                  </a:txBody>
                  <a:tcPr marL="61612" marR="61612" marT="0" marB="0">
                    <a:solidFill>
                      <a:srgbClr val="FFFF89"/>
                    </a:solidFill>
                  </a:tcPr>
                </a:tc>
                <a:extLst>
                  <a:ext uri="{0D108BD9-81ED-4DB2-BD59-A6C34878D82A}">
                    <a16:rowId xmlns:a16="http://schemas.microsoft.com/office/drawing/2014/main" val="388108219"/>
                  </a:ext>
                </a:extLst>
              </a:tr>
            </a:tbl>
          </a:graphicData>
        </a:graphic>
      </p:graphicFrame>
    </p:spTree>
    <p:extLst>
      <p:ext uri="{BB962C8B-B14F-4D97-AF65-F5344CB8AC3E}">
        <p14:creationId xmlns:p14="http://schemas.microsoft.com/office/powerpoint/2010/main" val="8405020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145C58CC634848A6AF735B2085FB04" ma:contentTypeVersion="12" ma:contentTypeDescription="Create a new document." ma:contentTypeScope="" ma:versionID="f63183fd1f223abb9e6e77c18480fac1">
  <xsd:schema xmlns:xsd="http://www.w3.org/2001/XMLSchema" xmlns:xs="http://www.w3.org/2001/XMLSchema" xmlns:p="http://schemas.microsoft.com/office/2006/metadata/properties" xmlns:ns2="14eda609-2808-44f5-8c55-dcc4a8dbdbf9" xmlns:ns3="b922bbc5-5ec8-41d4-836e-e09ecb89a205" targetNamespace="http://schemas.microsoft.com/office/2006/metadata/properties" ma:root="true" ma:fieldsID="cfb05904d5693dd8eefc06c8470033c4" ns2:_="" ns3:_="">
    <xsd:import namespace="14eda609-2808-44f5-8c55-dcc4a8dbdbf9"/>
    <xsd:import namespace="b922bbc5-5ec8-41d4-836e-e09ecb89a20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eda609-2808-44f5-8c55-dcc4a8dbdb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922bbc5-5ec8-41d4-836e-e09ecb89a20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b922bbc5-5ec8-41d4-836e-e09ecb89a205">
      <UserInfo>
        <DisplayName>Teresa Saunders</DisplayName>
        <AccountId>67</AccountId>
        <AccountType/>
      </UserInfo>
      <UserInfo>
        <DisplayName>Michelle Tague</DisplayName>
        <AccountId>24</AccountId>
        <AccountType/>
      </UserInfo>
      <UserInfo>
        <DisplayName>Lindsay Trail</DisplayName>
        <AccountId>25</AccountId>
        <AccountType/>
      </UserInfo>
      <UserInfo>
        <DisplayName>Kate Spencer-Lovesey</DisplayName>
        <AccountId>73</AccountId>
        <AccountType/>
      </UserInfo>
      <UserInfo>
        <DisplayName>Jessica Hainsworth</DisplayName>
        <AccountId>12</AccountId>
        <AccountType/>
      </UserInfo>
    </SharedWithUsers>
  </documentManagement>
</p:properties>
</file>

<file path=customXml/itemProps1.xml><?xml version="1.0" encoding="utf-8"?>
<ds:datastoreItem xmlns:ds="http://schemas.openxmlformats.org/officeDocument/2006/customXml" ds:itemID="{11021936-2F33-44D9-BC9A-D8A082FEF7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eda609-2808-44f5-8c55-dcc4a8dbdbf9"/>
    <ds:schemaRef ds:uri="b922bbc5-5ec8-41d4-836e-e09ecb89a2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6CF3714-9DBA-48A3-8034-838035AE5DD6}">
  <ds:schemaRefs>
    <ds:schemaRef ds:uri="http://schemas.microsoft.com/sharepoint/v3/contenttype/forms"/>
  </ds:schemaRefs>
</ds:datastoreItem>
</file>

<file path=customXml/itemProps3.xml><?xml version="1.0" encoding="utf-8"?>
<ds:datastoreItem xmlns:ds="http://schemas.openxmlformats.org/officeDocument/2006/customXml" ds:itemID="{158C3451-9FB5-432E-A587-958ED6E48113}">
  <ds:schemaRefs>
    <ds:schemaRef ds:uri="http://schemas.microsoft.com/office/2006/documentManagement/types"/>
    <ds:schemaRef ds:uri="14eda609-2808-44f5-8c55-dcc4a8dbdbf9"/>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purl.org/dc/terms/"/>
    <ds:schemaRef ds:uri="b922bbc5-5ec8-41d4-836e-e09ecb89a20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560</TotalTime>
  <Words>2627</Words>
  <Application>Microsoft Office PowerPoint</Application>
  <PresentationFormat>Widescreen</PresentationFormat>
  <Paragraphs>769</Paragraphs>
  <Slides>15</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Berlin Sans FB</vt:lpstr>
      <vt:lpstr>Calibri</vt:lpstr>
      <vt:lpstr>Calibri Light</vt:lpstr>
      <vt:lpstr>Century Gothic</vt:lpstr>
      <vt:lpstr>Letter-join Plus 8</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Harmony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Smith</dc:creator>
  <cp:lastModifiedBy>Helen Watts</cp:lastModifiedBy>
  <cp:revision>40</cp:revision>
  <dcterms:created xsi:type="dcterms:W3CDTF">2020-02-04T13:06:59Z</dcterms:created>
  <dcterms:modified xsi:type="dcterms:W3CDTF">2020-06-29T00:26:26Z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0x010100A5145C58CC634848A6AF735B2085FB04</vt:lpwstr>
  </property>
</Properties>
</file>