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handoutMasterIdLst>
    <p:handoutMasterId r:id="rId26"/>
  </p:handoutMasterIdLst>
  <p:sldIdLst>
    <p:sldId id="287" r:id="rId3"/>
    <p:sldId id="261" r:id="rId4"/>
    <p:sldId id="267" r:id="rId5"/>
    <p:sldId id="263" r:id="rId6"/>
    <p:sldId id="264"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289" r:id="rId24"/>
    <p:sldId id="290" r:id="rId25"/>
  </p:sldIdLst>
  <p:sldSz cx="9144000" cy="6858000" type="screen4x3"/>
  <p:notesSz cx="6858000" cy="9144000"/>
  <p:embeddedFontLst>
    <p:embeddedFont>
      <p:font typeface="Tuffy-TTF" panose="020B0603060100000000" pitchFamily="34" charset="0"/>
      <p:regular r:id="rId27"/>
      <p:bold r:id="rId28"/>
      <p:italic r:id="rId29"/>
      <p:boldItalic r:id="rId30"/>
    </p:embeddedFont>
    <p:embeddedFont>
      <p:font typeface="Twinkl" pitchFamily="2" charset="0"/>
      <p:regular r:id="rId31"/>
      <p:bold r:id="rId32"/>
    </p:embeddedFont>
    <p:embeddedFont>
      <p:font typeface="Sassoon Infant Rg" panose="02000503030000020003" pitchFamily="50" charset="0"/>
      <p:regular r:id="rId33"/>
      <p:bold r:id="rId34"/>
    </p:embeddedFont>
    <p:embeddedFont>
      <p:font typeface="Tuffy" panose="020B06030601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Twinkl SemiBold" pitchFamily="2"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68AD"/>
    <a:srgbClr val="653B8F"/>
    <a:srgbClr val="EE7919"/>
    <a:srgbClr val="C1CBF7"/>
    <a:srgbClr val="86CCCE"/>
    <a:srgbClr val="B2B2B2"/>
    <a:srgbClr val="AD8CC0"/>
    <a:srgbClr val="FEFBDA"/>
    <a:srgbClr val="FFFFE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showGuides="1">
      <p:cViewPr varScale="1">
        <p:scale>
          <a:sx n="107" d="100"/>
          <a:sy n="107" d="100"/>
        </p:scale>
        <p:origin x="102" y="210"/>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5" d="100"/>
          <a:sy n="85" d="100"/>
        </p:scale>
        <p:origin x="314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08/03/2019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457198" y="485774"/>
            <a:ext cx="8220075"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457197" y="1837268"/>
            <a:ext cx="8220075"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201808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42412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450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8935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77193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24538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26107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86425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278301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6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4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6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jp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128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2" r:id="rId6"/>
    <p:sldLayoutId id="2147483683" r:id="rId7"/>
    <p:sldLayoutId id="2147483684"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57200" y="608442"/>
            <a:ext cx="8220075" cy="5484383"/>
            <a:chOff x="457200" y="608442"/>
            <a:chExt cx="8220075" cy="5484383"/>
          </a:xfrm>
        </p:grpSpPr>
        <p:sp>
          <p:nvSpPr>
            <p:cNvPr id="27" name="Rectangle 26"/>
            <p:cNvSpPr/>
            <p:nvPr/>
          </p:nvSpPr>
          <p:spPr>
            <a:xfrm>
              <a:off x="3581398" y="2168871"/>
              <a:ext cx="4806951" cy="3923954"/>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28" name="Rectangle 27"/>
            <p:cNvSpPr/>
            <p:nvPr/>
          </p:nvSpPr>
          <p:spPr>
            <a:xfrm>
              <a:off x="755649" y="1422428"/>
              <a:ext cx="7623169"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Tuffy-TTF" panose="020B0603060100000000" pitchFamily="34" charset="0"/>
                  <a:ea typeface="Tuffy" panose="020B0603060100000000" pitchFamily="34" charset="0"/>
                  <a:cs typeface="Arial" panose="020B0604020202020204" pitchFamily="34" charset="0"/>
                </a:rPr>
                <a:t>We use macros within PowerPoints to increase the interactivity of our presentations. Follow this simple process to get the most out of this resource. </a:t>
              </a:r>
              <a:endParaRPr kumimoji="0" lang="en-US" sz="1600" b="0" i="0" u="none" strike="noStrike" kern="0" cap="none" spc="0" normalizeH="0" baseline="0" noProof="0" dirty="0">
                <a:ln>
                  <a:noFill/>
                </a:ln>
                <a:solidFill>
                  <a:sysClr val="windowText" lastClr="000000"/>
                </a:solidFill>
                <a:effectLst/>
                <a:uLnTx/>
                <a:uFillTx/>
                <a:latin typeface="Tuffy-TTF" panose="020B0603060100000000" pitchFamily="34" charset="0"/>
                <a:ea typeface="Tuffy" panose="020B0603060100000000" pitchFamily="34" charset="0"/>
              </a:endParaRPr>
            </a:p>
          </p:txBody>
        </p:sp>
        <p:sp>
          <p:nvSpPr>
            <p:cNvPr id="29" name="Title 2"/>
            <p:cNvSpPr txBox="1">
              <a:spLocks/>
            </p:cNvSpPr>
            <p:nvPr/>
          </p:nvSpPr>
          <p:spPr>
            <a:xfrm>
              <a:off x="457200" y="608442"/>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E34192"/>
                  </a:solidFill>
                  <a:effectLst/>
                  <a:uLnTx/>
                  <a:uFillTx/>
                  <a:latin typeface="Tuffy-TTF" panose="020B0603060100000000" pitchFamily="34" charset="0"/>
                  <a:ea typeface="Tuffy" panose="020B0603060100000000" pitchFamily="34" charset="0"/>
                  <a:cs typeface="Arial" panose="020B0604020202020204" pitchFamily="34" charset="0"/>
                </a:rPr>
                <a:t>Guidance for Macros in PowerPoints</a:t>
              </a:r>
            </a:p>
          </p:txBody>
        </p:sp>
        <p:sp>
          <p:nvSpPr>
            <p:cNvPr id="30" name="Rectangle 29"/>
            <p:cNvSpPr/>
            <p:nvPr/>
          </p:nvSpPr>
          <p:spPr>
            <a:xfrm>
              <a:off x="755651" y="2168871"/>
              <a:ext cx="2681816" cy="3923954"/>
            </a:xfrm>
            <a:prstGeom prst="rect">
              <a:avLst/>
            </a:prstGeom>
            <a:solidFill>
              <a:srgbClr val="ACDD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inkl"/>
                <a:ea typeface="+mn-ea"/>
                <a:cs typeface="+mn-cs"/>
              </a:endParaRPr>
            </a:p>
          </p:txBody>
        </p:sp>
        <p:sp>
          <p:nvSpPr>
            <p:cNvPr id="31" name="Content Placeholder 6"/>
            <p:cNvSpPr txBox="1">
              <a:spLocks/>
            </p:cNvSpPr>
            <p:nvPr/>
          </p:nvSpPr>
          <p:spPr>
            <a:xfrm>
              <a:off x="755649" y="2168871"/>
              <a:ext cx="2681817" cy="3923954"/>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What to do:</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Open the PowerPoint file and  enable editing.</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A security warning box may appear. Click yes.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Click enable content.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Enter presentation mode (start the slide show). </a:t>
              </a:r>
            </a:p>
          </p:txBody>
        </p:sp>
        <p:grpSp>
          <p:nvGrpSpPr>
            <p:cNvPr id="32" name="Group 31"/>
            <p:cNvGrpSpPr/>
            <p:nvPr/>
          </p:nvGrpSpPr>
          <p:grpSpPr>
            <a:xfrm>
              <a:off x="4320638" y="2344545"/>
              <a:ext cx="3328470" cy="3572606"/>
              <a:chOff x="4322568" y="2344545"/>
              <a:chExt cx="3328470" cy="3572606"/>
            </a:xfrm>
          </p:grpSpPr>
          <p:grpSp>
            <p:nvGrpSpPr>
              <p:cNvPr id="33" name="Group 32"/>
              <p:cNvGrpSpPr/>
              <p:nvPr/>
            </p:nvGrpSpPr>
            <p:grpSpPr>
              <a:xfrm>
                <a:off x="4322568" y="4923848"/>
                <a:ext cx="3328470" cy="993303"/>
                <a:chOff x="4324499" y="4866698"/>
                <a:chExt cx="3328470" cy="993303"/>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rcRect t="60687"/>
                <a:stretch>
                  <a:fillRect/>
                </a:stretch>
              </p:blipFill>
              <p:spPr bwMode="auto">
                <a:xfrm>
                  <a:off x="4324499" y="4866698"/>
                  <a:ext cx="3328470" cy="99330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bwMode="auto">
                <a:xfrm flipH="1">
                  <a:off x="7039039" y="5150347"/>
                  <a:ext cx="121728" cy="4406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2569" y="2344545"/>
                <a:ext cx="3328468" cy="345708"/>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322568" y="2844774"/>
                <a:ext cx="3328470" cy="1424323"/>
                <a:chOff x="4324499" y="3094889"/>
                <a:chExt cx="3328470" cy="1424323"/>
              </a:xfrm>
            </p:grpSpPr>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2518" t="5788" r="2624" b="7516"/>
                <a:stretch/>
              </p:blipFill>
              <p:spPr>
                <a:xfrm>
                  <a:off x="4324499" y="3094889"/>
                  <a:ext cx="3328470" cy="1424323"/>
                </a:xfrm>
                <a:prstGeom prst="rect">
                  <a:avLst/>
                </a:prstGeom>
                <a:ln w="28575">
                  <a:solidFill>
                    <a:srgbClr val="0070C0"/>
                  </a:solidFill>
                </a:ln>
              </p:spPr>
            </p:pic>
            <p:cxnSp>
              <p:nvCxnSpPr>
                <p:cNvPr id="38" name="Straight Arrow Connector 37"/>
                <p:cNvCxnSpPr/>
                <p:nvPr/>
              </p:nvCxnSpPr>
              <p:spPr bwMode="auto">
                <a:xfrm flipH="1">
                  <a:off x="6613521" y="3807050"/>
                  <a:ext cx="121728" cy="4406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45702" t="28980" r="16811" b="55601"/>
              <a:stretch/>
            </p:blipFill>
            <p:spPr>
              <a:xfrm>
                <a:off x="4322568" y="4423618"/>
                <a:ext cx="3328470" cy="345708"/>
              </a:xfrm>
              <a:prstGeom prst="rect">
                <a:avLst/>
              </a:prstGeom>
              <a:ln w="28575">
                <a:solidFill>
                  <a:srgbClr val="0070C0"/>
                </a:solidFill>
              </a:ln>
            </p:spPr>
          </p:pic>
        </p:grpSp>
      </p:grpSp>
    </p:spTree>
    <p:extLst>
      <p:ext uri="{BB962C8B-B14F-4D97-AF65-F5344CB8AC3E}">
        <p14:creationId xmlns:p14="http://schemas.microsoft.com/office/powerpoint/2010/main" val="3667586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58469"/>
            <a:ext cx="5597704" cy="806486"/>
            <a:chOff x="708205" y="2194557"/>
            <a:chExt cx="5597704" cy="80648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5597704" cy="806486"/>
              <a:chOff x="708205" y="1584960"/>
              <a:chExt cx="5597704" cy="80648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5550259" cy="80648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5037993" cy="699404"/>
            </a:xfrm>
            <a:prstGeom prst="rect">
              <a:avLst/>
            </a:prstGeom>
            <a:noFill/>
          </p:spPr>
          <p:txBody>
            <a:bodyPr wrap="square" lIns="0" tIns="72000" rIns="0" bIns="72000" rtlCol="0">
              <a:spAutoFit/>
            </a:bodyPr>
            <a:lstStyle/>
            <a:p>
              <a:pPr lvl="0"/>
              <a:r>
                <a:rPr lang="en-GB" dirty="0">
                  <a:solidFill>
                    <a:srgbClr val="1C1C1C"/>
                  </a:solidFill>
                </a:rPr>
                <a:t>Much of Hawking's research was to do with black holes and he became a world expert on them.</a:t>
              </a:r>
            </a:p>
          </p:txBody>
        </p:sp>
      </p:grpSp>
      <p:pic>
        <p:nvPicPr>
          <p:cNvPr id="9" name="Picture 8">
            <a:extLst>
              <a:ext uri="{FF2B5EF4-FFF2-40B4-BE49-F238E27FC236}">
                <a16:creationId xmlns:a16="http://schemas.microsoft.com/office/drawing/2014/main" id="{E8684ED5-238C-4F17-AD6A-36EFB57FF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159" y="1336956"/>
            <a:ext cx="2789807" cy="5521044"/>
          </a:xfrm>
          <a:prstGeom prst="rect">
            <a:avLst/>
          </a:prstGeom>
        </p:spPr>
      </p:pic>
      <p:grpSp>
        <p:nvGrpSpPr>
          <p:cNvPr id="11" name="Group 10">
            <a:extLst>
              <a:ext uri="{FF2B5EF4-FFF2-40B4-BE49-F238E27FC236}">
                <a16:creationId xmlns:a16="http://schemas.microsoft.com/office/drawing/2014/main" id="{A233BFF4-7887-48E3-A2C8-0A6D10FDC2E6}"/>
              </a:ext>
            </a:extLst>
          </p:cNvPr>
          <p:cNvGrpSpPr/>
          <p:nvPr/>
        </p:nvGrpSpPr>
        <p:grpSpPr>
          <a:xfrm>
            <a:off x="712560" y="2657880"/>
            <a:ext cx="4033308" cy="369332"/>
            <a:chOff x="712560" y="2672834"/>
            <a:chExt cx="4033308" cy="369332"/>
          </a:xfrm>
        </p:grpSpPr>
        <p:sp>
          <p:nvSpPr>
            <p:cNvPr id="10" name="Rectangle 9">
              <a:extLst>
                <a:ext uri="{FF2B5EF4-FFF2-40B4-BE49-F238E27FC236}">
                  <a16:creationId xmlns:a16="http://schemas.microsoft.com/office/drawing/2014/main" id="{3B4094E4-DA91-43C3-87F5-B96A3DA5B7C1}"/>
                </a:ext>
              </a:extLst>
            </p:cNvPr>
            <p:cNvSpPr/>
            <p:nvPr/>
          </p:nvSpPr>
          <p:spPr>
            <a:xfrm>
              <a:off x="786130" y="2672834"/>
              <a:ext cx="3959738" cy="369332"/>
            </a:xfrm>
            <a:prstGeom prst="rect">
              <a:avLst/>
            </a:prstGeom>
          </p:spPr>
          <p:txBody>
            <a:bodyPr wrap="none">
              <a:spAutoFit/>
            </a:bodyPr>
            <a:lstStyle/>
            <a:p>
              <a:r>
                <a:rPr lang="en-GB" dirty="0"/>
                <a:t>Have you ever heard of a black hole?</a:t>
              </a:r>
            </a:p>
          </p:txBody>
        </p:sp>
        <p:sp>
          <p:nvSpPr>
            <p:cNvPr id="22" name="Rectangle 21">
              <a:extLst>
                <a:ext uri="{FF2B5EF4-FFF2-40B4-BE49-F238E27FC236}">
                  <a16:creationId xmlns:a16="http://schemas.microsoft.com/office/drawing/2014/main" id="{04047292-9E17-46C0-BB5F-FE417D56C0E8}"/>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4" name="Group 23">
            <a:extLst>
              <a:ext uri="{FF2B5EF4-FFF2-40B4-BE49-F238E27FC236}">
                <a16:creationId xmlns:a16="http://schemas.microsoft.com/office/drawing/2014/main" id="{D0E7C462-9606-458D-BE92-E98B09381BBD}"/>
              </a:ext>
            </a:extLst>
          </p:cNvPr>
          <p:cNvGrpSpPr/>
          <p:nvPr/>
        </p:nvGrpSpPr>
        <p:grpSpPr>
          <a:xfrm>
            <a:off x="712560" y="3225356"/>
            <a:ext cx="2268402" cy="369332"/>
            <a:chOff x="712560" y="2672834"/>
            <a:chExt cx="2268402" cy="369332"/>
          </a:xfrm>
        </p:grpSpPr>
        <p:sp>
          <p:nvSpPr>
            <p:cNvPr id="25" name="Rectangle 24">
              <a:extLst>
                <a:ext uri="{FF2B5EF4-FFF2-40B4-BE49-F238E27FC236}">
                  <a16:creationId xmlns:a16="http://schemas.microsoft.com/office/drawing/2014/main" id="{52A16098-ADCA-4151-B73C-92BA82304FA3}"/>
                </a:ext>
              </a:extLst>
            </p:cNvPr>
            <p:cNvSpPr/>
            <p:nvPr/>
          </p:nvSpPr>
          <p:spPr>
            <a:xfrm>
              <a:off x="786130" y="2672834"/>
              <a:ext cx="2194832" cy="369332"/>
            </a:xfrm>
            <a:prstGeom prst="rect">
              <a:avLst/>
            </a:prstGeom>
          </p:spPr>
          <p:txBody>
            <a:bodyPr wrap="none">
              <a:spAutoFit/>
            </a:bodyPr>
            <a:lstStyle/>
            <a:p>
              <a:r>
                <a:rPr lang="en-GB" dirty="0"/>
                <a:t>What are they like?</a:t>
              </a:r>
            </a:p>
          </p:txBody>
        </p:sp>
        <p:sp>
          <p:nvSpPr>
            <p:cNvPr id="26" name="Rectangle 25">
              <a:extLst>
                <a:ext uri="{FF2B5EF4-FFF2-40B4-BE49-F238E27FC236}">
                  <a16:creationId xmlns:a16="http://schemas.microsoft.com/office/drawing/2014/main" id="{6E523100-4E1C-4EFD-A8DC-95A12F9A7DE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7" name="Group 26">
            <a:extLst>
              <a:ext uri="{FF2B5EF4-FFF2-40B4-BE49-F238E27FC236}">
                <a16:creationId xmlns:a16="http://schemas.microsoft.com/office/drawing/2014/main" id="{5C016D3C-4A11-4BD8-85AD-2CEB04AC5982}"/>
              </a:ext>
            </a:extLst>
          </p:cNvPr>
          <p:cNvGrpSpPr/>
          <p:nvPr/>
        </p:nvGrpSpPr>
        <p:grpSpPr>
          <a:xfrm>
            <a:off x="712560" y="3804476"/>
            <a:ext cx="2274480" cy="369332"/>
            <a:chOff x="712560" y="2672834"/>
            <a:chExt cx="2274480" cy="369332"/>
          </a:xfrm>
        </p:grpSpPr>
        <p:sp>
          <p:nvSpPr>
            <p:cNvPr id="28" name="Rectangle 27">
              <a:extLst>
                <a:ext uri="{FF2B5EF4-FFF2-40B4-BE49-F238E27FC236}">
                  <a16:creationId xmlns:a16="http://schemas.microsoft.com/office/drawing/2014/main" id="{E6871B6D-2FCA-45AC-B575-7228810E62A5}"/>
                </a:ext>
              </a:extLst>
            </p:cNvPr>
            <p:cNvSpPr/>
            <p:nvPr/>
          </p:nvSpPr>
          <p:spPr>
            <a:xfrm>
              <a:off x="786130" y="2672834"/>
              <a:ext cx="2200910" cy="369332"/>
            </a:xfrm>
            <a:prstGeom prst="rect">
              <a:avLst/>
            </a:prstGeom>
          </p:spPr>
          <p:txBody>
            <a:bodyPr wrap="square">
              <a:spAutoFit/>
            </a:bodyPr>
            <a:lstStyle/>
            <a:p>
              <a:r>
                <a:rPr lang="en-GB" dirty="0"/>
                <a:t>What do they do?</a:t>
              </a:r>
            </a:p>
          </p:txBody>
        </p:sp>
        <p:sp>
          <p:nvSpPr>
            <p:cNvPr id="29" name="Rectangle 28">
              <a:extLst>
                <a:ext uri="{FF2B5EF4-FFF2-40B4-BE49-F238E27FC236}">
                  <a16:creationId xmlns:a16="http://schemas.microsoft.com/office/drawing/2014/main" id="{14013701-745B-4607-8633-51FEE922451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id="{F9FBF0D1-B2C6-44F7-8FF9-C8A1636AE61D}"/>
              </a:ext>
            </a:extLst>
          </p:cNvPr>
          <p:cNvGrpSpPr/>
          <p:nvPr/>
        </p:nvGrpSpPr>
        <p:grpSpPr>
          <a:xfrm>
            <a:off x="712520" y="1564224"/>
            <a:ext cx="5597704" cy="1360131"/>
            <a:chOff x="708205" y="2194556"/>
            <a:chExt cx="5597704" cy="1360131"/>
          </a:xfrm>
        </p:grpSpPr>
        <p:grpSp>
          <p:nvGrpSpPr>
            <p:cNvPr id="43" name="Group 42">
              <a:extLst>
                <a:ext uri="{FF2B5EF4-FFF2-40B4-BE49-F238E27FC236}">
                  <a16:creationId xmlns:a16="http://schemas.microsoft.com/office/drawing/2014/main" id="{B83F17F7-62AA-4D4D-85C7-5B404506DAB6}"/>
                </a:ext>
              </a:extLst>
            </p:cNvPr>
            <p:cNvGrpSpPr/>
            <p:nvPr/>
          </p:nvGrpSpPr>
          <p:grpSpPr>
            <a:xfrm>
              <a:off x="708205" y="2194556"/>
              <a:ext cx="5597704" cy="1360131"/>
              <a:chOff x="708205" y="1584959"/>
              <a:chExt cx="5597704" cy="1360131"/>
            </a:xfrm>
          </p:grpSpPr>
          <p:sp>
            <p:nvSpPr>
              <p:cNvPr id="45" name="Rectangle 44">
                <a:extLst>
                  <a:ext uri="{FF2B5EF4-FFF2-40B4-BE49-F238E27FC236}">
                    <a16:creationId xmlns:a16="http://schemas.microsoft.com/office/drawing/2014/main" id="{8128BAF4-99AB-4F1C-9159-C3C3DE641A9A}"/>
                  </a:ext>
                </a:extLst>
              </p:cNvPr>
              <p:cNvSpPr/>
              <p:nvPr/>
            </p:nvSpPr>
            <p:spPr>
              <a:xfrm>
                <a:off x="755650" y="1584959"/>
                <a:ext cx="5550259" cy="136013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6" name="Rectangle 45">
                <a:extLst>
                  <a:ext uri="{FF2B5EF4-FFF2-40B4-BE49-F238E27FC236}">
                    <a16:creationId xmlns:a16="http://schemas.microsoft.com/office/drawing/2014/main" id="{8630AA0E-26BC-41FD-9612-3560459705A4}"/>
                  </a:ext>
                </a:extLst>
              </p:cNvPr>
              <p:cNvSpPr/>
              <p:nvPr/>
            </p:nvSpPr>
            <p:spPr>
              <a:xfrm rot="2700000">
                <a:off x="708205" y="221903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4" name="TextBox 43">
              <a:extLst>
                <a:ext uri="{FF2B5EF4-FFF2-40B4-BE49-F238E27FC236}">
                  <a16:creationId xmlns:a16="http://schemas.microsoft.com/office/drawing/2014/main" id="{8483D1FA-7EA3-4ED1-BD67-AFC3F43D5154}"/>
                </a:ext>
              </a:extLst>
            </p:cNvPr>
            <p:cNvSpPr txBox="1"/>
            <p:nvPr/>
          </p:nvSpPr>
          <p:spPr>
            <a:xfrm>
              <a:off x="896982" y="2240083"/>
              <a:ext cx="3670704" cy="1253402"/>
            </a:xfrm>
            <a:prstGeom prst="rect">
              <a:avLst/>
            </a:prstGeom>
            <a:noFill/>
          </p:spPr>
          <p:txBody>
            <a:bodyPr wrap="square" lIns="0" tIns="72000" rIns="0" bIns="72000" rtlCol="0">
              <a:spAutoFit/>
            </a:bodyPr>
            <a:lstStyle/>
            <a:p>
              <a:pPr lvl="0"/>
              <a:r>
                <a:rPr lang="en-GB" dirty="0">
                  <a:solidFill>
                    <a:srgbClr val="1C1C1C"/>
                  </a:solidFill>
                </a:rPr>
                <a:t>Draw a diagram on your </a:t>
              </a:r>
              <a:r>
                <a:rPr lang="en-GB" b="1" dirty="0">
                  <a:solidFill>
                    <a:srgbClr val="1C1C1C"/>
                  </a:solidFill>
                </a:rPr>
                <a:t>Black Holes Activity Sheet </a:t>
              </a:r>
              <a:r>
                <a:rPr lang="en-GB" dirty="0">
                  <a:solidFill>
                    <a:srgbClr val="1C1C1C"/>
                  </a:solidFill>
                </a:rPr>
                <a:t>and add labels to explain what you already know about black holes.</a:t>
              </a:r>
            </a:p>
          </p:txBody>
        </p:sp>
      </p:grpSp>
      <p:grpSp>
        <p:nvGrpSpPr>
          <p:cNvPr id="47" name="Group 46">
            <a:extLst>
              <a:ext uri="{FF2B5EF4-FFF2-40B4-BE49-F238E27FC236}">
                <a16:creationId xmlns:a16="http://schemas.microsoft.com/office/drawing/2014/main" id="{FEF7E47A-C061-4E6B-A859-FB8DC1B342FC}"/>
              </a:ext>
            </a:extLst>
          </p:cNvPr>
          <p:cNvGrpSpPr/>
          <p:nvPr/>
        </p:nvGrpSpPr>
        <p:grpSpPr>
          <a:xfrm>
            <a:off x="712520" y="3208387"/>
            <a:ext cx="5597704" cy="1073468"/>
            <a:chOff x="708205" y="2194557"/>
            <a:chExt cx="5597704" cy="1073468"/>
          </a:xfrm>
        </p:grpSpPr>
        <p:grpSp>
          <p:nvGrpSpPr>
            <p:cNvPr id="48" name="Group 47">
              <a:extLst>
                <a:ext uri="{FF2B5EF4-FFF2-40B4-BE49-F238E27FC236}">
                  <a16:creationId xmlns:a16="http://schemas.microsoft.com/office/drawing/2014/main" id="{A1A3A4DB-9349-4797-86AC-AC8345C18DD9}"/>
                </a:ext>
              </a:extLst>
            </p:cNvPr>
            <p:cNvGrpSpPr/>
            <p:nvPr/>
          </p:nvGrpSpPr>
          <p:grpSpPr>
            <a:xfrm>
              <a:off x="708205" y="2194557"/>
              <a:ext cx="5597704" cy="1073468"/>
              <a:chOff x="708205" y="1584960"/>
              <a:chExt cx="5597704" cy="1073468"/>
            </a:xfrm>
          </p:grpSpPr>
          <p:sp>
            <p:nvSpPr>
              <p:cNvPr id="50" name="Rectangle 49">
                <a:extLst>
                  <a:ext uri="{FF2B5EF4-FFF2-40B4-BE49-F238E27FC236}">
                    <a16:creationId xmlns:a16="http://schemas.microsoft.com/office/drawing/2014/main" id="{34C147AB-3D71-47FD-8956-3D94EDF94D95}"/>
                  </a:ext>
                </a:extLst>
              </p:cNvPr>
              <p:cNvSpPr/>
              <p:nvPr/>
            </p:nvSpPr>
            <p:spPr>
              <a:xfrm>
                <a:off x="755650" y="1584960"/>
                <a:ext cx="5550259" cy="107346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1" name="Rectangle 50">
                <a:extLst>
                  <a:ext uri="{FF2B5EF4-FFF2-40B4-BE49-F238E27FC236}">
                    <a16:creationId xmlns:a16="http://schemas.microsoft.com/office/drawing/2014/main" id="{5EAC2BE3-BC89-4601-B995-E59AD4614FDA}"/>
                  </a:ext>
                </a:extLst>
              </p:cNvPr>
              <p:cNvSpPr/>
              <p:nvPr/>
            </p:nvSpPr>
            <p:spPr>
              <a:xfrm rot="2700000">
                <a:off x="708205" y="2069565"/>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9" name="TextBox 48">
              <a:extLst>
                <a:ext uri="{FF2B5EF4-FFF2-40B4-BE49-F238E27FC236}">
                  <a16:creationId xmlns:a16="http://schemas.microsoft.com/office/drawing/2014/main" id="{FDFB5036-B547-4E4C-BA71-53C164FDDB75}"/>
                </a:ext>
              </a:extLst>
            </p:cNvPr>
            <p:cNvSpPr txBox="1"/>
            <p:nvPr/>
          </p:nvSpPr>
          <p:spPr>
            <a:xfrm>
              <a:off x="896982" y="2240083"/>
              <a:ext cx="3670704" cy="976403"/>
            </a:xfrm>
            <a:prstGeom prst="rect">
              <a:avLst/>
            </a:prstGeom>
            <a:noFill/>
          </p:spPr>
          <p:txBody>
            <a:bodyPr wrap="square" lIns="0" tIns="72000" rIns="0" bIns="72000" rtlCol="0">
              <a:spAutoFit/>
            </a:bodyPr>
            <a:lstStyle/>
            <a:p>
              <a:pPr lvl="0"/>
              <a:r>
                <a:rPr lang="en-GB" dirty="0">
                  <a:solidFill>
                    <a:srgbClr val="1C1C1C"/>
                  </a:solidFill>
                </a:rPr>
                <a:t>Don't worry if you don't know much about them – just draw and label what you can.</a:t>
              </a:r>
            </a:p>
          </p:txBody>
        </p:sp>
      </p:grpSp>
      <p:pic>
        <p:nvPicPr>
          <p:cNvPr id="15" name="Picture 14">
            <a:extLst>
              <a:ext uri="{FF2B5EF4-FFF2-40B4-BE49-F238E27FC236}">
                <a16:creationId xmlns:a16="http://schemas.microsoft.com/office/drawing/2014/main" id="{A6F7E5FE-AEBE-4637-92B0-0E692BCC7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60" r="894"/>
          <a:stretch/>
        </p:blipFill>
        <p:spPr>
          <a:xfrm>
            <a:off x="4985292" y="1547445"/>
            <a:ext cx="3139305" cy="4545380"/>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25276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750"/>
                                        <p:tgtEl>
                                          <p:spTgt spid="32"/>
                                        </p:tgtEl>
                                      </p:cBhvr>
                                    </p:animEffect>
                                    <p:anim calcmode="lin" valueType="num">
                                      <p:cBhvr>
                                        <p:cTn id="43" dur="750" fill="hold"/>
                                        <p:tgtEl>
                                          <p:spTgt spid="32"/>
                                        </p:tgtEl>
                                        <p:attrNameLst>
                                          <p:attrName>ppt_x</p:attrName>
                                        </p:attrNameLst>
                                      </p:cBhvr>
                                      <p:tavLst>
                                        <p:tav tm="0">
                                          <p:val>
                                            <p:strVal val="#ppt_x"/>
                                          </p:val>
                                        </p:tav>
                                        <p:tav tm="100000">
                                          <p:val>
                                            <p:strVal val="#ppt_x"/>
                                          </p:val>
                                        </p:tav>
                                      </p:tavLst>
                                    </p:anim>
                                    <p:anim calcmode="lin" valueType="num">
                                      <p:cBhvr>
                                        <p:cTn id="4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750"/>
                                        <p:tgtEl>
                                          <p:spTgt spid="47"/>
                                        </p:tgtEl>
                                      </p:cBhvr>
                                    </p:animEffect>
                                    <p:anim calcmode="lin" valueType="num">
                                      <p:cBhvr>
                                        <p:cTn id="50" dur="750" fill="hold"/>
                                        <p:tgtEl>
                                          <p:spTgt spid="47"/>
                                        </p:tgtEl>
                                        <p:attrNameLst>
                                          <p:attrName>ppt_x</p:attrName>
                                        </p:attrNameLst>
                                      </p:cBhvr>
                                      <p:tavLst>
                                        <p:tav tm="0">
                                          <p:val>
                                            <p:strVal val="#ppt_x"/>
                                          </p:val>
                                        </p:tav>
                                        <p:tav tm="100000">
                                          <p:val>
                                            <p:strVal val="#ppt_x"/>
                                          </p:val>
                                        </p:tav>
                                      </p:tavLst>
                                    </p:anim>
                                    <p:anim calcmode="lin" valueType="num">
                                      <p:cBhvr>
                                        <p:cTn id="51"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Theories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58469"/>
            <a:ext cx="7680145" cy="1073636"/>
            <a:chOff x="708205" y="2194557"/>
            <a:chExt cx="7680145" cy="107363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7680145" cy="1073636"/>
              <a:chOff x="708205" y="1584960"/>
              <a:chExt cx="7680145" cy="107363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7632700" cy="107363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07980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3894" cy="976403"/>
            </a:xfrm>
            <a:prstGeom prst="rect">
              <a:avLst/>
            </a:prstGeom>
            <a:noFill/>
          </p:spPr>
          <p:txBody>
            <a:bodyPr wrap="square" lIns="0" tIns="72000" rIns="0" bIns="72000" rtlCol="0">
              <a:spAutoFit/>
            </a:bodyPr>
            <a:lstStyle/>
            <a:p>
              <a:pPr lvl="0"/>
              <a:r>
                <a:rPr lang="en-GB" dirty="0">
                  <a:solidFill>
                    <a:srgbClr val="1C1C1C"/>
                  </a:solidFill>
                </a:rPr>
                <a:t>Hawking developed theories about how black holes are formed, how they behave and where they can be found in the universe. This is one of his theories:</a:t>
              </a:r>
            </a:p>
          </p:txBody>
        </p:sp>
      </p:grpSp>
      <p:grpSp>
        <p:nvGrpSpPr>
          <p:cNvPr id="30" name="Group 29">
            <a:extLst>
              <a:ext uri="{FF2B5EF4-FFF2-40B4-BE49-F238E27FC236}">
                <a16:creationId xmlns:a16="http://schemas.microsoft.com/office/drawing/2014/main" id="{533D2845-12DA-404E-B3D6-AB269DF05910}"/>
              </a:ext>
            </a:extLst>
          </p:cNvPr>
          <p:cNvGrpSpPr/>
          <p:nvPr/>
        </p:nvGrpSpPr>
        <p:grpSpPr>
          <a:xfrm>
            <a:off x="708204" y="2874918"/>
            <a:ext cx="6233616" cy="1406525"/>
            <a:chOff x="708205" y="4991102"/>
            <a:chExt cx="6157922" cy="1406525"/>
          </a:xfrm>
        </p:grpSpPr>
        <p:grpSp>
          <p:nvGrpSpPr>
            <p:cNvPr id="31" name="Group 30">
              <a:extLst>
                <a:ext uri="{FF2B5EF4-FFF2-40B4-BE49-F238E27FC236}">
                  <a16:creationId xmlns:a16="http://schemas.microsoft.com/office/drawing/2014/main" id="{59797765-099B-40E8-A6E3-A8546EB1E863}"/>
                </a:ext>
              </a:extLst>
            </p:cNvPr>
            <p:cNvGrpSpPr/>
            <p:nvPr/>
          </p:nvGrpSpPr>
          <p:grpSpPr>
            <a:xfrm>
              <a:off x="708205" y="4991102"/>
              <a:ext cx="6157922" cy="1406525"/>
              <a:chOff x="708205" y="1276352"/>
              <a:chExt cx="6157922" cy="1406525"/>
            </a:xfrm>
          </p:grpSpPr>
          <p:sp>
            <p:nvSpPr>
              <p:cNvPr id="34" name="Rectangle 33">
                <a:extLst>
                  <a:ext uri="{FF2B5EF4-FFF2-40B4-BE49-F238E27FC236}">
                    <a16:creationId xmlns:a16="http://schemas.microsoft.com/office/drawing/2014/main" id="{7265F597-5754-4752-90AB-68679DC24E64}"/>
                  </a:ext>
                </a:extLst>
              </p:cNvPr>
              <p:cNvSpPr/>
              <p:nvPr/>
            </p:nvSpPr>
            <p:spPr>
              <a:xfrm>
                <a:off x="755650" y="1276352"/>
                <a:ext cx="6110477" cy="140652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5" name="Rectangle 34">
                <a:extLst>
                  <a:ext uri="{FF2B5EF4-FFF2-40B4-BE49-F238E27FC236}">
                    <a16:creationId xmlns:a16="http://schemas.microsoft.com/office/drawing/2014/main" id="{E4AA98B7-9210-488C-BDDE-63846CD2DCF3}"/>
                  </a:ext>
                </a:extLst>
              </p:cNvPr>
              <p:cNvSpPr/>
              <p:nvPr/>
            </p:nvSpPr>
            <p:spPr>
              <a:xfrm rot="2700000">
                <a:off x="708205" y="193243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3" name="TextBox 32">
              <a:extLst>
                <a:ext uri="{FF2B5EF4-FFF2-40B4-BE49-F238E27FC236}">
                  <a16:creationId xmlns:a16="http://schemas.microsoft.com/office/drawing/2014/main" id="{986FBCAB-0A54-4293-BFBC-EAADE3CB49CD}"/>
                </a:ext>
              </a:extLst>
            </p:cNvPr>
            <p:cNvSpPr txBox="1"/>
            <p:nvPr/>
          </p:nvSpPr>
          <p:spPr>
            <a:xfrm>
              <a:off x="896982" y="5059272"/>
              <a:ext cx="3948899" cy="1253402"/>
            </a:xfrm>
            <a:prstGeom prst="rect">
              <a:avLst/>
            </a:prstGeom>
            <a:noFill/>
          </p:spPr>
          <p:txBody>
            <a:bodyPr wrap="square" lIns="0" tIns="72000" rIns="0" bIns="72000" rtlCol="0">
              <a:spAutoFit/>
            </a:bodyPr>
            <a:lstStyle/>
            <a:p>
              <a:pPr lvl="0"/>
              <a:r>
                <a:rPr lang="en-GB" dirty="0">
                  <a:solidFill>
                    <a:srgbClr val="FFFFFF"/>
                  </a:solidFill>
                  <a:latin typeface="Twinkl SemiBold"/>
                </a:rPr>
                <a:t>A black hole is a place where gravity has got so strong that it pulls matter down into it and doesn't let any of this matter escape, not even light. </a:t>
              </a:r>
            </a:p>
          </p:txBody>
        </p:sp>
      </p:grpSp>
      <p:grpSp>
        <p:nvGrpSpPr>
          <p:cNvPr id="36" name="Group 35">
            <a:extLst>
              <a:ext uri="{FF2B5EF4-FFF2-40B4-BE49-F238E27FC236}">
                <a16:creationId xmlns:a16="http://schemas.microsoft.com/office/drawing/2014/main" id="{9C5D50B2-03F0-4450-BFFA-488EBBEF384F}"/>
              </a:ext>
            </a:extLst>
          </p:cNvPr>
          <p:cNvGrpSpPr/>
          <p:nvPr/>
        </p:nvGrpSpPr>
        <p:grpSpPr>
          <a:xfrm>
            <a:off x="708204" y="4529430"/>
            <a:ext cx="6233616" cy="1110795"/>
            <a:chOff x="708205" y="4991102"/>
            <a:chExt cx="6157922" cy="1110795"/>
          </a:xfrm>
        </p:grpSpPr>
        <p:grpSp>
          <p:nvGrpSpPr>
            <p:cNvPr id="37" name="Group 36">
              <a:extLst>
                <a:ext uri="{FF2B5EF4-FFF2-40B4-BE49-F238E27FC236}">
                  <a16:creationId xmlns:a16="http://schemas.microsoft.com/office/drawing/2014/main" id="{1602F589-9EA4-4F70-84CA-26DDDA22E497}"/>
                </a:ext>
              </a:extLst>
            </p:cNvPr>
            <p:cNvGrpSpPr/>
            <p:nvPr/>
          </p:nvGrpSpPr>
          <p:grpSpPr>
            <a:xfrm>
              <a:off x="708205" y="4991102"/>
              <a:ext cx="6157922" cy="1110795"/>
              <a:chOff x="708205" y="1276352"/>
              <a:chExt cx="6157922" cy="1110795"/>
            </a:xfrm>
          </p:grpSpPr>
          <p:sp>
            <p:nvSpPr>
              <p:cNvPr id="39" name="Rectangle 38">
                <a:extLst>
                  <a:ext uri="{FF2B5EF4-FFF2-40B4-BE49-F238E27FC236}">
                    <a16:creationId xmlns:a16="http://schemas.microsoft.com/office/drawing/2014/main" id="{45D11CB8-D03C-4635-AE4C-C2C3FAED8CBD}"/>
                  </a:ext>
                </a:extLst>
              </p:cNvPr>
              <p:cNvSpPr/>
              <p:nvPr/>
            </p:nvSpPr>
            <p:spPr>
              <a:xfrm>
                <a:off x="755650" y="1276352"/>
                <a:ext cx="6110477" cy="111079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0" name="Rectangle 39">
                <a:extLst>
                  <a:ext uri="{FF2B5EF4-FFF2-40B4-BE49-F238E27FC236}">
                    <a16:creationId xmlns:a16="http://schemas.microsoft.com/office/drawing/2014/main" id="{20A1ED7A-15DC-4B4B-949E-E9E0FC2DF080}"/>
                  </a:ext>
                </a:extLst>
              </p:cNvPr>
              <p:cNvSpPr/>
              <p:nvPr/>
            </p:nvSpPr>
            <p:spPr>
              <a:xfrm rot="2700000">
                <a:off x="708205" y="179570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8" name="TextBox 37">
              <a:extLst>
                <a:ext uri="{FF2B5EF4-FFF2-40B4-BE49-F238E27FC236}">
                  <a16:creationId xmlns:a16="http://schemas.microsoft.com/office/drawing/2014/main" id="{A6A70E03-A130-4E9D-87CA-5FC9268C932D}"/>
                </a:ext>
              </a:extLst>
            </p:cNvPr>
            <p:cNvSpPr txBox="1"/>
            <p:nvPr/>
          </p:nvSpPr>
          <p:spPr>
            <a:xfrm>
              <a:off x="896982" y="5059272"/>
              <a:ext cx="3948899" cy="976403"/>
            </a:xfrm>
            <a:prstGeom prst="rect">
              <a:avLst/>
            </a:prstGeom>
            <a:noFill/>
          </p:spPr>
          <p:txBody>
            <a:bodyPr wrap="square" lIns="0" tIns="72000" rIns="0" bIns="72000" rtlCol="0">
              <a:spAutoFit/>
            </a:bodyPr>
            <a:lstStyle/>
            <a:p>
              <a:pPr lvl="0"/>
              <a:r>
                <a:rPr lang="en-GB" dirty="0">
                  <a:solidFill>
                    <a:srgbClr val="FFFFFF"/>
                  </a:solidFill>
                  <a:latin typeface="Twinkl SemiBold"/>
                </a:rPr>
                <a:t>Anything too close to a black hole will be sucked down into it and trapped forever.</a:t>
              </a:r>
            </a:p>
          </p:txBody>
        </p:sp>
      </p:grpSp>
      <p:pic>
        <p:nvPicPr>
          <p:cNvPr id="12" name="Picture 11">
            <a:extLst>
              <a:ext uri="{FF2B5EF4-FFF2-40B4-BE49-F238E27FC236}">
                <a16:creationId xmlns:a16="http://schemas.microsoft.com/office/drawing/2014/main" id="{4165BCF1-ADC1-4EBA-B66E-641C58232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072389" y="2777383"/>
            <a:ext cx="3255621" cy="3255621"/>
          </a:xfrm>
          <a:prstGeom prst="ellipse">
            <a:avLst/>
          </a:prstGeom>
          <a:ln w="76200">
            <a:solidFill>
              <a:schemeClr val="accent1"/>
            </a:solidFill>
          </a:ln>
        </p:spPr>
      </p:pic>
    </p:spTree>
    <p:extLst>
      <p:ext uri="{BB962C8B-B14F-4D97-AF65-F5344CB8AC3E}">
        <p14:creationId xmlns:p14="http://schemas.microsoft.com/office/powerpoint/2010/main" val="202494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anim calcmode="lin" valueType="num">
                                      <p:cBhvr>
                                        <p:cTn id="19" dur="750" fill="hold"/>
                                        <p:tgtEl>
                                          <p:spTgt spid="36"/>
                                        </p:tgtEl>
                                        <p:attrNameLst>
                                          <p:attrName>ppt_x</p:attrName>
                                        </p:attrNameLst>
                                      </p:cBhvr>
                                      <p:tavLst>
                                        <p:tav tm="0">
                                          <p:val>
                                            <p:strVal val="#ppt_x"/>
                                          </p:val>
                                        </p:tav>
                                        <p:tav tm="100000">
                                          <p:val>
                                            <p:strVal val="#ppt_x"/>
                                          </p:val>
                                        </p:tav>
                                      </p:tavLst>
                                    </p:anim>
                                    <p:anim calcmode="lin" valueType="num">
                                      <p:cBhvr>
                                        <p:cTn id="20"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Theories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38824"/>
            <a:ext cx="7680145" cy="535255"/>
            <a:chOff x="708205" y="2194556"/>
            <a:chExt cx="7680145" cy="53525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535255"/>
              <a:chOff x="708205" y="1584959"/>
              <a:chExt cx="7680145" cy="53525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5352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80633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3894" cy="422405"/>
            </a:xfrm>
            <a:prstGeom prst="rect">
              <a:avLst/>
            </a:prstGeom>
            <a:noFill/>
          </p:spPr>
          <p:txBody>
            <a:bodyPr wrap="square" lIns="0" tIns="72000" rIns="0" bIns="72000" rtlCol="0">
              <a:spAutoFit/>
            </a:bodyPr>
            <a:lstStyle/>
            <a:p>
              <a:pPr lvl="0"/>
              <a:r>
                <a:rPr lang="en-GB" dirty="0">
                  <a:solidFill>
                    <a:srgbClr val="1C1C1C"/>
                  </a:solidFill>
                </a:rPr>
                <a:t>Imagine it is like a river with a waterfall. </a:t>
              </a:r>
            </a:p>
          </p:txBody>
        </p:sp>
      </p:grpSp>
      <p:grpSp>
        <p:nvGrpSpPr>
          <p:cNvPr id="29" name="Group 28">
            <a:extLst>
              <a:ext uri="{FF2B5EF4-FFF2-40B4-BE49-F238E27FC236}">
                <a16:creationId xmlns:a16="http://schemas.microsoft.com/office/drawing/2014/main" id="{4EA75370-4A0B-4CA2-8A7D-100A6A82AA2C}"/>
              </a:ext>
            </a:extLst>
          </p:cNvPr>
          <p:cNvGrpSpPr/>
          <p:nvPr/>
        </p:nvGrpSpPr>
        <p:grpSpPr>
          <a:xfrm>
            <a:off x="708205" y="2242130"/>
            <a:ext cx="7680145" cy="1389834"/>
            <a:chOff x="708205" y="2194557"/>
            <a:chExt cx="7680145" cy="1389834"/>
          </a:xfrm>
        </p:grpSpPr>
        <p:grpSp>
          <p:nvGrpSpPr>
            <p:cNvPr id="32" name="Group 31">
              <a:extLst>
                <a:ext uri="{FF2B5EF4-FFF2-40B4-BE49-F238E27FC236}">
                  <a16:creationId xmlns:a16="http://schemas.microsoft.com/office/drawing/2014/main" id="{75CEB384-C418-49F2-99A1-6BBC981A44B1}"/>
                </a:ext>
              </a:extLst>
            </p:cNvPr>
            <p:cNvGrpSpPr/>
            <p:nvPr/>
          </p:nvGrpSpPr>
          <p:grpSpPr>
            <a:xfrm>
              <a:off x="708205" y="2194557"/>
              <a:ext cx="7680145" cy="1389834"/>
              <a:chOff x="708205" y="1584960"/>
              <a:chExt cx="7680145" cy="1389834"/>
            </a:xfrm>
          </p:grpSpPr>
          <p:sp>
            <p:nvSpPr>
              <p:cNvPr id="42" name="Rectangle 41">
                <a:extLst>
                  <a:ext uri="{FF2B5EF4-FFF2-40B4-BE49-F238E27FC236}">
                    <a16:creationId xmlns:a16="http://schemas.microsoft.com/office/drawing/2014/main" id="{34BDF522-4284-472C-A379-20FB8A2C555C}"/>
                  </a:ext>
                </a:extLst>
              </p:cNvPr>
              <p:cNvSpPr/>
              <p:nvPr/>
            </p:nvSpPr>
            <p:spPr>
              <a:xfrm>
                <a:off x="755650" y="1584960"/>
                <a:ext cx="7632700" cy="1389834"/>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3" name="Rectangle 42">
                <a:extLst>
                  <a:ext uri="{FF2B5EF4-FFF2-40B4-BE49-F238E27FC236}">
                    <a16:creationId xmlns:a16="http://schemas.microsoft.com/office/drawing/2014/main" id="{EF1FC492-6285-4E36-A8A4-2B5A8E902925}"/>
                  </a:ext>
                </a:extLst>
              </p:cNvPr>
              <p:cNvSpPr/>
              <p:nvPr/>
            </p:nvSpPr>
            <p:spPr>
              <a:xfrm rot="2700000">
                <a:off x="708205" y="224217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1" name="TextBox 40">
              <a:extLst>
                <a:ext uri="{FF2B5EF4-FFF2-40B4-BE49-F238E27FC236}">
                  <a16:creationId xmlns:a16="http://schemas.microsoft.com/office/drawing/2014/main" id="{EE3FA1A3-8859-4875-BF0F-E5A181CBDD93}"/>
                </a:ext>
              </a:extLst>
            </p:cNvPr>
            <p:cNvSpPr txBox="1"/>
            <p:nvPr/>
          </p:nvSpPr>
          <p:spPr>
            <a:xfrm>
              <a:off x="896981" y="2240083"/>
              <a:ext cx="7383894" cy="1253402"/>
            </a:xfrm>
            <a:prstGeom prst="rect">
              <a:avLst/>
            </a:prstGeom>
            <a:noFill/>
          </p:spPr>
          <p:txBody>
            <a:bodyPr wrap="square" lIns="0" tIns="72000" rIns="0" bIns="72000" rtlCol="0">
              <a:spAutoFit/>
            </a:bodyPr>
            <a:lstStyle/>
            <a:p>
              <a:pPr lvl="0"/>
              <a:r>
                <a:rPr lang="en-GB" dirty="0">
                  <a:solidFill>
                    <a:srgbClr val="1C1C1C"/>
                  </a:solidFill>
                </a:rPr>
                <a:t>If you are swimming in the river away from the waterfall, you may be able to swim away fast enough so that you don't go over the edge, but as you get nearer to the edge, you cannot swim fast enough to escape the current of the water. </a:t>
              </a:r>
            </a:p>
          </p:txBody>
        </p:sp>
      </p:grpSp>
      <p:grpSp>
        <p:nvGrpSpPr>
          <p:cNvPr id="44" name="Group 43">
            <a:extLst>
              <a:ext uri="{FF2B5EF4-FFF2-40B4-BE49-F238E27FC236}">
                <a16:creationId xmlns:a16="http://schemas.microsoft.com/office/drawing/2014/main" id="{1AA839B3-D172-436B-B840-41282B2DE772}"/>
              </a:ext>
            </a:extLst>
          </p:cNvPr>
          <p:cNvGrpSpPr/>
          <p:nvPr/>
        </p:nvGrpSpPr>
        <p:grpSpPr>
          <a:xfrm>
            <a:off x="708205" y="3942743"/>
            <a:ext cx="2992124" cy="1065093"/>
            <a:chOff x="708205" y="2194556"/>
            <a:chExt cx="2992124" cy="1065093"/>
          </a:xfrm>
        </p:grpSpPr>
        <p:grpSp>
          <p:nvGrpSpPr>
            <p:cNvPr id="45" name="Group 44">
              <a:extLst>
                <a:ext uri="{FF2B5EF4-FFF2-40B4-BE49-F238E27FC236}">
                  <a16:creationId xmlns:a16="http://schemas.microsoft.com/office/drawing/2014/main" id="{A1D613CA-70E3-477D-A8E8-E202075828BB}"/>
                </a:ext>
              </a:extLst>
            </p:cNvPr>
            <p:cNvGrpSpPr/>
            <p:nvPr/>
          </p:nvGrpSpPr>
          <p:grpSpPr>
            <a:xfrm>
              <a:off x="708205" y="2194556"/>
              <a:ext cx="2992124" cy="1065093"/>
              <a:chOff x="708205" y="1584959"/>
              <a:chExt cx="2992124" cy="1065093"/>
            </a:xfrm>
          </p:grpSpPr>
          <p:sp>
            <p:nvSpPr>
              <p:cNvPr id="47" name="Rectangle 46">
                <a:extLst>
                  <a:ext uri="{FF2B5EF4-FFF2-40B4-BE49-F238E27FC236}">
                    <a16:creationId xmlns:a16="http://schemas.microsoft.com/office/drawing/2014/main" id="{B094DA16-B6EC-4EA0-A7B9-E6FFFDB9F577}"/>
                  </a:ext>
                </a:extLst>
              </p:cNvPr>
              <p:cNvSpPr/>
              <p:nvPr/>
            </p:nvSpPr>
            <p:spPr>
              <a:xfrm>
                <a:off x="755650" y="1584959"/>
                <a:ext cx="2944679" cy="106509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8" name="Rectangle 47">
                <a:extLst>
                  <a:ext uri="{FF2B5EF4-FFF2-40B4-BE49-F238E27FC236}">
                    <a16:creationId xmlns:a16="http://schemas.microsoft.com/office/drawing/2014/main" id="{C217DFAF-1EA4-4DE8-B564-860A859A9AF2}"/>
                  </a:ext>
                </a:extLst>
              </p:cNvPr>
              <p:cNvSpPr/>
              <p:nvPr/>
            </p:nvSpPr>
            <p:spPr>
              <a:xfrm rot="2700000">
                <a:off x="708205" y="207126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6" name="TextBox 45">
              <a:extLst>
                <a:ext uri="{FF2B5EF4-FFF2-40B4-BE49-F238E27FC236}">
                  <a16:creationId xmlns:a16="http://schemas.microsoft.com/office/drawing/2014/main" id="{ED79F09F-6D99-4BAF-8BA6-3EACE17ABC51}"/>
                </a:ext>
              </a:extLst>
            </p:cNvPr>
            <p:cNvSpPr txBox="1"/>
            <p:nvPr/>
          </p:nvSpPr>
          <p:spPr>
            <a:xfrm>
              <a:off x="896981" y="2240083"/>
              <a:ext cx="2452970" cy="976403"/>
            </a:xfrm>
            <a:prstGeom prst="rect">
              <a:avLst/>
            </a:prstGeom>
            <a:noFill/>
          </p:spPr>
          <p:txBody>
            <a:bodyPr wrap="square" lIns="0" tIns="72000" rIns="0" bIns="72000" rtlCol="0">
              <a:spAutoFit/>
            </a:bodyPr>
            <a:lstStyle/>
            <a:p>
              <a:pPr lvl="0"/>
              <a:r>
                <a:rPr lang="en-GB" dirty="0">
                  <a:solidFill>
                    <a:srgbClr val="1C1C1C"/>
                  </a:solidFill>
                </a:rPr>
                <a:t>You will be pulled over the edge of the waterfall.</a:t>
              </a:r>
            </a:p>
          </p:txBody>
        </p:sp>
      </p:grpSp>
      <p:pic>
        <p:nvPicPr>
          <p:cNvPr id="9" name="Picture 8">
            <a:extLst>
              <a:ext uri="{FF2B5EF4-FFF2-40B4-BE49-F238E27FC236}">
                <a16:creationId xmlns:a16="http://schemas.microsoft.com/office/drawing/2014/main" id="{2E9B8C7F-478A-42E0-8704-2F7D89FFB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68914" y="3298677"/>
            <a:ext cx="4936528" cy="2794148"/>
          </a:xfrm>
          <a:prstGeom prst="rect">
            <a:avLst/>
          </a:prstGeom>
        </p:spPr>
      </p:pic>
      <p:grpSp>
        <p:nvGrpSpPr>
          <p:cNvPr id="36" name="Group 35">
            <a:extLst>
              <a:ext uri="{FF2B5EF4-FFF2-40B4-BE49-F238E27FC236}">
                <a16:creationId xmlns:a16="http://schemas.microsoft.com/office/drawing/2014/main" id="{9C5D50B2-03F0-4450-BFFA-488EBBEF384F}"/>
              </a:ext>
            </a:extLst>
          </p:cNvPr>
          <p:cNvGrpSpPr/>
          <p:nvPr/>
        </p:nvGrpSpPr>
        <p:grpSpPr>
          <a:xfrm>
            <a:off x="708204" y="1435850"/>
            <a:ext cx="7680146" cy="546774"/>
            <a:chOff x="708205" y="4991103"/>
            <a:chExt cx="7586887" cy="546774"/>
          </a:xfrm>
        </p:grpSpPr>
        <p:grpSp>
          <p:nvGrpSpPr>
            <p:cNvPr id="37" name="Group 36">
              <a:extLst>
                <a:ext uri="{FF2B5EF4-FFF2-40B4-BE49-F238E27FC236}">
                  <a16:creationId xmlns:a16="http://schemas.microsoft.com/office/drawing/2014/main" id="{1602F589-9EA4-4F70-84CA-26DDDA22E497}"/>
                </a:ext>
              </a:extLst>
            </p:cNvPr>
            <p:cNvGrpSpPr/>
            <p:nvPr/>
          </p:nvGrpSpPr>
          <p:grpSpPr>
            <a:xfrm>
              <a:off x="708205" y="4991103"/>
              <a:ext cx="7586887" cy="546774"/>
              <a:chOff x="708205" y="1276353"/>
              <a:chExt cx="7586887" cy="546774"/>
            </a:xfrm>
          </p:grpSpPr>
          <p:sp>
            <p:nvSpPr>
              <p:cNvPr id="39" name="Rectangle 38">
                <a:extLst>
                  <a:ext uri="{FF2B5EF4-FFF2-40B4-BE49-F238E27FC236}">
                    <a16:creationId xmlns:a16="http://schemas.microsoft.com/office/drawing/2014/main" id="{45D11CB8-D03C-4635-AE4C-C2C3FAED8CBD}"/>
                  </a:ext>
                </a:extLst>
              </p:cNvPr>
              <p:cNvSpPr/>
              <p:nvPr/>
            </p:nvSpPr>
            <p:spPr>
              <a:xfrm>
                <a:off x="755650" y="1276353"/>
                <a:ext cx="7539442" cy="54677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0" name="Rectangle 39">
                <a:extLst>
                  <a:ext uri="{FF2B5EF4-FFF2-40B4-BE49-F238E27FC236}">
                    <a16:creationId xmlns:a16="http://schemas.microsoft.com/office/drawing/2014/main" id="{20A1ED7A-15DC-4B4B-949E-E9E0FC2DF080}"/>
                  </a:ext>
                </a:extLst>
              </p:cNvPr>
              <p:cNvSpPr/>
              <p:nvPr/>
            </p:nvSpPr>
            <p:spPr>
              <a:xfrm rot="2700000">
                <a:off x="708205" y="150514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8" name="TextBox 37">
              <a:extLst>
                <a:ext uri="{FF2B5EF4-FFF2-40B4-BE49-F238E27FC236}">
                  <a16:creationId xmlns:a16="http://schemas.microsoft.com/office/drawing/2014/main" id="{A6A70E03-A130-4E9D-87CA-5FC9268C932D}"/>
                </a:ext>
              </a:extLst>
            </p:cNvPr>
            <p:cNvSpPr txBox="1"/>
            <p:nvPr/>
          </p:nvSpPr>
          <p:spPr>
            <a:xfrm>
              <a:off x="896982" y="5059272"/>
              <a:ext cx="5527558" cy="422405"/>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matter is pulled into a black hole. </a:t>
              </a:r>
            </a:p>
          </p:txBody>
        </p:sp>
      </p:grpSp>
      <p:grpSp>
        <p:nvGrpSpPr>
          <p:cNvPr id="19" name="Group 18">
            <a:extLst>
              <a:ext uri="{FF2B5EF4-FFF2-40B4-BE49-F238E27FC236}">
                <a16:creationId xmlns:a16="http://schemas.microsoft.com/office/drawing/2014/main" id="{F5DF7C70-06C5-47FE-B4E2-452716DC3D31}"/>
              </a:ext>
            </a:extLst>
          </p:cNvPr>
          <p:cNvGrpSpPr/>
          <p:nvPr/>
        </p:nvGrpSpPr>
        <p:grpSpPr>
          <a:xfrm>
            <a:off x="708204" y="2239154"/>
            <a:ext cx="7680146" cy="580958"/>
            <a:chOff x="708205" y="4991103"/>
            <a:chExt cx="7586887" cy="580958"/>
          </a:xfrm>
        </p:grpSpPr>
        <p:grpSp>
          <p:nvGrpSpPr>
            <p:cNvPr id="20" name="Group 19">
              <a:extLst>
                <a:ext uri="{FF2B5EF4-FFF2-40B4-BE49-F238E27FC236}">
                  <a16:creationId xmlns:a16="http://schemas.microsoft.com/office/drawing/2014/main" id="{9026FD0E-1D7F-4B82-889C-35E8269542F3}"/>
                </a:ext>
              </a:extLst>
            </p:cNvPr>
            <p:cNvGrpSpPr/>
            <p:nvPr/>
          </p:nvGrpSpPr>
          <p:grpSpPr>
            <a:xfrm>
              <a:off x="708205" y="4991103"/>
              <a:ext cx="7586887" cy="580958"/>
              <a:chOff x="708205" y="1276353"/>
              <a:chExt cx="7586887" cy="580958"/>
            </a:xfrm>
          </p:grpSpPr>
          <p:sp>
            <p:nvSpPr>
              <p:cNvPr id="22" name="Rectangle 21">
                <a:extLst>
                  <a:ext uri="{FF2B5EF4-FFF2-40B4-BE49-F238E27FC236}">
                    <a16:creationId xmlns:a16="http://schemas.microsoft.com/office/drawing/2014/main" id="{D70D8D05-BDA1-4E10-969F-344905C98A0A}"/>
                  </a:ext>
                </a:extLst>
              </p:cNvPr>
              <p:cNvSpPr/>
              <p:nvPr/>
            </p:nvSpPr>
            <p:spPr>
              <a:xfrm>
                <a:off x="755650" y="1276353"/>
                <a:ext cx="7539442" cy="58095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BBAC75D4-9427-4599-87B3-33570CD514A7}"/>
                  </a:ext>
                </a:extLst>
              </p:cNvPr>
              <p:cNvSpPr/>
              <p:nvPr/>
            </p:nvSpPr>
            <p:spPr>
              <a:xfrm rot="2700000">
                <a:off x="708205" y="153078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1" name="TextBox 20">
              <a:extLst>
                <a:ext uri="{FF2B5EF4-FFF2-40B4-BE49-F238E27FC236}">
                  <a16:creationId xmlns:a16="http://schemas.microsoft.com/office/drawing/2014/main" id="{DDEE9560-91B2-40F8-9A85-189C10C0D45A}"/>
                </a:ext>
              </a:extLst>
            </p:cNvPr>
            <p:cNvSpPr txBox="1"/>
            <p:nvPr/>
          </p:nvSpPr>
          <p:spPr>
            <a:xfrm>
              <a:off x="896982" y="5059272"/>
              <a:ext cx="5384043" cy="422405"/>
            </a:xfrm>
            <a:prstGeom prst="rect">
              <a:avLst/>
            </a:prstGeom>
            <a:noFill/>
          </p:spPr>
          <p:txBody>
            <a:bodyPr wrap="square" lIns="0" tIns="72000" rIns="0" bIns="72000" rtlCol="0">
              <a:spAutoFit/>
            </a:bodyPr>
            <a:lstStyle/>
            <a:p>
              <a:pPr lvl="0"/>
              <a:r>
                <a:rPr lang="en-GB" dirty="0">
                  <a:solidFill>
                    <a:srgbClr val="FFFFFF"/>
                  </a:solidFill>
                  <a:latin typeface="Twinkl SemiBold"/>
                </a:rPr>
                <a:t>The edge of a black hole is called the event horizon.</a:t>
              </a:r>
            </a:p>
          </p:txBody>
        </p:sp>
      </p:grpSp>
      <p:grpSp>
        <p:nvGrpSpPr>
          <p:cNvPr id="24" name="Group 23">
            <a:extLst>
              <a:ext uri="{FF2B5EF4-FFF2-40B4-BE49-F238E27FC236}">
                <a16:creationId xmlns:a16="http://schemas.microsoft.com/office/drawing/2014/main" id="{7BA6C8C3-4663-45A6-A301-AE6A88E50130}"/>
              </a:ext>
            </a:extLst>
          </p:cNvPr>
          <p:cNvGrpSpPr/>
          <p:nvPr/>
        </p:nvGrpSpPr>
        <p:grpSpPr>
          <a:xfrm>
            <a:off x="708204" y="3136459"/>
            <a:ext cx="6233616" cy="1059522"/>
            <a:chOff x="708205" y="4991102"/>
            <a:chExt cx="6157922" cy="1059522"/>
          </a:xfrm>
        </p:grpSpPr>
        <p:grpSp>
          <p:nvGrpSpPr>
            <p:cNvPr id="25" name="Group 24">
              <a:extLst>
                <a:ext uri="{FF2B5EF4-FFF2-40B4-BE49-F238E27FC236}">
                  <a16:creationId xmlns:a16="http://schemas.microsoft.com/office/drawing/2014/main" id="{B6A774E4-D326-4D64-9632-A015B7A7E76F}"/>
                </a:ext>
              </a:extLst>
            </p:cNvPr>
            <p:cNvGrpSpPr/>
            <p:nvPr/>
          </p:nvGrpSpPr>
          <p:grpSpPr>
            <a:xfrm>
              <a:off x="708205" y="4991102"/>
              <a:ext cx="6157922" cy="1059522"/>
              <a:chOff x="708205" y="1276352"/>
              <a:chExt cx="6157922" cy="1059522"/>
            </a:xfrm>
          </p:grpSpPr>
          <p:sp>
            <p:nvSpPr>
              <p:cNvPr id="27" name="Rectangle 26">
                <a:extLst>
                  <a:ext uri="{FF2B5EF4-FFF2-40B4-BE49-F238E27FC236}">
                    <a16:creationId xmlns:a16="http://schemas.microsoft.com/office/drawing/2014/main" id="{F620F477-7BF6-4850-9987-B656C73DBA15}"/>
                  </a:ext>
                </a:extLst>
              </p:cNvPr>
              <p:cNvSpPr/>
              <p:nvPr/>
            </p:nvSpPr>
            <p:spPr>
              <a:xfrm>
                <a:off x="755650" y="1276352"/>
                <a:ext cx="6110477" cy="1059522"/>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79A0363B-9C44-4044-9988-6C68D54EDF24}"/>
                  </a:ext>
                </a:extLst>
              </p:cNvPr>
              <p:cNvSpPr/>
              <p:nvPr/>
            </p:nvSpPr>
            <p:spPr>
              <a:xfrm rot="2700000">
                <a:off x="708205" y="176152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6" name="TextBox 25">
              <a:extLst>
                <a:ext uri="{FF2B5EF4-FFF2-40B4-BE49-F238E27FC236}">
                  <a16:creationId xmlns:a16="http://schemas.microsoft.com/office/drawing/2014/main" id="{CF9C3BAB-FAE7-497A-B72D-28D5D91D214B}"/>
                </a:ext>
              </a:extLst>
            </p:cNvPr>
            <p:cNvSpPr txBox="1"/>
            <p:nvPr/>
          </p:nvSpPr>
          <p:spPr>
            <a:xfrm>
              <a:off x="896982" y="5059272"/>
              <a:ext cx="3628102" cy="976403"/>
            </a:xfrm>
            <a:prstGeom prst="rect">
              <a:avLst/>
            </a:prstGeom>
            <a:noFill/>
          </p:spPr>
          <p:txBody>
            <a:bodyPr wrap="square" lIns="0" tIns="72000" rIns="0" bIns="72000" rtlCol="0">
              <a:spAutoFit/>
            </a:bodyPr>
            <a:lstStyle/>
            <a:p>
              <a:pPr lvl="0"/>
              <a:r>
                <a:rPr lang="en-GB" dirty="0">
                  <a:solidFill>
                    <a:srgbClr val="FFFFFF"/>
                  </a:solidFill>
                  <a:latin typeface="Twinkl SemiBold"/>
                </a:rPr>
                <a:t>Past the event horizon, nothing can travel fast enough to escape the black hole.</a:t>
              </a:r>
            </a:p>
          </p:txBody>
        </p:sp>
      </p:grpSp>
      <p:pic>
        <p:nvPicPr>
          <p:cNvPr id="11" name="Picture 10">
            <a:extLst>
              <a:ext uri="{FF2B5EF4-FFF2-40B4-BE49-F238E27FC236}">
                <a16:creationId xmlns:a16="http://schemas.microsoft.com/office/drawing/2014/main" id="{659DDBC9-E143-45CC-9282-9BD7AB69B9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5" r="4091"/>
          <a:stretch/>
        </p:blipFill>
        <p:spPr>
          <a:xfrm>
            <a:off x="4341263" y="3048159"/>
            <a:ext cx="3990887" cy="3010482"/>
          </a:xfrm>
          <a:prstGeom prst="ellipse">
            <a:avLst/>
          </a:prstGeom>
          <a:ln w="76200">
            <a:solidFill>
              <a:schemeClr val="accent1"/>
            </a:solidFill>
          </a:ln>
        </p:spPr>
      </p:pic>
    </p:spTree>
    <p:extLst>
      <p:ext uri="{BB962C8B-B14F-4D97-AF65-F5344CB8AC3E}">
        <p14:creationId xmlns:p14="http://schemas.microsoft.com/office/powerpoint/2010/main" val="40684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750"/>
                                        <p:tgtEl>
                                          <p:spTgt spid="29"/>
                                        </p:tgtEl>
                                      </p:cBhvr>
                                    </p:animEffect>
                                    <p:anim calcmode="lin" valueType="num">
                                      <p:cBhvr>
                                        <p:cTn id="13" dur="750" fill="hold"/>
                                        <p:tgtEl>
                                          <p:spTgt spid="29"/>
                                        </p:tgtEl>
                                        <p:attrNameLst>
                                          <p:attrName>ppt_x</p:attrName>
                                        </p:attrNameLst>
                                      </p:cBhvr>
                                      <p:tavLst>
                                        <p:tav tm="0">
                                          <p:val>
                                            <p:strVal val="#ppt_x"/>
                                          </p:val>
                                        </p:tav>
                                        <p:tav tm="100000">
                                          <p:val>
                                            <p:strVal val="#ppt_x"/>
                                          </p:val>
                                        </p:tav>
                                      </p:tavLst>
                                    </p:anim>
                                    <p:anim calcmode="lin" valueType="num">
                                      <p:cBhvr>
                                        <p:cTn id="14"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anim calcmode="lin" valueType="num">
                                      <p:cBhvr>
                                        <p:cTn id="20" dur="750" fill="hold"/>
                                        <p:tgtEl>
                                          <p:spTgt spid="44"/>
                                        </p:tgtEl>
                                        <p:attrNameLst>
                                          <p:attrName>ppt_x</p:attrName>
                                        </p:attrNameLst>
                                      </p:cBhvr>
                                      <p:tavLst>
                                        <p:tav tm="0">
                                          <p:val>
                                            <p:strVal val="#ppt_x"/>
                                          </p:val>
                                        </p:tav>
                                        <p:tav tm="100000">
                                          <p:val>
                                            <p:strVal val="#ppt_x"/>
                                          </p:val>
                                        </p:tav>
                                      </p:tavLst>
                                    </p:anim>
                                    <p:anim calcmode="lin" valueType="num">
                                      <p:cBhvr>
                                        <p:cTn id="21" dur="7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4"/>
                                        </p:tgtEl>
                                      </p:cBhvr>
                                    </p:animEffect>
                                    <p:set>
                                      <p:cBhvr>
                                        <p:cTn id="32" dur="1" fill="hold">
                                          <p:stCondLst>
                                            <p:cond delay="499"/>
                                          </p:stCondLst>
                                        </p:cTn>
                                        <p:tgtEl>
                                          <p:spTgt spid="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750"/>
                                        <p:tgtEl>
                                          <p:spTgt spid="36"/>
                                        </p:tgtEl>
                                      </p:cBhvr>
                                    </p:animEffect>
                                    <p:anim calcmode="lin" valueType="num">
                                      <p:cBhvr>
                                        <p:cTn id="40" dur="750" fill="hold"/>
                                        <p:tgtEl>
                                          <p:spTgt spid="36"/>
                                        </p:tgtEl>
                                        <p:attrNameLst>
                                          <p:attrName>ppt_x</p:attrName>
                                        </p:attrNameLst>
                                      </p:cBhvr>
                                      <p:tavLst>
                                        <p:tav tm="0">
                                          <p:val>
                                            <p:strVal val="#ppt_x"/>
                                          </p:val>
                                        </p:tav>
                                        <p:tav tm="100000">
                                          <p:val>
                                            <p:strVal val="#ppt_x"/>
                                          </p:val>
                                        </p:tav>
                                      </p:tavLst>
                                    </p:anim>
                                    <p:anim calcmode="lin" valueType="num">
                                      <p:cBhvr>
                                        <p:cTn id="41" dur="750" fill="hold"/>
                                        <p:tgtEl>
                                          <p:spTgt spid="36"/>
                                        </p:tgtEl>
                                        <p:attrNameLst>
                                          <p:attrName>ppt_y</p:attrName>
                                        </p:attrNameLst>
                                      </p:cBhvr>
                                      <p:tavLst>
                                        <p:tav tm="0">
                                          <p:val>
                                            <p:strVal val="#ppt_y+.1"/>
                                          </p:val>
                                        </p:tav>
                                        <p:tav tm="100000">
                                          <p:val>
                                            <p:strVal val="#ppt_y"/>
                                          </p:val>
                                        </p:tav>
                                      </p:tavLst>
                                    </p:anim>
                                  </p:childTnLst>
                                </p:cTn>
                              </p:par>
                            </p:childTnLst>
                          </p:cTn>
                        </p:par>
                        <p:par>
                          <p:cTn id="42" fill="hold">
                            <p:stCondLst>
                              <p:cond delay="125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750"/>
                                        <p:tgtEl>
                                          <p:spTgt spid="19"/>
                                        </p:tgtEl>
                                      </p:cBhvr>
                                    </p:animEffect>
                                    <p:anim calcmode="lin" valueType="num">
                                      <p:cBhvr>
                                        <p:cTn id="51" dur="750" fill="hold"/>
                                        <p:tgtEl>
                                          <p:spTgt spid="19"/>
                                        </p:tgtEl>
                                        <p:attrNameLst>
                                          <p:attrName>ppt_x</p:attrName>
                                        </p:attrNameLst>
                                      </p:cBhvr>
                                      <p:tavLst>
                                        <p:tav tm="0">
                                          <p:val>
                                            <p:strVal val="#ppt_x"/>
                                          </p:val>
                                        </p:tav>
                                        <p:tav tm="100000">
                                          <p:val>
                                            <p:strVal val="#ppt_x"/>
                                          </p:val>
                                        </p:tav>
                                      </p:tavLst>
                                    </p:anim>
                                    <p:anim calcmode="lin" valueType="num">
                                      <p:cBhvr>
                                        <p:cTn id="52"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750"/>
                                        <p:tgtEl>
                                          <p:spTgt spid="24"/>
                                        </p:tgtEl>
                                      </p:cBhvr>
                                    </p:animEffect>
                                    <p:anim calcmode="lin" valueType="num">
                                      <p:cBhvr>
                                        <p:cTn id="58" dur="750" fill="hold"/>
                                        <p:tgtEl>
                                          <p:spTgt spid="24"/>
                                        </p:tgtEl>
                                        <p:attrNameLst>
                                          <p:attrName>ppt_x</p:attrName>
                                        </p:attrNameLst>
                                      </p:cBhvr>
                                      <p:tavLst>
                                        <p:tav tm="0">
                                          <p:val>
                                            <p:strVal val="#ppt_x"/>
                                          </p:val>
                                        </p:tav>
                                        <p:tav tm="100000">
                                          <p:val>
                                            <p:strVal val="#ppt_x"/>
                                          </p:val>
                                        </p:tav>
                                      </p:tavLst>
                                    </p:anim>
                                    <p:anim calcmode="lin" valueType="num">
                                      <p:cBhvr>
                                        <p:cTn id="5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75558"/>
            <a:ext cx="6162614" cy="808720"/>
            <a:chOff x="708205" y="2194556"/>
            <a:chExt cx="6162614" cy="808720"/>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6162614" cy="808720"/>
              <a:chOff x="708205" y="1584959"/>
              <a:chExt cx="6162614" cy="808720"/>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6115169" cy="80872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5666189" cy="699404"/>
            </a:xfrm>
            <a:prstGeom prst="rect">
              <a:avLst/>
            </a:prstGeom>
            <a:noFill/>
          </p:spPr>
          <p:txBody>
            <a:bodyPr wrap="square" lIns="0" tIns="72000" rIns="0" bIns="72000" rtlCol="0">
              <a:spAutoFit/>
            </a:bodyPr>
            <a:lstStyle/>
            <a:p>
              <a:pPr lvl="0"/>
              <a:r>
                <a:rPr lang="en-GB" dirty="0">
                  <a:solidFill>
                    <a:srgbClr val="1C1C1C"/>
                  </a:solidFill>
                </a:rPr>
                <a:t>You are going to carry out two demonstrations to show how black holes are formed and how they behave.</a:t>
              </a:r>
            </a:p>
          </p:txBody>
        </p:sp>
      </p:grpSp>
      <p:grpSp>
        <p:nvGrpSpPr>
          <p:cNvPr id="29" name="Group 28">
            <a:extLst>
              <a:ext uri="{FF2B5EF4-FFF2-40B4-BE49-F238E27FC236}">
                <a16:creationId xmlns:a16="http://schemas.microsoft.com/office/drawing/2014/main" id="{4EA75370-4A0B-4CA2-8A7D-100A6A82AA2C}"/>
              </a:ext>
            </a:extLst>
          </p:cNvPr>
          <p:cNvGrpSpPr/>
          <p:nvPr/>
        </p:nvGrpSpPr>
        <p:grpSpPr>
          <a:xfrm>
            <a:off x="708205" y="2671559"/>
            <a:ext cx="6316438" cy="1062955"/>
            <a:chOff x="708205" y="2194557"/>
            <a:chExt cx="6316438" cy="1062955"/>
          </a:xfrm>
        </p:grpSpPr>
        <p:grpSp>
          <p:nvGrpSpPr>
            <p:cNvPr id="32" name="Group 31">
              <a:extLst>
                <a:ext uri="{FF2B5EF4-FFF2-40B4-BE49-F238E27FC236}">
                  <a16:creationId xmlns:a16="http://schemas.microsoft.com/office/drawing/2014/main" id="{75CEB384-C418-49F2-99A1-6BBC981A44B1}"/>
                </a:ext>
              </a:extLst>
            </p:cNvPr>
            <p:cNvGrpSpPr/>
            <p:nvPr/>
          </p:nvGrpSpPr>
          <p:grpSpPr>
            <a:xfrm>
              <a:off x="708205" y="2194557"/>
              <a:ext cx="6316438" cy="1062955"/>
              <a:chOff x="708205" y="1584960"/>
              <a:chExt cx="6316438" cy="1062955"/>
            </a:xfrm>
          </p:grpSpPr>
          <p:sp>
            <p:nvSpPr>
              <p:cNvPr id="42" name="Rectangle 41">
                <a:extLst>
                  <a:ext uri="{FF2B5EF4-FFF2-40B4-BE49-F238E27FC236}">
                    <a16:creationId xmlns:a16="http://schemas.microsoft.com/office/drawing/2014/main" id="{34BDF522-4284-472C-A379-20FB8A2C555C}"/>
                  </a:ext>
                </a:extLst>
              </p:cNvPr>
              <p:cNvSpPr/>
              <p:nvPr/>
            </p:nvSpPr>
            <p:spPr>
              <a:xfrm>
                <a:off x="755650" y="1584960"/>
                <a:ext cx="6268993" cy="10629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3" name="Rectangle 42">
                <a:extLst>
                  <a:ext uri="{FF2B5EF4-FFF2-40B4-BE49-F238E27FC236}">
                    <a16:creationId xmlns:a16="http://schemas.microsoft.com/office/drawing/2014/main" id="{EF1FC492-6285-4E36-A8A4-2B5A8E902925}"/>
                  </a:ext>
                </a:extLst>
              </p:cNvPr>
              <p:cNvSpPr/>
              <p:nvPr/>
            </p:nvSpPr>
            <p:spPr>
              <a:xfrm rot="2700000">
                <a:off x="708205" y="20627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1" name="TextBox 40">
              <a:extLst>
                <a:ext uri="{FF2B5EF4-FFF2-40B4-BE49-F238E27FC236}">
                  <a16:creationId xmlns:a16="http://schemas.microsoft.com/office/drawing/2014/main" id="{EE3FA1A3-8859-4875-BF0F-E5A181CBDD93}"/>
                </a:ext>
              </a:extLst>
            </p:cNvPr>
            <p:cNvSpPr txBox="1"/>
            <p:nvPr/>
          </p:nvSpPr>
          <p:spPr>
            <a:xfrm>
              <a:off x="896981" y="2240083"/>
              <a:ext cx="5426907" cy="976403"/>
            </a:xfrm>
            <a:prstGeom prst="rect">
              <a:avLst/>
            </a:prstGeom>
            <a:noFill/>
          </p:spPr>
          <p:txBody>
            <a:bodyPr wrap="square" lIns="0" tIns="72000" rIns="0" bIns="72000" rtlCol="0">
              <a:spAutoFit/>
            </a:bodyPr>
            <a:lstStyle/>
            <a:p>
              <a:pPr lvl="0"/>
              <a:r>
                <a:rPr lang="en-GB" dirty="0">
                  <a:solidFill>
                    <a:srgbClr val="1C1C1C"/>
                  </a:solidFill>
                </a:rPr>
                <a:t>Think about Stephen Hawking's theories about black holes and how the inquiries you set up demonstrate his theories.</a:t>
              </a:r>
            </a:p>
          </p:txBody>
        </p:sp>
      </p:grpSp>
      <p:grpSp>
        <p:nvGrpSpPr>
          <p:cNvPr id="59" name="Group 58">
            <a:extLst>
              <a:ext uri="{FF2B5EF4-FFF2-40B4-BE49-F238E27FC236}">
                <a16:creationId xmlns:a16="http://schemas.microsoft.com/office/drawing/2014/main" id="{B8E6236A-BA42-483D-B5EB-3435BF818B28}"/>
              </a:ext>
            </a:extLst>
          </p:cNvPr>
          <p:cNvGrpSpPr/>
          <p:nvPr/>
        </p:nvGrpSpPr>
        <p:grpSpPr>
          <a:xfrm>
            <a:off x="708205" y="4004700"/>
            <a:ext cx="5051660" cy="1062955"/>
            <a:chOff x="708205" y="2194557"/>
            <a:chExt cx="5051660" cy="1062955"/>
          </a:xfrm>
        </p:grpSpPr>
        <p:grpSp>
          <p:nvGrpSpPr>
            <p:cNvPr id="60" name="Group 59">
              <a:extLst>
                <a:ext uri="{FF2B5EF4-FFF2-40B4-BE49-F238E27FC236}">
                  <a16:creationId xmlns:a16="http://schemas.microsoft.com/office/drawing/2014/main" id="{F1307708-CDA5-4926-A3DD-393B0BE5983B}"/>
                </a:ext>
              </a:extLst>
            </p:cNvPr>
            <p:cNvGrpSpPr/>
            <p:nvPr/>
          </p:nvGrpSpPr>
          <p:grpSpPr>
            <a:xfrm>
              <a:off x="708205" y="2194557"/>
              <a:ext cx="5051660" cy="1062955"/>
              <a:chOff x="708205" y="1584960"/>
              <a:chExt cx="5051660" cy="1062955"/>
            </a:xfrm>
          </p:grpSpPr>
          <p:sp>
            <p:nvSpPr>
              <p:cNvPr id="62" name="Rectangle 61">
                <a:extLst>
                  <a:ext uri="{FF2B5EF4-FFF2-40B4-BE49-F238E27FC236}">
                    <a16:creationId xmlns:a16="http://schemas.microsoft.com/office/drawing/2014/main" id="{4D79E6C4-1536-4FF0-83A2-D5E557324B1D}"/>
                  </a:ext>
                </a:extLst>
              </p:cNvPr>
              <p:cNvSpPr/>
              <p:nvPr/>
            </p:nvSpPr>
            <p:spPr>
              <a:xfrm>
                <a:off x="755650" y="1584960"/>
                <a:ext cx="5004215" cy="10629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3" name="Rectangle 62">
                <a:extLst>
                  <a:ext uri="{FF2B5EF4-FFF2-40B4-BE49-F238E27FC236}">
                    <a16:creationId xmlns:a16="http://schemas.microsoft.com/office/drawing/2014/main" id="{89457DAF-190F-4959-A916-9EE34969D401}"/>
                  </a:ext>
                </a:extLst>
              </p:cNvPr>
              <p:cNvSpPr/>
              <p:nvPr/>
            </p:nvSpPr>
            <p:spPr>
              <a:xfrm rot="2700000">
                <a:off x="708205" y="20627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1" name="TextBox 60">
              <a:extLst>
                <a:ext uri="{FF2B5EF4-FFF2-40B4-BE49-F238E27FC236}">
                  <a16:creationId xmlns:a16="http://schemas.microsoft.com/office/drawing/2014/main" id="{B749C59E-59BB-4DC1-8D69-4C684FA02B22}"/>
                </a:ext>
              </a:extLst>
            </p:cNvPr>
            <p:cNvSpPr txBox="1"/>
            <p:nvPr/>
          </p:nvSpPr>
          <p:spPr>
            <a:xfrm>
              <a:off x="896982" y="2240083"/>
              <a:ext cx="4068126" cy="976403"/>
            </a:xfrm>
            <a:prstGeom prst="rect">
              <a:avLst/>
            </a:prstGeom>
            <a:noFill/>
          </p:spPr>
          <p:txBody>
            <a:bodyPr wrap="square" lIns="0" tIns="72000" rIns="0" bIns="72000" rtlCol="0">
              <a:spAutoFit/>
            </a:bodyPr>
            <a:lstStyle/>
            <a:p>
              <a:pPr lvl="0"/>
              <a:r>
                <a:rPr lang="en-GB" dirty="0">
                  <a:solidFill>
                    <a:srgbClr val="1C1C1C"/>
                  </a:solidFill>
                </a:rPr>
                <a:t>Once you have completed the inquiries, you will prepare a report on Hawking's theories and your own findings. </a:t>
              </a:r>
            </a:p>
          </p:txBody>
        </p:sp>
      </p:grpSp>
      <p:pic>
        <p:nvPicPr>
          <p:cNvPr id="10" name="Picture 9">
            <a:extLst>
              <a:ext uri="{FF2B5EF4-FFF2-40B4-BE49-F238E27FC236}">
                <a16:creationId xmlns:a16="http://schemas.microsoft.com/office/drawing/2014/main" id="{1A85C037-8450-4330-94CD-46CF281A9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2628" y="1418602"/>
            <a:ext cx="3567953" cy="5439398"/>
          </a:xfrm>
          <a:prstGeom prst="rect">
            <a:avLst/>
          </a:prstGeom>
        </p:spPr>
      </p:pic>
      <p:grpSp>
        <p:nvGrpSpPr>
          <p:cNvPr id="64" name="Group 63">
            <a:extLst>
              <a:ext uri="{FF2B5EF4-FFF2-40B4-BE49-F238E27FC236}">
                <a16:creationId xmlns:a16="http://schemas.microsoft.com/office/drawing/2014/main" id="{3A77B220-4621-4964-8360-777E64F3B275}"/>
              </a:ext>
            </a:extLst>
          </p:cNvPr>
          <p:cNvGrpSpPr/>
          <p:nvPr/>
        </p:nvGrpSpPr>
        <p:grpSpPr>
          <a:xfrm>
            <a:off x="706781" y="1582678"/>
            <a:ext cx="7681569" cy="1092155"/>
            <a:chOff x="708205" y="2194555"/>
            <a:chExt cx="7681569" cy="1092155"/>
          </a:xfrm>
        </p:grpSpPr>
        <p:grpSp>
          <p:nvGrpSpPr>
            <p:cNvPr id="65" name="Group 64">
              <a:extLst>
                <a:ext uri="{FF2B5EF4-FFF2-40B4-BE49-F238E27FC236}">
                  <a16:creationId xmlns:a16="http://schemas.microsoft.com/office/drawing/2014/main" id="{B00A16D2-794A-4C01-94D0-C8164D297489}"/>
                </a:ext>
              </a:extLst>
            </p:cNvPr>
            <p:cNvGrpSpPr/>
            <p:nvPr/>
          </p:nvGrpSpPr>
          <p:grpSpPr>
            <a:xfrm>
              <a:off x="708205" y="2194555"/>
              <a:ext cx="7681569" cy="1092155"/>
              <a:chOff x="708205" y="1584958"/>
              <a:chExt cx="7681569" cy="1092155"/>
            </a:xfrm>
          </p:grpSpPr>
          <p:sp>
            <p:nvSpPr>
              <p:cNvPr id="67" name="Rectangle 66">
                <a:extLst>
                  <a:ext uri="{FF2B5EF4-FFF2-40B4-BE49-F238E27FC236}">
                    <a16:creationId xmlns:a16="http://schemas.microsoft.com/office/drawing/2014/main" id="{49BEBCA2-18D3-4111-AE32-3513DB588F81}"/>
                  </a:ext>
                </a:extLst>
              </p:cNvPr>
              <p:cNvSpPr/>
              <p:nvPr/>
            </p:nvSpPr>
            <p:spPr>
              <a:xfrm>
                <a:off x="755650" y="1584958"/>
                <a:ext cx="7634124" cy="10921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8" name="Rectangle 67">
                <a:extLst>
                  <a:ext uri="{FF2B5EF4-FFF2-40B4-BE49-F238E27FC236}">
                    <a16:creationId xmlns:a16="http://schemas.microsoft.com/office/drawing/2014/main" id="{F9E53AF1-8E72-4057-A45D-6A1B014694A9}"/>
                  </a:ext>
                </a:extLst>
              </p:cNvPr>
              <p:cNvSpPr/>
              <p:nvPr/>
            </p:nvSpPr>
            <p:spPr>
              <a:xfrm rot="2700000">
                <a:off x="708205" y="207980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6" name="TextBox 65">
              <a:extLst>
                <a:ext uri="{FF2B5EF4-FFF2-40B4-BE49-F238E27FC236}">
                  <a16:creationId xmlns:a16="http://schemas.microsoft.com/office/drawing/2014/main" id="{20873894-4870-4494-B9BA-37693B5D76FF}"/>
                </a:ext>
              </a:extLst>
            </p:cNvPr>
            <p:cNvSpPr txBox="1"/>
            <p:nvPr/>
          </p:nvSpPr>
          <p:spPr>
            <a:xfrm>
              <a:off x="896981" y="2240083"/>
              <a:ext cx="7393864" cy="976403"/>
            </a:xfrm>
            <a:prstGeom prst="rect">
              <a:avLst/>
            </a:prstGeom>
            <a:noFill/>
          </p:spPr>
          <p:txBody>
            <a:bodyPr wrap="square" lIns="0" tIns="72000" rIns="0" bIns="72000" rtlCol="0">
              <a:spAutoFit/>
            </a:bodyPr>
            <a:lstStyle/>
            <a:p>
              <a:pPr lvl="0"/>
              <a:r>
                <a:rPr lang="en-GB" dirty="0">
                  <a:solidFill>
                    <a:srgbClr val="1C1C1C"/>
                  </a:solidFill>
                </a:rPr>
                <a:t>I will explain each inquiry, then you will follow the instructions on your </a:t>
              </a:r>
              <a:r>
                <a:rPr lang="en-GB" b="1" dirty="0">
                  <a:solidFill>
                    <a:srgbClr val="1C1C1C"/>
                  </a:solidFill>
                </a:rPr>
                <a:t>Black Hole Inquiries Instructions </a:t>
              </a:r>
              <a:r>
                <a:rPr lang="en-GB" dirty="0">
                  <a:solidFill>
                    <a:srgbClr val="1C1C1C"/>
                  </a:solidFill>
                </a:rPr>
                <a:t>sheet to carry out the </a:t>
              </a:r>
              <a:br>
                <a:rPr lang="en-GB" dirty="0">
                  <a:solidFill>
                    <a:srgbClr val="1C1C1C"/>
                  </a:solidFill>
                </a:rPr>
              </a:br>
              <a:r>
                <a:rPr lang="en-GB" dirty="0">
                  <a:solidFill>
                    <a:srgbClr val="1C1C1C"/>
                  </a:solidFill>
                </a:rPr>
                <a:t>two demonstrations.</a:t>
              </a:r>
            </a:p>
          </p:txBody>
        </p:sp>
      </p:grpSp>
      <p:pic>
        <p:nvPicPr>
          <p:cNvPr id="13" name="Picture 12">
            <a:extLst>
              <a:ext uri="{FF2B5EF4-FFF2-40B4-BE49-F238E27FC236}">
                <a16:creationId xmlns:a16="http://schemas.microsoft.com/office/drawing/2014/main" id="{D68077A2-C5F9-46F8-94D2-4C03E6AEB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533" y="2871384"/>
            <a:ext cx="4712486" cy="3332861"/>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2243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750"/>
                                        <p:tgtEl>
                                          <p:spTgt spid="59"/>
                                        </p:tgtEl>
                                      </p:cBhvr>
                                    </p:animEffect>
                                    <p:anim calcmode="lin" valueType="num">
                                      <p:cBhvr>
                                        <p:cTn id="15" dur="750" fill="hold"/>
                                        <p:tgtEl>
                                          <p:spTgt spid="59"/>
                                        </p:tgtEl>
                                        <p:attrNameLst>
                                          <p:attrName>ppt_x</p:attrName>
                                        </p:attrNameLst>
                                      </p:cBhvr>
                                      <p:tavLst>
                                        <p:tav tm="0">
                                          <p:val>
                                            <p:strVal val="#ppt_x"/>
                                          </p:val>
                                        </p:tav>
                                        <p:tav tm="100000">
                                          <p:val>
                                            <p:strVal val="#ppt_x"/>
                                          </p:val>
                                        </p:tav>
                                      </p:tavLst>
                                    </p:anim>
                                    <p:anim calcmode="lin" valueType="num">
                                      <p:cBhvr>
                                        <p:cTn id="16" dur="75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9"/>
                                        </p:tgtEl>
                                      </p:cBhvr>
                                    </p:animEffect>
                                    <p:set>
                                      <p:cBhvr>
                                        <p:cTn id="24" dur="1" fill="hold">
                                          <p:stCondLst>
                                            <p:cond delay="499"/>
                                          </p:stCondLst>
                                        </p:cTn>
                                        <p:tgtEl>
                                          <p:spTgt spid="5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750"/>
                                        <p:tgtEl>
                                          <p:spTgt spid="64"/>
                                        </p:tgtEl>
                                      </p:cBhvr>
                                    </p:animEffect>
                                    <p:anim calcmode="lin" valueType="num">
                                      <p:cBhvr>
                                        <p:cTn id="35" dur="750" fill="hold"/>
                                        <p:tgtEl>
                                          <p:spTgt spid="64"/>
                                        </p:tgtEl>
                                        <p:attrNameLst>
                                          <p:attrName>ppt_x</p:attrName>
                                        </p:attrNameLst>
                                      </p:cBhvr>
                                      <p:tavLst>
                                        <p:tav tm="0">
                                          <p:val>
                                            <p:strVal val="#ppt_x"/>
                                          </p:val>
                                        </p:tav>
                                        <p:tav tm="100000">
                                          <p:val>
                                            <p:strVal val="#ppt_x"/>
                                          </p:val>
                                        </p:tav>
                                      </p:tavLst>
                                    </p:anim>
                                    <p:anim calcmode="lin" valueType="num">
                                      <p:cBhvr>
                                        <p:cTn id="36" dur="750" fill="hold"/>
                                        <p:tgtEl>
                                          <p:spTgt spid="64"/>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 1</a:t>
            </a:r>
          </a:p>
        </p:txBody>
      </p:sp>
      <p:grpSp>
        <p:nvGrpSpPr>
          <p:cNvPr id="25" name="Group 24">
            <a:extLst>
              <a:ext uri="{FF2B5EF4-FFF2-40B4-BE49-F238E27FC236}">
                <a16:creationId xmlns:a16="http://schemas.microsoft.com/office/drawing/2014/main" id="{5FD7B753-CB2E-4F3E-94A3-01D38D3658DA}"/>
              </a:ext>
            </a:extLst>
          </p:cNvPr>
          <p:cNvGrpSpPr/>
          <p:nvPr/>
        </p:nvGrpSpPr>
        <p:grpSpPr>
          <a:xfrm>
            <a:off x="712560" y="1581110"/>
            <a:ext cx="5915234" cy="369332"/>
            <a:chOff x="712560" y="2672834"/>
            <a:chExt cx="5915234" cy="369332"/>
          </a:xfrm>
        </p:grpSpPr>
        <p:sp>
          <p:nvSpPr>
            <p:cNvPr id="26" name="Rectangle 25">
              <a:extLst>
                <a:ext uri="{FF2B5EF4-FFF2-40B4-BE49-F238E27FC236}">
                  <a16:creationId xmlns:a16="http://schemas.microsoft.com/office/drawing/2014/main" id="{08555DED-0F29-4C7F-8096-46DD502BDC53}"/>
                </a:ext>
              </a:extLst>
            </p:cNvPr>
            <p:cNvSpPr/>
            <p:nvPr/>
          </p:nvSpPr>
          <p:spPr>
            <a:xfrm>
              <a:off x="786130" y="2672834"/>
              <a:ext cx="5841664" cy="369332"/>
            </a:xfrm>
            <a:prstGeom prst="rect">
              <a:avLst/>
            </a:prstGeom>
          </p:spPr>
          <p:txBody>
            <a:bodyPr wrap="none">
              <a:spAutoFit/>
            </a:bodyPr>
            <a:lstStyle/>
            <a:p>
              <a:r>
                <a:rPr lang="en-GB" dirty="0"/>
                <a:t>Inflate a balloon so that it is around 10cm in diameter.</a:t>
              </a:r>
            </a:p>
          </p:txBody>
        </p:sp>
        <p:sp>
          <p:nvSpPr>
            <p:cNvPr id="27" name="Rectangle 26">
              <a:extLst>
                <a:ext uri="{FF2B5EF4-FFF2-40B4-BE49-F238E27FC236}">
                  <a16:creationId xmlns:a16="http://schemas.microsoft.com/office/drawing/2014/main" id="{1E1A2AC0-0B22-40A4-92A2-7375CD1C163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8" name="Group 27">
            <a:extLst>
              <a:ext uri="{FF2B5EF4-FFF2-40B4-BE49-F238E27FC236}">
                <a16:creationId xmlns:a16="http://schemas.microsoft.com/office/drawing/2014/main" id="{0844EEDE-4E0E-4253-8EB2-6C8DA2B1B422}"/>
              </a:ext>
            </a:extLst>
          </p:cNvPr>
          <p:cNvGrpSpPr/>
          <p:nvPr/>
        </p:nvGrpSpPr>
        <p:grpSpPr>
          <a:xfrm>
            <a:off x="712560" y="2095478"/>
            <a:ext cx="7290610" cy="923330"/>
            <a:chOff x="712560" y="2672834"/>
            <a:chExt cx="7290610" cy="923330"/>
          </a:xfrm>
        </p:grpSpPr>
        <p:sp>
          <p:nvSpPr>
            <p:cNvPr id="30" name="Rectangle 29">
              <a:extLst>
                <a:ext uri="{FF2B5EF4-FFF2-40B4-BE49-F238E27FC236}">
                  <a16:creationId xmlns:a16="http://schemas.microsoft.com/office/drawing/2014/main" id="{018A3560-46CF-49CB-8927-9076BA71975C}"/>
                </a:ext>
              </a:extLst>
            </p:cNvPr>
            <p:cNvSpPr/>
            <p:nvPr/>
          </p:nvSpPr>
          <p:spPr>
            <a:xfrm>
              <a:off x="786130" y="2672834"/>
              <a:ext cx="7217040" cy="923330"/>
            </a:xfrm>
            <a:prstGeom prst="rect">
              <a:avLst/>
            </a:prstGeom>
          </p:spPr>
          <p:txBody>
            <a:bodyPr wrap="none">
              <a:spAutoFit/>
            </a:bodyPr>
            <a:lstStyle/>
            <a:p>
              <a:r>
                <a:rPr lang="en-GB" dirty="0"/>
                <a:t>Wrap the balloon in several layers of tinfoil. This represents a star – </a:t>
              </a:r>
              <a:br>
                <a:rPr lang="en-GB" dirty="0"/>
              </a:br>
              <a:r>
                <a:rPr lang="en-GB" dirty="0"/>
                <a:t>the balloon is its hot, burning core and the layers of tinfoil are the </a:t>
              </a:r>
              <a:br>
                <a:rPr lang="en-GB" dirty="0"/>
              </a:br>
              <a:r>
                <a:rPr lang="en-GB" dirty="0"/>
                <a:t>layers of gas surrounding the core.</a:t>
              </a:r>
            </a:p>
          </p:txBody>
        </p:sp>
        <p:sp>
          <p:nvSpPr>
            <p:cNvPr id="31" name="Rectangle 30">
              <a:extLst>
                <a:ext uri="{FF2B5EF4-FFF2-40B4-BE49-F238E27FC236}">
                  <a16:creationId xmlns:a16="http://schemas.microsoft.com/office/drawing/2014/main" id="{7F45D4A6-5B77-45D1-8C98-5E875FD42F94}"/>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3" name="Group 32">
            <a:extLst>
              <a:ext uri="{FF2B5EF4-FFF2-40B4-BE49-F238E27FC236}">
                <a16:creationId xmlns:a16="http://schemas.microsoft.com/office/drawing/2014/main" id="{0AF066C4-6B12-4752-923E-307DB5D98DB5}"/>
              </a:ext>
            </a:extLst>
          </p:cNvPr>
          <p:cNvGrpSpPr/>
          <p:nvPr/>
        </p:nvGrpSpPr>
        <p:grpSpPr>
          <a:xfrm>
            <a:off x="712560" y="3172390"/>
            <a:ext cx="7675790" cy="646331"/>
            <a:chOff x="712560" y="2672834"/>
            <a:chExt cx="7675790" cy="646331"/>
          </a:xfrm>
        </p:grpSpPr>
        <p:sp>
          <p:nvSpPr>
            <p:cNvPr id="34" name="Rectangle 33">
              <a:extLst>
                <a:ext uri="{FF2B5EF4-FFF2-40B4-BE49-F238E27FC236}">
                  <a16:creationId xmlns:a16="http://schemas.microsoft.com/office/drawing/2014/main" id="{0AD5A1C6-8DBB-4EE3-B9EF-6FDE3B97200B}"/>
                </a:ext>
              </a:extLst>
            </p:cNvPr>
            <p:cNvSpPr/>
            <p:nvPr/>
          </p:nvSpPr>
          <p:spPr>
            <a:xfrm>
              <a:off x="786130" y="2672834"/>
              <a:ext cx="7602220" cy="646331"/>
            </a:xfrm>
            <a:prstGeom prst="rect">
              <a:avLst/>
            </a:prstGeom>
          </p:spPr>
          <p:txBody>
            <a:bodyPr wrap="square">
              <a:spAutoFit/>
            </a:bodyPr>
            <a:lstStyle/>
            <a:p>
              <a:r>
                <a:rPr lang="en-GB" dirty="0"/>
                <a:t>Imagine that the star has reached the end of its life, and the core has run out of fuel to burn.</a:t>
              </a:r>
            </a:p>
          </p:txBody>
        </p:sp>
        <p:sp>
          <p:nvSpPr>
            <p:cNvPr id="35" name="Rectangle 34">
              <a:extLst>
                <a:ext uri="{FF2B5EF4-FFF2-40B4-BE49-F238E27FC236}">
                  <a16:creationId xmlns:a16="http://schemas.microsoft.com/office/drawing/2014/main" id="{1224B382-59B9-45E0-9EB5-577B81724D6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6" name="Group 35">
            <a:extLst>
              <a:ext uri="{FF2B5EF4-FFF2-40B4-BE49-F238E27FC236}">
                <a16:creationId xmlns:a16="http://schemas.microsoft.com/office/drawing/2014/main" id="{F37B8905-0043-4FF4-B0F5-7B5FB8363CD9}"/>
              </a:ext>
            </a:extLst>
          </p:cNvPr>
          <p:cNvGrpSpPr/>
          <p:nvPr/>
        </p:nvGrpSpPr>
        <p:grpSpPr>
          <a:xfrm>
            <a:off x="712560" y="3963757"/>
            <a:ext cx="7675790" cy="369332"/>
            <a:chOff x="712560" y="2672834"/>
            <a:chExt cx="7675790" cy="369332"/>
          </a:xfrm>
        </p:grpSpPr>
        <p:sp>
          <p:nvSpPr>
            <p:cNvPr id="37" name="Rectangle 36">
              <a:extLst>
                <a:ext uri="{FF2B5EF4-FFF2-40B4-BE49-F238E27FC236}">
                  <a16:creationId xmlns:a16="http://schemas.microsoft.com/office/drawing/2014/main" id="{FEF21DED-BFCD-4594-A5C2-DEECC5D0D8ED}"/>
                </a:ext>
              </a:extLst>
            </p:cNvPr>
            <p:cNvSpPr/>
            <p:nvPr/>
          </p:nvSpPr>
          <p:spPr>
            <a:xfrm>
              <a:off x="786130" y="2672834"/>
              <a:ext cx="7602220" cy="369332"/>
            </a:xfrm>
            <a:prstGeom prst="rect">
              <a:avLst/>
            </a:prstGeom>
          </p:spPr>
          <p:txBody>
            <a:bodyPr wrap="square">
              <a:spAutoFit/>
            </a:bodyPr>
            <a:lstStyle/>
            <a:p>
              <a:r>
                <a:rPr lang="en-GB" dirty="0"/>
                <a:t>Carefully pop the balloon with a pin.</a:t>
              </a:r>
            </a:p>
          </p:txBody>
        </p:sp>
        <p:sp>
          <p:nvSpPr>
            <p:cNvPr id="38" name="Rectangle 37">
              <a:extLst>
                <a:ext uri="{FF2B5EF4-FFF2-40B4-BE49-F238E27FC236}">
                  <a16:creationId xmlns:a16="http://schemas.microsoft.com/office/drawing/2014/main" id="{021495F7-BC2F-4340-BC80-741D633A8CEA}"/>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9" name="Group 38">
            <a:extLst>
              <a:ext uri="{FF2B5EF4-FFF2-40B4-BE49-F238E27FC236}">
                <a16:creationId xmlns:a16="http://schemas.microsoft.com/office/drawing/2014/main" id="{FA2A3487-6495-4384-A4B2-4C5137FA9863}"/>
              </a:ext>
            </a:extLst>
          </p:cNvPr>
          <p:cNvGrpSpPr/>
          <p:nvPr/>
        </p:nvGrpSpPr>
        <p:grpSpPr>
          <a:xfrm>
            <a:off x="712560" y="4546491"/>
            <a:ext cx="3859440" cy="646331"/>
            <a:chOff x="712560" y="2672834"/>
            <a:chExt cx="3859440" cy="646331"/>
          </a:xfrm>
        </p:grpSpPr>
        <p:sp>
          <p:nvSpPr>
            <p:cNvPr id="40" name="Rectangle 39">
              <a:extLst>
                <a:ext uri="{FF2B5EF4-FFF2-40B4-BE49-F238E27FC236}">
                  <a16:creationId xmlns:a16="http://schemas.microsoft.com/office/drawing/2014/main" id="{5E31BA0E-E090-40D7-9F36-4C08D8841B33}"/>
                </a:ext>
              </a:extLst>
            </p:cNvPr>
            <p:cNvSpPr/>
            <p:nvPr/>
          </p:nvSpPr>
          <p:spPr>
            <a:xfrm>
              <a:off x="786130" y="2672834"/>
              <a:ext cx="3785870" cy="646331"/>
            </a:xfrm>
            <a:prstGeom prst="rect">
              <a:avLst/>
            </a:prstGeom>
          </p:spPr>
          <p:txBody>
            <a:bodyPr wrap="square">
              <a:spAutoFit/>
            </a:bodyPr>
            <a:lstStyle/>
            <a:p>
              <a:r>
                <a:rPr lang="en-GB" dirty="0"/>
                <a:t>Squash and squeeze the foil layers around the popped balloon.</a:t>
              </a:r>
            </a:p>
          </p:txBody>
        </p:sp>
        <p:sp>
          <p:nvSpPr>
            <p:cNvPr id="44" name="Rectangle 43">
              <a:extLst>
                <a:ext uri="{FF2B5EF4-FFF2-40B4-BE49-F238E27FC236}">
                  <a16:creationId xmlns:a16="http://schemas.microsoft.com/office/drawing/2014/main" id="{53303A90-4BE6-4EA6-A7DE-0E1DBCD3362B}"/>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pic>
        <p:nvPicPr>
          <p:cNvPr id="9" name="Picture 8">
            <a:extLst>
              <a:ext uri="{FF2B5EF4-FFF2-40B4-BE49-F238E27FC236}">
                <a16:creationId xmlns:a16="http://schemas.microsoft.com/office/drawing/2014/main" id="{9300401E-20AE-4EE8-886A-A5B848C1E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753" y="2176197"/>
            <a:ext cx="3391340" cy="3750312"/>
          </a:xfrm>
          <a:prstGeom prst="rect">
            <a:avLst/>
          </a:prstGeom>
        </p:spPr>
      </p:pic>
      <p:pic>
        <p:nvPicPr>
          <p:cNvPr id="12" name="Picture 11">
            <a:extLst>
              <a:ext uri="{FF2B5EF4-FFF2-40B4-BE49-F238E27FC236}">
                <a16:creationId xmlns:a16="http://schemas.microsoft.com/office/drawing/2014/main" id="{20FF1589-C47F-4339-8166-8119E9217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193" y="3110668"/>
            <a:ext cx="4405614" cy="2885053"/>
          </a:xfrm>
          <a:prstGeom prst="rect">
            <a:avLst/>
          </a:prstGeom>
        </p:spPr>
      </p:pic>
      <p:pic>
        <p:nvPicPr>
          <p:cNvPr id="15" name="Picture 14">
            <a:extLst>
              <a:ext uri="{FF2B5EF4-FFF2-40B4-BE49-F238E27FC236}">
                <a16:creationId xmlns:a16="http://schemas.microsoft.com/office/drawing/2014/main" id="{098B830E-6477-48C5-B713-CEB8F1AF2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76" y="2965392"/>
            <a:ext cx="6871255" cy="4858770"/>
          </a:xfrm>
          <a:prstGeom prst="rect">
            <a:avLst/>
          </a:prstGeom>
        </p:spPr>
      </p:pic>
      <p:grpSp>
        <p:nvGrpSpPr>
          <p:cNvPr id="48" name="Group 47">
            <a:extLst>
              <a:ext uri="{FF2B5EF4-FFF2-40B4-BE49-F238E27FC236}">
                <a16:creationId xmlns:a16="http://schemas.microsoft.com/office/drawing/2014/main" id="{20110831-670A-4140-BF6E-9578DD27B089}"/>
              </a:ext>
            </a:extLst>
          </p:cNvPr>
          <p:cNvGrpSpPr/>
          <p:nvPr/>
        </p:nvGrpSpPr>
        <p:grpSpPr>
          <a:xfrm>
            <a:off x="708204" y="1666588"/>
            <a:ext cx="7680146" cy="1435535"/>
            <a:chOff x="708205" y="4991102"/>
            <a:chExt cx="7586887" cy="1435535"/>
          </a:xfrm>
        </p:grpSpPr>
        <p:grpSp>
          <p:nvGrpSpPr>
            <p:cNvPr id="49" name="Group 48">
              <a:extLst>
                <a:ext uri="{FF2B5EF4-FFF2-40B4-BE49-F238E27FC236}">
                  <a16:creationId xmlns:a16="http://schemas.microsoft.com/office/drawing/2014/main" id="{91452C3C-E63F-48A2-9343-7B4DACE7BCD5}"/>
                </a:ext>
              </a:extLst>
            </p:cNvPr>
            <p:cNvGrpSpPr/>
            <p:nvPr/>
          </p:nvGrpSpPr>
          <p:grpSpPr>
            <a:xfrm>
              <a:off x="708205" y="4991102"/>
              <a:ext cx="7586887" cy="1435535"/>
              <a:chOff x="708205" y="1276352"/>
              <a:chExt cx="7586887" cy="1435535"/>
            </a:xfrm>
          </p:grpSpPr>
          <p:sp>
            <p:nvSpPr>
              <p:cNvPr id="51" name="Rectangle 50">
                <a:extLst>
                  <a:ext uri="{FF2B5EF4-FFF2-40B4-BE49-F238E27FC236}">
                    <a16:creationId xmlns:a16="http://schemas.microsoft.com/office/drawing/2014/main" id="{8B44F39A-18EE-4B91-AB19-0B67342B998C}"/>
                  </a:ext>
                </a:extLst>
              </p:cNvPr>
              <p:cNvSpPr/>
              <p:nvPr/>
            </p:nvSpPr>
            <p:spPr>
              <a:xfrm>
                <a:off x="755650" y="1276352"/>
                <a:ext cx="7539442" cy="143553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3699591A-DB12-4C65-B427-3F034D7D1BEF}"/>
                  </a:ext>
                </a:extLst>
              </p:cNvPr>
              <p:cNvSpPr/>
              <p:nvPr/>
            </p:nvSpPr>
            <p:spPr>
              <a:xfrm rot="2700000">
                <a:off x="708205" y="194952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181805E8-2AA9-4920-B735-F1E92F51CABF}"/>
                </a:ext>
              </a:extLst>
            </p:cNvPr>
            <p:cNvSpPr txBox="1"/>
            <p:nvPr/>
          </p:nvSpPr>
          <p:spPr>
            <a:xfrm>
              <a:off x="896982" y="5059272"/>
              <a:ext cx="7300383" cy="1253402"/>
            </a:xfrm>
            <a:prstGeom prst="rect">
              <a:avLst/>
            </a:prstGeom>
            <a:noFill/>
          </p:spPr>
          <p:txBody>
            <a:bodyPr wrap="square" lIns="0" tIns="72000" rIns="0" bIns="72000" rtlCol="0">
              <a:spAutoFit/>
            </a:bodyPr>
            <a:lstStyle/>
            <a:p>
              <a:pPr lvl="0"/>
              <a:r>
                <a:rPr lang="en-GB" dirty="0">
                  <a:solidFill>
                    <a:srgbClr val="FFFFFF"/>
                  </a:solidFill>
                  <a:latin typeface="Twinkl SemiBold"/>
                </a:rPr>
                <a:t>This shows how gravity compresses the star's matter around the collapsed core. The dead star has the same amount of matter, but it is compressed to a small point. This means it has greater density than the original star. </a:t>
              </a:r>
            </a:p>
          </p:txBody>
        </p:sp>
      </p:grpSp>
      <p:grpSp>
        <p:nvGrpSpPr>
          <p:cNvPr id="53" name="Group 52">
            <a:extLst>
              <a:ext uri="{FF2B5EF4-FFF2-40B4-BE49-F238E27FC236}">
                <a16:creationId xmlns:a16="http://schemas.microsoft.com/office/drawing/2014/main" id="{9B99DD20-1DF0-4A66-934D-1203E14F34A5}"/>
              </a:ext>
            </a:extLst>
          </p:cNvPr>
          <p:cNvGrpSpPr/>
          <p:nvPr/>
        </p:nvGrpSpPr>
        <p:grpSpPr>
          <a:xfrm>
            <a:off x="708204" y="3429001"/>
            <a:ext cx="6615543" cy="1177182"/>
            <a:chOff x="708205" y="4991103"/>
            <a:chExt cx="6535211" cy="1177182"/>
          </a:xfrm>
        </p:grpSpPr>
        <p:grpSp>
          <p:nvGrpSpPr>
            <p:cNvPr id="54" name="Group 53">
              <a:extLst>
                <a:ext uri="{FF2B5EF4-FFF2-40B4-BE49-F238E27FC236}">
                  <a16:creationId xmlns:a16="http://schemas.microsoft.com/office/drawing/2014/main" id="{E9432D04-87C3-41B1-A825-84BC89FDCE06}"/>
                </a:ext>
              </a:extLst>
            </p:cNvPr>
            <p:cNvGrpSpPr/>
            <p:nvPr/>
          </p:nvGrpSpPr>
          <p:grpSpPr>
            <a:xfrm>
              <a:off x="708205" y="4991103"/>
              <a:ext cx="6535211" cy="1177182"/>
              <a:chOff x="708205" y="1276353"/>
              <a:chExt cx="6535211" cy="1177182"/>
            </a:xfrm>
          </p:grpSpPr>
          <p:sp>
            <p:nvSpPr>
              <p:cNvPr id="56" name="Rectangle 55">
                <a:extLst>
                  <a:ext uri="{FF2B5EF4-FFF2-40B4-BE49-F238E27FC236}">
                    <a16:creationId xmlns:a16="http://schemas.microsoft.com/office/drawing/2014/main" id="{39E70083-C86D-468E-9694-C5D4C02B5DBA}"/>
                  </a:ext>
                </a:extLst>
              </p:cNvPr>
              <p:cNvSpPr/>
              <p:nvPr/>
            </p:nvSpPr>
            <p:spPr>
              <a:xfrm>
                <a:off x="755650" y="1276353"/>
                <a:ext cx="6487766" cy="1177182"/>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7" name="Rectangle 56">
                <a:extLst>
                  <a:ext uri="{FF2B5EF4-FFF2-40B4-BE49-F238E27FC236}">
                    <a16:creationId xmlns:a16="http://schemas.microsoft.com/office/drawing/2014/main" id="{379B4B61-FC2F-4498-8469-4C8AAB4C6391}"/>
                  </a:ext>
                </a:extLst>
              </p:cNvPr>
              <p:cNvSpPr/>
              <p:nvPr/>
            </p:nvSpPr>
            <p:spPr>
              <a:xfrm rot="2700000">
                <a:off x="708205" y="182987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5" name="TextBox 54">
              <a:extLst>
                <a:ext uri="{FF2B5EF4-FFF2-40B4-BE49-F238E27FC236}">
                  <a16:creationId xmlns:a16="http://schemas.microsoft.com/office/drawing/2014/main" id="{4AD4A654-F339-4FC2-A38A-9746DBEEEFC2}"/>
                </a:ext>
              </a:extLst>
            </p:cNvPr>
            <p:cNvSpPr txBox="1"/>
            <p:nvPr/>
          </p:nvSpPr>
          <p:spPr>
            <a:xfrm>
              <a:off x="896982" y="5059272"/>
              <a:ext cx="4311905" cy="976403"/>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a black hole can be formed. The dense ball of matter exerts a large gravitational pull on all objects around it.</a:t>
              </a:r>
            </a:p>
          </p:txBody>
        </p:sp>
      </p:grpSp>
      <p:pic>
        <p:nvPicPr>
          <p:cNvPr id="17" name="Picture 16">
            <a:extLst>
              <a:ext uri="{FF2B5EF4-FFF2-40B4-BE49-F238E27FC236}">
                <a16:creationId xmlns:a16="http://schemas.microsoft.com/office/drawing/2014/main" id="{85264FB2-1DB7-475A-A5A3-F8A8244D6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307" y="3702573"/>
            <a:ext cx="2546646" cy="2360655"/>
          </a:xfrm>
          <a:prstGeom prst="rect">
            <a:avLst/>
          </a:prstGeom>
        </p:spPr>
      </p:pic>
    </p:spTree>
    <p:extLst>
      <p:ext uri="{BB962C8B-B14F-4D97-AF65-F5344CB8AC3E}">
        <p14:creationId xmlns:p14="http://schemas.microsoft.com/office/powerpoint/2010/main" val="40099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par>
                          <p:cTn id="69" fill="hold">
                            <p:stCondLst>
                              <p:cond delay="500"/>
                            </p:stCondLst>
                            <p:childTnLst>
                              <p:par>
                                <p:cTn id="70" presetID="64" presetClass="path" presetSubtype="0" accel="50000" decel="50000" fill="hold" nodeType="afterEffect">
                                  <p:stCondLst>
                                    <p:cond delay="0"/>
                                  </p:stCondLst>
                                  <p:childTnLst>
                                    <p:animMotion origin="layout" path="M -3.33333E-6 4.44444E-6 L -3.33333E-6 -0.11991 " pathEditMode="relative" rAng="0" ptsTypes="AA">
                                      <p:cBhvr>
                                        <p:cTn id="71" dur="1000" fill="hold"/>
                                        <p:tgtEl>
                                          <p:spTgt spid="17"/>
                                        </p:tgtEl>
                                        <p:attrNameLst>
                                          <p:attrName>ppt_x</p:attrName>
                                          <p:attrName>ppt_y</p:attrName>
                                        </p:attrNameLst>
                                      </p:cBhvr>
                                      <p:rCtr x="0" y="-5995"/>
                                    </p:animMotion>
                                  </p:childTnLst>
                                </p:cTn>
                              </p:par>
                            </p:childTnLst>
                          </p:cTn>
                        </p:par>
                        <p:par>
                          <p:cTn id="72" fill="hold">
                            <p:stCondLst>
                              <p:cond delay="1500"/>
                            </p:stCondLst>
                            <p:childTnLst>
                              <p:par>
                                <p:cTn id="73" presetID="42" presetClass="entr" presetSubtype="0"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750"/>
                                        <p:tgtEl>
                                          <p:spTgt spid="48"/>
                                        </p:tgtEl>
                                      </p:cBhvr>
                                    </p:animEffect>
                                    <p:anim calcmode="lin" valueType="num">
                                      <p:cBhvr>
                                        <p:cTn id="76" dur="750" fill="hold"/>
                                        <p:tgtEl>
                                          <p:spTgt spid="48"/>
                                        </p:tgtEl>
                                        <p:attrNameLst>
                                          <p:attrName>ppt_x</p:attrName>
                                        </p:attrNameLst>
                                      </p:cBhvr>
                                      <p:tavLst>
                                        <p:tav tm="0">
                                          <p:val>
                                            <p:strVal val="#ppt_x"/>
                                          </p:val>
                                        </p:tav>
                                        <p:tav tm="100000">
                                          <p:val>
                                            <p:strVal val="#ppt_x"/>
                                          </p:val>
                                        </p:tav>
                                      </p:tavLst>
                                    </p:anim>
                                    <p:anim calcmode="lin" valueType="num">
                                      <p:cBhvr>
                                        <p:cTn id="77" dur="75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750"/>
                                        <p:tgtEl>
                                          <p:spTgt spid="53"/>
                                        </p:tgtEl>
                                      </p:cBhvr>
                                    </p:animEffect>
                                    <p:anim calcmode="lin" valueType="num">
                                      <p:cBhvr>
                                        <p:cTn id="83" dur="750" fill="hold"/>
                                        <p:tgtEl>
                                          <p:spTgt spid="53"/>
                                        </p:tgtEl>
                                        <p:attrNameLst>
                                          <p:attrName>ppt_x</p:attrName>
                                        </p:attrNameLst>
                                      </p:cBhvr>
                                      <p:tavLst>
                                        <p:tav tm="0">
                                          <p:val>
                                            <p:strVal val="#ppt_x"/>
                                          </p:val>
                                        </p:tav>
                                        <p:tav tm="100000">
                                          <p:val>
                                            <p:strVal val="#ppt_x"/>
                                          </p:val>
                                        </p:tav>
                                      </p:tavLst>
                                    </p:anim>
                                    <p:anim calcmode="lin" valueType="num">
                                      <p:cBhvr>
                                        <p:cTn id="84"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 2</a:t>
            </a:r>
          </a:p>
        </p:txBody>
      </p:sp>
      <p:grpSp>
        <p:nvGrpSpPr>
          <p:cNvPr id="25" name="Group 24">
            <a:extLst>
              <a:ext uri="{FF2B5EF4-FFF2-40B4-BE49-F238E27FC236}">
                <a16:creationId xmlns:a16="http://schemas.microsoft.com/office/drawing/2014/main" id="{5FD7B753-CB2E-4F3E-94A3-01D38D3658DA}"/>
              </a:ext>
            </a:extLst>
          </p:cNvPr>
          <p:cNvGrpSpPr/>
          <p:nvPr/>
        </p:nvGrpSpPr>
        <p:grpSpPr>
          <a:xfrm>
            <a:off x="712560" y="1581110"/>
            <a:ext cx="7675790" cy="646331"/>
            <a:chOff x="712560" y="2672834"/>
            <a:chExt cx="7675790" cy="646331"/>
          </a:xfrm>
        </p:grpSpPr>
        <p:sp>
          <p:nvSpPr>
            <p:cNvPr id="26" name="Rectangle 25">
              <a:extLst>
                <a:ext uri="{FF2B5EF4-FFF2-40B4-BE49-F238E27FC236}">
                  <a16:creationId xmlns:a16="http://schemas.microsoft.com/office/drawing/2014/main" id="{08555DED-0F29-4C7F-8096-46DD502BDC53}"/>
                </a:ext>
              </a:extLst>
            </p:cNvPr>
            <p:cNvSpPr/>
            <p:nvPr/>
          </p:nvSpPr>
          <p:spPr>
            <a:xfrm>
              <a:off x="786130" y="2672834"/>
              <a:ext cx="7602220" cy="646331"/>
            </a:xfrm>
            <a:prstGeom prst="rect">
              <a:avLst/>
            </a:prstGeom>
          </p:spPr>
          <p:txBody>
            <a:bodyPr wrap="square">
              <a:spAutoFit/>
            </a:bodyPr>
            <a:lstStyle/>
            <a:p>
              <a:r>
                <a:rPr lang="en-GB" dirty="0"/>
                <a:t>Two or three members of your group should hold the edges of a piece of stretchy fabric so that it is stretched taut horizontally.</a:t>
              </a:r>
            </a:p>
          </p:txBody>
        </p:sp>
        <p:sp>
          <p:nvSpPr>
            <p:cNvPr id="27" name="Rectangle 26">
              <a:extLst>
                <a:ext uri="{FF2B5EF4-FFF2-40B4-BE49-F238E27FC236}">
                  <a16:creationId xmlns:a16="http://schemas.microsoft.com/office/drawing/2014/main" id="{1E1A2AC0-0B22-40A4-92A2-7375CD1C163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8" name="Group 27">
            <a:extLst>
              <a:ext uri="{FF2B5EF4-FFF2-40B4-BE49-F238E27FC236}">
                <a16:creationId xmlns:a16="http://schemas.microsoft.com/office/drawing/2014/main" id="{0844EEDE-4E0E-4253-8EB2-6C8DA2B1B422}"/>
              </a:ext>
            </a:extLst>
          </p:cNvPr>
          <p:cNvGrpSpPr/>
          <p:nvPr/>
        </p:nvGrpSpPr>
        <p:grpSpPr>
          <a:xfrm>
            <a:off x="712560" y="2364419"/>
            <a:ext cx="3122803" cy="369332"/>
            <a:chOff x="712560" y="2672834"/>
            <a:chExt cx="3122803" cy="369332"/>
          </a:xfrm>
        </p:grpSpPr>
        <p:sp>
          <p:nvSpPr>
            <p:cNvPr id="30" name="Rectangle 29">
              <a:extLst>
                <a:ext uri="{FF2B5EF4-FFF2-40B4-BE49-F238E27FC236}">
                  <a16:creationId xmlns:a16="http://schemas.microsoft.com/office/drawing/2014/main" id="{018A3560-46CF-49CB-8927-9076BA71975C}"/>
                </a:ext>
              </a:extLst>
            </p:cNvPr>
            <p:cNvSpPr/>
            <p:nvPr/>
          </p:nvSpPr>
          <p:spPr>
            <a:xfrm>
              <a:off x="786130" y="2672834"/>
              <a:ext cx="3049233" cy="369332"/>
            </a:xfrm>
            <a:prstGeom prst="rect">
              <a:avLst/>
            </a:prstGeom>
          </p:spPr>
          <p:txBody>
            <a:bodyPr wrap="none">
              <a:spAutoFit/>
            </a:bodyPr>
            <a:lstStyle/>
            <a:p>
              <a:r>
                <a:rPr lang="en-GB" dirty="0"/>
                <a:t>This fabric represents space.</a:t>
              </a:r>
            </a:p>
          </p:txBody>
        </p:sp>
        <p:sp>
          <p:nvSpPr>
            <p:cNvPr id="31" name="Rectangle 30">
              <a:extLst>
                <a:ext uri="{FF2B5EF4-FFF2-40B4-BE49-F238E27FC236}">
                  <a16:creationId xmlns:a16="http://schemas.microsoft.com/office/drawing/2014/main" id="{7F45D4A6-5B77-45D1-8C98-5E875FD42F94}"/>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3" name="Group 32">
            <a:extLst>
              <a:ext uri="{FF2B5EF4-FFF2-40B4-BE49-F238E27FC236}">
                <a16:creationId xmlns:a16="http://schemas.microsoft.com/office/drawing/2014/main" id="{0AF066C4-6B12-4752-923E-307DB5D98DB5}"/>
              </a:ext>
            </a:extLst>
          </p:cNvPr>
          <p:cNvGrpSpPr/>
          <p:nvPr/>
        </p:nvGrpSpPr>
        <p:grpSpPr>
          <a:xfrm>
            <a:off x="712560" y="2894483"/>
            <a:ext cx="7675790" cy="646331"/>
            <a:chOff x="712560" y="2672834"/>
            <a:chExt cx="7675790" cy="646331"/>
          </a:xfrm>
        </p:grpSpPr>
        <p:sp>
          <p:nvSpPr>
            <p:cNvPr id="34" name="Rectangle 33">
              <a:extLst>
                <a:ext uri="{FF2B5EF4-FFF2-40B4-BE49-F238E27FC236}">
                  <a16:creationId xmlns:a16="http://schemas.microsoft.com/office/drawing/2014/main" id="{0AD5A1C6-8DBB-4EE3-B9EF-6FDE3B97200B}"/>
                </a:ext>
              </a:extLst>
            </p:cNvPr>
            <p:cNvSpPr/>
            <p:nvPr/>
          </p:nvSpPr>
          <p:spPr>
            <a:xfrm>
              <a:off x="786130" y="2672834"/>
              <a:ext cx="7602220" cy="646331"/>
            </a:xfrm>
            <a:prstGeom prst="rect">
              <a:avLst/>
            </a:prstGeom>
          </p:spPr>
          <p:txBody>
            <a:bodyPr wrap="square">
              <a:spAutoFit/>
            </a:bodyPr>
            <a:lstStyle/>
            <a:p>
              <a:r>
                <a:rPr lang="en-GB" dirty="0"/>
                <a:t>Another member of your group should roll a marble across the fabric. </a:t>
              </a:r>
              <a:br>
                <a:rPr lang="en-GB" dirty="0"/>
              </a:br>
              <a:r>
                <a:rPr lang="en-GB" dirty="0"/>
                <a:t>Observe how it travels.</a:t>
              </a:r>
            </a:p>
          </p:txBody>
        </p:sp>
        <p:sp>
          <p:nvSpPr>
            <p:cNvPr id="35" name="Rectangle 34">
              <a:extLst>
                <a:ext uri="{FF2B5EF4-FFF2-40B4-BE49-F238E27FC236}">
                  <a16:creationId xmlns:a16="http://schemas.microsoft.com/office/drawing/2014/main" id="{1224B382-59B9-45E0-9EB5-577B81724D6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6" name="Group 35">
            <a:extLst>
              <a:ext uri="{FF2B5EF4-FFF2-40B4-BE49-F238E27FC236}">
                <a16:creationId xmlns:a16="http://schemas.microsoft.com/office/drawing/2014/main" id="{F37B8905-0043-4FF4-B0F5-7B5FB8363CD9}"/>
              </a:ext>
            </a:extLst>
          </p:cNvPr>
          <p:cNvGrpSpPr/>
          <p:nvPr/>
        </p:nvGrpSpPr>
        <p:grpSpPr>
          <a:xfrm>
            <a:off x="712560" y="3694814"/>
            <a:ext cx="7675790" cy="646331"/>
            <a:chOff x="712560" y="2672834"/>
            <a:chExt cx="7675790" cy="646331"/>
          </a:xfrm>
        </p:grpSpPr>
        <p:sp>
          <p:nvSpPr>
            <p:cNvPr id="37" name="Rectangle 36">
              <a:extLst>
                <a:ext uri="{FF2B5EF4-FFF2-40B4-BE49-F238E27FC236}">
                  <a16:creationId xmlns:a16="http://schemas.microsoft.com/office/drawing/2014/main" id="{FEF21DED-BFCD-4594-A5C2-DEECC5D0D8ED}"/>
                </a:ext>
              </a:extLst>
            </p:cNvPr>
            <p:cNvSpPr/>
            <p:nvPr/>
          </p:nvSpPr>
          <p:spPr>
            <a:xfrm>
              <a:off x="786130" y="2672834"/>
              <a:ext cx="7602220" cy="646331"/>
            </a:xfrm>
            <a:prstGeom prst="rect">
              <a:avLst/>
            </a:prstGeom>
          </p:spPr>
          <p:txBody>
            <a:bodyPr wrap="square">
              <a:spAutoFit/>
            </a:bodyPr>
            <a:lstStyle/>
            <a:p>
              <a:r>
                <a:rPr lang="en-GB" dirty="0"/>
                <a:t>This marble represents matter travelling through space, such as light, a planet or an asteroid.</a:t>
              </a:r>
            </a:p>
          </p:txBody>
        </p:sp>
        <p:sp>
          <p:nvSpPr>
            <p:cNvPr id="38" name="Rectangle 37">
              <a:extLst>
                <a:ext uri="{FF2B5EF4-FFF2-40B4-BE49-F238E27FC236}">
                  <a16:creationId xmlns:a16="http://schemas.microsoft.com/office/drawing/2014/main" id="{021495F7-BC2F-4340-BC80-741D633A8CEA}"/>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9" name="Group 38">
            <a:extLst>
              <a:ext uri="{FF2B5EF4-FFF2-40B4-BE49-F238E27FC236}">
                <a16:creationId xmlns:a16="http://schemas.microsoft.com/office/drawing/2014/main" id="{FA2A3487-6495-4384-A4B2-4C5137FA9863}"/>
              </a:ext>
            </a:extLst>
          </p:cNvPr>
          <p:cNvGrpSpPr/>
          <p:nvPr/>
        </p:nvGrpSpPr>
        <p:grpSpPr>
          <a:xfrm>
            <a:off x="712560" y="4519596"/>
            <a:ext cx="5293792" cy="646331"/>
            <a:chOff x="712560" y="2672834"/>
            <a:chExt cx="5293792" cy="646331"/>
          </a:xfrm>
        </p:grpSpPr>
        <p:sp>
          <p:nvSpPr>
            <p:cNvPr id="40" name="Rectangle 39">
              <a:extLst>
                <a:ext uri="{FF2B5EF4-FFF2-40B4-BE49-F238E27FC236}">
                  <a16:creationId xmlns:a16="http://schemas.microsoft.com/office/drawing/2014/main" id="{5E31BA0E-E090-40D7-9F36-4C08D8841B33}"/>
                </a:ext>
              </a:extLst>
            </p:cNvPr>
            <p:cNvSpPr/>
            <p:nvPr/>
          </p:nvSpPr>
          <p:spPr>
            <a:xfrm>
              <a:off x="786129" y="2672834"/>
              <a:ext cx="5220223" cy="646331"/>
            </a:xfrm>
            <a:prstGeom prst="rect">
              <a:avLst/>
            </a:prstGeom>
          </p:spPr>
          <p:txBody>
            <a:bodyPr wrap="square">
              <a:spAutoFit/>
            </a:bodyPr>
            <a:lstStyle/>
            <a:p>
              <a:r>
                <a:rPr lang="en-GB" dirty="0"/>
                <a:t>Now place a heavy ball in the centre of the fabric. How does it alter the shape of the fabric?</a:t>
              </a:r>
            </a:p>
          </p:txBody>
        </p:sp>
        <p:sp>
          <p:nvSpPr>
            <p:cNvPr id="44" name="Rectangle 43">
              <a:extLst>
                <a:ext uri="{FF2B5EF4-FFF2-40B4-BE49-F238E27FC236}">
                  <a16:creationId xmlns:a16="http://schemas.microsoft.com/office/drawing/2014/main" id="{53303A90-4BE6-4EA6-A7DE-0E1DBCD3362B}"/>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pic>
        <p:nvPicPr>
          <p:cNvPr id="9" name="Picture 8">
            <a:extLst>
              <a:ext uri="{FF2B5EF4-FFF2-40B4-BE49-F238E27FC236}">
                <a16:creationId xmlns:a16="http://schemas.microsoft.com/office/drawing/2014/main" id="{9300401E-20AE-4EE8-886A-A5B848C1E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312" y="2949605"/>
            <a:ext cx="4409306" cy="2841593"/>
          </a:xfrm>
          <a:prstGeom prst="rect">
            <a:avLst/>
          </a:prstGeom>
        </p:spPr>
      </p:pic>
      <p:pic>
        <p:nvPicPr>
          <p:cNvPr id="15" name="Picture 14">
            <a:extLst>
              <a:ext uri="{FF2B5EF4-FFF2-40B4-BE49-F238E27FC236}">
                <a16:creationId xmlns:a16="http://schemas.microsoft.com/office/drawing/2014/main" id="{098B830E-6477-48C5-B713-CEB8F1AF23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27" t="11190" r="-391" b="27300"/>
          <a:stretch/>
        </p:blipFill>
        <p:spPr>
          <a:xfrm>
            <a:off x="3339855" y="3628535"/>
            <a:ext cx="2464290" cy="2464290"/>
          </a:xfrm>
          <a:prstGeom prst="ellipse">
            <a:avLst/>
          </a:prstGeom>
        </p:spPr>
      </p:pic>
      <p:pic>
        <p:nvPicPr>
          <p:cNvPr id="6" name="Picture 5">
            <a:extLst>
              <a:ext uri="{FF2B5EF4-FFF2-40B4-BE49-F238E27FC236}">
                <a16:creationId xmlns:a16="http://schemas.microsoft.com/office/drawing/2014/main" id="{B0139586-B53A-474F-AB50-73E79ABBA9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r="47476"/>
          <a:stretch/>
        </p:blipFill>
        <p:spPr>
          <a:xfrm>
            <a:off x="5860302" y="4141694"/>
            <a:ext cx="2492188" cy="2082294"/>
          </a:xfrm>
          <a:prstGeom prst="rect">
            <a:avLst/>
          </a:prstGeom>
        </p:spPr>
      </p:pic>
      <p:grpSp>
        <p:nvGrpSpPr>
          <p:cNvPr id="41" name="Group 40">
            <a:extLst>
              <a:ext uri="{FF2B5EF4-FFF2-40B4-BE49-F238E27FC236}">
                <a16:creationId xmlns:a16="http://schemas.microsoft.com/office/drawing/2014/main" id="{952E26E8-78AC-4BBE-B676-FA8B6A3E05A6}"/>
              </a:ext>
            </a:extLst>
          </p:cNvPr>
          <p:cNvGrpSpPr/>
          <p:nvPr/>
        </p:nvGrpSpPr>
        <p:grpSpPr>
          <a:xfrm>
            <a:off x="712561" y="1581111"/>
            <a:ext cx="4693157" cy="646331"/>
            <a:chOff x="712560" y="2672834"/>
            <a:chExt cx="4693157" cy="646331"/>
          </a:xfrm>
        </p:grpSpPr>
        <p:sp>
          <p:nvSpPr>
            <p:cNvPr id="42" name="Rectangle 41">
              <a:extLst>
                <a:ext uri="{FF2B5EF4-FFF2-40B4-BE49-F238E27FC236}">
                  <a16:creationId xmlns:a16="http://schemas.microsoft.com/office/drawing/2014/main" id="{7E9836B2-5D03-4FF6-973B-B13CBAB306FE}"/>
                </a:ext>
              </a:extLst>
            </p:cNvPr>
            <p:cNvSpPr/>
            <p:nvPr/>
          </p:nvSpPr>
          <p:spPr>
            <a:xfrm>
              <a:off x="786130" y="2672834"/>
              <a:ext cx="4619587" cy="646331"/>
            </a:xfrm>
            <a:prstGeom prst="rect">
              <a:avLst/>
            </a:prstGeom>
          </p:spPr>
          <p:txBody>
            <a:bodyPr wrap="square">
              <a:spAutoFit/>
            </a:bodyPr>
            <a:lstStyle/>
            <a:p>
              <a:r>
                <a:rPr lang="en-GB" dirty="0"/>
                <a:t>The ball represents a black hole. It curves the fabric of space.</a:t>
              </a:r>
            </a:p>
          </p:txBody>
        </p:sp>
        <p:sp>
          <p:nvSpPr>
            <p:cNvPr id="43" name="Rectangle 42">
              <a:extLst>
                <a:ext uri="{FF2B5EF4-FFF2-40B4-BE49-F238E27FC236}">
                  <a16:creationId xmlns:a16="http://schemas.microsoft.com/office/drawing/2014/main" id="{BE791A5A-8BD8-465D-A554-428310ABAEE2}"/>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45" name="Group 44">
            <a:extLst>
              <a:ext uri="{FF2B5EF4-FFF2-40B4-BE49-F238E27FC236}">
                <a16:creationId xmlns:a16="http://schemas.microsoft.com/office/drawing/2014/main" id="{5AAF03A8-7101-4DFB-8FCE-B0AD6F37117D}"/>
              </a:ext>
            </a:extLst>
          </p:cNvPr>
          <p:cNvGrpSpPr/>
          <p:nvPr/>
        </p:nvGrpSpPr>
        <p:grpSpPr>
          <a:xfrm>
            <a:off x="712561" y="2378969"/>
            <a:ext cx="4836592" cy="1200329"/>
            <a:chOff x="712560" y="2672834"/>
            <a:chExt cx="4836592" cy="1200329"/>
          </a:xfrm>
        </p:grpSpPr>
        <p:sp>
          <p:nvSpPr>
            <p:cNvPr id="46" name="Rectangle 45">
              <a:extLst>
                <a:ext uri="{FF2B5EF4-FFF2-40B4-BE49-F238E27FC236}">
                  <a16:creationId xmlns:a16="http://schemas.microsoft.com/office/drawing/2014/main" id="{1FEF245B-AA1C-4E7B-8B7D-A1F71E4338B2}"/>
                </a:ext>
              </a:extLst>
            </p:cNvPr>
            <p:cNvSpPr/>
            <p:nvPr/>
          </p:nvSpPr>
          <p:spPr>
            <a:xfrm>
              <a:off x="786130" y="2672834"/>
              <a:ext cx="4763022" cy="1200329"/>
            </a:xfrm>
            <a:prstGeom prst="rect">
              <a:avLst/>
            </a:prstGeom>
          </p:spPr>
          <p:txBody>
            <a:bodyPr wrap="square">
              <a:spAutoFit/>
            </a:bodyPr>
            <a:lstStyle/>
            <a:p>
              <a:r>
                <a:rPr lang="en-GB" dirty="0"/>
                <a:t>Roll the marble across the fabric again, and observe how it travels differently now that the heavy ball is there. Experiment with rolling it slowly and quickly.</a:t>
              </a:r>
            </a:p>
          </p:txBody>
        </p:sp>
        <p:sp>
          <p:nvSpPr>
            <p:cNvPr id="47" name="Rectangle 46">
              <a:extLst>
                <a:ext uri="{FF2B5EF4-FFF2-40B4-BE49-F238E27FC236}">
                  <a16:creationId xmlns:a16="http://schemas.microsoft.com/office/drawing/2014/main" id="{B38581D4-8E6B-40DF-820A-525DF7AD1FFE}"/>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58" name="Group 57">
            <a:extLst>
              <a:ext uri="{FF2B5EF4-FFF2-40B4-BE49-F238E27FC236}">
                <a16:creationId xmlns:a16="http://schemas.microsoft.com/office/drawing/2014/main" id="{449DD47C-BDA6-4C50-9B6C-3490C489550C}"/>
              </a:ext>
            </a:extLst>
          </p:cNvPr>
          <p:cNvGrpSpPr/>
          <p:nvPr/>
        </p:nvGrpSpPr>
        <p:grpSpPr>
          <a:xfrm>
            <a:off x="708204" y="1666588"/>
            <a:ext cx="7680146" cy="1130400"/>
            <a:chOff x="708205" y="4991102"/>
            <a:chExt cx="7586887" cy="1130400"/>
          </a:xfrm>
        </p:grpSpPr>
        <p:grpSp>
          <p:nvGrpSpPr>
            <p:cNvPr id="59" name="Group 58">
              <a:extLst>
                <a:ext uri="{FF2B5EF4-FFF2-40B4-BE49-F238E27FC236}">
                  <a16:creationId xmlns:a16="http://schemas.microsoft.com/office/drawing/2014/main" id="{5F2261DF-6A51-44CC-BFA6-63B0FA0AD972}"/>
                </a:ext>
              </a:extLst>
            </p:cNvPr>
            <p:cNvGrpSpPr/>
            <p:nvPr/>
          </p:nvGrpSpPr>
          <p:grpSpPr>
            <a:xfrm>
              <a:off x="708205" y="4991102"/>
              <a:ext cx="7586887" cy="1130400"/>
              <a:chOff x="708205" y="1276352"/>
              <a:chExt cx="7586887" cy="1130400"/>
            </a:xfrm>
          </p:grpSpPr>
          <p:sp>
            <p:nvSpPr>
              <p:cNvPr id="61" name="Rectangle 60">
                <a:extLst>
                  <a:ext uri="{FF2B5EF4-FFF2-40B4-BE49-F238E27FC236}">
                    <a16:creationId xmlns:a16="http://schemas.microsoft.com/office/drawing/2014/main" id="{41D6C0EC-3F28-4F7F-96B4-690B3E23E34E}"/>
                  </a:ext>
                </a:extLst>
              </p:cNvPr>
              <p:cNvSpPr/>
              <p:nvPr/>
            </p:nvSpPr>
            <p:spPr>
              <a:xfrm>
                <a:off x="755650" y="1276352"/>
                <a:ext cx="7539442" cy="1130400"/>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2" name="Rectangle 61">
                <a:extLst>
                  <a:ext uri="{FF2B5EF4-FFF2-40B4-BE49-F238E27FC236}">
                    <a16:creationId xmlns:a16="http://schemas.microsoft.com/office/drawing/2014/main" id="{D7164D57-2726-4DC9-A89B-CDC9648272DB}"/>
                  </a:ext>
                </a:extLst>
              </p:cNvPr>
              <p:cNvSpPr/>
              <p:nvPr/>
            </p:nvSpPr>
            <p:spPr>
              <a:xfrm rot="2700000">
                <a:off x="708205" y="179711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0" name="TextBox 59">
              <a:extLst>
                <a:ext uri="{FF2B5EF4-FFF2-40B4-BE49-F238E27FC236}">
                  <a16:creationId xmlns:a16="http://schemas.microsoft.com/office/drawing/2014/main" id="{196A4E59-E983-4FB6-BAD1-535553ABA537}"/>
                </a:ext>
              </a:extLst>
            </p:cNvPr>
            <p:cNvSpPr txBox="1"/>
            <p:nvPr/>
          </p:nvSpPr>
          <p:spPr>
            <a:xfrm>
              <a:off x="896982" y="5059272"/>
              <a:ext cx="7300383" cy="976403"/>
            </a:xfrm>
            <a:prstGeom prst="rect">
              <a:avLst/>
            </a:prstGeom>
            <a:noFill/>
          </p:spPr>
          <p:txBody>
            <a:bodyPr wrap="square" lIns="0" tIns="72000" rIns="0" bIns="72000" rtlCol="0">
              <a:spAutoFit/>
            </a:bodyPr>
            <a:lstStyle/>
            <a:p>
              <a:pPr lvl="0"/>
              <a:r>
                <a:rPr lang="en-GB" dirty="0">
                  <a:solidFill>
                    <a:srgbClr val="FFFFFF"/>
                  </a:solidFill>
                  <a:latin typeface="Twinkl SemiBold"/>
                </a:rPr>
                <a:t>Notice how the heavy ball pulls the fabric down to form a hole or a well that pulls the marble down. Once it is in the hole, </a:t>
              </a:r>
              <a:br>
                <a:rPr lang="en-GB" dirty="0">
                  <a:solidFill>
                    <a:srgbClr val="FFFFFF"/>
                  </a:solidFill>
                  <a:latin typeface="Twinkl SemiBold"/>
                </a:rPr>
              </a:br>
              <a:r>
                <a:rPr lang="en-GB" dirty="0">
                  <a:solidFill>
                    <a:srgbClr val="FFFFFF"/>
                  </a:solidFill>
                  <a:latin typeface="Twinkl SemiBold"/>
                </a:rPr>
                <a:t>it cannot escape.</a:t>
              </a:r>
            </a:p>
          </p:txBody>
        </p:sp>
      </p:grpSp>
      <p:grpSp>
        <p:nvGrpSpPr>
          <p:cNvPr id="63" name="Group 62">
            <a:extLst>
              <a:ext uri="{FF2B5EF4-FFF2-40B4-BE49-F238E27FC236}">
                <a16:creationId xmlns:a16="http://schemas.microsoft.com/office/drawing/2014/main" id="{E674BA47-770D-451E-905B-909BBB90FBA4}"/>
              </a:ext>
            </a:extLst>
          </p:cNvPr>
          <p:cNvGrpSpPr/>
          <p:nvPr/>
        </p:nvGrpSpPr>
        <p:grpSpPr>
          <a:xfrm>
            <a:off x="708204" y="3029222"/>
            <a:ext cx="7680146" cy="888353"/>
            <a:chOff x="708205" y="4991102"/>
            <a:chExt cx="7586887" cy="888353"/>
          </a:xfrm>
        </p:grpSpPr>
        <p:grpSp>
          <p:nvGrpSpPr>
            <p:cNvPr id="64" name="Group 63">
              <a:extLst>
                <a:ext uri="{FF2B5EF4-FFF2-40B4-BE49-F238E27FC236}">
                  <a16:creationId xmlns:a16="http://schemas.microsoft.com/office/drawing/2014/main" id="{49A64B16-0267-452C-8ECB-F84F13C7F47B}"/>
                </a:ext>
              </a:extLst>
            </p:cNvPr>
            <p:cNvGrpSpPr/>
            <p:nvPr/>
          </p:nvGrpSpPr>
          <p:grpSpPr>
            <a:xfrm>
              <a:off x="708205" y="4991102"/>
              <a:ext cx="7586887" cy="888353"/>
              <a:chOff x="708205" y="1276352"/>
              <a:chExt cx="7586887" cy="888353"/>
            </a:xfrm>
          </p:grpSpPr>
          <p:sp>
            <p:nvSpPr>
              <p:cNvPr id="66" name="Rectangle 65">
                <a:extLst>
                  <a:ext uri="{FF2B5EF4-FFF2-40B4-BE49-F238E27FC236}">
                    <a16:creationId xmlns:a16="http://schemas.microsoft.com/office/drawing/2014/main" id="{E1884660-F949-4B04-8506-C8524A8D1BFD}"/>
                  </a:ext>
                </a:extLst>
              </p:cNvPr>
              <p:cNvSpPr/>
              <p:nvPr/>
            </p:nvSpPr>
            <p:spPr>
              <a:xfrm>
                <a:off x="755650" y="1276352"/>
                <a:ext cx="7539442" cy="888353"/>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7" name="Rectangle 66">
                <a:extLst>
                  <a:ext uri="{FF2B5EF4-FFF2-40B4-BE49-F238E27FC236}">
                    <a16:creationId xmlns:a16="http://schemas.microsoft.com/office/drawing/2014/main" id="{BA70E42E-64E4-425C-8C92-C0646C9B1BF9}"/>
                  </a:ext>
                </a:extLst>
              </p:cNvPr>
              <p:cNvSpPr/>
              <p:nvPr/>
            </p:nvSpPr>
            <p:spPr>
              <a:xfrm rot="2700000">
                <a:off x="708205" y="167161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5" name="TextBox 64">
              <a:extLst>
                <a:ext uri="{FF2B5EF4-FFF2-40B4-BE49-F238E27FC236}">
                  <a16:creationId xmlns:a16="http://schemas.microsoft.com/office/drawing/2014/main" id="{823DABB4-B50E-424F-B66C-B0517C2916D5}"/>
                </a:ext>
              </a:extLst>
            </p:cNvPr>
            <p:cNvSpPr txBox="1"/>
            <p:nvPr/>
          </p:nvSpPr>
          <p:spPr>
            <a:xfrm>
              <a:off x="896982" y="5059272"/>
              <a:ext cx="7300383" cy="699404"/>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black holes pull objects into themselves, and demonstrates why objects cannot escape from black holes.</a:t>
              </a:r>
            </a:p>
          </p:txBody>
        </p:sp>
      </p:grpSp>
      <p:pic>
        <p:nvPicPr>
          <p:cNvPr id="8" name="Picture 7">
            <a:extLst>
              <a:ext uri="{FF2B5EF4-FFF2-40B4-BE49-F238E27FC236}">
                <a16:creationId xmlns:a16="http://schemas.microsoft.com/office/drawing/2014/main" id="{11166BD6-A09F-4CFF-B018-E51E9DC5F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797" y="3957922"/>
            <a:ext cx="5160405" cy="2781763"/>
          </a:xfrm>
          <a:prstGeom prst="rect">
            <a:avLst/>
          </a:prstGeom>
        </p:spPr>
      </p:pic>
    </p:spTree>
    <p:extLst>
      <p:ext uri="{BB962C8B-B14F-4D97-AF65-F5344CB8AC3E}">
        <p14:creationId xmlns:p14="http://schemas.microsoft.com/office/powerpoint/2010/main" val="23306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childTnLst>
                          </p:cTn>
                        </p:par>
                        <p:par>
                          <p:cTn id="61" fill="hold">
                            <p:stCondLst>
                              <p:cond delay="500"/>
                            </p:stCondLst>
                            <p:childTnLst>
                              <p:par>
                                <p:cTn id="62" presetID="64" presetClass="path" presetSubtype="0" accel="50000" decel="50000" fill="hold" nodeType="afterEffect">
                                  <p:stCondLst>
                                    <p:cond delay="0"/>
                                  </p:stCondLst>
                                  <p:childTnLst>
                                    <p:animMotion origin="layout" path="M -3.33333E-6 2.96296E-6 L -3.33333E-6 -0.37153 " pathEditMode="relative" rAng="0" ptsTypes="AA">
                                      <p:cBhvr>
                                        <p:cTn id="63" dur="1000" fill="hold"/>
                                        <p:tgtEl>
                                          <p:spTgt spid="6"/>
                                        </p:tgtEl>
                                        <p:attrNameLst>
                                          <p:attrName>ppt_x</p:attrName>
                                          <p:attrName>ppt_y</p:attrName>
                                        </p:attrNameLst>
                                      </p:cBhvr>
                                      <p:rCtr x="0" y="-18588"/>
                                    </p:animMotion>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500"/>
                            </p:stCondLst>
                            <p:childTnLst>
                              <p:par>
                                <p:cTn id="79" presetID="10" presetClass="exit" presetSubtype="0" fill="hold" nodeType="after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childTnLst>
                          </p:cTn>
                        </p:par>
                        <p:par>
                          <p:cTn id="88" fill="hold">
                            <p:stCondLst>
                              <p:cond delay="1000"/>
                            </p:stCondLst>
                            <p:childTnLst>
                              <p:par>
                                <p:cTn id="89" presetID="42" presetClass="entr" presetSubtype="0"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750"/>
                                        <p:tgtEl>
                                          <p:spTgt spid="58"/>
                                        </p:tgtEl>
                                      </p:cBhvr>
                                    </p:animEffect>
                                    <p:anim calcmode="lin" valueType="num">
                                      <p:cBhvr>
                                        <p:cTn id="92" dur="750" fill="hold"/>
                                        <p:tgtEl>
                                          <p:spTgt spid="58"/>
                                        </p:tgtEl>
                                        <p:attrNameLst>
                                          <p:attrName>ppt_x</p:attrName>
                                        </p:attrNameLst>
                                      </p:cBhvr>
                                      <p:tavLst>
                                        <p:tav tm="0">
                                          <p:val>
                                            <p:strVal val="#ppt_x"/>
                                          </p:val>
                                        </p:tav>
                                        <p:tav tm="100000">
                                          <p:val>
                                            <p:strVal val="#ppt_x"/>
                                          </p:val>
                                        </p:tav>
                                      </p:tavLst>
                                    </p:anim>
                                    <p:anim calcmode="lin" valueType="num">
                                      <p:cBhvr>
                                        <p:cTn id="93"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750"/>
                                        <p:tgtEl>
                                          <p:spTgt spid="63"/>
                                        </p:tgtEl>
                                      </p:cBhvr>
                                    </p:animEffect>
                                    <p:anim calcmode="lin" valueType="num">
                                      <p:cBhvr>
                                        <p:cTn id="99" dur="750" fill="hold"/>
                                        <p:tgtEl>
                                          <p:spTgt spid="63"/>
                                        </p:tgtEl>
                                        <p:attrNameLst>
                                          <p:attrName>ppt_x</p:attrName>
                                        </p:attrNameLst>
                                      </p:cBhvr>
                                      <p:tavLst>
                                        <p:tav tm="0">
                                          <p:val>
                                            <p:strVal val="#ppt_x"/>
                                          </p:val>
                                        </p:tav>
                                        <p:tav tm="100000">
                                          <p:val>
                                            <p:strVal val="#ppt_x"/>
                                          </p:val>
                                        </p:tav>
                                      </p:tavLst>
                                    </p:anim>
                                    <p:anim calcmode="lin" valueType="num">
                                      <p:cBhvr>
                                        <p:cTn id="100"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Report on Your Findings</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855722"/>
            <a:chOff x="708205" y="2194555"/>
            <a:chExt cx="7681569" cy="855722"/>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855722"/>
              <a:chOff x="708205" y="1584958"/>
              <a:chExt cx="7681569" cy="855722"/>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855722"/>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1972219"/>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699404"/>
            </a:xfrm>
            <a:prstGeom prst="rect">
              <a:avLst/>
            </a:prstGeom>
            <a:noFill/>
          </p:spPr>
          <p:txBody>
            <a:bodyPr wrap="square" lIns="0" tIns="72000" rIns="0" bIns="72000" rtlCol="0">
              <a:spAutoFit/>
            </a:bodyPr>
            <a:lstStyle/>
            <a:p>
              <a:pPr lvl="0"/>
              <a:r>
                <a:rPr lang="en-GB" dirty="0">
                  <a:solidFill>
                    <a:srgbClr val="1C1C1C"/>
                  </a:solidFill>
                </a:rPr>
                <a:t>Use your </a:t>
              </a:r>
              <a:r>
                <a:rPr lang="en-GB" b="1" dirty="0">
                  <a:solidFill>
                    <a:srgbClr val="1C1C1C"/>
                  </a:solidFill>
                </a:rPr>
                <a:t>Black Hole Report Activity Sheet </a:t>
              </a:r>
              <a:r>
                <a:rPr lang="en-GB" dirty="0">
                  <a:solidFill>
                    <a:srgbClr val="1C1C1C"/>
                  </a:solidFill>
                </a:rPr>
                <a:t>to report on your findings and how they relate to Hawking's theories about black holes.</a:t>
              </a:r>
            </a:p>
          </p:txBody>
        </p:sp>
      </p:grpSp>
      <p:pic>
        <p:nvPicPr>
          <p:cNvPr id="4" name="Picture 3">
            <a:extLst>
              <a:ext uri="{FF2B5EF4-FFF2-40B4-BE49-F238E27FC236}">
                <a16:creationId xmlns:a16="http://schemas.microsoft.com/office/drawing/2014/main" id="{DB256618-9935-4D0E-84FD-D51C4A71E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754786"/>
            <a:ext cx="4721782" cy="3339436"/>
          </a:xfrm>
          <a:prstGeom prst="rect">
            <a:avLst/>
          </a:prstGeom>
          <a:effectLst>
            <a:outerShdw blurRad="50800" sx="101000" sy="101000" algn="ctr" rotWithShape="0">
              <a:prstClr val="black">
                <a:alpha val="20000"/>
              </a:prstClr>
            </a:outerShdw>
          </a:effectLst>
        </p:spPr>
      </p:pic>
      <p:pic>
        <p:nvPicPr>
          <p:cNvPr id="7" name="Picture 6">
            <a:extLst>
              <a:ext uri="{FF2B5EF4-FFF2-40B4-BE49-F238E27FC236}">
                <a16:creationId xmlns:a16="http://schemas.microsoft.com/office/drawing/2014/main" id="{13A223B2-55D1-4E7B-A38F-C83197B17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107" y="2754786"/>
            <a:ext cx="4721782" cy="3339436"/>
          </a:xfrm>
          <a:prstGeom prst="rect">
            <a:avLst/>
          </a:prstGeom>
          <a:effectLst>
            <a:outerShdw blurRad="50800" sx="101000" sy="101000" algn="ctr" rotWithShape="0">
              <a:prstClr val="black">
                <a:alpha val="20000"/>
              </a:prstClr>
            </a:outerShdw>
          </a:effectLst>
        </p:spPr>
      </p:pic>
      <p:pic>
        <p:nvPicPr>
          <p:cNvPr id="11" name="Picture 10">
            <a:extLst>
              <a:ext uri="{FF2B5EF4-FFF2-40B4-BE49-F238E27FC236}">
                <a16:creationId xmlns:a16="http://schemas.microsoft.com/office/drawing/2014/main" id="{1313B65F-A47D-4618-BFC0-FADBC5C1F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565" y="2754786"/>
            <a:ext cx="4721782" cy="3339436"/>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167523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98F7C91-5D9A-4EC9-BEFA-49458EFC5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4319587" y="2812420"/>
            <a:ext cx="4068763" cy="2633095"/>
          </a:xfrm>
          <a:prstGeom prst="roundRect">
            <a:avLst>
              <a:gd name="adj" fmla="val 0"/>
            </a:avLst>
          </a:prstGeom>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5175492" cy="646331"/>
            <a:chOff x="712560" y="2672834"/>
            <a:chExt cx="517549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29" y="2672834"/>
              <a:ext cx="5101923" cy="646331"/>
            </a:xfrm>
            <a:prstGeom prst="rect">
              <a:avLst/>
            </a:prstGeom>
          </p:spPr>
          <p:txBody>
            <a:bodyPr wrap="square">
              <a:spAutoFit/>
            </a:bodyPr>
            <a:lstStyle/>
            <a:p>
              <a:r>
                <a:rPr lang="en-GB" dirty="0">
                  <a:latin typeface="+mj-lt"/>
                </a:rPr>
                <a:t>Stephen Hawking was born with a disability called ALS.</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55059" cy="1255059"/>
            <a:chOff x="7333131" y="5242578"/>
            <a:chExt cx="1255059"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128" y="5289567"/>
              <a:ext cx="962624" cy="940566"/>
            </a:xfrm>
            <a:prstGeom prst="rect">
              <a:avLst/>
            </a:prstGeom>
          </p:spPr>
        </p:pic>
      </p:grpSp>
    </p:spTree>
    <p:extLst>
      <p:ext uri="{BB962C8B-B14F-4D97-AF65-F5344CB8AC3E}">
        <p14:creationId xmlns:p14="http://schemas.microsoft.com/office/powerpoint/2010/main" val="287072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98F7C91-5D9A-4EC9-BEFA-49458EFC5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4319587" y="2812420"/>
            <a:ext cx="4068763" cy="2633095"/>
          </a:xfrm>
          <a:prstGeom prst="roundRect">
            <a:avLst>
              <a:gd name="adj" fmla="val 0"/>
            </a:avLst>
          </a:prstGeom>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was a member of the boat club at university.</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55059" cy="1255059"/>
            <a:chOff x="7333131" y="5242578"/>
            <a:chExt cx="1255059"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800" y="5289460"/>
              <a:ext cx="961635" cy="939600"/>
            </a:xfrm>
            <a:prstGeom prst="rect">
              <a:avLst/>
            </a:prstGeom>
          </p:spPr>
        </p:pic>
      </p:grpSp>
    </p:spTree>
    <p:extLst>
      <p:ext uri="{BB962C8B-B14F-4D97-AF65-F5344CB8AC3E}">
        <p14:creationId xmlns:p14="http://schemas.microsoft.com/office/powerpoint/2010/main" val="42770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5FB1CE3-F327-4959-A96B-297FC6C199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418034" y="2939426"/>
            <a:ext cx="2632106" cy="2632106"/>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is renowned as a world expert on black holes.</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46914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54075" y="6464797"/>
            <a:ext cx="462803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6 | Scientists and Inventors | Stephen Hawking | Lesson 1</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Scientists and Inventors </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5FB1CE3-F327-4959-A96B-297FC6C199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418034" y="2939426"/>
            <a:ext cx="2632106" cy="2632106"/>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theorised that there is a black hole at the centre of our galaxy.</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158992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F4DD4DF-8E9A-46C2-A714-C9C70C7BF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0385" y="3269340"/>
            <a:ext cx="3185954" cy="2233493"/>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5175492" cy="646331"/>
            <a:chOff x="712560" y="2672834"/>
            <a:chExt cx="517549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29" y="2672834"/>
              <a:ext cx="5101923" cy="646331"/>
            </a:xfrm>
            <a:prstGeom prst="rect">
              <a:avLst/>
            </a:prstGeom>
          </p:spPr>
          <p:txBody>
            <a:bodyPr wrap="square">
              <a:spAutoFit/>
            </a:bodyPr>
            <a:lstStyle/>
            <a:p>
              <a:r>
                <a:rPr lang="en-GB" dirty="0">
                  <a:latin typeface="+mj-lt"/>
                </a:rPr>
                <a:t>The gravity of a black hole is so strong that only light can escape from one.</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9423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182206" cy="1409700"/>
          </a:xfrm>
        </p:spPr>
        <p:txBody>
          <a:bodyPr>
            <a:normAutofit/>
          </a:bodyPr>
          <a:lstStyle/>
          <a:p>
            <a:r>
              <a:rPr lang="en-GB" dirty="0"/>
              <a:t>To understand Stephen Hawking’s theories about black holes and report my findings.</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share facts about Stephen Hawking’s life.</a:t>
            </a:r>
          </a:p>
          <a:p>
            <a:r>
              <a:rPr lang="en-GB" dirty="0">
                <a:latin typeface="Twinkl" pitchFamily="2" charset="0"/>
              </a:rPr>
              <a:t>I can explain what I already know about black holes.</a:t>
            </a:r>
          </a:p>
          <a:p>
            <a:r>
              <a:rPr lang="en-GB" dirty="0">
                <a:latin typeface="Twinkl" pitchFamily="2" charset="0"/>
              </a:rPr>
              <a:t>I can set up an inquiry to demonstrate the causes of black holes.</a:t>
            </a:r>
          </a:p>
          <a:p>
            <a:r>
              <a:rPr lang="en-GB" dirty="0">
                <a:latin typeface="Twinkl" pitchFamily="2" charset="0"/>
              </a:rPr>
              <a:t>I can report about my findings from an inquiry.</a:t>
            </a:r>
          </a:p>
        </p:txBody>
      </p:sp>
      <p:pic>
        <p:nvPicPr>
          <p:cNvPr id="8" name="Picture 7">
            <a:extLst>
              <a:ext uri="{FF2B5EF4-FFF2-40B4-BE49-F238E27FC236}">
                <a16:creationId xmlns:a16="http://schemas.microsoft.com/office/drawing/2014/main" id="{201108CE-270C-419D-956C-4CC9C58A9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774866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6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5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understand Stephen Hawking’s theories about black holes and report my findings.</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share facts about Stephen Hawking’s life.</a:t>
            </a:r>
          </a:p>
          <a:p>
            <a:r>
              <a:rPr lang="en-GB" dirty="0">
                <a:latin typeface="Twinkl" pitchFamily="2" charset="0"/>
              </a:rPr>
              <a:t>I can explain what I already know about black holes.</a:t>
            </a:r>
          </a:p>
          <a:p>
            <a:r>
              <a:rPr lang="en-GB" dirty="0">
                <a:latin typeface="Twinkl" pitchFamily="2" charset="0"/>
              </a:rPr>
              <a:t>I can set up an inquiry to demonstrate the causes of black holes.</a:t>
            </a:r>
          </a:p>
          <a:p>
            <a:r>
              <a:rPr lang="en-GB" dirty="0">
                <a:latin typeface="Twinkl" pitchFamily="2" charset="0"/>
              </a:rPr>
              <a:t>I can report about my findings from an inquiry.</a:t>
            </a:r>
          </a:p>
        </p:txBody>
      </p:sp>
    </p:spTree>
    <p:extLst>
      <p:ext uri="{BB962C8B-B14F-4D97-AF65-F5344CB8AC3E}">
        <p14:creationId xmlns:p14="http://schemas.microsoft.com/office/powerpoint/2010/main" val="447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2182992"/>
            <a:ext cx="6410442" cy="1315858"/>
            <a:chOff x="708205" y="2194556"/>
            <a:chExt cx="6410442" cy="1315858"/>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6410442" cy="1315858"/>
              <a:chOff x="708205" y="1584959"/>
              <a:chExt cx="6410442" cy="1315858"/>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6362997" cy="131585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1953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5478181" cy="1253402"/>
            </a:xfrm>
            <a:prstGeom prst="rect">
              <a:avLst/>
            </a:prstGeom>
            <a:noFill/>
          </p:spPr>
          <p:txBody>
            <a:bodyPr wrap="square" lIns="0" tIns="72000" rIns="0" bIns="72000" rtlCol="0">
              <a:spAutoFit/>
            </a:bodyPr>
            <a:lstStyle/>
            <a:p>
              <a:pPr lvl="0"/>
              <a:r>
                <a:rPr lang="en-GB" dirty="0">
                  <a:solidFill>
                    <a:srgbClr val="1C1C1C"/>
                  </a:solidFill>
                </a:rPr>
                <a:t>Stephen Hawking was a prominent scientist and theoretical astrophysicist. You may </a:t>
              </a:r>
            </a:p>
            <a:p>
              <a:pPr lvl="0"/>
              <a:r>
                <a:rPr lang="en-GB" dirty="0">
                  <a:solidFill>
                    <a:srgbClr val="1C1C1C"/>
                  </a:solidFill>
                </a:rPr>
                <a:t>already know some facts about </a:t>
              </a:r>
            </a:p>
            <a:p>
              <a:pPr lvl="0"/>
              <a:r>
                <a:rPr lang="en-GB" dirty="0">
                  <a:solidFill>
                    <a:srgbClr val="1C1C1C"/>
                  </a:solidFill>
                </a:rPr>
                <a:t>him and what he studied. </a:t>
              </a:r>
            </a:p>
          </p:txBody>
        </p:sp>
      </p:grpSp>
      <p:grpSp>
        <p:nvGrpSpPr>
          <p:cNvPr id="12" name="Group 11">
            <a:extLst>
              <a:ext uri="{FF2B5EF4-FFF2-40B4-BE49-F238E27FC236}">
                <a16:creationId xmlns:a16="http://schemas.microsoft.com/office/drawing/2014/main" id="{332658AF-242F-4003-840A-31ACFEF66DDB}"/>
              </a:ext>
            </a:extLst>
          </p:cNvPr>
          <p:cNvGrpSpPr/>
          <p:nvPr/>
        </p:nvGrpSpPr>
        <p:grpSpPr>
          <a:xfrm>
            <a:off x="708205" y="3806693"/>
            <a:ext cx="6410442" cy="1081501"/>
            <a:chOff x="708205" y="2194556"/>
            <a:chExt cx="6410442" cy="1081501"/>
          </a:xfrm>
        </p:grpSpPr>
        <p:grpSp>
          <p:nvGrpSpPr>
            <p:cNvPr id="13" name="Group 12">
              <a:extLst>
                <a:ext uri="{FF2B5EF4-FFF2-40B4-BE49-F238E27FC236}">
                  <a16:creationId xmlns:a16="http://schemas.microsoft.com/office/drawing/2014/main" id="{1965B54F-9336-4447-984B-B85126BB8556}"/>
                </a:ext>
              </a:extLst>
            </p:cNvPr>
            <p:cNvGrpSpPr/>
            <p:nvPr/>
          </p:nvGrpSpPr>
          <p:grpSpPr>
            <a:xfrm>
              <a:off x="708205" y="2194556"/>
              <a:ext cx="6410442" cy="1081501"/>
              <a:chOff x="708205" y="1584959"/>
              <a:chExt cx="6410442" cy="1081501"/>
            </a:xfrm>
          </p:grpSpPr>
          <p:sp>
            <p:nvSpPr>
              <p:cNvPr id="15" name="Rectangle 14">
                <a:extLst>
                  <a:ext uri="{FF2B5EF4-FFF2-40B4-BE49-F238E27FC236}">
                    <a16:creationId xmlns:a16="http://schemas.microsoft.com/office/drawing/2014/main" id="{1FBD91F6-5762-4573-975E-18791C6174CB}"/>
                  </a:ext>
                </a:extLst>
              </p:cNvPr>
              <p:cNvSpPr/>
              <p:nvPr/>
            </p:nvSpPr>
            <p:spPr>
              <a:xfrm>
                <a:off x="755650" y="1584959"/>
                <a:ext cx="6362997" cy="108150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2A9E6B02-D4FA-4C1B-9FDA-421043BD1996}"/>
                  </a:ext>
                </a:extLst>
              </p:cNvPr>
              <p:cNvSpPr/>
              <p:nvPr/>
            </p:nvSpPr>
            <p:spPr>
              <a:xfrm rot="2700000">
                <a:off x="708205" y="2075665"/>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 name="TextBox 13">
              <a:extLst>
                <a:ext uri="{FF2B5EF4-FFF2-40B4-BE49-F238E27FC236}">
                  <a16:creationId xmlns:a16="http://schemas.microsoft.com/office/drawing/2014/main" id="{7A584D2D-F502-4F67-A0A2-303CC3F6EB15}"/>
                </a:ext>
              </a:extLst>
            </p:cNvPr>
            <p:cNvSpPr txBox="1"/>
            <p:nvPr/>
          </p:nvSpPr>
          <p:spPr>
            <a:xfrm>
              <a:off x="896982" y="2209603"/>
              <a:ext cx="5478181" cy="976403"/>
            </a:xfrm>
            <a:prstGeom prst="rect">
              <a:avLst/>
            </a:prstGeom>
            <a:noFill/>
          </p:spPr>
          <p:txBody>
            <a:bodyPr wrap="square" lIns="0" tIns="72000" rIns="0" bIns="72000" rtlCol="0">
              <a:spAutoFit/>
            </a:bodyPr>
            <a:lstStyle/>
            <a:p>
              <a:pPr lvl="0"/>
              <a:r>
                <a:rPr lang="en-GB" dirty="0">
                  <a:solidFill>
                    <a:srgbClr val="1C1C1C"/>
                  </a:solidFill>
                </a:rPr>
                <a:t>Talk to your partner about any facts you </a:t>
              </a:r>
            </a:p>
            <a:p>
              <a:pPr lvl="0"/>
              <a:r>
                <a:rPr lang="en-GB" dirty="0">
                  <a:solidFill>
                    <a:srgbClr val="1C1C1C"/>
                  </a:solidFill>
                </a:rPr>
                <a:t>already know about Stephen Hawking’s </a:t>
              </a:r>
            </a:p>
            <a:p>
              <a:pPr lvl="0"/>
              <a:r>
                <a:rPr lang="en-GB" dirty="0">
                  <a:solidFill>
                    <a:srgbClr val="1C1C1C"/>
                  </a:solidFill>
                </a:rPr>
                <a:t>life and work.</a:t>
              </a:r>
            </a:p>
          </p:txBody>
        </p:sp>
      </p:grpSp>
      <p:pic>
        <p:nvPicPr>
          <p:cNvPr id="11" name="Picture 10">
            <a:extLst>
              <a:ext uri="{FF2B5EF4-FFF2-40B4-BE49-F238E27FC236}">
                <a16:creationId xmlns:a16="http://schemas.microsoft.com/office/drawing/2014/main" id="{088430DD-9080-4772-9932-DD8D79AB73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2136450" y="2135979"/>
            <a:ext cx="6504313" cy="4209259"/>
          </a:xfrm>
          <a:prstGeom prst="roundRect">
            <a:avLst>
              <a:gd name="adj" fmla="val 2658"/>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27755"/>
            <a:ext cx="7680145" cy="789665"/>
            <a:chOff x="708205" y="2194556"/>
            <a:chExt cx="7680145" cy="78966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789665"/>
              <a:chOff x="708205" y="1584959"/>
              <a:chExt cx="7680145" cy="78966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7896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4384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7347858" cy="699404"/>
            </a:xfrm>
            <a:prstGeom prst="rect">
              <a:avLst/>
            </a:prstGeom>
            <a:noFill/>
          </p:spPr>
          <p:txBody>
            <a:bodyPr wrap="square" lIns="0" tIns="72000" rIns="0" bIns="72000" rtlCol="0">
              <a:spAutoFit/>
            </a:bodyPr>
            <a:lstStyle/>
            <a:p>
              <a:pPr lvl="0"/>
              <a:r>
                <a:rPr lang="en-GB" dirty="0">
                  <a:solidFill>
                    <a:srgbClr val="1C1C1C"/>
                  </a:solidFill>
                </a:rPr>
                <a:t>Stephen Hawking was born in Oxford on 8</a:t>
              </a:r>
              <a:r>
                <a:rPr lang="en-GB" baseline="30000" dirty="0">
                  <a:solidFill>
                    <a:srgbClr val="1C1C1C"/>
                  </a:solidFill>
                </a:rPr>
                <a:t>th</a:t>
              </a:r>
              <a:r>
                <a:rPr lang="en-GB" dirty="0">
                  <a:solidFill>
                    <a:srgbClr val="1C1C1C"/>
                  </a:solidFill>
                </a:rPr>
                <a:t> January 1942. He grew up with his parents, his brother and sisters.</a:t>
              </a:r>
            </a:p>
          </p:txBody>
        </p:sp>
      </p:grpSp>
      <p:grpSp>
        <p:nvGrpSpPr>
          <p:cNvPr id="17" name="Group 16">
            <a:extLst>
              <a:ext uri="{FF2B5EF4-FFF2-40B4-BE49-F238E27FC236}">
                <a16:creationId xmlns:a16="http://schemas.microsoft.com/office/drawing/2014/main" id="{0C9575DF-85BE-4F9C-AE63-A9DD671298AE}"/>
              </a:ext>
            </a:extLst>
          </p:cNvPr>
          <p:cNvGrpSpPr/>
          <p:nvPr/>
        </p:nvGrpSpPr>
        <p:grpSpPr>
          <a:xfrm>
            <a:off x="708205" y="2418355"/>
            <a:ext cx="7680145" cy="1338305"/>
            <a:chOff x="708205" y="2194556"/>
            <a:chExt cx="7680145" cy="1338305"/>
          </a:xfrm>
        </p:grpSpPr>
        <p:grpSp>
          <p:nvGrpSpPr>
            <p:cNvPr id="18" name="Group 17">
              <a:extLst>
                <a:ext uri="{FF2B5EF4-FFF2-40B4-BE49-F238E27FC236}">
                  <a16:creationId xmlns:a16="http://schemas.microsoft.com/office/drawing/2014/main" id="{BA5FE0A5-B998-454E-9105-E39D0F6C09EB}"/>
                </a:ext>
              </a:extLst>
            </p:cNvPr>
            <p:cNvGrpSpPr/>
            <p:nvPr/>
          </p:nvGrpSpPr>
          <p:grpSpPr>
            <a:xfrm>
              <a:off x="708205" y="2194556"/>
              <a:ext cx="7680145" cy="1338305"/>
              <a:chOff x="708205" y="1584959"/>
              <a:chExt cx="7680145" cy="1338305"/>
            </a:xfrm>
          </p:grpSpPr>
          <p:sp>
            <p:nvSpPr>
              <p:cNvPr id="20" name="Rectangle 19">
                <a:extLst>
                  <a:ext uri="{FF2B5EF4-FFF2-40B4-BE49-F238E27FC236}">
                    <a16:creationId xmlns:a16="http://schemas.microsoft.com/office/drawing/2014/main" id="{CFB9208F-0CC9-49C9-9F4D-23C7C1B8E25A}"/>
                  </a:ext>
                </a:extLst>
              </p:cNvPr>
              <p:cNvSpPr/>
              <p:nvPr/>
            </p:nvSpPr>
            <p:spPr>
              <a:xfrm>
                <a:off x="755650" y="1584959"/>
                <a:ext cx="7632700" cy="133830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1" name="Rectangle 20">
                <a:extLst>
                  <a:ext uri="{FF2B5EF4-FFF2-40B4-BE49-F238E27FC236}">
                    <a16:creationId xmlns:a16="http://schemas.microsoft.com/office/drawing/2014/main" id="{181FBA54-56C7-4DF9-9F3B-5D21A72FD8AB}"/>
                  </a:ext>
                </a:extLst>
              </p:cNvPr>
              <p:cNvSpPr/>
              <p:nvPr/>
            </p:nvSpPr>
            <p:spPr>
              <a:xfrm rot="2700000">
                <a:off x="708205" y="221816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9" name="TextBox 18">
              <a:extLst>
                <a:ext uri="{FF2B5EF4-FFF2-40B4-BE49-F238E27FC236}">
                  <a16:creationId xmlns:a16="http://schemas.microsoft.com/office/drawing/2014/main" id="{1235B7B4-2DE2-4BA0-864E-A411C5757F44}"/>
                </a:ext>
              </a:extLst>
            </p:cNvPr>
            <p:cNvSpPr txBox="1"/>
            <p:nvPr/>
          </p:nvSpPr>
          <p:spPr>
            <a:xfrm>
              <a:off x="896982" y="2209603"/>
              <a:ext cx="7347858" cy="1253402"/>
            </a:xfrm>
            <a:prstGeom prst="rect">
              <a:avLst/>
            </a:prstGeom>
            <a:noFill/>
          </p:spPr>
          <p:txBody>
            <a:bodyPr wrap="square" lIns="0" tIns="72000" rIns="0" bIns="72000" rtlCol="0">
              <a:spAutoFit/>
            </a:bodyPr>
            <a:lstStyle/>
            <a:p>
              <a:pPr lvl="0"/>
              <a:r>
                <a:rPr lang="en-GB" dirty="0">
                  <a:solidFill>
                    <a:srgbClr val="1C1C1C"/>
                  </a:solidFill>
                </a:rPr>
                <a:t>At school, Hawking enjoyed science and maths and he was nicknamed ‘Einstein’ by his friends. He wanted to study maths at the University of Oxford, but Oxford didn't offer a maths degree at that time. Instead, Hawking chose to study physics and chemistry.</a:t>
              </a:r>
            </a:p>
          </p:txBody>
        </p:sp>
      </p:grpSp>
      <p:pic>
        <p:nvPicPr>
          <p:cNvPr id="9" name="Picture 8">
            <a:extLst>
              <a:ext uri="{FF2B5EF4-FFF2-40B4-BE49-F238E27FC236}">
                <a16:creationId xmlns:a16="http://schemas.microsoft.com/office/drawing/2014/main" id="{31FA4B77-9CB8-4F86-A539-B357E7B1D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836" y="3370510"/>
            <a:ext cx="2657003" cy="2725490"/>
          </a:xfrm>
          <a:prstGeom prst="rect">
            <a:avLst/>
          </a:prstGeom>
        </p:spPr>
      </p:pic>
      <p:grpSp>
        <p:nvGrpSpPr>
          <p:cNvPr id="22" name="Group 21">
            <a:extLst>
              <a:ext uri="{FF2B5EF4-FFF2-40B4-BE49-F238E27FC236}">
                <a16:creationId xmlns:a16="http://schemas.microsoft.com/office/drawing/2014/main" id="{2E494A6A-8BF9-4942-8D9C-64FF2F3D9DAC}"/>
              </a:ext>
            </a:extLst>
          </p:cNvPr>
          <p:cNvGrpSpPr/>
          <p:nvPr/>
        </p:nvGrpSpPr>
        <p:grpSpPr>
          <a:xfrm>
            <a:off x="708205" y="3980455"/>
            <a:ext cx="7680145" cy="1048745"/>
            <a:chOff x="708205" y="2194556"/>
            <a:chExt cx="7680145" cy="1048745"/>
          </a:xfrm>
        </p:grpSpPr>
        <p:grpSp>
          <p:nvGrpSpPr>
            <p:cNvPr id="23" name="Group 22">
              <a:extLst>
                <a:ext uri="{FF2B5EF4-FFF2-40B4-BE49-F238E27FC236}">
                  <a16:creationId xmlns:a16="http://schemas.microsoft.com/office/drawing/2014/main" id="{E3091D62-A8E4-450E-AD60-EC61A2D6BA1E}"/>
                </a:ext>
              </a:extLst>
            </p:cNvPr>
            <p:cNvGrpSpPr/>
            <p:nvPr/>
          </p:nvGrpSpPr>
          <p:grpSpPr>
            <a:xfrm>
              <a:off x="708205" y="2194556"/>
              <a:ext cx="7680145" cy="1048745"/>
              <a:chOff x="708205" y="1584959"/>
              <a:chExt cx="7680145" cy="1048745"/>
            </a:xfrm>
          </p:grpSpPr>
          <p:sp>
            <p:nvSpPr>
              <p:cNvPr id="25" name="Rectangle 24">
                <a:extLst>
                  <a:ext uri="{FF2B5EF4-FFF2-40B4-BE49-F238E27FC236}">
                    <a16:creationId xmlns:a16="http://schemas.microsoft.com/office/drawing/2014/main" id="{4C981FF1-0DC6-4358-8A91-FFC10C583295}"/>
                  </a:ext>
                </a:extLst>
              </p:cNvPr>
              <p:cNvSpPr/>
              <p:nvPr/>
            </p:nvSpPr>
            <p:spPr>
              <a:xfrm>
                <a:off x="755650" y="1584959"/>
                <a:ext cx="7632700" cy="104874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6" name="Rectangle 25">
                <a:extLst>
                  <a:ext uri="{FF2B5EF4-FFF2-40B4-BE49-F238E27FC236}">
                    <a16:creationId xmlns:a16="http://schemas.microsoft.com/office/drawing/2014/main" id="{6ADDCC57-FACE-4BB8-B934-5B3852A98F90}"/>
                  </a:ext>
                </a:extLst>
              </p:cNvPr>
              <p:cNvSpPr/>
              <p:nvPr/>
            </p:nvSpPr>
            <p:spPr>
              <a:xfrm rot="2700000">
                <a:off x="708205" y="206576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4" name="TextBox 23">
              <a:extLst>
                <a:ext uri="{FF2B5EF4-FFF2-40B4-BE49-F238E27FC236}">
                  <a16:creationId xmlns:a16="http://schemas.microsoft.com/office/drawing/2014/main" id="{B7CAAA9A-D831-4AB7-BCE6-3D89B5F812B7}"/>
                </a:ext>
              </a:extLst>
            </p:cNvPr>
            <p:cNvSpPr txBox="1"/>
            <p:nvPr/>
          </p:nvSpPr>
          <p:spPr>
            <a:xfrm>
              <a:off x="896982" y="2209603"/>
              <a:ext cx="7347858" cy="976403"/>
            </a:xfrm>
            <a:prstGeom prst="rect">
              <a:avLst/>
            </a:prstGeom>
            <a:noFill/>
          </p:spPr>
          <p:txBody>
            <a:bodyPr wrap="square" lIns="0" tIns="72000" rIns="0" bIns="72000" rtlCol="0">
              <a:spAutoFit/>
            </a:bodyPr>
            <a:lstStyle/>
            <a:p>
              <a:pPr lvl="0"/>
              <a:r>
                <a:rPr lang="en-GB" dirty="0">
                  <a:solidFill>
                    <a:srgbClr val="1C1C1C"/>
                  </a:solidFill>
                </a:rPr>
                <a:t>Hawking found the work at university very easy. He joined the college boat club and was known as a daredevil because of the risks he took when rowing the boats. </a:t>
              </a:r>
            </a:p>
          </p:txBody>
        </p:sp>
      </p:grpSp>
      <p:grpSp>
        <p:nvGrpSpPr>
          <p:cNvPr id="27" name="Group 26">
            <a:extLst>
              <a:ext uri="{FF2B5EF4-FFF2-40B4-BE49-F238E27FC236}">
                <a16:creationId xmlns:a16="http://schemas.microsoft.com/office/drawing/2014/main" id="{51F5FE93-8915-4B38-AF94-B47FDC49D809}"/>
              </a:ext>
            </a:extLst>
          </p:cNvPr>
          <p:cNvGrpSpPr/>
          <p:nvPr/>
        </p:nvGrpSpPr>
        <p:grpSpPr>
          <a:xfrm>
            <a:off x="708204" y="5257076"/>
            <a:ext cx="6233616" cy="835749"/>
            <a:chOff x="708205" y="4991101"/>
            <a:chExt cx="6157922" cy="835749"/>
          </a:xfrm>
        </p:grpSpPr>
        <p:grpSp>
          <p:nvGrpSpPr>
            <p:cNvPr id="28" name="Group 27">
              <a:extLst>
                <a:ext uri="{FF2B5EF4-FFF2-40B4-BE49-F238E27FC236}">
                  <a16:creationId xmlns:a16="http://schemas.microsoft.com/office/drawing/2014/main" id="{A89C629B-A10E-49E3-AAE5-6D8678AE5F05}"/>
                </a:ext>
              </a:extLst>
            </p:cNvPr>
            <p:cNvGrpSpPr/>
            <p:nvPr/>
          </p:nvGrpSpPr>
          <p:grpSpPr>
            <a:xfrm>
              <a:off x="708205" y="4991101"/>
              <a:ext cx="6157922" cy="835749"/>
              <a:chOff x="708205" y="1276351"/>
              <a:chExt cx="6157922" cy="835749"/>
            </a:xfrm>
          </p:grpSpPr>
          <p:sp>
            <p:nvSpPr>
              <p:cNvPr id="30" name="Rectangle 29">
                <a:extLst>
                  <a:ext uri="{FF2B5EF4-FFF2-40B4-BE49-F238E27FC236}">
                    <a16:creationId xmlns:a16="http://schemas.microsoft.com/office/drawing/2014/main" id="{7CEAFC88-7B0A-4803-95A4-941185C35E09}"/>
                  </a:ext>
                </a:extLst>
              </p:cNvPr>
              <p:cNvSpPr/>
              <p:nvPr/>
            </p:nvSpPr>
            <p:spPr>
              <a:xfrm>
                <a:off x="755650" y="1276351"/>
                <a:ext cx="6110477" cy="835749"/>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E58E532A-DA50-4EF6-8253-8FC17C6C3299}"/>
                  </a:ext>
                </a:extLst>
              </p:cNvPr>
              <p:cNvSpPr/>
              <p:nvPr/>
            </p:nvSpPr>
            <p:spPr>
              <a:xfrm rot="2700000">
                <a:off x="708205" y="1646559"/>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9" name="TextBox 28">
              <a:extLst>
                <a:ext uri="{FF2B5EF4-FFF2-40B4-BE49-F238E27FC236}">
                  <a16:creationId xmlns:a16="http://schemas.microsoft.com/office/drawing/2014/main" id="{89554585-3729-4783-B4EC-D8CF1E8B94C7}"/>
                </a:ext>
              </a:extLst>
            </p:cNvPr>
            <p:cNvSpPr txBox="1"/>
            <p:nvPr/>
          </p:nvSpPr>
          <p:spPr>
            <a:xfrm>
              <a:off x="896982" y="5059272"/>
              <a:ext cx="5013158" cy="699404"/>
            </a:xfrm>
            <a:prstGeom prst="rect">
              <a:avLst/>
            </a:prstGeom>
            <a:noFill/>
          </p:spPr>
          <p:txBody>
            <a:bodyPr wrap="square" lIns="0" tIns="72000" rIns="0" bIns="72000" rtlCol="0">
              <a:spAutoFit/>
            </a:bodyPr>
            <a:lstStyle/>
            <a:p>
              <a:pPr lvl="0"/>
              <a:r>
                <a:rPr lang="en-GB" dirty="0">
                  <a:solidFill>
                    <a:srgbClr val="FFFFFF"/>
                  </a:solidFill>
                  <a:latin typeface="Twinkl SemiBold"/>
                </a:rPr>
                <a:t>After graduating from Oxford, Hawking studied for his PhD at the University of Cambridge.</a:t>
              </a:r>
            </a:p>
          </p:txBody>
        </p:sp>
      </p:grpSp>
      <p:pic>
        <p:nvPicPr>
          <p:cNvPr id="32" name="Picture 31">
            <a:extLst>
              <a:ext uri="{FF2B5EF4-FFF2-40B4-BE49-F238E27FC236}">
                <a16:creationId xmlns:a16="http://schemas.microsoft.com/office/drawing/2014/main" id="{E6D94A8F-FBE0-44A0-AE6A-59619326E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453" y="4893669"/>
            <a:ext cx="2651310" cy="1451569"/>
          </a:xfrm>
          <a:prstGeom prst="rect">
            <a:avLst/>
          </a:prstGeom>
        </p:spPr>
      </p:pic>
    </p:spTree>
    <p:extLst>
      <p:ext uri="{BB962C8B-B14F-4D97-AF65-F5344CB8AC3E}">
        <p14:creationId xmlns:p14="http://schemas.microsoft.com/office/powerpoint/2010/main" val="30119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 calcmode="lin" valueType="num">
                                      <p:cBhvr>
                                        <p:cTn id="15" dur="750" fill="hold"/>
                                        <p:tgtEl>
                                          <p:spTgt spid="9"/>
                                        </p:tgtEl>
                                        <p:attrNameLst>
                                          <p:attrName>style.rotation</p:attrName>
                                        </p:attrNameLst>
                                      </p:cBhvr>
                                      <p:tavLst>
                                        <p:tav tm="0">
                                          <p:val>
                                            <p:fltVal val="90"/>
                                          </p:val>
                                        </p:tav>
                                        <p:tav tm="100000">
                                          <p:val>
                                            <p:fltVal val="0"/>
                                          </p:val>
                                        </p:tav>
                                      </p:tavLst>
                                    </p:anim>
                                    <p:animEffect transition="in" filter="fade">
                                      <p:cBhvr>
                                        <p:cTn id="16" dur="750"/>
                                        <p:tgtEl>
                                          <p:spTgt spid="9"/>
                                        </p:tgtEl>
                                      </p:cBhvr>
                                    </p:animEffect>
                                  </p:childTnLst>
                                </p:cTn>
                              </p:par>
                            </p:childTnLst>
                          </p:cTn>
                        </p:par>
                        <p:par>
                          <p:cTn id="17" fill="hold">
                            <p:stCondLst>
                              <p:cond delay="1500"/>
                            </p:stCondLst>
                            <p:childTnLst>
                              <p:par>
                                <p:cTn id="18" presetID="31" presetClass="exit" presetSubtype="0" fill="hold" nodeType="afterEffect">
                                  <p:stCondLst>
                                    <p:cond delay="2000"/>
                                  </p:stCondLst>
                                  <p:childTnLst>
                                    <p:anim calcmode="lin" valueType="num">
                                      <p:cBhvr>
                                        <p:cTn id="19" dur="1000"/>
                                        <p:tgtEl>
                                          <p:spTgt spid="9"/>
                                        </p:tgtEl>
                                        <p:attrNameLst>
                                          <p:attrName>ppt_w</p:attrName>
                                        </p:attrNameLst>
                                      </p:cBhvr>
                                      <p:tavLst>
                                        <p:tav tm="0">
                                          <p:val>
                                            <p:strVal val="ppt_w"/>
                                          </p:val>
                                        </p:tav>
                                        <p:tav tm="100000">
                                          <p:val>
                                            <p:fltVal val="0"/>
                                          </p:val>
                                        </p:tav>
                                      </p:tavLst>
                                    </p:anim>
                                    <p:anim calcmode="lin" valueType="num">
                                      <p:cBhvr>
                                        <p:cTn id="20" dur="1000"/>
                                        <p:tgtEl>
                                          <p:spTgt spid="9"/>
                                        </p:tgtEl>
                                        <p:attrNameLst>
                                          <p:attrName>ppt_h</p:attrName>
                                        </p:attrNameLst>
                                      </p:cBhvr>
                                      <p:tavLst>
                                        <p:tav tm="0">
                                          <p:val>
                                            <p:strVal val="ppt_h"/>
                                          </p:val>
                                        </p:tav>
                                        <p:tav tm="100000">
                                          <p:val>
                                            <p:fltVal val="0"/>
                                          </p:val>
                                        </p:tav>
                                      </p:tavLst>
                                    </p:anim>
                                    <p:anim calcmode="lin" valueType="num">
                                      <p:cBhvr>
                                        <p:cTn id="21" dur="1000"/>
                                        <p:tgtEl>
                                          <p:spTgt spid="9"/>
                                        </p:tgtEl>
                                        <p:attrNameLst>
                                          <p:attrName>style.rotation</p:attrName>
                                        </p:attrNameLst>
                                      </p:cBhvr>
                                      <p:tavLst>
                                        <p:tav tm="0">
                                          <p:val>
                                            <p:fltVal val="0"/>
                                          </p:val>
                                        </p:tav>
                                        <p:tav tm="100000">
                                          <p:val>
                                            <p:fltVal val="90"/>
                                          </p:val>
                                        </p:tav>
                                      </p:tavLst>
                                    </p:anim>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750"/>
                                        <p:tgtEl>
                                          <p:spTgt spid="22"/>
                                        </p:tgtEl>
                                      </p:cBhvr>
                                    </p:animEffect>
                                    <p:anim calcmode="lin" valueType="num">
                                      <p:cBhvr>
                                        <p:cTn id="29" dur="750" fill="hold"/>
                                        <p:tgtEl>
                                          <p:spTgt spid="22"/>
                                        </p:tgtEl>
                                        <p:attrNameLst>
                                          <p:attrName>ppt_x</p:attrName>
                                        </p:attrNameLst>
                                      </p:cBhvr>
                                      <p:tavLst>
                                        <p:tav tm="0">
                                          <p:val>
                                            <p:strVal val="#ppt_x"/>
                                          </p:val>
                                        </p:tav>
                                        <p:tav tm="100000">
                                          <p:val>
                                            <p:strVal val="#ppt_x"/>
                                          </p:val>
                                        </p:tav>
                                      </p:tavLst>
                                    </p:anim>
                                    <p:anim calcmode="lin" valueType="num">
                                      <p:cBhvr>
                                        <p:cTn id="30"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750"/>
                                        <p:tgtEl>
                                          <p:spTgt spid="27"/>
                                        </p:tgtEl>
                                      </p:cBhvr>
                                    </p:animEffect>
                                    <p:anim calcmode="lin" valueType="num">
                                      <p:cBhvr>
                                        <p:cTn id="40" dur="750" fill="hold"/>
                                        <p:tgtEl>
                                          <p:spTgt spid="27"/>
                                        </p:tgtEl>
                                        <p:attrNameLst>
                                          <p:attrName>ppt_x</p:attrName>
                                        </p:attrNameLst>
                                      </p:cBhvr>
                                      <p:tavLst>
                                        <p:tav tm="0">
                                          <p:val>
                                            <p:strVal val="#ppt_x"/>
                                          </p:val>
                                        </p:tav>
                                        <p:tav tm="100000">
                                          <p:val>
                                            <p:strVal val="#ppt_x"/>
                                          </p:val>
                                        </p:tav>
                                      </p:tavLst>
                                    </p:anim>
                                    <p:anim calcmode="lin" valueType="num">
                                      <p:cBhvr>
                                        <p:cTn id="4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27755"/>
            <a:ext cx="7680145" cy="1102085"/>
            <a:chOff x="708205" y="2194556"/>
            <a:chExt cx="7680145" cy="110208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1102085"/>
              <a:chOff x="708205" y="1584959"/>
              <a:chExt cx="7680145" cy="110208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110208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0810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40083"/>
              <a:ext cx="7347858" cy="976403"/>
            </a:xfrm>
            <a:prstGeom prst="rect">
              <a:avLst/>
            </a:prstGeom>
            <a:noFill/>
          </p:spPr>
          <p:txBody>
            <a:bodyPr wrap="square" lIns="0" tIns="72000" rIns="0" bIns="72000" rtlCol="0">
              <a:spAutoFit/>
            </a:bodyPr>
            <a:lstStyle/>
            <a:p>
              <a:pPr lvl="0"/>
              <a:r>
                <a:rPr lang="en-GB" dirty="0">
                  <a:solidFill>
                    <a:srgbClr val="1C1C1C"/>
                  </a:solidFill>
                </a:rPr>
                <a:t>It was at Cambridge that Hawking first developed problems with his health. He became very clumsy, regularly falling or dropping things. His speech became slurred and hard to understand. </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723155"/>
            <a:ext cx="7680145" cy="1376405"/>
            <a:chOff x="708205" y="2194556"/>
            <a:chExt cx="7680145" cy="1376405"/>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6"/>
              <a:ext cx="7680145" cy="1376405"/>
              <a:chOff x="708205" y="1584959"/>
              <a:chExt cx="7680145" cy="1376405"/>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59"/>
                <a:ext cx="7632700" cy="137640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22578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7347858" cy="1253402"/>
            </a:xfrm>
            <a:prstGeom prst="rect">
              <a:avLst/>
            </a:prstGeom>
            <a:noFill/>
          </p:spPr>
          <p:txBody>
            <a:bodyPr wrap="square" lIns="0" tIns="72000" rIns="0" bIns="72000" rtlCol="0">
              <a:spAutoFit/>
            </a:bodyPr>
            <a:lstStyle/>
            <a:p>
              <a:pPr lvl="0"/>
              <a:r>
                <a:rPr lang="en-GB" dirty="0">
                  <a:solidFill>
                    <a:srgbClr val="1C1C1C"/>
                  </a:solidFill>
                </a:rPr>
                <a:t>Doctors diagnosed Hawking with Amyotrophic Lateral Sclerosis, or ALS. Hawking was given just two years to live and he became very depressed. However, his disease progressed more slowly than doctors had imagined and he returned to his studies. </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4315735"/>
            <a:ext cx="5338912" cy="827765"/>
            <a:chOff x="708205" y="2194556"/>
            <a:chExt cx="5338912" cy="827765"/>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6"/>
              <a:ext cx="5338912" cy="827765"/>
              <a:chOff x="708205" y="1584959"/>
              <a:chExt cx="5338912" cy="827765"/>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9"/>
                <a:ext cx="5291467" cy="8277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195908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830958" cy="699404"/>
            </a:xfrm>
            <a:prstGeom prst="rect">
              <a:avLst/>
            </a:prstGeom>
            <a:noFill/>
          </p:spPr>
          <p:txBody>
            <a:bodyPr wrap="square" lIns="0" tIns="72000" rIns="0" bIns="72000" rtlCol="0">
              <a:spAutoFit/>
            </a:bodyPr>
            <a:lstStyle/>
            <a:p>
              <a:pPr lvl="0"/>
              <a:r>
                <a:rPr lang="en-GB" dirty="0">
                  <a:solidFill>
                    <a:srgbClr val="1C1C1C"/>
                  </a:solidFill>
                </a:rPr>
                <a:t>He met and fell in love with Jane Wilde, and Hawking felt that he had something to live for. </a:t>
              </a:r>
            </a:p>
          </p:txBody>
        </p:sp>
      </p:grpSp>
      <p:pic>
        <p:nvPicPr>
          <p:cNvPr id="10" name="Picture 9">
            <a:extLst>
              <a:ext uri="{FF2B5EF4-FFF2-40B4-BE49-F238E27FC236}">
                <a16:creationId xmlns:a16="http://schemas.microsoft.com/office/drawing/2014/main" id="{5773DFF2-8146-4FBB-90F1-F7CB2D2949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40" t="-5089" r="-10764" b="-10710"/>
          <a:stretch/>
        </p:blipFill>
        <p:spPr>
          <a:xfrm>
            <a:off x="5802596" y="3828516"/>
            <a:ext cx="2594300" cy="1760434"/>
          </a:xfrm>
          <a:prstGeom prst="ellipse">
            <a:avLst/>
          </a:prstGeom>
          <a:ln w="76200">
            <a:noFill/>
          </a:ln>
        </p:spPr>
      </p:pic>
      <p:grpSp>
        <p:nvGrpSpPr>
          <p:cNvPr id="27" name="Group 26">
            <a:extLst>
              <a:ext uri="{FF2B5EF4-FFF2-40B4-BE49-F238E27FC236}">
                <a16:creationId xmlns:a16="http://schemas.microsoft.com/office/drawing/2014/main" id="{51F5FE93-8915-4B38-AF94-B47FDC49D809}"/>
              </a:ext>
            </a:extLst>
          </p:cNvPr>
          <p:cNvGrpSpPr/>
          <p:nvPr/>
        </p:nvGrpSpPr>
        <p:grpSpPr>
          <a:xfrm>
            <a:off x="708204" y="2268164"/>
            <a:ext cx="6233616" cy="1665481"/>
            <a:chOff x="708205" y="4991102"/>
            <a:chExt cx="6157922" cy="1665481"/>
          </a:xfrm>
        </p:grpSpPr>
        <p:grpSp>
          <p:nvGrpSpPr>
            <p:cNvPr id="28" name="Group 27">
              <a:extLst>
                <a:ext uri="{FF2B5EF4-FFF2-40B4-BE49-F238E27FC236}">
                  <a16:creationId xmlns:a16="http://schemas.microsoft.com/office/drawing/2014/main" id="{A89C629B-A10E-49E3-AAE5-6D8678AE5F05}"/>
                </a:ext>
              </a:extLst>
            </p:cNvPr>
            <p:cNvGrpSpPr/>
            <p:nvPr/>
          </p:nvGrpSpPr>
          <p:grpSpPr>
            <a:xfrm>
              <a:off x="708205" y="4991102"/>
              <a:ext cx="6157922" cy="1665481"/>
              <a:chOff x="708205" y="1276352"/>
              <a:chExt cx="6157922" cy="1665481"/>
            </a:xfrm>
          </p:grpSpPr>
          <p:sp>
            <p:nvSpPr>
              <p:cNvPr id="30" name="Rectangle 29">
                <a:extLst>
                  <a:ext uri="{FF2B5EF4-FFF2-40B4-BE49-F238E27FC236}">
                    <a16:creationId xmlns:a16="http://schemas.microsoft.com/office/drawing/2014/main" id="{7CEAFC88-7B0A-4803-95A4-941185C35E09}"/>
                  </a:ext>
                </a:extLst>
              </p:cNvPr>
              <p:cNvSpPr/>
              <p:nvPr/>
            </p:nvSpPr>
            <p:spPr>
              <a:xfrm>
                <a:off x="755650" y="1276352"/>
                <a:ext cx="6110477" cy="1665481"/>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E58E532A-DA50-4EF6-8253-8FC17C6C3299}"/>
                  </a:ext>
                </a:extLst>
              </p:cNvPr>
              <p:cNvSpPr/>
              <p:nvPr/>
            </p:nvSpPr>
            <p:spPr>
              <a:xfrm rot="2700000">
                <a:off x="708205" y="206062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9" name="TextBox 28">
              <a:extLst>
                <a:ext uri="{FF2B5EF4-FFF2-40B4-BE49-F238E27FC236}">
                  <a16:creationId xmlns:a16="http://schemas.microsoft.com/office/drawing/2014/main" id="{89554585-3729-4783-B4EC-D8CF1E8B94C7}"/>
                </a:ext>
              </a:extLst>
            </p:cNvPr>
            <p:cNvSpPr txBox="1"/>
            <p:nvPr/>
          </p:nvSpPr>
          <p:spPr>
            <a:xfrm>
              <a:off x="896982" y="5059272"/>
              <a:ext cx="4343922" cy="1530401"/>
            </a:xfrm>
            <a:prstGeom prst="rect">
              <a:avLst/>
            </a:prstGeom>
            <a:noFill/>
          </p:spPr>
          <p:txBody>
            <a:bodyPr wrap="square" lIns="0" tIns="72000" rIns="0" bIns="72000" rtlCol="0">
              <a:spAutoFit/>
            </a:bodyPr>
            <a:lstStyle/>
            <a:p>
              <a:pPr lvl="0"/>
              <a:r>
                <a:rPr lang="en-GB" dirty="0">
                  <a:solidFill>
                    <a:srgbClr val="FFFFFF"/>
                  </a:solidFill>
                  <a:latin typeface="Twinkl SemiBold"/>
                </a:rPr>
                <a:t>ALS: A motor neurone disease that causes muscle weakness, paralysis and respiratory failure. It is a degenerative disease, which means it gets worse over time. There is no cure. </a:t>
              </a:r>
            </a:p>
          </p:txBody>
        </p:sp>
      </p:grpSp>
      <p:pic>
        <p:nvPicPr>
          <p:cNvPr id="12" name="Picture 11">
            <a:extLst>
              <a:ext uri="{FF2B5EF4-FFF2-40B4-BE49-F238E27FC236}">
                <a16:creationId xmlns:a16="http://schemas.microsoft.com/office/drawing/2014/main" id="{3E42B544-7CC4-49F2-9838-E11D604A6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92" y="2083028"/>
            <a:ext cx="5600360" cy="4774972"/>
          </a:xfrm>
          <a:prstGeom prst="rect">
            <a:avLst/>
          </a:prstGeom>
        </p:spPr>
      </p:pic>
    </p:spTree>
    <p:extLst>
      <p:ext uri="{BB962C8B-B14F-4D97-AF65-F5344CB8AC3E}">
        <p14:creationId xmlns:p14="http://schemas.microsoft.com/office/powerpoint/2010/main" val="6463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750"/>
                                        <p:tgtEl>
                                          <p:spTgt spid="38"/>
                                        </p:tgtEl>
                                      </p:cBhvr>
                                    </p:animEffect>
                                    <p:anim calcmode="lin" valueType="num">
                                      <p:cBhvr>
                                        <p:cTn id="19" dur="750" fill="hold"/>
                                        <p:tgtEl>
                                          <p:spTgt spid="38"/>
                                        </p:tgtEl>
                                        <p:attrNameLst>
                                          <p:attrName>ppt_x</p:attrName>
                                        </p:attrNameLst>
                                      </p:cBhvr>
                                      <p:tavLst>
                                        <p:tav tm="0">
                                          <p:val>
                                            <p:strVal val="#ppt_x"/>
                                          </p:val>
                                        </p:tav>
                                        <p:tav tm="100000">
                                          <p:val>
                                            <p:strVal val="#ppt_x"/>
                                          </p:val>
                                        </p:tav>
                                      </p:tavLst>
                                    </p:anim>
                                    <p:anim calcmode="lin" valueType="num">
                                      <p:cBhvr>
                                        <p:cTn id="20"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750"/>
                                        <p:tgtEl>
                                          <p:spTgt spid="27"/>
                                        </p:tgtEl>
                                      </p:cBhvr>
                                    </p:animEffect>
                                    <p:anim calcmode="lin" valueType="num">
                                      <p:cBhvr>
                                        <p:cTn id="43" dur="750" fill="hold"/>
                                        <p:tgtEl>
                                          <p:spTgt spid="27"/>
                                        </p:tgtEl>
                                        <p:attrNameLst>
                                          <p:attrName>ppt_x</p:attrName>
                                        </p:attrNameLst>
                                      </p:cBhvr>
                                      <p:tavLst>
                                        <p:tav tm="0">
                                          <p:val>
                                            <p:strVal val="#ppt_x"/>
                                          </p:val>
                                        </p:tav>
                                        <p:tav tm="100000">
                                          <p:val>
                                            <p:strVal val="#ppt_x"/>
                                          </p:val>
                                        </p:tav>
                                      </p:tavLst>
                                    </p:anim>
                                    <p:anim calcmode="lin" valueType="num">
                                      <p:cBhvr>
                                        <p:cTn id="44"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712425"/>
            <a:ext cx="4752558" cy="832366"/>
            <a:chOff x="708205" y="2194557"/>
            <a:chExt cx="4752558" cy="83236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4752558" cy="832366"/>
              <a:chOff x="708205" y="1584960"/>
              <a:chExt cx="4752558" cy="83236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4705113" cy="8323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40083"/>
              <a:ext cx="4187766" cy="699404"/>
            </a:xfrm>
            <a:prstGeom prst="rect">
              <a:avLst/>
            </a:prstGeom>
            <a:noFill/>
          </p:spPr>
          <p:txBody>
            <a:bodyPr wrap="square" lIns="0" tIns="72000" rIns="0" bIns="72000" rtlCol="0">
              <a:spAutoFit/>
            </a:bodyPr>
            <a:lstStyle/>
            <a:p>
              <a:pPr lvl="0"/>
              <a:r>
                <a:rPr lang="en-GB" dirty="0">
                  <a:solidFill>
                    <a:srgbClr val="1C1C1C"/>
                  </a:solidFill>
                </a:rPr>
                <a:t>Stephen Hawking lived a full life despite his disabilities.</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826668"/>
            <a:ext cx="4881712" cy="1072468"/>
            <a:chOff x="708205" y="2194557"/>
            <a:chExt cx="4881712" cy="1072468"/>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7"/>
              <a:ext cx="4881712" cy="1072468"/>
              <a:chOff x="708205" y="1584960"/>
              <a:chExt cx="4881712" cy="1072468"/>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60"/>
                <a:ext cx="4834267" cy="107246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0705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4256132" cy="976403"/>
            </a:xfrm>
            <a:prstGeom prst="rect">
              <a:avLst/>
            </a:prstGeom>
            <a:noFill/>
          </p:spPr>
          <p:txBody>
            <a:bodyPr wrap="square" lIns="0" tIns="72000" rIns="0" bIns="72000" rtlCol="0">
              <a:spAutoFit/>
            </a:bodyPr>
            <a:lstStyle/>
            <a:p>
              <a:pPr lvl="0"/>
              <a:r>
                <a:rPr lang="en-GB" dirty="0">
                  <a:solidFill>
                    <a:srgbClr val="1C1C1C"/>
                  </a:solidFill>
                </a:rPr>
                <a:t>He used a wheelchair to move around and a computer with a voice synthesizer to talk. </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4220837"/>
            <a:ext cx="5338912" cy="1086101"/>
            <a:chOff x="708205" y="2194556"/>
            <a:chExt cx="5338912" cy="1086101"/>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6"/>
              <a:ext cx="5338912" cy="1086101"/>
              <a:chOff x="708205" y="1584959"/>
              <a:chExt cx="5338912" cy="1086101"/>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9"/>
                <a:ext cx="5291467" cy="108610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208123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358682" cy="976403"/>
            </a:xfrm>
            <a:prstGeom prst="rect">
              <a:avLst/>
            </a:prstGeom>
            <a:noFill/>
          </p:spPr>
          <p:txBody>
            <a:bodyPr wrap="square" lIns="0" tIns="72000" rIns="0" bIns="72000" rtlCol="0">
              <a:spAutoFit/>
            </a:bodyPr>
            <a:lstStyle/>
            <a:p>
              <a:pPr lvl="0"/>
              <a:r>
                <a:rPr lang="en-GB" dirty="0">
                  <a:solidFill>
                    <a:srgbClr val="1C1C1C"/>
                  </a:solidFill>
                </a:rPr>
                <a:t>His condition did continue to deteriorate, though, and this renowned scientist sadly died on 14</a:t>
              </a:r>
              <a:r>
                <a:rPr lang="en-GB" baseline="30000" dirty="0">
                  <a:solidFill>
                    <a:srgbClr val="1C1C1C"/>
                  </a:solidFill>
                </a:rPr>
                <a:t>th</a:t>
              </a:r>
              <a:r>
                <a:rPr lang="en-GB" dirty="0">
                  <a:solidFill>
                    <a:srgbClr val="1C1C1C"/>
                  </a:solidFill>
                </a:rPr>
                <a:t> March 2018, aged 76.</a:t>
              </a:r>
            </a:p>
          </p:txBody>
        </p:sp>
      </p:grpSp>
      <p:pic>
        <p:nvPicPr>
          <p:cNvPr id="32" name="Picture 4">
            <a:extLst>
              <a:ext uri="{FF2B5EF4-FFF2-40B4-BE49-F238E27FC236}">
                <a16:creationId xmlns:a16="http://schemas.microsoft.com/office/drawing/2014/main" id="{376F8B9B-2D91-42BC-B12F-8A2FD5868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432128" y="1500188"/>
            <a:ext cx="2956222" cy="4592637"/>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750"/>
                                        <p:tgtEl>
                                          <p:spTgt spid="38"/>
                                        </p:tgtEl>
                                      </p:cBhvr>
                                    </p:animEffect>
                                    <p:anim calcmode="lin" valueType="num">
                                      <p:cBhvr>
                                        <p:cTn id="15" dur="750" fill="hold"/>
                                        <p:tgtEl>
                                          <p:spTgt spid="38"/>
                                        </p:tgtEl>
                                        <p:attrNameLst>
                                          <p:attrName>ppt_x</p:attrName>
                                        </p:attrNameLst>
                                      </p:cBhvr>
                                      <p:tavLst>
                                        <p:tav tm="0">
                                          <p:val>
                                            <p:strVal val="#ppt_x"/>
                                          </p:val>
                                        </p:tav>
                                        <p:tav tm="100000">
                                          <p:val>
                                            <p:strVal val="#ppt_x"/>
                                          </p:val>
                                        </p:tav>
                                      </p:tavLst>
                                    </p:anim>
                                    <p:anim calcmode="lin" valueType="num">
                                      <p:cBhvr>
                                        <p:cTn id="16"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19130"/>
            <a:ext cx="7680145" cy="806486"/>
            <a:chOff x="708205" y="2194557"/>
            <a:chExt cx="7680145" cy="80648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7680145" cy="806486"/>
              <a:chOff x="708205" y="1584960"/>
              <a:chExt cx="7680145" cy="80648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7632700" cy="80648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4377" cy="699404"/>
            </a:xfrm>
            <a:prstGeom prst="rect">
              <a:avLst/>
            </a:prstGeom>
            <a:noFill/>
          </p:spPr>
          <p:txBody>
            <a:bodyPr wrap="square" lIns="0" tIns="72000" rIns="0" bIns="72000" rtlCol="0">
              <a:spAutoFit/>
            </a:bodyPr>
            <a:lstStyle/>
            <a:p>
              <a:pPr lvl="0"/>
              <a:r>
                <a:rPr lang="en-GB" dirty="0">
                  <a:solidFill>
                    <a:srgbClr val="1C1C1C"/>
                  </a:solidFill>
                </a:rPr>
                <a:t>Stephen Hawking is remembered as one of the greatest scientists that ever lived.</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576511"/>
            <a:ext cx="5468308" cy="1081089"/>
            <a:chOff x="708205" y="2194556"/>
            <a:chExt cx="5468308" cy="1081089"/>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6"/>
              <a:ext cx="5468308" cy="1081089"/>
              <a:chOff x="708205" y="1584959"/>
              <a:chExt cx="5468308" cy="1081089"/>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59"/>
                <a:ext cx="5420863" cy="1081089"/>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07913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5055244" cy="976403"/>
            </a:xfrm>
            <a:prstGeom prst="rect">
              <a:avLst/>
            </a:prstGeom>
            <a:noFill/>
          </p:spPr>
          <p:txBody>
            <a:bodyPr wrap="square" lIns="0" tIns="72000" rIns="0" bIns="72000" rtlCol="0">
              <a:spAutoFit/>
            </a:bodyPr>
            <a:lstStyle/>
            <a:p>
              <a:pPr lvl="0"/>
              <a:r>
                <a:rPr lang="en-GB" dirty="0">
                  <a:solidFill>
                    <a:srgbClr val="1C1C1C"/>
                  </a:solidFill>
                </a:rPr>
                <a:t>His theories, such as those concerning black holes, have changed the way we understand the universe.</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3999132"/>
            <a:ext cx="7680145" cy="1633913"/>
            <a:chOff x="708205" y="2194555"/>
            <a:chExt cx="7680145" cy="1633913"/>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5"/>
              <a:ext cx="7680145" cy="1633913"/>
              <a:chOff x="708205" y="1584958"/>
              <a:chExt cx="7680145" cy="1633913"/>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8"/>
                <a:ext cx="7632700" cy="163391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236452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977608" cy="1530401"/>
            </a:xfrm>
            <a:prstGeom prst="rect">
              <a:avLst/>
            </a:prstGeom>
            <a:noFill/>
          </p:spPr>
          <p:txBody>
            <a:bodyPr wrap="square" lIns="0" tIns="72000" rIns="0" bIns="72000" rtlCol="0">
              <a:spAutoFit/>
            </a:bodyPr>
            <a:lstStyle/>
            <a:p>
              <a:r>
                <a:rPr lang="en-GB" dirty="0">
                  <a:solidFill>
                    <a:srgbClr val="1C1C1C"/>
                  </a:solidFill>
                </a:rPr>
                <a:t>His many books have helped millions to understand difficult scientific concepts and he has inspired </a:t>
              </a:r>
              <a:r>
                <a:rPr lang="en-GB" altLang="en-US" dirty="0"/>
                <a:t>people around the world with his passion for science and his ability to overcome difficulties.</a:t>
              </a:r>
            </a:p>
          </p:txBody>
        </p:sp>
      </p:grpSp>
      <p:pic>
        <p:nvPicPr>
          <p:cNvPr id="2050" name="Picture 2" descr="https://upload.wikimedia.org/wikipedia/commons/e/eb/Stephen_Hawking.StarChild.jpg">
            <a:extLst>
              <a:ext uri="{FF2B5EF4-FFF2-40B4-BE49-F238E27FC236}">
                <a16:creationId xmlns:a16="http://schemas.microsoft.com/office/drawing/2014/main" id="{55499344-FEFC-425E-9769-8817367AC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26" y="2414557"/>
            <a:ext cx="2381250" cy="3419475"/>
          </a:xfrm>
          <a:prstGeom prst="rect">
            <a:avLst/>
          </a:prstGeom>
          <a:noFill/>
          <a:ln w="38100">
            <a:solidFill>
              <a:srgbClr val="7768A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750"/>
                                        <p:tgtEl>
                                          <p:spTgt spid="38"/>
                                        </p:tgtEl>
                                      </p:cBhvr>
                                    </p:animEffect>
                                    <p:anim calcmode="lin" valueType="num">
                                      <p:cBhvr>
                                        <p:cTn id="15" dur="750" fill="hold"/>
                                        <p:tgtEl>
                                          <p:spTgt spid="38"/>
                                        </p:tgtEl>
                                        <p:attrNameLst>
                                          <p:attrName>ppt_x</p:attrName>
                                        </p:attrNameLst>
                                      </p:cBhvr>
                                      <p:tavLst>
                                        <p:tav tm="0">
                                          <p:val>
                                            <p:strVal val="#ppt_x"/>
                                          </p:val>
                                        </p:tav>
                                        <p:tav tm="100000">
                                          <p:val>
                                            <p:strVal val="#ppt_x"/>
                                          </p:val>
                                        </p:tav>
                                      </p:tavLst>
                                    </p:anim>
                                    <p:anim calcmode="lin" valueType="num">
                                      <p:cBhvr>
                                        <p:cTn id="16"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C1C1C"/>
      </a:hlink>
      <a:folHlink>
        <a:srgbClr val="1C1C1C"/>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lish Lesson Presentation" id="{3E99E1FF-6112-4F56-AE2F-E6B630F1A11C}" vid="{95F88451-C6EF-438A-A25D-91151BA0E32D}"/>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nglish Lesson Presentation" id="{3E99E1FF-6112-4F56-AE2F-E6B630F1A11C}" vid="{6EFEC386-A457-42D6-BCC4-C9279F79E2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Lesson Presentation</Template>
  <TotalTime>663</TotalTime>
  <Words>1562</Words>
  <Application>Microsoft Office PowerPoint</Application>
  <PresentationFormat>On-screen Show (4:3)</PresentationFormat>
  <Paragraphs>132</Paragraphs>
  <Slides>23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Tuffy-TTF</vt:lpstr>
      <vt:lpstr>Twinkl</vt:lpstr>
      <vt:lpstr>Arial</vt:lpstr>
      <vt:lpstr>Sassoon Infant Rg</vt:lpstr>
      <vt:lpstr>Tuffy</vt:lpstr>
      <vt:lpstr>Calibri</vt:lpstr>
      <vt:lpstr>Twinkl SemiBold</vt:lpstr>
      <vt:lpstr>Office Theme</vt:lpstr>
      <vt:lpstr>1_Office Theme</vt:lpstr>
      <vt:lpstr>PowerPoint Presentation</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Cris Lima</dc:creator>
  <cp:lastModifiedBy>Cris Lima</cp:lastModifiedBy>
  <cp:revision>48</cp:revision>
  <dcterms:created xsi:type="dcterms:W3CDTF">2019-02-28T10:09:11Z</dcterms:created>
  <dcterms:modified xsi:type="dcterms:W3CDTF">2019-03-08T12:10:57Z</dcterms:modified>
</cp:coreProperties>
</file>