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71" r:id="rId3"/>
    <p:sldId id="272" r:id="rId4"/>
    <p:sldId id="274" r:id="rId5"/>
    <p:sldId id="285" r:id="rId6"/>
    <p:sldId id="286" r:id="rId7"/>
    <p:sldId id="277" r:id="rId8"/>
    <p:sldId id="287" r:id="rId9"/>
    <p:sldId id="275" r:id="rId10"/>
    <p:sldId id="278" r:id="rId11"/>
    <p:sldId id="279" r:id="rId12"/>
    <p:sldId id="267" r:id="rId13"/>
  </p:sldIdLst>
  <p:sldSz cx="9144000" cy="6858000" type="screen4x3"/>
  <p:notesSz cx="6858000" cy="9144000"/>
  <p:embeddedFontLst>
    <p:embeddedFont>
      <p:font typeface="Twinkl" panose="02000000000000000000" pitchFamily="2" charset="0"/>
      <p:regular r:id="rId16"/>
      <p:bold r:id="rId17"/>
    </p:embeddedFont>
    <p:embeddedFont>
      <p:font typeface="Twinkl SemiBold" charset="0"/>
      <p:bold r:id="rId18"/>
    </p:embeddedFont>
    <p:embeddedFont>
      <p:font typeface="Calibri" panose="020F0502020204030204" pitchFamily="34" charset="0"/>
      <p:regular r:id="rId19"/>
      <p:bold r:id="rId20"/>
      <p:italic r:id="rId21"/>
      <p:boldItalic r:id="rId22"/>
    </p:embeddedFont>
    <p:embeddedFont>
      <p:font typeface="MS PGothic" panose="020B0600070205080204" pitchFamily="34" charset="-128"/>
      <p:regular r:id="rId23"/>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1BF"/>
    <a:srgbClr val="C375A3"/>
    <a:srgbClr val="90BA94"/>
    <a:srgbClr val="C07E8A"/>
    <a:srgbClr val="79D1EE"/>
    <a:srgbClr val="5B709B"/>
    <a:srgbClr val="7AD2F0"/>
    <a:srgbClr val="F8D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56" autoAdjust="0"/>
    <p:restoredTop sz="94660"/>
  </p:normalViewPr>
  <p:slideViewPr>
    <p:cSldViewPr snapToGrid="0">
      <p:cViewPr varScale="1">
        <p:scale>
          <a:sx n="87" d="100"/>
          <a:sy n="87" d="100"/>
        </p:scale>
        <p:origin x="1224" y="8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585E908-68F7-43E4-9CAA-2E3CDA665559}" type="datetimeFigureOut">
              <a:rPr lang="en-GB"/>
              <a:pPr>
                <a:defRPr/>
              </a:pPr>
              <a:t>07/01/2025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036304A-6803-4D8F-853C-21CBD65CA7FF}" type="slidenum">
              <a:rPr lang="en-GB"/>
              <a:pPr>
                <a:defRPr/>
              </a:pPr>
              <a:t>‹#›</a:t>
            </a:fld>
            <a:endParaRPr lang="en-GB"/>
          </a:p>
        </p:txBody>
      </p:sp>
    </p:spTree>
    <p:extLst>
      <p:ext uri="{BB962C8B-B14F-4D97-AF65-F5344CB8AC3E}">
        <p14:creationId xmlns:p14="http://schemas.microsoft.com/office/powerpoint/2010/main" val="52215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434F3FE-8B8D-45C6-A5D6-DE388BA94ACB}" type="datetimeFigureOut">
              <a:rPr lang="en-GB"/>
              <a:pPr>
                <a:defRPr/>
              </a:pPr>
              <a:t>07/01/2025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CAB0891-3E4F-40CE-A865-C80BA0CDE63A}" type="slidenum">
              <a:rPr lang="en-GB"/>
              <a:pPr>
                <a:defRPr/>
              </a:pPr>
              <a:t>‹#›</a:t>
            </a:fld>
            <a:endParaRPr lang="en-GB"/>
          </a:p>
        </p:txBody>
      </p:sp>
    </p:spTree>
    <p:extLst>
      <p:ext uri="{BB962C8B-B14F-4D97-AF65-F5344CB8AC3E}">
        <p14:creationId xmlns:p14="http://schemas.microsoft.com/office/powerpoint/2010/main" val="4352515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early-years-topics/early-years-festivals-and-cultural-celebrations/early-years-new-year"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resources/early-years-topics/early-years-festivals-and-cultural-celebrations/early-years-new-year" TargetMode="External"/><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6CEE72B0-E11E-A5F7-F8D3-99E1B8C9CF75}"/>
              </a:ext>
            </a:extLst>
          </p:cNvPr>
          <p:cNvSpPr/>
          <p:nvPr userDrawn="1"/>
        </p:nvSpPr>
        <p:spPr>
          <a:xfrm>
            <a:off x="114300" y="6040316"/>
            <a:ext cx="1134208" cy="720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3"/>
            <a:extLst>
              <a:ext uri="{FF2B5EF4-FFF2-40B4-BE49-F238E27FC236}">
                <a16:creationId xmlns:a16="http://schemas.microsoft.com/office/drawing/2014/main" id="{B1F179B6-7DB7-75AE-0724-7DE71D7EA99C}"/>
              </a:ext>
            </a:extLst>
          </p:cNvPr>
          <p:cNvSpPr/>
          <p:nvPr userDrawn="1"/>
        </p:nvSpPr>
        <p:spPr>
          <a:xfrm>
            <a:off x="8343900" y="6101862"/>
            <a:ext cx="800100" cy="659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0068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293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029375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6"/>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6803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B63B5160-6A4F-C24F-D2DE-204F56826CD5}"/>
              </a:ext>
            </a:extLst>
          </p:cNvPr>
          <p:cNvSpPr/>
          <p:nvPr userDrawn="1"/>
        </p:nvSpPr>
        <p:spPr>
          <a:xfrm>
            <a:off x="114300" y="6040316"/>
            <a:ext cx="1134208" cy="720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3"/>
            <a:extLst>
              <a:ext uri="{FF2B5EF4-FFF2-40B4-BE49-F238E27FC236}">
                <a16:creationId xmlns:a16="http://schemas.microsoft.com/office/drawing/2014/main" id="{D0ADD50C-D9B2-1085-75C1-5DA8F9FF3794}"/>
              </a:ext>
            </a:extLst>
          </p:cNvPr>
          <p:cNvSpPr/>
          <p:nvPr userDrawn="1"/>
        </p:nvSpPr>
        <p:spPr>
          <a:xfrm>
            <a:off x="8343900" y="6101862"/>
            <a:ext cx="800100" cy="659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96772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early-years-topics/early-years-festivals-and-cultural-celebrations/early-years-new-yea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tiff"/><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hyperlink" Target="https://www.twinkl.co.uk/resources/early-years-topics/early-years-festivals-and-cultural-celebrations/early-years-new-year"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8356DA26-E8F0-EA9B-6DF1-9037FA7B61DD}"/>
              </a:ext>
            </a:extLst>
          </p:cNvPr>
          <p:cNvSpPr/>
          <p:nvPr/>
        </p:nvSpPr>
        <p:spPr>
          <a:xfrm>
            <a:off x="114300" y="6040316"/>
            <a:ext cx="1134208" cy="720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a:extLst>
              <a:ext uri="{FF2B5EF4-FFF2-40B4-BE49-F238E27FC236}">
                <a16:creationId xmlns:a16="http://schemas.microsoft.com/office/drawing/2014/main" id="{6B641808-D8F6-0D3E-65FF-AEA773861DAA}"/>
              </a:ext>
            </a:extLst>
          </p:cNvPr>
          <p:cNvSpPr/>
          <p:nvPr/>
        </p:nvSpPr>
        <p:spPr>
          <a:xfrm>
            <a:off x="8343900" y="6101862"/>
            <a:ext cx="800100" cy="659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a:xfrm>
            <a:off x="457200" y="479425"/>
            <a:ext cx="8220075" cy="993775"/>
          </a:xfrm>
        </p:spPr>
        <p:txBody>
          <a:bodyPr/>
          <a:lstStyle/>
          <a:p>
            <a:pPr eaLnBrk="1" hangingPunct="1"/>
            <a:r>
              <a:rPr lang="en-GB" altLang="en-US" dirty="0">
                <a:latin typeface="Twinkl" panose="02000000000000000000" pitchFamily="2" charset="0"/>
              </a:rPr>
              <a:t>What Is the New Year Song?</a:t>
            </a:r>
          </a:p>
        </p:txBody>
      </p:sp>
      <p:sp>
        <p:nvSpPr>
          <p:cNvPr id="17411" name="Rectangle 4"/>
          <p:cNvSpPr>
            <a:spLocks noChangeArrowheads="1"/>
          </p:cNvSpPr>
          <p:nvPr/>
        </p:nvSpPr>
        <p:spPr bwMode="auto">
          <a:xfrm>
            <a:off x="4686994" y="1734197"/>
            <a:ext cx="37687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dirty="0">
                <a:solidFill>
                  <a:schemeClr val="tx1"/>
                </a:solidFill>
              </a:rPr>
              <a:t>Many people sing a traditional song on New Year’s Eve which is called ‘Auld Lang Syne’.</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It is sung to say goodbye to the old year and to remember friends.</a:t>
            </a:r>
          </a:p>
          <a:p>
            <a:pPr eaLnBrk="1" hangingPunct="1">
              <a:lnSpc>
                <a:spcPct val="100000"/>
              </a:lnSpc>
              <a:spcBef>
                <a:spcPct val="0"/>
              </a:spcBef>
              <a:buFontTx/>
              <a:buNone/>
            </a:pPr>
            <a:r>
              <a:rPr lang="en-GB" altLang="en-US">
                <a:solidFill>
                  <a:schemeClr val="tx1"/>
                </a:solidFill>
              </a:rPr>
              <a:t>Often, </a:t>
            </a:r>
            <a:r>
              <a:rPr lang="en-GB" altLang="en-US" dirty="0">
                <a:solidFill>
                  <a:schemeClr val="tx1"/>
                </a:solidFill>
              </a:rPr>
              <a:t>people hold hands while they sing the song together.</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You could try this with your friends as you sing the first verse on the next slide.</a:t>
            </a:r>
          </a:p>
        </p:txBody>
      </p:sp>
      <p:pic>
        <p:nvPicPr>
          <p:cNvPr id="3" name="Picture 2">
            <a:extLst>
              <a:ext uri="{FF2B5EF4-FFF2-40B4-BE49-F238E27FC236}">
                <a16:creationId xmlns:a16="http://schemas.microsoft.com/office/drawing/2014/main" id="{D4794415-74DD-4A65-A8A0-1E6E46BFA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5017" y="479425"/>
            <a:ext cx="7578241" cy="535869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p:cNvSpPr>
          <p:nvPr/>
        </p:nvSpPr>
        <p:spPr bwMode="auto">
          <a:xfrm>
            <a:off x="1071563" y="711200"/>
            <a:ext cx="700087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chemeClr val="tx1"/>
                </a:solidFill>
              </a:rPr>
              <a:t>Should auld acquaintance be forgot,</a:t>
            </a:r>
            <a:br>
              <a:rPr lang="en-GB" altLang="en-US" sz="3200">
                <a:solidFill>
                  <a:schemeClr val="tx1"/>
                </a:solidFill>
              </a:rPr>
            </a:br>
            <a:r>
              <a:rPr lang="en-GB" altLang="en-US" sz="3200">
                <a:solidFill>
                  <a:schemeClr val="tx1"/>
                </a:solidFill>
              </a:rPr>
              <a:t>And never brought to mind?</a:t>
            </a:r>
          </a:p>
          <a:p>
            <a:pPr algn="ctr" eaLnBrk="1" hangingPunct="1">
              <a:lnSpc>
                <a:spcPct val="100000"/>
              </a:lnSpc>
              <a:spcBef>
                <a:spcPct val="0"/>
              </a:spcBef>
              <a:buFontTx/>
              <a:buNone/>
            </a:pPr>
            <a:r>
              <a:rPr lang="en-GB" altLang="en-US" sz="3200">
                <a:solidFill>
                  <a:schemeClr val="tx1"/>
                </a:solidFill>
              </a:rPr>
              <a:t>Should auld acquaintance be forgot,</a:t>
            </a:r>
          </a:p>
          <a:p>
            <a:pPr algn="ctr" eaLnBrk="1" hangingPunct="1">
              <a:lnSpc>
                <a:spcPct val="100000"/>
              </a:lnSpc>
              <a:spcBef>
                <a:spcPct val="0"/>
              </a:spcBef>
              <a:buFontTx/>
              <a:buNone/>
            </a:pPr>
            <a:r>
              <a:rPr lang="en-GB" altLang="en-US" sz="3200">
                <a:solidFill>
                  <a:schemeClr val="tx1"/>
                </a:solidFill>
              </a:rPr>
              <a:t>And auld lang syne!</a:t>
            </a:r>
          </a:p>
        </p:txBody>
      </p:sp>
      <p:pic>
        <p:nvPicPr>
          <p:cNvPr id="18435"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9988" y="2751138"/>
            <a:ext cx="5684837"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9894" t="1" r="9894" b="36324"/>
          <a:stretch/>
        </p:blipFill>
        <p:spPr bwMode="auto">
          <a:xfrm>
            <a:off x="5441795" y="2257749"/>
            <a:ext cx="3702205" cy="415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2003" b="32656"/>
          <a:stretch/>
        </p:blipFill>
        <p:spPr bwMode="auto">
          <a:xfrm>
            <a:off x="599214" y="2450237"/>
            <a:ext cx="2238944" cy="396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EB168A63-5CD4-4ABF-AB33-7183871011A5}"/>
              </a:ext>
            </a:extLst>
          </p:cNvPr>
          <p:cNvSpPr/>
          <p:nvPr/>
        </p:nvSpPr>
        <p:spPr>
          <a:xfrm>
            <a:off x="3586579" y="5610295"/>
            <a:ext cx="1663030" cy="417512"/>
          </a:xfrm>
          <a:prstGeom prst="roundRect">
            <a:avLst/>
          </a:prstGeom>
          <a:solidFill>
            <a:srgbClr val="C375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GB" altLang="en-US" dirty="0">
                <a:solidFill>
                  <a:schemeClr val="tx1"/>
                </a:solidFill>
                <a:ea typeface="MS PGothic" panose="020B0600070205080204" pitchFamily="34" charset="-128"/>
              </a:rPr>
              <a:t>Click to listen</a:t>
            </a:r>
            <a:endParaRPr lang="en-GB" altLang="en-US" dirty="0">
              <a:ea typeface="MS PGothic" panose="020B0600070205080204" pitchFamily="34" charset="-128"/>
            </a:endParaRPr>
          </a:p>
        </p:txBody>
      </p:sp>
      <p:pic>
        <p:nvPicPr>
          <p:cNvPr id="2" name="auld-lang-syne-acoustic-guitar_f1svYNNu">
            <a:hlinkClick r:id="" action="ppaction://media"/>
            <a:extLst>
              <a:ext uri="{FF2B5EF4-FFF2-40B4-BE49-F238E27FC236}">
                <a16:creationId xmlns:a16="http://schemas.microsoft.com/office/drawing/2014/main" id="{57D9A5D1-3443-4A8F-9CD2-A1B3A697E3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6286" y="3978753"/>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70A1F3E3-1896-B7F2-8E31-8FAA78998EA7}"/>
              </a:ext>
            </a:extLst>
          </p:cNvPr>
          <p:cNvSpPr/>
          <p:nvPr/>
        </p:nvSpPr>
        <p:spPr>
          <a:xfrm>
            <a:off x="114300" y="6040316"/>
            <a:ext cx="1134208" cy="720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a:extLst>
              <a:ext uri="{FF2B5EF4-FFF2-40B4-BE49-F238E27FC236}">
                <a16:creationId xmlns:a16="http://schemas.microsoft.com/office/drawing/2014/main" id="{9D8A910C-AE0D-1C39-1CCB-AA41484A874E}"/>
              </a:ext>
            </a:extLst>
          </p:cNvPr>
          <p:cNvSpPr/>
          <p:nvPr/>
        </p:nvSpPr>
        <p:spPr>
          <a:xfrm>
            <a:off x="8343900" y="6101862"/>
            <a:ext cx="800100" cy="659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noChangeArrowheads="1"/>
          </p:cNvSpPr>
          <p:nvPr>
            <p:ph type="title"/>
          </p:nvPr>
        </p:nvSpPr>
        <p:spPr>
          <a:xfrm>
            <a:off x="457200" y="479425"/>
            <a:ext cx="8220075" cy="993775"/>
          </a:xfrm>
        </p:spPr>
        <p:txBody>
          <a:bodyPr/>
          <a:lstStyle/>
          <a:p>
            <a:pPr eaLnBrk="1" hangingPunct="1"/>
            <a:r>
              <a:rPr lang="en-GB" altLang="en-US" sz="3600" dirty="0">
                <a:latin typeface="Twinkl" panose="02000000000000000000" pitchFamily="2" charset="0"/>
              </a:rPr>
              <a:t>What Is New Year?</a:t>
            </a:r>
          </a:p>
        </p:txBody>
      </p:sp>
      <p:sp>
        <p:nvSpPr>
          <p:cNvPr id="7" name="Rectangle: Rounded Corners 6"/>
          <p:cNvSpPr/>
          <p:nvPr/>
        </p:nvSpPr>
        <p:spPr>
          <a:xfrm>
            <a:off x="708025" y="1473200"/>
            <a:ext cx="7718425" cy="901700"/>
          </a:xfrm>
          <a:prstGeom prst="roundRect">
            <a:avLst/>
          </a:prstGeom>
          <a:solidFill>
            <a:srgbClr val="C375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GB" altLang="en-US" dirty="0">
                <a:ea typeface="MS PGothic" panose="020B0600070205080204" pitchFamily="34" charset="-128"/>
              </a:rPr>
              <a:t>New Year's Day is the first day of the new year. </a:t>
            </a:r>
          </a:p>
          <a:p>
            <a:pPr algn="ctr" eaLnBrk="1" fontAlgn="auto" hangingPunct="1">
              <a:lnSpc>
                <a:spcPct val="110000"/>
              </a:lnSpc>
              <a:spcBef>
                <a:spcPts val="0"/>
              </a:spcBef>
              <a:spcAft>
                <a:spcPts val="0"/>
              </a:spcAft>
              <a:defRPr/>
            </a:pPr>
            <a:r>
              <a:rPr lang="en-GB" altLang="en-US" dirty="0">
                <a:ea typeface="MS PGothic" panose="020B0600070205080204" pitchFamily="34" charset="-128"/>
              </a:rPr>
              <a:t>It is celebrated as a holiday in many countries in the world.</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88" t="188"/>
          <a:stretch/>
        </p:blipFill>
        <p:spPr>
          <a:xfrm>
            <a:off x="2213875" y="2663845"/>
            <a:ext cx="4716249" cy="3334933"/>
          </a:xfrm>
          <a:prstGeom prst="round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noChangeArrowheads="1"/>
          </p:cNvSpPr>
          <p:nvPr>
            <p:ph type="title"/>
          </p:nvPr>
        </p:nvSpPr>
        <p:spPr>
          <a:xfrm>
            <a:off x="457200" y="479425"/>
            <a:ext cx="8220075" cy="993775"/>
          </a:xfrm>
        </p:spPr>
        <p:txBody>
          <a:bodyPr/>
          <a:lstStyle/>
          <a:p>
            <a:pPr eaLnBrk="1" hangingPunct="1"/>
            <a:r>
              <a:rPr lang="en-GB" altLang="en-US" sz="3600" dirty="0">
                <a:latin typeface="Twinkl" panose="02000000000000000000" pitchFamily="2" charset="0"/>
              </a:rPr>
              <a:t>When Is New Year?</a:t>
            </a:r>
          </a:p>
        </p:txBody>
      </p:sp>
      <p:sp>
        <p:nvSpPr>
          <p:cNvPr id="7" name="Rectangle: Rounded Corners 6"/>
          <p:cNvSpPr/>
          <p:nvPr/>
        </p:nvSpPr>
        <p:spPr>
          <a:xfrm>
            <a:off x="708025" y="1473200"/>
            <a:ext cx="7718425" cy="1270000"/>
          </a:xfrm>
          <a:prstGeom prst="roundRect">
            <a:avLst/>
          </a:prstGeom>
          <a:solidFill>
            <a:srgbClr val="78A1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GB" altLang="en-US" dirty="0">
                <a:ea typeface="MS PGothic" panose="020B0600070205080204" pitchFamily="34" charset="-128"/>
              </a:rPr>
              <a:t>New Year’s Eve is the last day of the year. It is on 31st December. Lots of people stay up late on New Year’s Eve. At midnight, the new year begins. New Year’s Day is the first day of the new year. It is on 1st January. </a:t>
            </a:r>
          </a:p>
        </p:txBody>
      </p:sp>
      <p:pic>
        <p:nvPicPr>
          <p:cNvPr id="1126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960688"/>
            <a:ext cx="3236912"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950" y="3005138"/>
            <a:ext cx="3184525"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p:cNvSpPr>
            <a:spLocks noGrp="1" noChangeArrowheads="1"/>
          </p:cNvSpPr>
          <p:nvPr>
            <p:ph type="title"/>
          </p:nvPr>
        </p:nvSpPr>
        <p:spPr>
          <a:xfrm>
            <a:off x="457200" y="479425"/>
            <a:ext cx="8220075" cy="993775"/>
          </a:xfrm>
        </p:spPr>
        <p:txBody>
          <a:bodyPr/>
          <a:lstStyle/>
          <a:p>
            <a:pPr algn="ctr" eaLnBrk="1" hangingPunct="1"/>
            <a:r>
              <a:rPr lang="en-GB" altLang="en-US" sz="3600" dirty="0">
                <a:latin typeface="Twinkl" panose="02000000000000000000" pitchFamily="2" charset="0"/>
              </a:rPr>
              <a:t>How Do People Celebrate </a:t>
            </a:r>
            <a:br>
              <a:rPr lang="en-GB" altLang="en-US" sz="3600" dirty="0">
                <a:latin typeface="Twinkl" panose="02000000000000000000" pitchFamily="2" charset="0"/>
              </a:rPr>
            </a:br>
            <a:r>
              <a:rPr lang="en-GB" altLang="en-US" sz="3600" dirty="0">
                <a:latin typeface="Twinkl" panose="02000000000000000000" pitchFamily="2" charset="0"/>
              </a:rPr>
              <a:t>New Year’s Eve?</a:t>
            </a:r>
          </a:p>
        </p:txBody>
      </p:sp>
      <p:sp>
        <p:nvSpPr>
          <p:cNvPr id="6" name="Rectangle: Rounded Corners 5"/>
          <p:cNvSpPr/>
          <p:nvPr/>
        </p:nvSpPr>
        <p:spPr>
          <a:xfrm>
            <a:off x="836613" y="2863850"/>
            <a:ext cx="6424612" cy="492125"/>
          </a:xfrm>
          <a:prstGeom prst="roundRect">
            <a:avLst/>
          </a:prstGeom>
          <a:solidFill>
            <a:srgbClr val="78A1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fontAlgn="auto" hangingPunct="1">
              <a:lnSpc>
                <a:spcPct val="110000"/>
              </a:lnSpc>
              <a:spcBef>
                <a:spcPts val="0"/>
              </a:spcBef>
              <a:spcAft>
                <a:spcPts val="0"/>
              </a:spcAft>
              <a:buFont typeface="Arial" panose="020B0604020202020204" pitchFamily="34" charset="0"/>
              <a:buChar char="•"/>
              <a:defRPr/>
            </a:pPr>
            <a:r>
              <a:rPr lang="en-GB" altLang="en-US" dirty="0">
                <a:solidFill>
                  <a:schemeClr val="tx1"/>
                </a:solidFill>
                <a:ea typeface="MS PGothic" panose="020B0600070205080204" pitchFamily="34" charset="-128"/>
              </a:rPr>
              <a:t>Have fun and celebrate</a:t>
            </a:r>
            <a:endParaRPr lang="en-GB" altLang="en-US" dirty="0">
              <a:ea typeface="MS PGothic" panose="020B0600070205080204" pitchFamily="34" charset="-128"/>
            </a:endParaRPr>
          </a:p>
        </p:txBody>
      </p:sp>
      <p:sp>
        <p:nvSpPr>
          <p:cNvPr id="11" name="Rectangle: Rounded Corners 10"/>
          <p:cNvSpPr/>
          <p:nvPr/>
        </p:nvSpPr>
        <p:spPr>
          <a:xfrm>
            <a:off x="836613" y="3819525"/>
            <a:ext cx="6297612" cy="555625"/>
          </a:xfrm>
          <a:prstGeom prst="roundRect">
            <a:avLst/>
          </a:prstGeom>
          <a:solidFill>
            <a:srgbClr val="78A1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fontAlgn="auto" hangingPunct="1">
              <a:lnSpc>
                <a:spcPct val="110000"/>
              </a:lnSpc>
              <a:spcBef>
                <a:spcPts val="0"/>
              </a:spcBef>
              <a:spcAft>
                <a:spcPts val="0"/>
              </a:spcAft>
              <a:buFont typeface="Arial" panose="020B0604020202020204" pitchFamily="34" charset="0"/>
              <a:buChar char="•"/>
              <a:defRPr/>
            </a:pPr>
            <a:r>
              <a:rPr lang="en-GB" altLang="en-US" dirty="0">
                <a:solidFill>
                  <a:schemeClr val="tx1"/>
                </a:solidFill>
                <a:ea typeface="MS PGothic" panose="020B0600070205080204" pitchFamily="34" charset="-128"/>
              </a:rPr>
              <a:t>Hope for good things in the future</a:t>
            </a:r>
            <a:endParaRPr lang="en-GB" altLang="en-US" dirty="0">
              <a:ea typeface="MS PGothic" panose="020B0600070205080204" pitchFamily="34" charset="-128"/>
            </a:endParaRPr>
          </a:p>
        </p:txBody>
      </p:sp>
      <p:sp>
        <p:nvSpPr>
          <p:cNvPr id="12" name="Rectangle: Rounded Corners 11"/>
          <p:cNvSpPr/>
          <p:nvPr/>
        </p:nvSpPr>
        <p:spPr>
          <a:xfrm>
            <a:off x="836613" y="4916488"/>
            <a:ext cx="7716837" cy="785812"/>
          </a:xfrm>
          <a:prstGeom prst="roundRect">
            <a:avLst/>
          </a:prstGeom>
          <a:solidFill>
            <a:srgbClr val="C375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GB" altLang="en-US" dirty="0">
                <a:solidFill>
                  <a:schemeClr val="tx1"/>
                </a:solidFill>
                <a:ea typeface="MS PGothic" panose="020B0600070205080204" pitchFamily="34" charset="-128"/>
              </a:rPr>
              <a:t>Do you celebrate New Year’s Eve? What do you do?</a:t>
            </a:r>
            <a:endParaRPr lang="en-GB" altLang="en-US" dirty="0">
              <a:ea typeface="MS PGothic" panose="020B0600070205080204" pitchFamily="34" charset="-128"/>
            </a:endParaRPr>
          </a:p>
        </p:txBody>
      </p:sp>
      <p:sp>
        <p:nvSpPr>
          <p:cNvPr id="7" name="Rectangle: Rounded Corners 6"/>
          <p:cNvSpPr/>
          <p:nvPr/>
        </p:nvSpPr>
        <p:spPr>
          <a:xfrm>
            <a:off x="765175" y="1521938"/>
            <a:ext cx="7604125" cy="1042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10000"/>
              </a:lnSpc>
              <a:spcBef>
                <a:spcPts val="0"/>
              </a:spcBef>
              <a:spcAft>
                <a:spcPts val="0"/>
              </a:spcAft>
              <a:defRPr/>
            </a:pPr>
            <a:r>
              <a:rPr lang="en-GB" altLang="en-US" dirty="0">
                <a:solidFill>
                  <a:schemeClr val="tx1"/>
                </a:solidFill>
                <a:ea typeface="MS PGothic" panose="020B0600070205080204" pitchFamily="34" charset="-128"/>
              </a:rPr>
              <a:t>Many people celebrate New Year’s Eve by spending time with family and friends. They might have a party.</a:t>
            </a:r>
            <a:br>
              <a:rPr lang="en-GB" altLang="en-US" dirty="0">
                <a:solidFill>
                  <a:schemeClr val="tx1"/>
                </a:solidFill>
                <a:ea typeface="MS PGothic" panose="020B0600070205080204" pitchFamily="34" charset="-128"/>
              </a:rPr>
            </a:br>
            <a:endParaRPr lang="en-GB" altLang="en-US" dirty="0">
              <a:solidFill>
                <a:schemeClr val="tx1"/>
              </a:solidFill>
              <a:ea typeface="MS PGothic" panose="020B0600070205080204" pitchFamily="34" charset="-128"/>
            </a:endParaRPr>
          </a:p>
        </p:txBody>
      </p:sp>
      <p:sp>
        <p:nvSpPr>
          <p:cNvPr id="9" name="Rectangle: Rounded Corners 8"/>
          <p:cNvSpPr/>
          <p:nvPr/>
        </p:nvSpPr>
        <p:spPr>
          <a:xfrm>
            <a:off x="885825" y="2382838"/>
            <a:ext cx="7362825" cy="4032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50000"/>
              </a:lnSpc>
              <a:spcBef>
                <a:spcPts val="0"/>
              </a:spcBef>
              <a:spcAft>
                <a:spcPts val="0"/>
              </a:spcAft>
              <a:defRPr/>
            </a:pPr>
            <a:r>
              <a:rPr lang="en-GB" altLang="en-US" dirty="0">
                <a:solidFill>
                  <a:schemeClr val="tx1"/>
                </a:solidFill>
                <a:ea typeface="MS PGothic" panose="020B0600070205080204" pitchFamily="34" charset="-128"/>
              </a:rPr>
              <a:t>New Year’s Eve can be a time to:</a:t>
            </a:r>
          </a:p>
        </p:txBody>
      </p:sp>
      <p:sp>
        <p:nvSpPr>
          <p:cNvPr id="14" name="Rectangle 13"/>
          <p:cNvSpPr>
            <a:spLocks noChangeArrowheads="1"/>
          </p:cNvSpPr>
          <p:nvPr/>
        </p:nvSpPr>
        <p:spPr bwMode="auto">
          <a:xfrm>
            <a:off x="863600" y="4381500"/>
            <a:ext cx="3429144" cy="47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50000"/>
              </a:lnSpc>
              <a:spcBef>
                <a:spcPct val="0"/>
              </a:spcBef>
            </a:pPr>
            <a:r>
              <a:rPr lang="en-GB" altLang="en-US" dirty="0">
                <a:solidFill>
                  <a:schemeClr val="tx1"/>
                </a:solidFill>
                <a:ea typeface="MS PGothic" panose="020B0600070205080204" pitchFamily="34" charset="-128"/>
              </a:rPr>
              <a:t>Think about new beginnings</a:t>
            </a:r>
          </a:p>
        </p:txBody>
      </p:sp>
      <p:sp>
        <p:nvSpPr>
          <p:cNvPr id="15" name="Rectangle 14"/>
          <p:cNvSpPr>
            <a:spLocks noChangeArrowheads="1"/>
          </p:cNvSpPr>
          <p:nvPr/>
        </p:nvSpPr>
        <p:spPr bwMode="auto">
          <a:xfrm>
            <a:off x="863600" y="3408363"/>
            <a:ext cx="31838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pPr>
            <a:r>
              <a:rPr lang="en-GB" altLang="en-US" dirty="0">
                <a:solidFill>
                  <a:schemeClr val="tx1"/>
                </a:solidFill>
                <a:ea typeface="MS PGothic" panose="020B0600070205080204" pitchFamily="34" charset="-128"/>
              </a:rPr>
              <a:t>Think about the past year</a:t>
            </a:r>
          </a:p>
        </p:txBody>
      </p:sp>
      <p:pic>
        <p:nvPicPr>
          <p:cNvPr id="2" name="Picture 1">
            <a:extLst>
              <a:ext uri="{FF2B5EF4-FFF2-40B4-BE49-F238E27FC236}">
                <a16:creationId xmlns:a16="http://schemas.microsoft.com/office/drawing/2014/main" id="{7528B8AE-968F-C0DA-67BC-B0D65C2B40ED}"/>
              </a:ext>
            </a:extLst>
          </p:cNvPr>
          <p:cNvPicPr>
            <a:picLocks noChangeAspect="1"/>
          </p:cNvPicPr>
          <p:nvPr/>
        </p:nvPicPr>
        <p:blipFill>
          <a:blip r:embed="rId2" cstate="print">
            <a:extLst>
              <a:ext uri="{28A0092B-C50C-407E-A947-70E740481C1C}">
                <a14:useLocalDpi xmlns:a14="http://schemas.microsoft.com/office/drawing/2010/main" val="0"/>
              </a:ext>
            </a:extLst>
          </a:blip>
          <a:srcRect l="6" r="6"/>
          <a:stretch/>
        </p:blipFill>
        <p:spPr>
          <a:xfrm>
            <a:off x="4962132" y="2014538"/>
            <a:ext cx="3219743" cy="2276730"/>
          </a:xfrm>
          <a:prstGeom prst="round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7" grpId="0"/>
      <p:bldP spid="9"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p:cNvSpPr>
            <a:spLocks noGrp="1" noChangeArrowheads="1"/>
          </p:cNvSpPr>
          <p:nvPr>
            <p:ph type="title"/>
          </p:nvPr>
        </p:nvSpPr>
        <p:spPr>
          <a:xfrm>
            <a:off x="457200" y="479425"/>
            <a:ext cx="8220075" cy="993775"/>
          </a:xfrm>
        </p:spPr>
        <p:txBody>
          <a:bodyPr/>
          <a:lstStyle/>
          <a:p>
            <a:pPr eaLnBrk="1" hangingPunct="1"/>
            <a:r>
              <a:rPr lang="en-GB" altLang="en-US" sz="3600" dirty="0">
                <a:latin typeface="Twinkl" panose="02000000000000000000" pitchFamily="2" charset="0"/>
              </a:rPr>
              <a:t>Fireworks and New Year</a:t>
            </a:r>
          </a:p>
        </p:txBody>
      </p:sp>
      <p:sp>
        <p:nvSpPr>
          <p:cNvPr id="7" name="Rectangle: Rounded Corners 6"/>
          <p:cNvSpPr/>
          <p:nvPr/>
        </p:nvSpPr>
        <p:spPr>
          <a:xfrm>
            <a:off x="765174" y="2673350"/>
            <a:ext cx="7604125" cy="1042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10000"/>
              </a:lnSpc>
              <a:spcBef>
                <a:spcPts val="0"/>
              </a:spcBef>
              <a:spcAft>
                <a:spcPts val="0"/>
              </a:spcAft>
              <a:defRPr/>
            </a:pPr>
            <a:r>
              <a:rPr lang="en-GB" altLang="en-US" dirty="0">
                <a:solidFill>
                  <a:schemeClr val="tx1"/>
                </a:solidFill>
                <a:ea typeface="MS PGothic" panose="020B0600070205080204" pitchFamily="34" charset="-128"/>
              </a:rPr>
              <a:t>Many countries have firework displays to celebrate the start of the new year.</a:t>
            </a:r>
          </a:p>
          <a:p>
            <a:pPr eaLnBrk="1" fontAlgn="auto" hangingPunct="1">
              <a:lnSpc>
                <a:spcPct val="110000"/>
              </a:lnSpc>
              <a:spcBef>
                <a:spcPts val="0"/>
              </a:spcBef>
              <a:spcAft>
                <a:spcPts val="0"/>
              </a:spcAft>
              <a:defRPr/>
            </a:pPr>
            <a:endParaRPr lang="en-GB" altLang="en-US" dirty="0">
              <a:solidFill>
                <a:schemeClr val="tx1"/>
              </a:solidFill>
              <a:ea typeface="MS PGothic" panose="020B0600070205080204" pitchFamily="34" charset="-128"/>
            </a:endParaRPr>
          </a:p>
          <a:p>
            <a:pPr eaLnBrk="1" fontAlgn="auto" hangingPunct="1">
              <a:lnSpc>
                <a:spcPct val="110000"/>
              </a:lnSpc>
              <a:spcBef>
                <a:spcPts val="0"/>
              </a:spcBef>
              <a:spcAft>
                <a:spcPts val="0"/>
              </a:spcAft>
              <a:defRPr/>
            </a:pPr>
            <a:r>
              <a:rPr lang="en-GB" altLang="en-US" dirty="0">
                <a:solidFill>
                  <a:schemeClr val="tx1"/>
                </a:solidFill>
                <a:ea typeface="MS PGothic" panose="020B0600070205080204" pitchFamily="34" charset="-128"/>
              </a:rPr>
              <a:t>People count down to the first stroke of midnight.</a:t>
            </a:r>
          </a:p>
          <a:p>
            <a:pPr eaLnBrk="1" fontAlgn="auto" hangingPunct="1">
              <a:lnSpc>
                <a:spcPct val="110000"/>
              </a:lnSpc>
              <a:spcBef>
                <a:spcPts val="0"/>
              </a:spcBef>
              <a:spcAft>
                <a:spcPts val="0"/>
              </a:spcAft>
              <a:defRPr/>
            </a:pPr>
            <a:endParaRPr lang="en-GB" altLang="en-US" dirty="0">
              <a:solidFill>
                <a:schemeClr val="tx1"/>
              </a:solidFill>
              <a:ea typeface="MS PGothic" panose="020B0600070205080204" pitchFamily="34" charset="-128"/>
            </a:endParaRPr>
          </a:p>
          <a:p>
            <a:pPr eaLnBrk="1" fontAlgn="auto" hangingPunct="1">
              <a:lnSpc>
                <a:spcPct val="110000"/>
              </a:lnSpc>
              <a:spcBef>
                <a:spcPts val="0"/>
              </a:spcBef>
              <a:spcAft>
                <a:spcPts val="0"/>
              </a:spcAft>
              <a:defRPr/>
            </a:pPr>
            <a:r>
              <a:rPr lang="en-GB" altLang="en-US" dirty="0">
                <a:solidFill>
                  <a:schemeClr val="tx1"/>
                </a:solidFill>
                <a:ea typeface="MS PGothic" panose="020B0600070205080204" pitchFamily="34" charset="-128"/>
              </a:rPr>
              <a:t>10, 9, 8, 7, 6, 5, 4, 3, 2, 1…</a:t>
            </a:r>
          </a:p>
          <a:p>
            <a:pPr eaLnBrk="1" fontAlgn="auto" hangingPunct="1">
              <a:lnSpc>
                <a:spcPct val="110000"/>
              </a:lnSpc>
              <a:spcBef>
                <a:spcPts val="0"/>
              </a:spcBef>
              <a:spcAft>
                <a:spcPts val="0"/>
              </a:spcAft>
              <a:defRPr/>
            </a:pPr>
            <a:r>
              <a:rPr lang="en-GB" altLang="en-US" dirty="0">
                <a:solidFill>
                  <a:schemeClr val="tx1"/>
                </a:solidFill>
                <a:ea typeface="MS PGothic" panose="020B0600070205080204" pitchFamily="34" charset="-128"/>
              </a:rPr>
              <a:t>Then, the fireworks begin and light up the sky!</a:t>
            </a:r>
            <a:br>
              <a:rPr lang="en-GB" altLang="en-US" dirty="0">
                <a:solidFill>
                  <a:schemeClr val="tx1"/>
                </a:solidFill>
                <a:ea typeface="MS PGothic" panose="020B0600070205080204" pitchFamily="34" charset="-128"/>
              </a:rPr>
            </a:br>
            <a:endParaRPr lang="en-GB" altLang="en-US" dirty="0">
              <a:solidFill>
                <a:schemeClr val="tx1"/>
              </a:solidFill>
              <a:ea typeface="MS PGothic" panose="020B0600070205080204" pitchFamily="34" charset="-128"/>
            </a:endParaRP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14708" t="470" r="15054" b="813"/>
          <a:stretch/>
        </p:blipFill>
        <p:spPr>
          <a:xfrm>
            <a:off x="5619565" y="3291888"/>
            <a:ext cx="2930305" cy="2875557"/>
          </a:xfrm>
          <a:prstGeom prst="flowChartConnector">
            <a:avLst/>
          </a:prstGeom>
        </p:spPr>
      </p:pic>
    </p:spTree>
    <p:extLst>
      <p:ext uri="{BB962C8B-B14F-4D97-AF65-F5344CB8AC3E}">
        <p14:creationId xmlns:p14="http://schemas.microsoft.com/office/powerpoint/2010/main" val="1754671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p:cNvSpPr>
            <a:spLocks noGrp="1" noChangeArrowheads="1"/>
          </p:cNvSpPr>
          <p:nvPr>
            <p:ph type="title"/>
          </p:nvPr>
        </p:nvSpPr>
        <p:spPr>
          <a:xfrm>
            <a:off x="457200" y="479425"/>
            <a:ext cx="8220075" cy="993775"/>
          </a:xfrm>
        </p:spPr>
        <p:txBody>
          <a:bodyPr/>
          <a:lstStyle/>
          <a:p>
            <a:pPr algn="ctr" eaLnBrk="1" hangingPunct="1"/>
            <a:r>
              <a:rPr lang="en-GB" altLang="en-US" sz="3600" dirty="0">
                <a:latin typeface="Twinkl" panose="02000000000000000000" pitchFamily="2" charset="0"/>
              </a:rPr>
              <a:t>How Do People Celebrate </a:t>
            </a:r>
            <a:br>
              <a:rPr lang="en-GB" altLang="en-US" sz="3600" dirty="0">
                <a:latin typeface="Twinkl" panose="02000000000000000000" pitchFamily="2" charset="0"/>
              </a:rPr>
            </a:br>
            <a:r>
              <a:rPr lang="en-GB" altLang="en-US" sz="3600" dirty="0">
                <a:latin typeface="Twinkl" panose="02000000000000000000" pitchFamily="2" charset="0"/>
              </a:rPr>
              <a:t>New Year’s Day?</a:t>
            </a:r>
          </a:p>
        </p:txBody>
      </p:sp>
      <p:sp>
        <p:nvSpPr>
          <p:cNvPr id="12" name="Rectangle: Rounded Corners 11"/>
          <p:cNvSpPr/>
          <p:nvPr/>
        </p:nvSpPr>
        <p:spPr>
          <a:xfrm>
            <a:off x="836613" y="4916488"/>
            <a:ext cx="5200203" cy="785812"/>
          </a:xfrm>
          <a:prstGeom prst="roundRect">
            <a:avLst/>
          </a:prstGeom>
          <a:solidFill>
            <a:srgbClr val="C375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GB" altLang="en-US" dirty="0">
                <a:solidFill>
                  <a:schemeClr val="tx1"/>
                </a:solidFill>
                <a:ea typeface="MS PGothic" panose="020B0600070205080204" pitchFamily="34" charset="-128"/>
              </a:rPr>
              <a:t>What could you say to someone who is </a:t>
            </a:r>
            <a:br>
              <a:rPr lang="en-GB" altLang="en-US" dirty="0">
                <a:solidFill>
                  <a:schemeClr val="tx1"/>
                </a:solidFill>
                <a:ea typeface="MS PGothic" panose="020B0600070205080204" pitchFamily="34" charset="-128"/>
              </a:rPr>
            </a:br>
            <a:r>
              <a:rPr lang="en-GB" altLang="en-US" dirty="0">
                <a:solidFill>
                  <a:schemeClr val="tx1"/>
                </a:solidFill>
                <a:ea typeface="MS PGothic" panose="020B0600070205080204" pitchFamily="34" charset="-128"/>
              </a:rPr>
              <a:t>celebrating New Year’s Day?</a:t>
            </a:r>
            <a:endParaRPr lang="en-GB" altLang="en-US" dirty="0">
              <a:ea typeface="MS PGothic" panose="020B0600070205080204" pitchFamily="34" charset="-128"/>
            </a:endParaRPr>
          </a:p>
        </p:txBody>
      </p:sp>
      <p:sp>
        <p:nvSpPr>
          <p:cNvPr id="2" name="Rectangle: Rounded Corners 1">
            <a:extLst>
              <a:ext uri="{FF2B5EF4-FFF2-40B4-BE49-F238E27FC236}">
                <a16:creationId xmlns:a16="http://schemas.microsoft.com/office/drawing/2014/main" id="{AB664EDB-7F05-D9C9-A525-C8C72D7AFC68}"/>
              </a:ext>
            </a:extLst>
          </p:cNvPr>
          <p:cNvSpPr/>
          <p:nvPr/>
        </p:nvSpPr>
        <p:spPr>
          <a:xfrm>
            <a:off x="836613" y="1664703"/>
            <a:ext cx="6424612" cy="758901"/>
          </a:xfrm>
          <a:prstGeom prst="roundRect">
            <a:avLst/>
          </a:prstGeom>
          <a:solidFill>
            <a:srgbClr val="78A1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fontAlgn="auto" hangingPunct="1">
              <a:lnSpc>
                <a:spcPct val="110000"/>
              </a:lnSpc>
              <a:spcBef>
                <a:spcPts val="0"/>
              </a:spcBef>
              <a:spcAft>
                <a:spcPts val="0"/>
              </a:spcAft>
              <a:buFont typeface="Arial" panose="020B0604020202020204" pitchFamily="34" charset="0"/>
              <a:buChar char="•"/>
              <a:defRPr/>
            </a:pPr>
            <a:r>
              <a:rPr lang="en-GB" altLang="en-US" dirty="0">
                <a:solidFill>
                  <a:schemeClr val="tx1"/>
                </a:solidFill>
                <a:ea typeface="MS PGothic" panose="020B0600070205080204" pitchFamily="34" charset="-128"/>
              </a:rPr>
              <a:t>Some people wish each other, ‘Happy New Year!’ when they see each other for the first time in the new year.</a:t>
            </a:r>
            <a:endParaRPr lang="en-GB" altLang="en-US" dirty="0">
              <a:ea typeface="MS PGothic" panose="020B0600070205080204" pitchFamily="34" charset="-128"/>
            </a:endParaRPr>
          </a:p>
        </p:txBody>
      </p:sp>
      <p:sp>
        <p:nvSpPr>
          <p:cNvPr id="3" name="Rectangle: Rounded Corners 2">
            <a:extLst>
              <a:ext uri="{FF2B5EF4-FFF2-40B4-BE49-F238E27FC236}">
                <a16:creationId xmlns:a16="http://schemas.microsoft.com/office/drawing/2014/main" id="{A9D24727-DBD5-615E-989C-FD823B9CD252}"/>
              </a:ext>
            </a:extLst>
          </p:cNvPr>
          <p:cNvSpPr/>
          <p:nvPr/>
        </p:nvSpPr>
        <p:spPr>
          <a:xfrm>
            <a:off x="836612" y="3259389"/>
            <a:ext cx="6424611" cy="758901"/>
          </a:xfrm>
          <a:prstGeom prst="roundRect">
            <a:avLst/>
          </a:prstGeom>
          <a:solidFill>
            <a:srgbClr val="78A1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fontAlgn="auto" hangingPunct="1">
              <a:lnSpc>
                <a:spcPct val="110000"/>
              </a:lnSpc>
              <a:spcBef>
                <a:spcPts val="0"/>
              </a:spcBef>
              <a:spcAft>
                <a:spcPts val="0"/>
              </a:spcAft>
              <a:buFont typeface="Arial" panose="020B0604020202020204" pitchFamily="34" charset="0"/>
              <a:buChar char="•"/>
              <a:defRPr/>
            </a:pPr>
            <a:r>
              <a:rPr lang="en-GB" altLang="en-US" dirty="0">
                <a:solidFill>
                  <a:schemeClr val="tx1"/>
                </a:solidFill>
                <a:ea typeface="MS PGothic" panose="020B0600070205080204" pitchFamily="34" charset="-128"/>
              </a:rPr>
              <a:t>They might talk about the things they </a:t>
            </a:r>
            <a:br>
              <a:rPr lang="en-GB" altLang="en-US" dirty="0">
                <a:solidFill>
                  <a:schemeClr val="tx1"/>
                </a:solidFill>
                <a:ea typeface="MS PGothic" panose="020B0600070205080204" pitchFamily="34" charset="-128"/>
              </a:rPr>
            </a:br>
            <a:r>
              <a:rPr lang="en-GB" altLang="en-US" dirty="0">
                <a:solidFill>
                  <a:schemeClr val="tx1"/>
                </a:solidFill>
                <a:ea typeface="MS PGothic" panose="020B0600070205080204" pitchFamily="34" charset="-128"/>
              </a:rPr>
              <a:t>want to do in the coming year.</a:t>
            </a:r>
            <a:endParaRPr lang="en-GB" altLang="en-US" dirty="0">
              <a:ea typeface="MS PGothic" panose="020B0600070205080204" pitchFamily="34" charset="-128"/>
            </a:endParaRPr>
          </a:p>
        </p:txBody>
      </p:sp>
      <p:sp>
        <p:nvSpPr>
          <p:cNvPr id="4" name="Rectangle 3">
            <a:extLst>
              <a:ext uri="{FF2B5EF4-FFF2-40B4-BE49-F238E27FC236}">
                <a16:creationId xmlns:a16="http://schemas.microsoft.com/office/drawing/2014/main" id="{E12DB54F-98A4-0E57-8BA7-B5B5B01E42A4}"/>
              </a:ext>
            </a:extLst>
          </p:cNvPr>
          <p:cNvSpPr>
            <a:spLocks noChangeArrowheads="1"/>
          </p:cNvSpPr>
          <p:nvPr/>
        </p:nvSpPr>
        <p:spPr bwMode="auto">
          <a:xfrm>
            <a:off x="836612" y="2541419"/>
            <a:ext cx="64246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pPr>
            <a:r>
              <a:rPr lang="en-GB" altLang="en-US" dirty="0">
                <a:solidFill>
                  <a:schemeClr val="tx1"/>
                </a:solidFill>
                <a:ea typeface="MS PGothic" panose="020B0600070205080204" pitchFamily="34" charset="-128"/>
              </a:rPr>
              <a:t>They send good wishes to each other for a safe and happy year.</a:t>
            </a:r>
          </a:p>
        </p:txBody>
      </p:sp>
      <p:pic>
        <p:nvPicPr>
          <p:cNvPr id="6" name="Picture 5">
            <a:extLst>
              <a:ext uri="{FF2B5EF4-FFF2-40B4-BE49-F238E27FC236}">
                <a16:creationId xmlns:a16="http://schemas.microsoft.com/office/drawing/2014/main" id="{7E18FF8D-1A1F-D004-8D57-805F57B12D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6740" y="3080551"/>
            <a:ext cx="2976709" cy="3264252"/>
          </a:xfrm>
          <a:prstGeom prst="rect">
            <a:avLst/>
          </a:prstGeom>
        </p:spPr>
      </p:pic>
    </p:spTree>
    <p:extLst>
      <p:ext uri="{BB962C8B-B14F-4D97-AF65-F5344CB8AC3E}">
        <p14:creationId xmlns:p14="http://schemas.microsoft.com/office/powerpoint/2010/main" val="603493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noChangeArrowheads="1"/>
          </p:cNvSpPr>
          <p:nvPr>
            <p:ph type="title"/>
          </p:nvPr>
        </p:nvSpPr>
        <p:spPr>
          <a:xfrm>
            <a:off x="457200" y="464968"/>
            <a:ext cx="8220075" cy="995363"/>
          </a:xfrm>
        </p:spPr>
        <p:txBody>
          <a:bodyPr/>
          <a:lstStyle/>
          <a:p>
            <a:pPr algn="ctr" eaLnBrk="1" hangingPunct="1"/>
            <a:r>
              <a:rPr lang="en-GB" altLang="en-US" sz="3600" dirty="0">
                <a:latin typeface="Twinkl" panose="02000000000000000000" pitchFamily="2" charset="0"/>
              </a:rPr>
              <a:t>How is New Year Celebrated </a:t>
            </a:r>
            <a:br>
              <a:rPr lang="en-GB" altLang="en-US" sz="3600" dirty="0">
                <a:latin typeface="Twinkl" panose="02000000000000000000" pitchFamily="2" charset="0"/>
              </a:rPr>
            </a:br>
            <a:r>
              <a:rPr lang="en-GB" altLang="en-US" sz="3600" dirty="0">
                <a:latin typeface="Twinkl" panose="02000000000000000000" pitchFamily="2" charset="0"/>
              </a:rPr>
              <a:t>in the United Kingdom?</a:t>
            </a:r>
          </a:p>
        </p:txBody>
      </p:sp>
      <p:sp>
        <p:nvSpPr>
          <p:cNvPr id="9" name="Rectangle: Rounded Corners 8"/>
          <p:cNvSpPr/>
          <p:nvPr/>
        </p:nvSpPr>
        <p:spPr>
          <a:xfrm>
            <a:off x="2577168" y="1537746"/>
            <a:ext cx="6106341" cy="15192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300" b="1" dirty="0">
                <a:solidFill>
                  <a:schemeClr val="tx1"/>
                </a:solidFill>
              </a:rPr>
              <a:t>In Scotland:</a:t>
            </a:r>
          </a:p>
          <a:p>
            <a:pPr marL="285750" indent="-285750" eaLnBrk="1" fontAlgn="auto" hangingPunct="1">
              <a:spcBef>
                <a:spcPts val="0"/>
              </a:spcBef>
              <a:spcAft>
                <a:spcPts val="0"/>
              </a:spcAft>
              <a:buFont typeface="Arial" panose="020B0604020202020204" pitchFamily="34" charset="0"/>
              <a:buChar char="•"/>
              <a:defRPr/>
            </a:pPr>
            <a:r>
              <a:rPr lang="en-GB" altLang="en-US" sz="1300" dirty="0">
                <a:solidFill>
                  <a:schemeClr val="tx1"/>
                </a:solidFill>
                <a:ea typeface="MS PGothic" pitchFamily="34" charset="-128"/>
              </a:rPr>
              <a:t>The cannons fire at the stroke of midnight at Edinburgh Castle.</a:t>
            </a:r>
          </a:p>
          <a:p>
            <a:pPr marL="285750" indent="-285750" eaLnBrk="1" fontAlgn="auto" hangingPunct="1">
              <a:spcBef>
                <a:spcPts val="0"/>
              </a:spcBef>
              <a:spcAft>
                <a:spcPts val="0"/>
              </a:spcAft>
              <a:buFont typeface="Arial" panose="020B0604020202020204" pitchFamily="34" charset="0"/>
              <a:buChar char="•"/>
              <a:defRPr/>
            </a:pPr>
            <a:r>
              <a:rPr lang="en-GB" altLang="en-US" sz="1300" dirty="0">
                <a:solidFill>
                  <a:schemeClr val="tx1"/>
                </a:solidFill>
                <a:ea typeface="MS PGothic" pitchFamily="34" charset="-128"/>
              </a:rPr>
              <a:t>New Year’s Eve is called ‘Hogmanay’ and people celebrate with gifts.</a:t>
            </a:r>
          </a:p>
        </p:txBody>
      </p:sp>
      <p:sp>
        <p:nvSpPr>
          <p:cNvPr id="11" name="Rectangle: Rounded Corners 10"/>
          <p:cNvSpPr/>
          <p:nvPr/>
        </p:nvSpPr>
        <p:spPr>
          <a:xfrm>
            <a:off x="2572405" y="4816452"/>
            <a:ext cx="6100107" cy="1719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300" b="1" dirty="0">
                <a:solidFill>
                  <a:schemeClr val="tx1"/>
                </a:solidFill>
              </a:rPr>
              <a:t>In Wales:</a:t>
            </a:r>
          </a:p>
          <a:p>
            <a:pPr marL="285750" indent="-285750" eaLnBrk="1" fontAlgn="auto" hangingPunct="1">
              <a:spcBef>
                <a:spcPts val="0"/>
              </a:spcBef>
              <a:spcAft>
                <a:spcPts val="0"/>
              </a:spcAft>
              <a:buFont typeface="Arial" panose="020B0604020202020204" pitchFamily="34" charset="0"/>
              <a:buChar char="•"/>
              <a:defRPr/>
            </a:pPr>
            <a:r>
              <a:rPr lang="en-GB" sz="1300" dirty="0">
                <a:solidFill>
                  <a:schemeClr val="tx1"/>
                </a:solidFill>
              </a:rPr>
              <a:t>In the capital city of Cardiff, the celebrations include live music, fireworks, ice skating and fairground rides.</a:t>
            </a:r>
          </a:p>
          <a:p>
            <a:pPr marL="285750" indent="-285750" eaLnBrk="1" fontAlgn="auto" hangingPunct="1">
              <a:spcBef>
                <a:spcPts val="0"/>
              </a:spcBef>
              <a:spcAft>
                <a:spcPts val="0"/>
              </a:spcAft>
              <a:buFont typeface="Arial" panose="020B0604020202020204" pitchFamily="34" charset="0"/>
              <a:buChar char="•"/>
              <a:defRPr/>
            </a:pPr>
            <a:r>
              <a:rPr lang="en-GB" sz="1300" dirty="0">
                <a:solidFill>
                  <a:schemeClr val="tx1"/>
                </a:solidFill>
              </a:rPr>
              <a:t>Bread and cheese are traditional gifts.</a:t>
            </a:r>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963" y="5118951"/>
            <a:ext cx="1614903" cy="104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963" y="1913094"/>
            <a:ext cx="1618439" cy="97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4607C27-B7E5-4598-981D-9CA984F915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964963" y="4060375"/>
            <a:ext cx="1615357" cy="97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1C739D96-72D2-48C4-BD4A-DBBB45517E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4963" y="2947968"/>
            <a:ext cx="1615357" cy="104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Rounded Corners 13">
            <a:extLst>
              <a:ext uri="{FF2B5EF4-FFF2-40B4-BE49-F238E27FC236}">
                <a16:creationId xmlns:a16="http://schemas.microsoft.com/office/drawing/2014/main" id="{788BDB10-F7AF-4D25-8242-EF9184E29788}"/>
              </a:ext>
            </a:extLst>
          </p:cNvPr>
          <p:cNvSpPr/>
          <p:nvPr/>
        </p:nvSpPr>
        <p:spPr>
          <a:xfrm>
            <a:off x="2579866" y="2646846"/>
            <a:ext cx="6106341" cy="15192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300" b="1" dirty="0">
                <a:solidFill>
                  <a:schemeClr val="tx1"/>
                </a:solidFill>
              </a:rPr>
              <a:t>In England:</a:t>
            </a:r>
          </a:p>
          <a:p>
            <a:pPr marL="285750" indent="-285750" eaLnBrk="1" fontAlgn="auto" hangingPunct="1">
              <a:spcBef>
                <a:spcPts val="0"/>
              </a:spcBef>
              <a:spcAft>
                <a:spcPts val="0"/>
              </a:spcAft>
              <a:buFont typeface="Arial" panose="020B0604020202020204" pitchFamily="34" charset="0"/>
              <a:buChar char="•"/>
              <a:defRPr/>
            </a:pPr>
            <a:r>
              <a:rPr lang="en-GB" sz="1300" dirty="0">
                <a:solidFill>
                  <a:schemeClr val="tx1"/>
                </a:solidFill>
              </a:rPr>
              <a:t>Big Ben strikes at midnight to welcome the new year in London.</a:t>
            </a:r>
          </a:p>
          <a:p>
            <a:pPr marL="285750" indent="-285750" eaLnBrk="1" fontAlgn="auto" hangingPunct="1">
              <a:spcBef>
                <a:spcPts val="0"/>
              </a:spcBef>
              <a:spcAft>
                <a:spcPts val="0"/>
              </a:spcAft>
              <a:buFont typeface="Arial" panose="020B0604020202020204" pitchFamily="34" charset="0"/>
              <a:buChar char="•"/>
              <a:defRPr/>
            </a:pPr>
            <a:r>
              <a:rPr lang="en-GB" altLang="en-US" sz="1300" dirty="0">
                <a:solidFill>
                  <a:schemeClr val="tx1"/>
                </a:solidFill>
                <a:ea typeface="MS PGothic" pitchFamily="34" charset="-128"/>
              </a:rPr>
              <a:t>On New Year’s Day, there is a big parade in London.</a:t>
            </a:r>
            <a:endParaRPr lang="en-GB" sz="1300" dirty="0">
              <a:solidFill>
                <a:schemeClr val="tx1"/>
              </a:solidFill>
            </a:endParaRPr>
          </a:p>
        </p:txBody>
      </p:sp>
      <p:sp>
        <p:nvSpPr>
          <p:cNvPr id="15" name="Rectangle: Rounded Corners 14">
            <a:extLst>
              <a:ext uri="{FF2B5EF4-FFF2-40B4-BE49-F238E27FC236}">
                <a16:creationId xmlns:a16="http://schemas.microsoft.com/office/drawing/2014/main" id="{E8125322-39D4-48AD-A970-1B776182DCDB}"/>
              </a:ext>
            </a:extLst>
          </p:cNvPr>
          <p:cNvSpPr/>
          <p:nvPr/>
        </p:nvSpPr>
        <p:spPr>
          <a:xfrm>
            <a:off x="2566171" y="3784873"/>
            <a:ext cx="6106341" cy="15192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300" b="1" dirty="0">
                <a:solidFill>
                  <a:schemeClr val="tx1"/>
                </a:solidFill>
              </a:rPr>
              <a:t>In Northern Ireland:</a:t>
            </a:r>
          </a:p>
          <a:p>
            <a:pPr marL="285750" indent="-285750" eaLnBrk="1" fontAlgn="auto" hangingPunct="1">
              <a:spcBef>
                <a:spcPts val="0"/>
              </a:spcBef>
              <a:spcAft>
                <a:spcPts val="0"/>
              </a:spcAft>
              <a:buFont typeface="Arial" panose="020B0604020202020204" pitchFamily="34" charset="0"/>
              <a:buChar char="•"/>
              <a:defRPr/>
            </a:pPr>
            <a:r>
              <a:rPr lang="en-GB" sz="1300" dirty="0">
                <a:solidFill>
                  <a:schemeClr val="tx1"/>
                </a:solidFill>
              </a:rPr>
              <a:t>There are firework displays in large cities, such as the capital, Belfast.</a:t>
            </a:r>
          </a:p>
          <a:p>
            <a:pPr marL="285750" indent="-285750" eaLnBrk="1" fontAlgn="auto" hangingPunct="1">
              <a:spcBef>
                <a:spcPts val="0"/>
              </a:spcBef>
              <a:spcAft>
                <a:spcPts val="0"/>
              </a:spcAft>
              <a:buFont typeface="Arial" panose="020B0604020202020204" pitchFamily="34" charset="0"/>
              <a:buChar char="•"/>
              <a:defRPr/>
            </a:pPr>
            <a:r>
              <a:rPr lang="en-GB" sz="1300" dirty="0">
                <a:solidFill>
                  <a:schemeClr val="tx1"/>
                </a:solidFill>
              </a:rPr>
              <a:t>It is traditional for some people to clean their homes before the new year.</a:t>
            </a:r>
          </a:p>
        </p:txBody>
      </p:sp>
      <p:sp>
        <p:nvSpPr>
          <p:cNvPr id="3" name="TextBox 2">
            <a:extLst>
              <a:ext uri="{FF2B5EF4-FFF2-40B4-BE49-F238E27FC236}">
                <a16:creationId xmlns:a16="http://schemas.microsoft.com/office/drawing/2014/main" id="{E0957C06-2520-56B7-9B4A-ED7FA405FBE7}"/>
              </a:ext>
            </a:extLst>
          </p:cNvPr>
          <p:cNvSpPr txBox="1"/>
          <p:nvPr/>
        </p:nvSpPr>
        <p:spPr>
          <a:xfrm>
            <a:off x="454503" y="1460331"/>
            <a:ext cx="8229006" cy="369332"/>
          </a:xfrm>
          <a:prstGeom prst="rect">
            <a:avLst/>
          </a:prstGeom>
          <a:noFill/>
        </p:spPr>
        <p:txBody>
          <a:bodyPr wrap="square" rtlCol="0">
            <a:spAutoFit/>
          </a:bodyPr>
          <a:lstStyle/>
          <a:p>
            <a:pPr algn="ctr"/>
            <a:r>
              <a:rPr lang="en-GB" dirty="0"/>
              <a:t>Different countries may celebrate the new year in different ways.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p:cNvSpPr>
            <a:spLocks noGrp="1" noChangeArrowheads="1"/>
          </p:cNvSpPr>
          <p:nvPr>
            <p:ph type="title"/>
          </p:nvPr>
        </p:nvSpPr>
        <p:spPr>
          <a:xfrm>
            <a:off x="457200" y="479425"/>
            <a:ext cx="8220075" cy="993775"/>
          </a:xfrm>
        </p:spPr>
        <p:txBody>
          <a:bodyPr/>
          <a:lstStyle/>
          <a:p>
            <a:pPr algn="ctr" eaLnBrk="1" hangingPunct="1"/>
            <a:r>
              <a:rPr lang="en-GB" altLang="en-US" sz="3600" dirty="0">
                <a:latin typeface="Twinkl" panose="02000000000000000000" pitchFamily="2" charset="0"/>
              </a:rPr>
              <a:t>What Other Ways Are There to Celebrate New Year?</a:t>
            </a:r>
          </a:p>
        </p:txBody>
      </p:sp>
      <p:sp>
        <p:nvSpPr>
          <p:cNvPr id="2" name="Rectangle: Rounded Corners 1">
            <a:extLst>
              <a:ext uri="{FF2B5EF4-FFF2-40B4-BE49-F238E27FC236}">
                <a16:creationId xmlns:a16="http://schemas.microsoft.com/office/drawing/2014/main" id="{AB664EDB-7F05-D9C9-A525-C8C72D7AFC68}"/>
              </a:ext>
            </a:extLst>
          </p:cNvPr>
          <p:cNvSpPr/>
          <p:nvPr/>
        </p:nvSpPr>
        <p:spPr>
          <a:xfrm>
            <a:off x="836613" y="2454818"/>
            <a:ext cx="6424612" cy="758901"/>
          </a:xfrm>
          <a:prstGeom prst="roundRect">
            <a:avLst/>
          </a:prstGeom>
          <a:solidFill>
            <a:srgbClr val="78A1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fontAlgn="auto" hangingPunct="1">
              <a:lnSpc>
                <a:spcPct val="110000"/>
              </a:lnSpc>
              <a:spcBef>
                <a:spcPts val="0"/>
              </a:spcBef>
              <a:spcAft>
                <a:spcPts val="0"/>
              </a:spcAft>
              <a:buFont typeface="Arial" panose="020B0604020202020204" pitchFamily="34" charset="0"/>
              <a:buChar char="•"/>
              <a:defRPr/>
            </a:pPr>
            <a:r>
              <a:rPr lang="en-GB" altLang="en-US" dirty="0">
                <a:solidFill>
                  <a:schemeClr val="tx1"/>
                </a:solidFill>
                <a:ea typeface="MS PGothic" panose="020B0600070205080204" pitchFamily="34" charset="-128"/>
              </a:rPr>
              <a:t>In some countries, people may eat </a:t>
            </a:r>
            <a:br>
              <a:rPr lang="en-GB" altLang="en-US" dirty="0">
                <a:solidFill>
                  <a:schemeClr val="tx1"/>
                </a:solidFill>
                <a:ea typeface="MS PGothic" panose="020B0600070205080204" pitchFamily="34" charset="-128"/>
              </a:rPr>
            </a:br>
            <a:r>
              <a:rPr lang="en-GB" altLang="en-US" dirty="0">
                <a:solidFill>
                  <a:schemeClr val="tx1"/>
                </a:solidFill>
                <a:ea typeface="MS PGothic" panose="020B0600070205080204" pitchFamily="34" charset="-128"/>
              </a:rPr>
              <a:t>special food for the new year. </a:t>
            </a:r>
            <a:endParaRPr lang="en-GB" altLang="en-US" dirty="0">
              <a:ea typeface="MS PGothic" panose="020B0600070205080204" pitchFamily="34" charset="-128"/>
            </a:endParaRPr>
          </a:p>
        </p:txBody>
      </p:sp>
      <p:sp>
        <p:nvSpPr>
          <p:cNvPr id="3" name="Rectangle: Rounded Corners 2">
            <a:extLst>
              <a:ext uri="{FF2B5EF4-FFF2-40B4-BE49-F238E27FC236}">
                <a16:creationId xmlns:a16="http://schemas.microsoft.com/office/drawing/2014/main" id="{A9D24727-DBD5-615E-989C-FD823B9CD252}"/>
              </a:ext>
            </a:extLst>
          </p:cNvPr>
          <p:cNvSpPr/>
          <p:nvPr/>
        </p:nvSpPr>
        <p:spPr>
          <a:xfrm>
            <a:off x="836612" y="3960726"/>
            <a:ext cx="6424611" cy="758901"/>
          </a:xfrm>
          <a:prstGeom prst="roundRect">
            <a:avLst/>
          </a:prstGeom>
          <a:solidFill>
            <a:srgbClr val="78A1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fontAlgn="auto" hangingPunct="1">
              <a:lnSpc>
                <a:spcPct val="110000"/>
              </a:lnSpc>
              <a:spcBef>
                <a:spcPts val="0"/>
              </a:spcBef>
              <a:spcAft>
                <a:spcPts val="0"/>
              </a:spcAft>
              <a:buFont typeface="Arial" panose="020B0604020202020204" pitchFamily="34" charset="0"/>
              <a:buChar char="•"/>
              <a:defRPr/>
            </a:pPr>
            <a:r>
              <a:rPr lang="en-GB" altLang="en-US" dirty="0">
                <a:solidFill>
                  <a:schemeClr val="tx1"/>
                </a:solidFill>
                <a:ea typeface="MS PGothic" panose="020B0600070205080204" pitchFamily="34" charset="-128"/>
              </a:rPr>
              <a:t>In Greece, people eat a special cake called Vasilopita on New Year’s Day.</a:t>
            </a:r>
            <a:endParaRPr lang="en-GB" altLang="en-US" dirty="0">
              <a:ea typeface="MS PGothic" panose="020B0600070205080204" pitchFamily="34" charset="-128"/>
            </a:endParaRPr>
          </a:p>
        </p:txBody>
      </p:sp>
      <p:sp>
        <p:nvSpPr>
          <p:cNvPr id="4" name="Rectangle 3">
            <a:extLst>
              <a:ext uri="{FF2B5EF4-FFF2-40B4-BE49-F238E27FC236}">
                <a16:creationId xmlns:a16="http://schemas.microsoft.com/office/drawing/2014/main" id="{E12DB54F-98A4-0E57-8BA7-B5B5B01E42A4}"/>
              </a:ext>
            </a:extLst>
          </p:cNvPr>
          <p:cNvSpPr>
            <a:spLocks noChangeArrowheads="1"/>
          </p:cNvSpPr>
          <p:nvPr/>
        </p:nvSpPr>
        <p:spPr bwMode="auto">
          <a:xfrm>
            <a:off x="836612" y="3331534"/>
            <a:ext cx="64246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pPr>
            <a:r>
              <a:rPr lang="en-GB" altLang="en-US" dirty="0">
                <a:solidFill>
                  <a:schemeClr val="tx1"/>
                </a:solidFill>
                <a:ea typeface="MS PGothic" panose="020B0600070205080204" pitchFamily="34" charset="-128"/>
              </a:rPr>
              <a:t>In Spain, people eat 12 grapes on </a:t>
            </a:r>
            <a:br>
              <a:rPr lang="en-GB" altLang="en-US" dirty="0">
                <a:solidFill>
                  <a:schemeClr val="tx1"/>
                </a:solidFill>
                <a:ea typeface="MS PGothic" panose="020B0600070205080204" pitchFamily="34" charset="-128"/>
              </a:rPr>
            </a:br>
            <a:r>
              <a:rPr lang="en-GB" altLang="en-US" dirty="0">
                <a:solidFill>
                  <a:schemeClr val="tx1"/>
                </a:solidFill>
                <a:ea typeface="MS PGothic" panose="020B0600070205080204" pitchFamily="34" charset="-128"/>
              </a:rPr>
              <a:t>New Year’s Eve.</a:t>
            </a:r>
          </a:p>
        </p:txBody>
      </p:sp>
      <p:pic>
        <p:nvPicPr>
          <p:cNvPr id="6" name="Picture 5">
            <a:extLst>
              <a:ext uri="{FF2B5EF4-FFF2-40B4-BE49-F238E27FC236}">
                <a16:creationId xmlns:a16="http://schemas.microsoft.com/office/drawing/2014/main" id="{7E18FF8D-1A1F-D004-8D57-805F57B12DE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69225" y="5429292"/>
            <a:ext cx="565480" cy="773757"/>
          </a:xfrm>
          <a:prstGeom prst="rect">
            <a:avLst/>
          </a:prstGeom>
        </p:spPr>
      </p:pic>
      <p:pic>
        <p:nvPicPr>
          <p:cNvPr id="7" name="Picture 6">
            <a:extLst>
              <a:ext uri="{FF2B5EF4-FFF2-40B4-BE49-F238E27FC236}">
                <a16:creationId xmlns:a16="http://schemas.microsoft.com/office/drawing/2014/main" id="{B20B9840-FBE7-8D66-5858-FC23210D92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45595" y="5429292"/>
            <a:ext cx="565480" cy="773757"/>
          </a:xfrm>
          <a:prstGeom prst="rect">
            <a:avLst/>
          </a:prstGeom>
        </p:spPr>
      </p:pic>
      <p:pic>
        <p:nvPicPr>
          <p:cNvPr id="8" name="Picture 7">
            <a:extLst>
              <a:ext uri="{FF2B5EF4-FFF2-40B4-BE49-F238E27FC236}">
                <a16:creationId xmlns:a16="http://schemas.microsoft.com/office/drawing/2014/main" id="{20D728BC-7CB1-F4D7-7F2F-D905C6E44B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21965" y="5429292"/>
            <a:ext cx="565480" cy="773757"/>
          </a:xfrm>
          <a:prstGeom prst="rect">
            <a:avLst/>
          </a:prstGeom>
        </p:spPr>
      </p:pic>
      <p:pic>
        <p:nvPicPr>
          <p:cNvPr id="9" name="Picture 8">
            <a:extLst>
              <a:ext uri="{FF2B5EF4-FFF2-40B4-BE49-F238E27FC236}">
                <a16:creationId xmlns:a16="http://schemas.microsoft.com/office/drawing/2014/main" id="{539140C3-6D1F-E921-6C09-8CC95F0920B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98335" y="5429292"/>
            <a:ext cx="565480" cy="773757"/>
          </a:xfrm>
          <a:prstGeom prst="rect">
            <a:avLst/>
          </a:prstGeom>
        </p:spPr>
      </p:pic>
      <p:pic>
        <p:nvPicPr>
          <p:cNvPr id="10" name="Picture 9">
            <a:extLst>
              <a:ext uri="{FF2B5EF4-FFF2-40B4-BE49-F238E27FC236}">
                <a16:creationId xmlns:a16="http://schemas.microsoft.com/office/drawing/2014/main" id="{BEFDC712-B648-23A2-A099-D816FF3533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74705" y="5429292"/>
            <a:ext cx="565480" cy="773757"/>
          </a:xfrm>
          <a:prstGeom prst="rect">
            <a:avLst/>
          </a:prstGeom>
        </p:spPr>
      </p:pic>
      <p:pic>
        <p:nvPicPr>
          <p:cNvPr id="11" name="Picture 10">
            <a:extLst>
              <a:ext uri="{FF2B5EF4-FFF2-40B4-BE49-F238E27FC236}">
                <a16:creationId xmlns:a16="http://schemas.microsoft.com/office/drawing/2014/main" id="{B4998940-265C-0CAF-15E1-21A3BD3FCA1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951075" y="5429292"/>
            <a:ext cx="565480" cy="773757"/>
          </a:xfrm>
          <a:prstGeom prst="rect">
            <a:avLst/>
          </a:prstGeom>
        </p:spPr>
      </p:pic>
      <p:pic>
        <p:nvPicPr>
          <p:cNvPr id="13" name="Picture 12">
            <a:extLst>
              <a:ext uri="{FF2B5EF4-FFF2-40B4-BE49-F238E27FC236}">
                <a16:creationId xmlns:a16="http://schemas.microsoft.com/office/drawing/2014/main" id="{25975D2D-2F2F-078C-8D71-F8ABB3FD2B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627445" y="5429292"/>
            <a:ext cx="565480" cy="773757"/>
          </a:xfrm>
          <a:prstGeom prst="rect">
            <a:avLst/>
          </a:prstGeom>
        </p:spPr>
      </p:pic>
      <p:pic>
        <p:nvPicPr>
          <p:cNvPr id="14" name="Picture 13">
            <a:extLst>
              <a:ext uri="{FF2B5EF4-FFF2-40B4-BE49-F238E27FC236}">
                <a16:creationId xmlns:a16="http://schemas.microsoft.com/office/drawing/2014/main" id="{C0DD194E-DB70-6514-0B6B-F226BE847E9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303815" y="5429292"/>
            <a:ext cx="565480" cy="773757"/>
          </a:xfrm>
          <a:prstGeom prst="rect">
            <a:avLst/>
          </a:prstGeom>
        </p:spPr>
      </p:pic>
      <p:pic>
        <p:nvPicPr>
          <p:cNvPr id="15" name="Picture 14">
            <a:extLst>
              <a:ext uri="{FF2B5EF4-FFF2-40B4-BE49-F238E27FC236}">
                <a16:creationId xmlns:a16="http://schemas.microsoft.com/office/drawing/2014/main" id="{B5390B11-792D-89D5-C487-9E2855BF674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80185" y="5429292"/>
            <a:ext cx="565480" cy="773757"/>
          </a:xfrm>
          <a:prstGeom prst="rect">
            <a:avLst/>
          </a:prstGeom>
        </p:spPr>
      </p:pic>
      <p:pic>
        <p:nvPicPr>
          <p:cNvPr id="16" name="Picture 15">
            <a:extLst>
              <a:ext uri="{FF2B5EF4-FFF2-40B4-BE49-F238E27FC236}">
                <a16:creationId xmlns:a16="http://schemas.microsoft.com/office/drawing/2014/main" id="{1C8B1A78-438D-95CA-E3B7-257255B3CD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656555" y="5429292"/>
            <a:ext cx="565480" cy="773757"/>
          </a:xfrm>
          <a:prstGeom prst="rect">
            <a:avLst/>
          </a:prstGeom>
        </p:spPr>
      </p:pic>
      <p:pic>
        <p:nvPicPr>
          <p:cNvPr id="17" name="Picture 16">
            <a:extLst>
              <a:ext uri="{FF2B5EF4-FFF2-40B4-BE49-F238E27FC236}">
                <a16:creationId xmlns:a16="http://schemas.microsoft.com/office/drawing/2014/main" id="{8CD6DACC-400F-C9CF-2F4A-11EF15B866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32925" y="5429292"/>
            <a:ext cx="565480" cy="773757"/>
          </a:xfrm>
          <a:prstGeom prst="rect">
            <a:avLst/>
          </a:prstGeom>
        </p:spPr>
      </p:pic>
      <p:pic>
        <p:nvPicPr>
          <p:cNvPr id="18" name="Picture 17">
            <a:extLst>
              <a:ext uri="{FF2B5EF4-FFF2-40B4-BE49-F238E27FC236}">
                <a16:creationId xmlns:a16="http://schemas.microsoft.com/office/drawing/2014/main" id="{1D75EFD6-1CFB-06AA-B605-AAA862BC00C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009295" y="5429292"/>
            <a:ext cx="565480" cy="773757"/>
          </a:xfrm>
          <a:prstGeom prst="rect">
            <a:avLst/>
          </a:prstGeom>
        </p:spPr>
      </p:pic>
      <p:sp>
        <p:nvSpPr>
          <p:cNvPr id="20" name="Rectangle 19">
            <a:extLst>
              <a:ext uri="{FF2B5EF4-FFF2-40B4-BE49-F238E27FC236}">
                <a16:creationId xmlns:a16="http://schemas.microsoft.com/office/drawing/2014/main" id="{4E8470F8-2F6E-D5A3-2AA9-0EA3842AA819}"/>
              </a:ext>
            </a:extLst>
          </p:cNvPr>
          <p:cNvSpPr>
            <a:spLocks noChangeArrowheads="1"/>
          </p:cNvSpPr>
          <p:nvPr/>
        </p:nvSpPr>
        <p:spPr bwMode="auto">
          <a:xfrm>
            <a:off x="843087" y="1836636"/>
            <a:ext cx="6424611" cy="59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r>
              <a:rPr lang="en-GB" dirty="0"/>
              <a:t>Many people ring in the new year by </a:t>
            </a:r>
            <a:br>
              <a:rPr lang="en-GB" dirty="0"/>
            </a:br>
            <a:r>
              <a:rPr lang="en-GB" dirty="0"/>
              <a:t>banging pots and pans in the street.</a:t>
            </a:r>
          </a:p>
        </p:txBody>
      </p:sp>
      <p:pic>
        <p:nvPicPr>
          <p:cNvPr id="21" name="Picture 20">
            <a:extLst>
              <a:ext uri="{FF2B5EF4-FFF2-40B4-BE49-F238E27FC236}">
                <a16:creationId xmlns:a16="http://schemas.microsoft.com/office/drawing/2014/main" id="{F1F3B6A0-11D9-5A48-5889-9D038CB917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 b="-12"/>
          <a:stretch/>
        </p:blipFill>
        <p:spPr>
          <a:xfrm>
            <a:off x="5303815" y="1566772"/>
            <a:ext cx="3108853" cy="2198318"/>
          </a:xfrm>
          <a:prstGeom prst="roundRect">
            <a:avLst/>
          </a:prstGeom>
        </p:spPr>
      </p:pic>
    </p:spTree>
    <p:extLst>
      <p:ext uri="{BB962C8B-B14F-4D97-AF65-F5344CB8AC3E}">
        <p14:creationId xmlns:p14="http://schemas.microsoft.com/office/powerpoint/2010/main" val="3956837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7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10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125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15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175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20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nodeType="withEffect">
                                  <p:stCondLst>
                                    <p:cond delay="225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nodeType="withEffect">
                                  <p:stCondLst>
                                    <p:cond delay="250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nodeType="withEffect">
                                  <p:stCondLst>
                                    <p:cond delay="275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left)">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0213" y="1511300"/>
            <a:ext cx="8307387" cy="1350963"/>
          </a:xfrm>
          <a:prstGeom prst="rect">
            <a:avLst/>
          </a:prstGeom>
          <a:solidFill>
            <a:srgbClr val="C375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40" name="Title 20"/>
          <p:cNvSpPr>
            <a:spLocks noGrp="1" noChangeArrowheads="1"/>
          </p:cNvSpPr>
          <p:nvPr>
            <p:ph type="title"/>
          </p:nvPr>
        </p:nvSpPr>
        <p:spPr>
          <a:xfrm>
            <a:off x="457200" y="479425"/>
            <a:ext cx="8220075" cy="993775"/>
          </a:xfrm>
        </p:spPr>
        <p:txBody>
          <a:bodyPr/>
          <a:lstStyle/>
          <a:p>
            <a:pPr eaLnBrk="1" hangingPunct="1"/>
            <a:r>
              <a:rPr lang="en-GB" altLang="en-US" sz="3600" dirty="0">
                <a:latin typeface="Twinkl" panose="02000000000000000000" pitchFamily="2" charset="0"/>
              </a:rPr>
              <a:t>What Are New Year Resolutions?</a:t>
            </a:r>
          </a:p>
        </p:txBody>
      </p:sp>
      <p:sp>
        <p:nvSpPr>
          <p:cNvPr id="7" name="Rectangle: Rounded Corners 6"/>
          <p:cNvSpPr/>
          <p:nvPr/>
        </p:nvSpPr>
        <p:spPr>
          <a:xfrm>
            <a:off x="594804" y="1428750"/>
            <a:ext cx="5657980" cy="1574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10000"/>
              </a:lnSpc>
              <a:spcBef>
                <a:spcPts val="0"/>
              </a:spcBef>
              <a:spcAft>
                <a:spcPts val="0"/>
              </a:spcAft>
              <a:defRPr/>
            </a:pPr>
            <a:r>
              <a:rPr lang="en-GB" altLang="en-US" dirty="0">
                <a:solidFill>
                  <a:schemeClr val="bg1"/>
                </a:solidFill>
                <a:ea typeface="MS PGothic" panose="020B0600070205080204" pitchFamily="34" charset="-128"/>
              </a:rPr>
              <a:t>Some people make promises to themselves to do some things better in the coming year. These are called New Year resolutions. Sometimes, people make a list of resolutions to help to remember them.</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6043613" y="1261057"/>
            <a:ext cx="2768600" cy="5140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Rounded Corners 18"/>
          <p:cNvSpPr/>
          <p:nvPr/>
        </p:nvSpPr>
        <p:spPr>
          <a:xfrm>
            <a:off x="7178735" y="2160001"/>
            <a:ext cx="1514475" cy="11763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GB" altLang="en-US" sz="1200" dirty="0">
                <a:solidFill>
                  <a:schemeClr val="tx1"/>
                </a:solidFill>
                <a:ea typeface="MS PGothic" panose="020B0600070205080204" pitchFamily="34" charset="-128"/>
              </a:rPr>
              <a:t>Could you be more helpful or kinder in any way?</a:t>
            </a:r>
          </a:p>
        </p:txBody>
      </p:sp>
      <p:sp>
        <p:nvSpPr>
          <p:cNvPr id="20" name="Rectangle: Rounded Corners 19"/>
          <p:cNvSpPr/>
          <p:nvPr/>
        </p:nvSpPr>
        <p:spPr>
          <a:xfrm>
            <a:off x="6181217" y="1511300"/>
            <a:ext cx="1559433" cy="11763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10000"/>
              </a:lnSpc>
              <a:spcBef>
                <a:spcPts val="0"/>
              </a:spcBef>
              <a:spcAft>
                <a:spcPts val="0"/>
              </a:spcAft>
              <a:defRPr/>
            </a:pPr>
            <a:r>
              <a:rPr lang="en-GB" altLang="en-US" sz="1200" dirty="0">
                <a:solidFill>
                  <a:schemeClr val="tx1"/>
                </a:solidFill>
                <a:ea typeface="MS PGothic" panose="020B0600070205080204" pitchFamily="34" charset="-128"/>
              </a:rPr>
              <a:t>Is there anything you would like </a:t>
            </a:r>
            <a:br>
              <a:rPr lang="en-GB" altLang="en-US" sz="1200" dirty="0">
                <a:solidFill>
                  <a:schemeClr val="tx1"/>
                </a:solidFill>
                <a:ea typeface="MS PGothic" panose="020B0600070205080204" pitchFamily="34" charset="-128"/>
              </a:rPr>
            </a:br>
            <a:r>
              <a:rPr lang="en-GB" altLang="en-US" sz="1200" dirty="0">
                <a:solidFill>
                  <a:schemeClr val="tx1"/>
                </a:solidFill>
                <a:ea typeface="MS PGothic" panose="020B0600070205080204" pitchFamily="34" charset="-128"/>
              </a:rPr>
              <a:t>to do better </a:t>
            </a:r>
            <a:br>
              <a:rPr lang="en-GB" altLang="en-US" sz="1200" dirty="0">
                <a:solidFill>
                  <a:schemeClr val="tx1"/>
                </a:solidFill>
                <a:ea typeface="MS PGothic" panose="020B0600070205080204" pitchFamily="34" charset="-128"/>
              </a:rPr>
            </a:br>
            <a:r>
              <a:rPr lang="en-GB" altLang="en-US" sz="1200" dirty="0">
                <a:solidFill>
                  <a:schemeClr val="tx1"/>
                </a:solidFill>
                <a:ea typeface="MS PGothic" panose="020B0600070205080204" pitchFamily="34" charset="-128"/>
              </a:rPr>
              <a:t>this year?</a:t>
            </a:r>
          </a:p>
        </p:txBody>
      </p:sp>
      <p:sp>
        <p:nvSpPr>
          <p:cNvPr id="22" name="Rectangle: Rounded Corners 21"/>
          <p:cNvSpPr/>
          <p:nvPr/>
        </p:nvSpPr>
        <p:spPr>
          <a:xfrm>
            <a:off x="684875" y="3244705"/>
            <a:ext cx="5567909" cy="15020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GB" altLang="en-US" sz="2000" b="1" dirty="0">
                <a:solidFill>
                  <a:schemeClr val="tx1"/>
                </a:solidFill>
                <a:ea typeface="MS PGothic" panose="020B0600070205080204" pitchFamily="34" charset="-128"/>
              </a:rPr>
              <a:t>New Year resolutions can be promises like:</a:t>
            </a:r>
          </a:p>
          <a:p>
            <a:pPr marL="285750" indent="-285750" algn="ctr" eaLnBrk="1" fontAlgn="auto" hangingPunct="1">
              <a:spcAft>
                <a:spcPts val="0"/>
              </a:spcAft>
              <a:buFont typeface="Arial" panose="020B0604020202020204" pitchFamily="34" charset="0"/>
              <a:buChar char="•"/>
              <a:defRPr/>
            </a:pPr>
            <a:r>
              <a:rPr lang="en-GB" altLang="en-US" dirty="0">
                <a:solidFill>
                  <a:schemeClr val="tx1"/>
                </a:solidFill>
                <a:ea typeface="MS PGothic" panose="020B0600070205080204" pitchFamily="34" charset="-128"/>
              </a:rPr>
              <a:t>I will help keep my room tidy.</a:t>
            </a:r>
          </a:p>
          <a:p>
            <a:pPr marL="285750" indent="-285750" algn="ctr" eaLnBrk="1" fontAlgn="auto" hangingPunct="1">
              <a:spcAft>
                <a:spcPts val="0"/>
              </a:spcAft>
              <a:buFont typeface="Arial" panose="020B0604020202020204" pitchFamily="34" charset="0"/>
              <a:buChar char="•"/>
              <a:defRPr/>
            </a:pPr>
            <a:r>
              <a:rPr lang="en-GB" altLang="en-US" dirty="0">
                <a:solidFill>
                  <a:schemeClr val="tx1"/>
                </a:solidFill>
                <a:ea typeface="MS PGothic" panose="020B0600070205080204" pitchFamily="34" charset="-128"/>
              </a:rPr>
              <a:t>I will be kind to my sister/brother.</a:t>
            </a:r>
          </a:p>
          <a:p>
            <a:pPr marL="285750" indent="-285750" algn="ctr" eaLnBrk="1" fontAlgn="auto" hangingPunct="1">
              <a:spcAft>
                <a:spcPts val="0"/>
              </a:spcAft>
              <a:buFont typeface="Arial" panose="020B0604020202020204" pitchFamily="34" charset="0"/>
              <a:buChar char="•"/>
              <a:defRPr/>
            </a:pPr>
            <a:r>
              <a:rPr lang="en-GB" altLang="en-US" dirty="0">
                <a:solidFill>
                  <a:schemeClr val="tx1"/>
                </a:solidFill>
                <a:ea typeface="MS PGothic" panose="020B0600070205080204" pitchFamily="34" charset="-128"/>
              </a:rPr>
              <a:t>I will listen carefully.</a:t>
            </a:r>
          </a:p>
        </p:txBody>
      </p:sp>
      <p:sp>
        <p:nvSpPr>
          <p:cNvPr id="13" name="Rectangle: Rounded Corners 12">
            <a:extLst>
              <a:ext uri="{FF2B5EF4-FFF2-40B4-BE49-F238E27FC236}">
                <a16:creationId xmlns:a16="http://schemas.microsoft.com/office/drawing/2014/main" id="{CC785506-CDBB-4C01-940B-4E0EE75EAFCD}"/>
              </a:ext>
            </a:extLst>
          </p:cNvPr>
          <p:cNvSpPr/>
          <p:nvPr/>
        </p:nvSpPr>
        <p:spPr>
          <a:xfrm>
            <a:off x="899551" y="5346700"/>
            <a:ext cx="5539666" cy="417512"/>
          </a:xfrm>
          <a:prstGeom prst="roundRect">
            <a:avLst/>
          </a:prstGeom>
          <a:solidFill>
            <a:srgbClr val="78A1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GB" altLang="en-US" dirty="0">
                <a:solidFill>
                  <a:schemeClr val="tx1"/>
                </a:solidFill>
                <a:ea typeface="MS PGothic" panose="020B0600070205080204" pitchFamily="34" charset="-128"/>
              </a:rPr>
              <a:t>Can you think of your own New Year resolution?</a:t>
            </a:r>
            <a:endParaRPr lang="en-GB" altLang="en-US" dirty="0">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250" fill="hold"/>
                                        <p:tgtEl>
                                          <p:spTgt spid="3"/>
                                        </p:tgtEl>
                                        <p:attrNameLst>
                                          <p:attrName>ppt_x</p:attrName>
                                        </p:attrNameLst>
                                      </p:cBhvr>
                                      <p:tavLst>
                                        <p:tav tm="0">
                                          <p:val>
                                            <p:strVal val="#ppt_x"/>
                                          </p:val>
                                        </p:tav>
                                        <p:tav tm="100000">
                                          <p:val>
                                            <p:strVal val="#ppt_x"/>
                                          </p:val>
                                        </p:tav>
                                      </p:tavLst>
                                    </p:anim>
                                    <p:anim calcmode="lin" valueType="num">
                                      <p:cBhvr additive="base">
                                        <p:cTn id="19" dur="125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1"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9" grpId="0"/>
      <p:bldP spid="20" grpId="0"/>
      <p:bldP spid="22" grpId="0"/>
      <p:bldP spid="1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405</TotalTime>
  <Words>636</Words>
  <Application>Microsoft Office PowerPoint</Application>
  <PresentationFormat>On-screen Show (4:3)</PresentationFormat>
  <Paragraphs>64</Paragraphs>
  <Slides>12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Sassoon Infant Rg</vt:lpstr>
      <vt:lpstr>Twinkl</vt:lpstr>
      <vt:lpstr>Twinkl SemiBold</vt:lpstr>
      <vt:lpstr>Calibri</vt:lpstr>
      <vt:lpstr>MS PGothic</vt:lpstr>
      <vt:lpstr>Office Theme</vt:lpstr>
      <vt:lpstr>PowerPoint Presentation</vt:lpstr>
      <vt:lpstr>What Is New Year?</vt:lpstr>
      <vt:lpstr>When Is New Year?</vt:lpstr>
      <vt:lpstr>How Do People Celebrate  New Year’s Eve?</vt:lpstr>
      <vt:lpstr>Fireworks and New Year</vt:lpstr>
      <vt:lpstr>How Do People Celebrate  New Year’s Day?</vt:lpstr>
      <vt:lpstr>How is New Year Celebrated  in the United Kingdom?</vt:lpstr>
      <vt:lpstr>What Other Ways Are There to Celebrate New Year?</vt:lpstr>
      <vt:lpstr>What Are New Year Resolutions?</vt:lpstr>
      <vt:lpstr>What Is the New Year Song?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Guidance for Video/Audio in PowerPoints</dc:title>
  <dc:creator>Twinkl Twinkl</dc:creator>
  <cp:lastModifiedBy>Khara Constantinou</cp:lastModifiedBy>
  <cp:revision>75</cp:revision>
  <dcterms:created xsi:type="dcterms:W3CDTF">2017-12-01T10:49:17Z</dcterms:created>
  <dcterms:modified xsi:type="dcterms:W3CDTF">2025-01-07T08:15:18Z</dcterms:modified>
</cp:coreProperties>
</file>