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692000" cx="1512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68">
          <p15:clr>
            <a:srgbClr val="A4A3A4"/>
          </p15:clr>
        </p15:guide>
        <p15:guide id="2" pos="47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365C8DC-9C43-433D-BE7E-8A1AFC1F1C7E}">
  <a:tblStyle styleId="{7365C8DC-9C43-433D-BE7E-8A1AFC1F1C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68" orient="horz"/>
        <p:guide pos="476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682" y="685800"/>
            <a:ext cx="484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004682" y="685800"/>
            <a:ext cx="484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15423" y="1547778"/>
            <a:ext cx="14089200" cy="42669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1pPr>
            <a:lvl2pPr lvl="1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2pPr>
            <a:lvl3pPr lvl="2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3pPr>
            <a:lvl4pPr lvl="3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4pPr>
            <a:lvl5pPr lvl="4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5pPr>
            <a:lvl6pPr lvl="5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6pPr>
            <a:lvl7pPr lvl="6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7pPr>
            <a:lvl8pPr lvl="7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8pPr>
            <a:lvl9pPr lvl="8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15409" y="5891409"/>
            <a:ext cx="14089200" cy="16476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515409" y="2299346"/>
            <a:ext cx="14089200" cy="40815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515409" y="6552657"/>
            <a:ext cx="14089200" cy="2703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431800" lvl="0" marL="457200" algn="ctr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 algn="ctr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 algn="ctr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 algn="ctr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 algn="ctr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 algn="ctr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 algn="ctr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515409" y="4471058"/>
            <a:ext cx="14089200" cy="17499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2pPr>
            <a:lvl3pPr lvl="2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3pPr>
            <a:lvl4pPr lvl="3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4pPr>
            <a:lvl5pPr lvl="4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5pPr>
            <a:lvl6pPr lvl="5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6pPr>
            <a:lvl7pPr lvl="6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7pPr>
            <a:lvl8pPr lvl="7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8pPr>
            <a:lvl9pPr lvl="8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515409" y="2395696"/>
            <a:ext cx="14089200" cy="7101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431800" lvl="0" marL="45720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515409" y="2395696"/>
            <a:ext cx="6613800" cy="7101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7990583" y="2395696"/>
            <a:ext cx="6613800" cy="71019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515409" y="1154948"/>
            <a:ext cx="4643700" cy="15708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515409" y="2888617"/>
            <a:ext cx="4643700" cy="66090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361950" lvl="0" marL="4572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indent="-361950" lvl="1" marL="9144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810650" y="935745"/>
            <a:ext cx="10529400" cy="85038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560000" y="-260"/>
            <a:ext cx="756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60850" lIns="160850" spcFirstLastPara="1" rIns="160850" wrap="square" tIns="160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439016" y="2563450"/>
            <a:ext cx="6689100" cy="3081300"/>
          </a:xfrm>
          <a:prstGeom prst="rect">
            <a:avLst/>
          </a:prstGeom>
        </p:spPr>
        <p:txBody>
          <a:bodyPr anchorCtr="0" anchor="b" bIns="160850" lIns="160850" spcFirstLastPara="1" rIns="160850" wrap="square" tIns="160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439016" y="5826865"/>
            <a:ext cx="6689100" cy="2567400"/>
          </a:xfrm>
          <a:prstGeom prst="rect">
            <a:avLst/>
          </a:prstGeom>
        </p:spPr>
        <p:txBody>
          <a:bodyPr anchorCtr="0" anchor="t" bIns="160850" lIns="160850" spcFirstLastPara="1" rIns="160850" wrap="square" tIns="160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167677" y="1505164"/>
            <a:ext cx="6344400" cy="76812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indent="-431800" lvl="0" marL="45720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515409" y="8794266"/>
            <a:ext cx="9919200" cy="12579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60850" lIns="160850" spcFirstLastPara="1" rIns="160850" wrap="square" tIns="160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15409" y="2395696"/>
            <a:ext cx="140892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60850" lIns="160850" spcFirstLastPara="1" rIns="160850" wrap="square" tIns="160850">
            <a:noAutofit/>
          </a:bodyPr>
          <a:lstStyle>
            <a:lvl1pPr indent="-431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Char char="●"/>
              <a:defRPr sz="3200">
                <a:solidFill>
                  <a:schemeClr val="dk2"/>
                </a:solidFill>
              </a:defRPr>
            </a:lvl1pPr>
            <a:lvl2pPr indent="-387350" lvl="1" marL="9144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2pPr>
            <a:lvl3pPr indent="-387350" lvl="2" marL="13716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3pPr>
            <a:lvl4pPr indent="-387350" lvl="3" marL="18288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4pPr>
            <a:lvl5pPr indent="-387350" lvl="4" marL="22860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5pPr>
            <a:lvl6pPr indent="-387350" lvl="5" marL="27432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6pPr>
            <a:lvl7pPr indent="-387350" lvl="6" marL="32004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7pPr>
            <a:lvl8pPr indent="-387350" lvl="7" marL="365760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Char char="○"/>
              <a:defRPr sz="2500">
                <a:solidFill>
                  <a:schemeClr val="dk2"/>
                </a:solidFill>
              </a:defRPr>
            </a:lvl8pPr>
            <a:lvl9pPr indent="-387350" lvl="8" marL="4114800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Clr>
                <a:schemeClr val="dk2"/>
              </a:buClr>
              <a:buSzPts val="2500"/>
              <a:buChar char="■"/>
              <a:defRPr sz="2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4009576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0850" lIns="160850" spcFirstLastPara="1" rIns="160850" wrap="square" tIns="160850">
            <a:noAutofit/>
          </a:bodyPr>
          <a:lstStyle>
            <a:lvl1pPr lvl="0" algn="r">
              <a:buNone/>
              <a:defRPr sz="1800">
                <a:solidFill>
                  <a:schemeClr val="dk2"/>
                </a:solidFill>
              </a:defRPr>
            </a:lvl1pPr>
            <a:lvl2pPr lvl="1" algn="r">
              <a:buNone/>
              <a:defRPr sz="1800">
                <a:solidFill>
                  <a:schemeClr val="dk2"/>
                </a:solidFill>
              </a:defRPr>
            </a:lvl2pPr>
            <a:lvl3pPr lvl="2" algn="r">
              <a:buNone/>
              <a:defRPr sz="1800">
                <a:solidFill>
                  <a:schemeClr val="dk2"/>
                </a:solidFill>
              </a:defRPr>
            </a:lvl3pPr>
            <a:lvl4pPr lvl="3" algn="r">
              <a:buNone/>
              <a:defRPr sz="1800">
                <a:solidFill>
                  <a:schemeClr val="dk2"/>
                </a:solidFill>
              </a:defRPr>
            </a:lvl4pPr>
            <a:lvl5pPr lvl="4" algn="r">
              <a:buNone/>
              <a:defRPr sz="1800">
                <a:solidFill>
                  <a:schemeClr val="dk2"/>
                </a:solidFill>
              </a:defRPr>
            </a:lvl5pPr>
            <a:lvl6pPr lvl="5" algn="r">
              <a:buNone/>
              <a:defRPr sz="1800">
                <a:solidFill>
                  <a:schemeClr val="dk2"/>
                </a:solidFill>
              </a:defRPr>
            </a:lvl6pPr>
            <a:lvl7pPr lvl="6" algn="r">
              <a:buNone/>
              <a:defRPr sz="1800">
                <a:solidFill>
                  <a:schemeClr val="dk2"/>
                </a:solidFill>
              </a:defRPr>
            </a:lvl7pPr>
            <a:lvl8pPr lvl="7" algn="r">
              <a:buNone/>
              <a:defRPr sz="1800">
                <a:solidFill>
                  <a:schemeClr val="dk2"/>
                </a:solidFill>
              </a:defRPr>
            </a:lvl8pPr>
            <a:lvl9pPr lvl="8" algn="r">
              <a:buNone/>
              <a:defRPr sz="18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288502" y="1963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{7365C8DC-9C43-433D-BE7E-8A1AFC1F1C7E}</a:tableStyleId>
              </a:tblPr>
              <a:tblGrid>
                <a:gridCol w="4549475"/>
                <a:gridCol w="4215800"/>
                <a:gridCol w="4215800"/>
              </a:tblGrid>
              <a:tr h="54420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Elworth CE Primary School - Science</a:t>
                      </a:r>
                      <a:endParaRPr b="1" sz="1200"/>
                    </a:p>
                  </a:txBody>
                  <a:tcPr marT="190050" marB="190050" marR="151175" marL="151175" anchor="ctr">
                    <a:solidFill>
                      <a:srgbClr val="CFE2F3"/>
                    </a:solidFill>
                  </a:tcPr>
                </a:tc>
                <a:tc hMerge="1"/>
                <a:tc hMerge="1"/>
              </a:tr>
              <a:tr h="22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Year: Two</a:t>
                      </a:r>
                      <a:endParaRPr b="1" sz="10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Topic: Animals including humans</a:t>
                      </a:r>
                      <a:endParaRPr b="1" sz="1000"/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Strand: Biology</a:t>
                      </a:r>
                      <a:endParaRPr b="1" sz="1000"/>
                    </a:p>
                  </a:txBody>
                  <a:tcPr marT="190050" marB="190050" marR="151175" marL="151175"/>
                </a:tc>
              </a:tr>
            </a:tbl>
          </a:graphicData>
        </a:graphic>
      </p:graphicFrame>
      <p:graphicFrame>
        <p:nvGraphicFramePr>
          <p:cNvPr id="55" name="Google Shape;55;p13"/>
          <p:cNvGraphicFramePr/>
          <p:nvPr/>
        </p:nvGraphicFramePr>
        <p:xfrm>
          <a:off x="11679000" y="140780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{7365C8DC-9C43-433D-BE7E-8A1AFC1F1C7E}</a:tableStyleId>
              </a:tblPr>
              <a:tblGrid>
                <a:gridCol w="1083175"/>
                <a:gridCol w="2203275"/>
              </a:tblGrid>
              <a:tr h="5457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Vocabulary</a:t>
                      </a:r>
                      <a:endParaRPr b="1"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 anchor="ctr">
                    <a:solidFill>
                      <a:srgbClr val="CFE2F3"/>
                    </a:solidFill>
                  </a:tcPr>
                </a:tc>
                <a:tc hMerge="1"/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Adult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fully grown animal or plant.</a:t>
                      </a:r>
                      <a:endParaRPr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Young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Offspring that has not reached adulthood.</a:t>
                      </a:r>
                      <a:endParaRPr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Offspring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The child of an animal.</a:t>
                      </a:r>
                      <a:endParaRPr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Life cycle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The changes living things go through to become an adult.</a:t>
                      </a:r>
                      <a:endParaRPr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Live young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Offspring that has not hatched from an egg.</a:t>
                      </a:r>
                      <a:endParaRPr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 grow bigger and become stronger.</a:t>
                      </a:r>
                      <a:endParaRPr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Nutrition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202124"/>
                          </a:solidFill>
                          <a:highlight>
                            <a:srgbClr val="FFFFFF"/>
                          </a:highlight>
                        </a:rPr>
                        <a:t>Food needed to live.</a:t>
                      </a:r>
                      <a:endParaRPr sz="1500"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Hygiene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4D5156"/>
                          </a:solidFill>
                          <a:highlight>
                            <a:srgbClr val="FFFFFF"/>
                          </a:highlight>
                        </a:rPr>
                        <a:t>How we keep ourselves and the world around us clean so we can stay healthy and stop germs spreading.</a:t>
                      </a:r>
                      <a:endParaRPr sz="1700"/>
                    </a:p>
                  </a:txBody>
                  <a:tcPr marT="190050" marB="190050" marR="151175" marL="151175"/>
                </a:tc>
              </a:tr>
              <a:tr h="77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50" marB="190050" marR="151175" marL="151175"/>
                </a:tc>
              </a:tr>
            </a:tbl>
          </a:graphicData>
        </a:graphic>
      </p:graphicFrame>
      <p:graphicFrame>
        <p:nvGraphicFramePr>
          <p:cNvPr id="56" name="Google Shape;56;p13"/>
          <p:cNvGraphicFramePr/>
          <p:nvPr/>
        </p:nvGraphicFramePr>
        <p:xfrm>
          <a:off x="288500" y="140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{7365C8DC-9C43-433D-BE7E-8A1AFC1F1C7E}</a:tableStyleId>
              </a:tblPr>
              <a:tblGrid>
                <a:gridCol w="45109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What Should I Already Know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381000">
                <a:tc rowSpan="4"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Calibri"/>
                        <a:buChar char="●"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to identify and name a variety of common animals including fish, amphibians, reptiles, birds and mammals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Calibri"/>
                        <a:buChar char="●"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to identify and name a variety of common animals that are carnivores, herbivores and omnivores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Calibri"/>
                        <a:buChar char="●"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to describe and compare the structure of a variety of common animals (fish, amphibians, reptiles, birds and mammals, including pets)  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Calibri"/>
                        <a:buChar char="●"/>
                      </a:pPr>
                      <a:r>
                        <a:rPr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to identify, name, draw and label the basic parts of the human body and say which part of the body is associated with each sense.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1000">
                <a:tc vMerge="1"/>
              </a:tr>
              <a:tr h="381000">
                <a:tc vMerge="1"/>
              </a:tr>
              <a:tr h="381000">
                <a:tc vMerge="1"/>
              </a:tr>
            </a:tbl>
          </a:graphicData>
        </a:graphic>
      </p:graphicFrame>
      <p:graphicFrame>
        <p:nvGraphicFramePr>
          <p:cNvPr id="57" name="Google Shape;57;p13"/>
          <p:cNvGraphicFramePr/>
          <p:nvPr/>
        </p:nvGraphicFramePr>
        <p:xfrm>
          <a:off x="288500" y="3762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{7365C8DC-9C43-433D-BE7E-8A1AFC1F1C7E}</a:tableStyleId>
              </a:tblPr>
              <a:tblGrid>
                <a:gridCol w="4510900"/>
              </a:tblGrid>
              <a:tr h="700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What Will I Know By The End Of The Unit?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700500">
                <a:tc rowSpan="4">
                  <a:txBody>
                    <a:bodyPr/>
                    <a:lstStyle/>
                    <a:p>
                      <a:pPr indent="-3111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Char char="●"/>
                      </a:pPr>
                      <a:r>
                        <a:rPr lang="en" sz="1300"/>
                        <a:t>Notice that animals, including humans, have offspring which grow into adults  </a:t>
                      </a:r>
                      <a:endParaRPr sz="1300"/>
                    </a:p>
                    <a:p>
                      <a:pPr indent="-3111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Char char="●"/>
                      </a:pPr>
                      <a:r>
                        <a:rPr lang="en" sz="1300"/>
                        <a:t>How to find out about and describe the basic needs of animals, including humans, for survival (water, food and air)  </a:t>
                      </a:r>
                      <a:endParaRPr sz="1300"/>
                    </a:p>
                    <a:p>
                      <a:pPr indent="-3111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Char char="●"/>
                      </a:pPr>
                      <a:r>
                        <a:rPr lang="en" sz="1300"/>
                        <a:t>Describe the importance for humans of exercise, eating the right amounts of different types of food, and hygiene.</a:t>
                      </a:r>
                      <a:endParaRPr sz="1300"/>
                    </a:p>
                  </a:txBody>
                  <a:tcPr marT="91425" marB="91425" marR="91425" marL="91425"/>
                </a:tc>
              </a:tr>
              <a:tr h="700500">
                <a:tc vMerge="1"/>
              </a:tr>
              <a:tr h="700500">
                <a:tc vMerge="1"/>
              </a:tr>
              <a:tr h="700500">
                <a:tc vMerge="1"/>
              </a:tr>
            </a:tbl>
          </a:graphicData>
        </a:graphic>
      </p:graphicFrame>
      <p:graphicFrame>
        <p:nvGraphicFramePr>
          <p:cNvPr id="58" name="Google Shape;58;p13"/>
          <p:cNvGraphicFramePr/>
          <p:nvPr/>
        </p:nvGraphicFramePr>
        <p:xfrm>
          <a:off x="288500" y="7484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{7365C8DC-9C43-433D-BE7E-8A1AFC1F1C7E}</a:tableStyleId>
              </a:tblPr>
              <a:tblGrid>
                <a:gridCol w="4510900"/>
              </a:tblGrid>
              <a:tr h="460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Enquiry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620775">
                <a:tc rowSpan="4"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What are offspring?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What is a life cycle?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What do you need to grow and develop from young to adult?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What are the basic needs of animals to survive?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Why do we need to exercise?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Why is good nutrition important?</a:t>
                      </a:r>
                      <a:endParaRPr/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●"/>
                      </a:pPr>
                      <a:r>
                        <a:rPr lang="en"/>
                        <a:t>Why is hygiene important?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20775">
                <a:tc vMerge="1"/>
              </a:tr>
              <a:tr h="620775">
                <a:tc vMerge="1"/>
              </a:tr>
              <a:tr h="620775">
                <a:tc vMerge="1"/>
              </a:tr>
            </a:tbl>
          </a:graphicData>
        </a:graphic>
      </p:graphicFrame>
      <p:graphicFrame>
        <p:nvGraphicFramePr>
          <p:cNvPr id="59" name="Google Shape;59;p13"/>
          <p:cNvGraphicFramePr/>
          <p:nvPr/>
        </p:nvGraphicFramePr>
        <p:xfrm>
          <a:off x="5155075" y="1407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{7365C8DC-9C43-433D-BE7E-8A1AFC1F1C7E}</a:tableStyleId>
              </a:tblPr>
              <a:tblGrid>
                <a:gridCol w="6234925"/>
              </a:tblGrid>
              <a:tr h="420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Diagrams</a:t>
                      </a:r>
                      <a:endParaRPr b="1" sz="1000"/>
                    </a:p>
                  </a:txBody>
                  <a:tcPr marT="91425" marB="91425" marR="91425" marL="91425" anchor="ctr">
                    <a:solidFill>
                      <a:srgbClr val="CFE2F3"/>
                    </a:solidFill>
                  </a:tcPr>
                </a:tc>
              </a:tr>
              <a:tr h="2150000">
                <a:tc row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50000">
                <a:tc vMerge="1"/>
              </a:tr>
              <a:tr h="2150000">
                <a:tc vMerge="1"/>
              </a:tr>
              <a:tr h="2150000">
                <a:tc vMerge="1"/>
              </a:tr>
            </a:tbl>
          </a:graphicData>
        </a:graphic>
      </p:graphicFrame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77526" y="100200"/>
            <a:ext cx="1092001" cy="118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 b="0" l="4083" r="10139" t="0"/>
          <a:stretch/>
        </p:blipFill>
        <p:spPr>
          <a:xfrm>
            <a:off x="5176125" y="4322375"/>
            <a:ext cx="2842678" cy="186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 rotWithShape="1">
          <a:blip r:embed="rId5">
            <a:alphaModFix/>
          </a:blip>
          <a:srcRect b="19910" l="37429" r="37312" t="49441"/>
          <a:stretch/>
        </p:blipFill>
        <p:spPr>
          <a:xfrm>
            <a:off x="8166926" y="4026275"/>
            <a:ext cx="3088311" cy="210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 rotWithShape="1">
          <a:blip r:embed="rId6">
            <a:alphaModFix/>
          </a:blip>
          <a:srcRect b="19172" l="50000" r="12789" t="63379"/>
          <a:stretch/>
        </p:blipFill>
        <p:spPr>
          <a:xfrm>
            <a:off x="5818425" y="2302925"/>
            <a:ext cx="4841551" cy="127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00841" y="6929521"/>
            <a:ext cx="4276708" cy="31625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/>
          <p:nvPr/>
        </p:nvSpPr>
        <p:spPr>
          <a:xfrm>
            <a:off x="5619750" y="2019300"/>
            <a:ext cx="484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survive, all animals and humans must have: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