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692000" cx="1512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8">
          <p15:clr>
            <a:srgbClr val="A4A3A4"/>
          </p15:clr>
        </p15:guide>
        <p15:guide id="2" pos="47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306AB64-8358-4D45-87D3-698718731596}">
  <a:tblStyle styleId="{B306AB64-8358-4D45-87D3-6987187315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8" orient="horz"/>
        <p:guide pos="476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682" y="685800"/>
            <a:ext cx="484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682" y="685800"/>
            <a:ext cx="484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15423" y="1547778"/>
            <a:ext cx="14089200" cy="42669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1pPr>
            <a:lvl2pPr lvl="1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2pPr>
            <a:lvl3pPr lvl="2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3pPr>
            <a:lvl4pPr lvl="3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4pPr>
            <a:lvl5pPr lvl="4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5pPr>
            <a:lvl6pPr lvl="5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6pPr>
            <a:lvl7pPr lvl="6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7pPr>
            <a:lvl8pPr lvl="7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8pPr>
            <a:lvl9pPr lvl="8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15409" y="5891409"/>
            <a:ext cx="14089200" cy="16476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15409" y="2299346"/>
            <a:ext cx="14089200" cy="40815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15409" y="6552657"/>
            <a:ext cx="14089200" cy="2703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ctr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15409" y="4471058"/>
            <a:ext cx="14089200" cy="17499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15409" y="2395696"/>
            <a:ext cx="66138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990583" y="2395696"/>
            <a:ext cx="66138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15409" y="1154948"/>
            <a:ext cx="4643700" cy="15708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15409" y="2888617"/>
            <a:ext cx="4643700" cy="66090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61950" lvl="0" marL="4572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810650" y="935745"/>
            <a:ext cx="10529400" cy="85038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60000" y="-260"/>
            <a:ext cx="756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60850" lIns="160850" spcFirstLastPara="1" rIns="160850" wrap="square" tIns="160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39016" y="2563450"/>
            <a:ext cx="6689100" cy="30813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39016" y="5826865"/>
            <a:ext cx="6689100" cy="2567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167677" y="1505164"/>
            <a:ext cx="6344400" cy="76812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15409" y="8794266"/>
            <a:ext cx="9919200" cy="12579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Char char="●"/>
              <a:defRPr sz="3200">
                <a:solidFill>
                  <a:schemeClr val="dk2"/>
                </a:solidFill>
              </a:defRPr>
            </a:lvl1pPr>
            <a:lvl2pPr indent="-387350" lvl="1" marL="914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2pPr>
            <a:lvl3pPr indent="-387350" lvl="2" marL="1371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3pPr>
            <a:lvl4pPr indent="-387350" lvl="3" marL="18288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4pPr>
            <a:lvl5pPr indent="-387350" lvl="4" marL="22860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5pPr>
            <a:lvl6pPr indent="-387350" lvl="5" marL="27432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6pPr>
            <a:lvl7pPr indent="-387350" lvl="6" marL="3200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7pPr>
            <a:lvl8pPr indent="-387350" lvl="7" marL="3657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8pPr>
            <a:lvl9pPr indent="-387350" lvl="8" marL="4114800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 algn="r">
              <a:buNone/>
              <a:defRPr sz="1800">
                <a:solidFill>
                  <a:schemeClr val="dk2"/>
                </a:solidFill>
              </a:defRPr>
            </a:lvl1pPr>
            <a:lvl2pPr lvl="1" algn="r">
              <a:buNone/>
              <a:defRPr sz="1800">
                <a:solidFill>
                  <a:schemeClr val="dk2"/>
                </a:solidFill>
              </a:defRPr>
            </a:lvl2pPr>
            <a:lvl3pPr lvl="2" algn="r">
              <a:buNone/>
              <a:defRPr sz="1800">
                <a:solidFill>
                  <a:schemeClr val="dk2"/>
                </a:solidFill>
              </a:defRPr>
            </a:lvl3pPr>
            <a:lvl4pPr lvl="3" algn="r">
              <a:buNone/>
              <a:defRPr sz="1800">
                <a:solidFill>
                  <a:schemeClr val="dk2"/>
                </a:solidFill>
              </a:defRPr>
            </a:lvl4pPr>
            <a:lvl5pPr lvl="4" algn="r">
              <a:buNone/>
              <a:defRPr sz="1800">
                <a:solidFill>
                  <a:schemeClr val="dk2"/>
                </a:solidFill>
              </a:defRPr>
            </a:lvl5pPr>
            <a:lvl6pPr lvl="5" algn="r">
              <a:buNone/>
              <a:defRPr sz="1800">
                <a:solidFill>
                  <a:schemeClr val="dk2"/>
                </a:solidFill>
              </a:defRPr>
            </a:lvl6pPr>
            <a:lvl7pPr lvl="6" algn="r">
              <a:buNone/>
              <a:defRPr sz="1800">
                <a:solidFill>
                  <a:schemeClr val="dk2"/>
                </a:solidFill>
              </a:defRPr>
            </a:lvl7pPr>
            <a:lvl8pPr lvl="7" algn="r">
              <a:buNone/>
              <a:defRPr sz="1800">
                <a:solidFill>
                  <a:schemeClr val="dk2"/>
                </a:solidFill>
              </a:defRPr>
            </a:lvl8pPr>
            <a:lvl9pPr lvl="8" algn="r">
              <a:buNone/>
              <a:defRPr sz="18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288502" y="1963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6737625"/>
                <a:gridCol w="6243475"/>
              </a:tblGrid>
              <a:tr h="54420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Elworth CE Primary School - History</a:t>
                      </a:r>
                      <a:endParaRPr b="1" sz="1200"/>
                    </a:p>
                  </a:txBody>
                  <a:tcPr marT="190050" marB="190050" marR="151175" marL="151175" anchor="ctr">
                    <a:solidFill>
                      <a:srgbClr val="CFE2F3"/>
                    </a:solidFill>
                  </a:tcPr>
                </a:tc>
                <a:tc hMerge="1"/>
              </a:tr>
              <a:tr h="22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Year: 2</a:t>
                      </a:r>
                      <a:endParaRPr b="1" sz="10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Topic Let’s go Travelling</a:t>
                      </a:r>
                      <a:endParaRPr b="1" sz="1000"/>
                    </a:p>
                  </a:txBody>
                  <a:tcPr marT="190050" marB="190050" marR="151175" marL="151175"/>
                </a:tc>
              </a:tr>
            </a:tbl>
          </a:graphicData>
        </a:graphic>
      </p:graphicFrame>
      <p:graphicFrame>
        <p:nvGraphicFramePr>
          <p:cNvPr id="55" name="Google Shape;55;p13"/>
          <p:cNvGraphicFramePr/>
          <p:nvPr/>
        </p:nvGraphicFramePr>
        <p:xfrm>
          <a:off x="11631375" y="140780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1297475"/>
                <a:gridCol w="2036600"/>
              </a:tblGrid>
              <a:tr h="29390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Vocabulary</a:t>
                      </a:r>
                      <a:endParaRPr b="1"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 anchor="ctr">
                    <a:solidFill>
                      <a:srgbClr val="CFE2F3"/>
                    </a:solidFill>
                  </a:tcPr>
                </a:tc>
                <a:tc hMerge="1"/>
              </a:tr>
              <a:tr h="4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holiday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time of recreation away from the home.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55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souvenir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Something you collect to remind you of a holiday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4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promenade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walk way along the </a:t>
                      </a:r>
                      <a:r>
                        <a:rPr lang="en" sz="1100"/>
                        <a:t>seafront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55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pier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walkway on platforms going out into the sea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4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Punch and Judy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Traditional seaside puppet show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4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postcard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message sent </a:t>
                      </a:r>
                      <a:r>
                        <a:rPr lang="en" sz="1100"/>
                        <a:t>from a</a:t>
                      </a:r>
                      <a:r>
                        <a:rPr lang="en" sz="1100"/>
                        <a:t>holiday on a picture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4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seaside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village or </a:t>
                      </a:r>
                      <a:r>
                        <a:rPr lang="en" sz="1100"/>
                        <a:t>town</a:t>
                      </a:r>
                      <a:r>
                        <a:rPr lang="en" sz="1100"/>
                        <a:t> near the sea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  <a:tr h="55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bandstand</a:t>
                      </a:r>
                      <a:endParaRPr sz="11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 covered outdoor area where a band can play</a:t>
                      </a:r>
                      <a:endParaRPr sz="1100"/>
                    </a:p>
                  </a:txBody>
                  <a:tcPr marT="190050" marB="190050" marR="151175" marL="151175"/>
                </a:tc>
              </a:tr>
            </a:tbl>
          </a:graphicData>
        </a:graphic>
      </p:graphicFrame>
      <p:graphicFrame>
        <p:nvGraphicFramePr>
          <p:cNvPr id="56" name="Google Shape;56;p13"/>
          <p:cNvGraphicFramePr/>
          <p:nvPr/>
        </p:nvGraphicFramePr>
        <p:xfrm>
          <a:off x="288500" y="140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45109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What Should I Already Know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381000">
                <a:tc rowSpan="4"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Life in the past was different from the present. 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Clues help us to learn about the past.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 We can use the words “then” and “now”.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 Name a famous person from the past and explain why they are famous (Guy Fawkes)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 vMerge="1"/>
              </a:tr>
              <a:tr h="381000">
                <a:tc vMerge="1"/>
              </a:tr>
              <a:tr h="381000">
                <a:tc vMerge="1"/>
              </a:tr>
            </a:tbl>
          </a:graphicData>
        </a:graphic>
      </p:graphicFrame>
      <p:graphicFrame>
        <p:nvGraphicFramePr>
          <p:cNvPr id="57" name="Google Shape;57;p13"/>
          <p:cNvGraphicFramePr/>
          <p:nvPr/>
        </p:nvGraphicFramePr>
        <p:xfrm>
          <a:off x="288500" y="3762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4510900"/>
              </a:tblGrid>
              <a:tr h="700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What Will I Know By The End Of The Unit?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700500">
                <a:tc rowSpan="4">
                  <a:txBody>
                    <a:bodyPr/>
                    <a:lstStyle/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How </a:t>
                      </a:r>
                      <a:r>
                        <a:rPr lang="en" sz="1700"/>
                        <a:t>holidays</a:t>
                      </a:r>
                      <a:r>
                        <a:rPr lang="en" sz="1700"/>
                        <a:t> in the UK have </a:t>
                      </a:r>
                      <a:r>
                        <a:rPr lang="en" sz="1700"/>
                        <a:t>changed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Popular holiday </a:t>
                      </a:r>
                      <a:r>
                        <a:rPr lang="en" sz="1700"/>
                        <a:t>activities</a:t>
                      </a:r>
                      <a:r>
                        <a:rPr lang="en" sz="1700"/>
                        <a:t> in the past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How camping has changed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What the </a:t>
                      </a:r>
                      <a:r>
                        <a:rPr lang="en" sz="1700"/>
                        <a:t>souvenirs</a:t>
                      </a:r>
                      <a:r>
                        <a:rPr lang="en" sz="1700"/>
                        <a:t> tell us about the pst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What postcards tell us about the past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Who Guy Fawkes was.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Why we celebrate Bonfire night</a:t>
                      </a:r>
                      <a:endParaRPr sz="1700"/>
                    </a:p>
                    <a:p>
                      <a:pPr indent="-3365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Char char="●"/>
                      </a:pPr>
                      <a:r>
                        <a:rPr lang="en" sz="1700"/>
                        <a:t>Why we </a:t>
                      </a:r>
                      <a:r>
                        <a:rPr lang="en" sz="1700"/>
                        <a:t>commemorate Remembrance Day.</a:t>
                      </a:r>
                      <a:endParaRPr sz="1700"/>
                    </a:p>
                  </a:txBody>
                  <a:tcPr marT="91425" marB="91425" marR="91425" marL="91425"/>
                </a:tc>
              </a:tr>
              <a:tr h="700500">
                <a:tc vMerge="1"/>
              </a:tr>
              <a:tr h="700500">
                <a:tc vMerge="1"/>
              </a:tr>
              <a:tr h="700500">
                <a:tc vMerge="1"/>
              </a:tr>
            </a:tbl>
          </a:graphicData>
        </a:graphic>
      </p:graphicFrame>
      <p:graphicFrame>
        <p:nvGraphicFramePr>
          <p:cNvPr id="58" name="Google Shape;58;p13"/>
          <p:cNvGraphicFramePr/>
          <p:nvPr/>
        </p:nvGraphicFramePr>
        <p:xfrm>
          <a:off x="5155075" y="1407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6234925"/>
              </a:tblGrid>
              <a:tr h="691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Timeline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2082050">
                <a:tc row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/>
                        <a:t>Guy Fawkes and the </a:t>
                      </a:r>
                      <a:r>
                        <a:rPr lang="en" u="sng"/>
                        <a:t>Gunpowder</a:t>
                      </a:r>
                      <a:r>
                        <a:rPr lang="en" u="sng"/>
                        <a:t> Plot</a:t>
                      </a:r>
                      <a:endParaRPr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082050">
                <a:tc vMerge="1"/>
              </a:tr>
              <a:tr h="2082050">
                <a:tc vMerge="1"/>
              </a:tr>
              <a:tr h="2082050">
                <a:tc vMerge="1"/>
              </a:tr>
            </a:tbl>
          </a:graphicData>
        </a:graphic>
      </p:graphicFrame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77526" y="100200"/>
            <a:ext cx="1092001" cy="1189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0" name="Google Shape;60;p13"/>
          <p:cNvGraphicFramePr/>
          <p:nvPr/>
        </p:nvGraphicFramePr>
        <p:xfrm>
          <a:off x="11631375" y="7876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3286450"/>
              </a:tblGrid>
              <a:tr h="434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Historical Skills &amp; Enquiry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585925">
                <a:tc rowSpan="4"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sequence events or objects in chronological order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find out about people and events in other times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use a source – why, what, who, how, where to ask questions and find answers 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Use of time lines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85925">
                <a:tc vMerge="1"/>
              </a:tr>
              <a:tr h="585925">
                <a:tc vMerge="1"/>
              </a:tr>
              <a:tr h="585925">
                <a:tc vMerge="1"/>
              </a:tr>
            </a:tbl>
          </a:graphicData>
        </a:graphic>
      </p:graphicFrame>
      <p:graphicFrame>
        <p:nvGraphicFramePr>
          <p:cNvPr id="61" name="Google Shape;61;p13"/>
          <p:cNvGraphicFramePr/>
          <p:nvPr/>
        </p:nvGraphicFramePr>
        <p:xfrm>
          <a:off x="288500" y="740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{B306AB64-8358-4D45-87D3-698718731596}</a:tableStyleId>
              </a:tblPr>
              <a:tblGrid>
                <a:gridCol w="4510900"/>
              </a:tblGrid>
              <a:tr h="472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Diagram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637800">
                <a:tc rowSpan="4"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637800">
                <a:tc vMerge="1"/>
              </a:tr>
              <a:tr h="637800">
                <a:tc vMerge="1"/>
              </a:tr>
              <a:tr h="637800">
                <a:tc vMerge="1"/>
              </a:tr>
            </a:tbl>
          </a:graphicData>
        </a:graphic>
      </p:graphicFrame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4950" y="6451724"/>
            <a:ext cx="5151406" cy="153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6973" y="8055323"/>
            <a:ext cx="4338250" cy="226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6">
            <a:alphaModFix/>
          </a:blip>
          <a:srcRect b="1229" l="16982" r="16989" t="1229"/>
          <a:stretch/>
        </p:blipFill>
        <p:spPr>
          <a:xfrm>
            <a:off x="774375" y="7973037"/>
            <a:ext cx="3286450" cy="24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90875" y="2294171"/>
            <a:ext cx="4338249" cy="216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8">
            <a:alphaModFix/>
          </a:blip>
          <a:srcRect b="10554" l="40201" r="8212" t="12063"/>
          <a:stretch/>
        </p:blipFill>
        <p:spPr>
          <a:xfrm>
            <a:off x="8443625" y="4314151"/>
            <a:ext cx="2738426" cy="205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9">
            <a:alphaModFix/>
          </a:blip>
          <a:srcRect b="0" l="3901" r="0" t="4680"/>
          <a:stretch/>
        </p:blipFill>
        <p:spPr>
          <a:xfrm>
            <a:off x="5940148" y="4594099"/>
            <a:ext cx="1677813" cy="1345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