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10692000" cx="1512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1516D60-E829-42DE-9747-F5FA9FFC1F71}">
  <a:tblStyle styleId="{A1516D60-E829-42DE-9747-F5FA9FFC1F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476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68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68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15423" y="1547778"/>
            <a:ext cx="14089200" cy="4266900"/>
          </a:xfrm>
          <a:prstGeom prst="rect">
            <a:avLst/>
          </a:prstGeom>
        </p:spPr>
        <p:txBody>
          <a:bodyPr anchorCtr="0" anchor="b" bIns="160850" lIns="160850" spcFirstLastPara="1" rIns="160850" wrap="square" tIns="160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15409" y="5891409"/>
            <a:ext cx="14089200" cy="16476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515409" y="2299346"/>
            <a:ext cx="14089200" cy="4081500"/>
          </a:xfrm>
          <a:prstGeom prst="rect">
            <a:avLst/>
          </a:prstGeom>
        </p:spPr>
        <p:txBody>
          <a:bodyPr anchorCtr="0" anchor="b" bIns="160850" lIns="160850" spcFirstLastPara="1" rIns="160850" wrap="square" tIns="160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515409" y="6552657"/>
            <a:ext cx="14089200" cy="27039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431800" lvl="0" marL="4572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 algn="ctr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ctr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ctr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ctr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ctr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ctr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ctr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ctr"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15409" y="4471058"/>
            <a:ext cx="14089200" cy="17499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515409" y="2395696"/>
            <a:ext cx="6613800" cy="71019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7990583" y="2395696"/>
            <a:ext cx="6613800" cy="71019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515409" y="1154948"/>
            <a:ext cx="4643700" cy="1570800"/>
          </a:xfrm>
          <a:prstGeom prst="rect">
            <a:avLst/>
          </a:prstGeom>
        </p:spPr>
        <p:txBody>
          <a:bodyPr anchorCtr="0" anchor="b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515409" y="2888617"/>
            <a:ext cx="4643700" cy="66090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810650" y="935745"/>
            <a:ext cx="10529400" cy="85038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560000" y="-260"/>
            <a:ext cx="756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39016" y="2563450"/>
            <a:ext cx="6689100" cy="3081300"/>
          </a:xfrm>
          <a:prstGeom prst="rect">
            <a:avLst/>
          </a:prstGeom>
        </p:spPr>
        <p:txBody>
          <a:bodyPr anchorCtr="0" anchor="b" bIns="160850" lIns="160850" spcFirstLastPara="1" rIns="160850" wrap="square" tIns="160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39016" y="5826865"/>
            <a:ext cx="6689100" cy="25674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167677" y="1505164"/>
            <a:ext cx="6344400" cy="76812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15409" y="8794266"/>
            <a:ext cx="9919200" cy="12579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431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  <a:defRPr sz="3200">
                <a:solidFill>
                  <a:schemeClr val="dk2"/>
                </a:solidFill>
              </a:defRPr>
            </a:lvl1pPr>
            <a:lvl2pPr indent="-387350" lvl="1" marL="9144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indent="-387350" lvl="2" marL="13716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indent="-387350" lvl="3" marL="18288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indent="-387350" lvl="4" marL="22860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indent="-387350" lvl="5" marL="27432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indent="-387350" lvl="6" marL="32004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indent="-387350" lvl="7" marL="36576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indent="-387350" lvl="8" marL="4114800">
              <a:lnSpc>
                <a:spcPct val="115000"/>
              </a:lnSpc>
              <a:spcBef>
                <a:spcPts val="2800"/>
              </a:spcBef>
              <a:spcAft>
                <a:spcPts val="280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1" Type="http://schemas.openxmlformats.org/officeDocument/2006/relationships/image" Target="../media/image7.png"/><Relationship Id="rId10" Type="http://schemas.openxmlformats.org/officeDocument/2006/relationships/image" Target="../media/image3.png"/><Relationship Id="rId9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288502" y="1963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{A1516D60-E829-42DE-9747-F5FA9FFC1F71}</a:tableStyleId>
              </a:tblPr>
              <a:tblGrid>
                <a:gridCol w="6737625"/>
                <a:gridCol w="6243475"/>
              </a:tblGrid>
              <a:tr h="5442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Elworth CE Primary School - History</a:t>
                      </a:r>
                      <a:endParaRPr b="1" sz="1200"/>
                    </a:p>
                  </a:txBody>
                  <a:tcPr marT="190050" marB="190050" marR="151175" marL="151175" anchor="ctr">
                    <a:solidFill>
                      <a:srgbClr val="CFE2F3"/>
                    </a:solidFill>
                  </a:tcPr>
                </a:tc>
                <a:tc hMerge="1"/>
              </a:tr>
              <a:tr h="2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Year: 2</a:t>
                      </a:r>
                      <a:endParaRPr b="1" sz="1000"/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Topic Fire and Dragons</a:t>
                      </a:r>
                      <a:endParaRPr b="1" sz="1000"/>
                    </a:p>
                  </a:txBody>
                  <a:tcPr marT="190050" marB="190050" marR="151175" marL="151175"/>
                </a:tc>
              </a:tr>
            </a:tbl>
          </a:graphicData>
        </a:graphic>
      </p:graphicFrame>
      <p:graphicFrame>
        <p:nvGraphicFramePr>
          <p:cNvPr id="55" name="Google Shape;55;p13"/>
          <p:cNvGraphicFramePr/>
          <p:nvPr/>
        </p:nvGraphicFramePr>
        <p:xfrm>
          <a:off x="11679000" y="14078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{A1516D60-E829-42DE-9747-F5FA9FFC1F71}</a:tableStyleId>
              </a:tblPr>
              <a:tblGrid>
                <a:gridCol w="1083175"/>
                <a:gridCol w="2203275"/>
              </a:tblGrid>
              <a:tr h="3130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Vocabulary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 anchor="ctr">
                    <a:solidFill>
                      <a:srgbClr val="CFE2F3"/>
                    </a:solidFill>
                  </a:tcPr>
                </a:tc>
                <a:tc hMerge="1"/>
              </a:tr>
              <a:tr h="313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London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Capital of England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313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River Thames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River that runs through London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313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 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Paul's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Cathedral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Built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by Sir 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Christopher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Wren after the previous one burnt down.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313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Pudding Lane bakery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Where the fire started.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313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Diary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book that people write about their lives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313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Fire break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gap that stops a fire spreading to nearby buildings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313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London Bridge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only crossing of the river Thames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313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Fire Hooks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Giant hooks used to pull down buildings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</a:tbl>
          </a:graphicData>
        </a:graphic>
      </p:graphicFrame>
      <p:graphicFrame>
        <p:nvGraphicFramePr>
          <p:cNvPr id="56" name="Google Shape;56;p13"/>
          <p:cNvGraphicFramePr/>
          <p:nvPr/>
        </p:nvGraphicFramePr>
        <p:xfrm>
          <a:off x="288500" y="140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{A1516D60-E829-42DE-9747-F5FA9FFC1F71}</a:tableStyleId>
              </a:tblPr>
              <a:tblGrid>
                <a:gridCol w="45109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What Should I Already Know</a:t>
                      </a:r>
                      <a:endParaRPr b="1" sz="10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  <a:tr h="381000">
                <a:tc rowSpan="4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Life in the past was different from the present.  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Clues help us to learn about the past. 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 We can use the words “then” and “now”. 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 Name a famous person from the past and explain why they are famous (Guy Fawkes)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 vMerge="1"/>
              </a:tr>
              <a:tr h="381000">
                <a:tc vMerge="1"/>
              </a:tr>
              <a:tr h="381000">
                <a:tc vMerge="1"/>
              </a:tr>
            </a:tbl>
          </a:graphicData>
        </a:graphic>
      </p:graphicFrame>
      <p:graphicFrame>
        <p:nvGraphicFramePr>
          <p:cNvPr id="57" name="Google Shape;57;p13"/>
          <p:cNvGraphicFramePr/>
          <p:nvPr/>
        </p:nvGraphicFramePr>
        <p:xfrm>
          <a:off x="288500" y="376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{A1516D60-E829-42DE-9747-F5FA9FFC1F71}</a:tableStyleId>
              </a:tblPr>
              <a:tblGrid>
                <a:gridCol w="4510900"/>
              </a:tblGrid>
              <a:tr h="70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What Will I Know By The End Of The Unit?</a:t>
                      </a:r>
                      <a:endParaRPr b="1" sz="10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  <a:tr h="700500">
                <a:tc rowSpan="4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The key events from the real Fire of London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When and where the fire started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Why did the fire spread so quickly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How the fire was put out.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Who Samuel Pepys was and why he was so important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What happened after the fire was put out.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How was London made safer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Who Guy Fawkes was.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Why we celebrate Bonfire night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00500">
                <a:tc vMerge="1"/>
              </a:tr>
              <a:tr h="700500">
                <a:tc vMerge="1"/>
              </a:tr>
              <a:tr h="700500">
                <a:tc vMerge="1"/>
              </a:tr>
            </a:tbl>
          </a:graphicData>
        </a:graphic>
      </p:graphicFrame>
      <p:graphicFrame>
        <p:nvGraphicFramePr>
          <p:cNvPr id="58" name="Google Shape;58;p13"/>
          <p:cNvGraphicFramePr/>
          <p:nvPr/>
        </p:nvGraphicFramePr>
        <p:xfrm>
          <a:off x="5155075" y="140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{A1516D60-E829-42DE-9747-F5FA9FFC1F71}</a:tableStyleId>
              </a:tblPr>
              <a:tblGrid>
                <a:gridCol w="6234925"/>
              </a:tblGrid>
              <a:tr h="691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Timeline</a:t>
                      </a:r>
                      <a:endParaRPr b="1" sz="10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  <a:tr h="2082050">
                <a:tc row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/>
                        <a:t>Great fire of Nantwich</a:t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082050">
                <a:tc vMerge="1"/>
              </a:tr>
              <a:tr h="2082050">
                <a:tc vMerge="1"/>
              </a:tr>
              <a:tr h="2082050">
                <a:tc vMerge="1"/>
              </a:tr>
            </a:tbl>
          </a:graphicData>
        </a:graphic>
      </p:graphicFrame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7526" y="100200"/>
            <a:ext cx="1092001" cy="1189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0" name="Google Shape;60;p13"/>
          <p:cNvGraphicFramePr/>
          <p:nvPr/>
        </p:nvGraphicFramePr>
        <p:xfrm>
          <a:off x="11631375" y="7265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{A1516D60-E829-42DE-9747-F5FA9FFC1F71}</a:tableStyleId>
              </a:tblPr>
              <a:tblGrid>
                <a:gridCol w="3286450"/>
              </a:tblGrid>
              <a:tr h="642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Historical Skills &amp; Enquiry</a:t>
                      </a:r>
                      <a:endParaRPr b="1" sz="10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  <a:tr h="866825">
                <a:tc rowSpan="4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sequence events or objects in chronological order 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find out about people and events in other times 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use a source – why, what, who, how, where to ask questions and find answers 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Use of time lines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66825">
                <a:tc vMerge="1"/>
              </a:tr>
              <a:tr h="866825">
                <a:tc vMerge="1"/>
              </a:tr>
              <a:tr h="866825">
                <a:tc vMerge="1"/>
              </a:tr>
            </a:tbl>
          </a:graphicData>
        </a:graphic>
      </p:graphicFrame>
      <p:graphicFrame>
        <p:nvGraphicFramePr>
          <p:cNvPr id="61" name="Google Shape;61;p13"/>
          <p:cNvGraphicFramePr/>
          <p:nvPr/>
        </p:nvGraphicFramePr>
        <p:xfrm>
          <a:off x="288500" y="7404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{A1516D60-E829-42DE-9747-F5FA9FFC1F71}</a:tableStyleId>
              </a:tblPr>
              <a:tblGrid>
                <a:gridCol w="4510900"/>
              </a:tblGrid>
              <a:tr h="472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Diagram</a:t>
                      </a:r>
                      <a:endParaRPr b="1" sz="10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  <a:tr h="637800">
                <a:tc rowSpan="4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37800">
                <a:tc vMerge="1"/>
              </a:tr>
              <a:tr h="637800">
                <a:tc vMerge="1"/>
              </a:tr>
              <a:tr h="637800">
                <a:tc vMerge="1"/>
              </a:tr>
            </a:tbl>
          </a:graphicData>
        </a:graphic>
      </p:graphicFrame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6175" y="2237876"/>
            <a:ext cx="5606625" cy="11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000" y="7993500"/>
            <a:ext cx="4229950" cy="2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6525" y="3579101"/>
            <a:ext cx="2973250" cy="15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76963" y="3784688"/>
            <a:ext cx="2047875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61125" y="5493049"/>
            <a:ext cx="2789434" cy="20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42050" y="5956250"/>
            <a:ext cx="146685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874925" y="7969325"/>
            <a:ext cx="204787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11">
            <a:alphaModFix/>
          </a:blip>
          <a:srcRect b="0" l="22307" r="29232" t="6777"/>
          <a:stretch/>
        </p:blipFill>
        <p:spPr>
          <a:xfrm>
            <a:off x="5681200" y="7670142"/>
            <a:ext cx="2311900" cy="2506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