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7560000" cy="106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02" y="685800"/>
            <a:ext cx="4849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02" y="685800"/>
            <a:ext cx="4849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29800" cy="217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29800" cy="18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600000" y="96950"/>
            <a:ext cx="3406200" cy="13296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19050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 u="sng">
                <a:latin typeface="Calibri"/>
                <a:ea typeface="Calibri"/>
                <a:cs typeface="Calibri"/>
                <a:sym typeface="Calibri"/>
              </a:rPr>
              <a:t>Geography</a:t>
            </a:r>
            <a:endParaRPr b="1" sz="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name and locate the four countries and capital cities of the United Kingdom and its surrounding seas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identify characteristics of the four countries and capital cities of the United Kingdom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use basic geographical vocabulary to refer to key physical features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use world maps, atlases and globes to identify the United Kingdom and its countries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use simple compass directions and locational and directional language to describe the location of features and routes on a map.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investigate different weather conditions through observation and by making and using simple measurement devices e.g. to observe wind direction and measure rainfall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observe and record seasonal changes in the school grounds and local area e.g. in flowering plants and deciduous trees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 u="sng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089225" y="554150"/>
            <a:ext cx="3489300" cy="19413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19050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English</a:t>
            </a:r>
            <a:endParaRPr b="1" sz="9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can use the suffix -ly to turn adjectives into adverbs.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can use expanded noun phrases for description and specification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can write a range of sentence types including, statements, questions, exclamations and commands.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can use subordination (using when, if, that and because) and coordination (or, but, and).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can use the correct choice and consistent use of past and present tense including progressive forms of verb.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can use capital letters, full stops, question marks to demarcate sentences.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can use apostrophes for possession in nouns.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can use commas to separate items in a list.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can use a range of prefixes and suffixes.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08225" y="3293750"/>
            <a:ext cx="2824500" cy="24672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9525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Science</a:t>
            </a:r>
            <a:endParaRPr b="1" sz="9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research the inventor John McAdam.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identify different uses of materials.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 observe and identify different uses for materials in their local environment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can identify the suitability of a material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 explore how shapes of objects can be changed.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 explain the process of recycling materials.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Identify and compare the suitability of a variety of everyday materials, including wood, metal, plastic, glass, brick, rock, paper and cardboard for particular uses 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Find out how the shapes of solid objects made from some materials can be changed by squashing, bending, twisting and stretching.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023075" y="5901600"/>
            <a:ext cx="2359800" cy="16584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9525">
            <a:solidFill>
              <a:srgbClr val="93C4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DT</a:t>
            </a:r>
            <a:endParaRPr b="1" sz="9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</a:t>
            </a: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design</a:t>
            </a: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 purposeful, functional, appealing products based on a design criteria.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generate, develop, model and communicate ideas through talking, drawings, templates and mock-ups.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select from and use a range of tools and equipment to perform practical tasks.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explore and evaluate a range of existing products.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evaluate ideas and products against a criteria.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454225" y="6249150"/>
            <a:ext cx="2359800" cy="9633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9525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P.E</a:t>
            </a:r>
            <a:endParaRPr b="1" sz="9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can master basic movements including running, jumping, throwing and catching, as well as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developing balance, agility and co-ordination, and begin to apply these in a range of activities.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40575" y="5977875"/>
            <a:ext cx="2359800" cy="8448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9525">
            <a:solidFill>
              <a:srgbClr val="6D9E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PSHCE -</a:t>
            </a:r>
            <a:endParaRPr b="1" sz="9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latin typeface="Calibri"/>
                <a:ea typeface="Calibri"/>
                <a:cs typeface="Calibri"/>
                <a:sym typeface="Calibri"/>
              </a:rPr>
              <a:t>Citizenship</a:t>
            </a:r>
            <a:endParaRPr b="1"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latin typeface="Calibri"/>
                <a:ea typeface="Calibri"/>
                <a:cs typeface="Calibri"/>
                <a:sym typeface="Calibri"/>
              </a:rPr>
              <a:t>I can understand the importance of rules.</a:t>
            </a:r>
            <a:endParaRPr b="1"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Economic well being </a:t>
            </a:r>
            <a:endParaRPr b="1" sz="9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latin typeface="Calibri"/>
                <a:ea typeface="Calibri"/>
                <a:cs typeface="Calibri"/>
                <a:sym typeface="Calibri"/>
              </a:rPr>
              <a:t>I can understand the importance and use of </a:t>
            </a:r>
            <a:r>
              <a:rPr b="1" lang="en" sz="900">
                <a:latin typeface="Calibri"/>
                <a:ea typeface="Calibri"/>
                <a:cs typeface="Calibri"/>
                <a:sym typeface="Calibri"/>
              </a:rPr>
              <a:t>money</a:t>
            </a:r>
            <a:r>
              <a:rPr b="1" lang="en" sz="900">
                <a:latin typeface="Calibri"/>
                <a:ea typeface="Calibri"/>
                <a:cs typeface="Calibri"/>
                <a:sym typeface="Calibri"/>
              </a:rPr>
              <a:t>.</a:t>
            </a:r>
            <a:endParaRPr b="1"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7172175" y="2758968"/>
            <a:ext cx="3406200" cy="5349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Computin</a:t>
            </a:r>
            <a:r>
              <a:rPr b="1" lang="en" sz="700">
                <a:latin typeface="Calibri"/>
                <a:ea typeface="Calibri"/>
                <a:cs typeface="Calibri"/>
                <a:sym typeface="Calibri"/>
              </a:rPr>
              <a:t>g</a:t>
            </a:r>
            <a:endParaRPr b="1"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Data Handling - International Space Station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Programming 2 - Make code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7553325" y="4057000"/>
            <a:ext cx="3024900" cy="13527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9525">
            <a:solidFill>
              <a:srgbClr val="EA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Music - Friendship Song</a:t>
            </a:r>
            <a:endParaRPr b="1" sz="9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know that music has a steady pulse, like a heartbeat.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know that we can create rhythms from words, our names, favourite food, colours and animals. 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know we can add high and low sounds, pitch when we sing and play our instruments.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can learn the names of the notes in instrumental parts.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I know the names of untuned percussion instruments. 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981325" y="4427775"/>
            <a:ext cx="4523400" cy="11433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9525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R.E</a:t>
            </a:r>
            <a:endParaRPr b="1" sz="9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 talk about special places.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 talk about the people who go to church.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 describe why Jacob says heaven is a special place.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 talk about different churches and the different artefacts.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 describe the key features of a mosque.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 describe the key features of a Hindu temple.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3599925" y="2822525"/>
            <a:ext cx="3489300" cy="1352575"/>
          </a:xfrm>
          <a:prstGeom prst="flowChartPunchedTape">
            <a:avLst/>
          </a:prstGeom>
          <a:gradFill>
            <a:gsLst>
              <a:gs pos="0">
                <a:srgbClr val="DFE9FB"/>
              </a:gs>
              <a:gs pos="100000">
                <a:srgbClr val="6E9BE7"/>
              </a:gs>
            </a:gsLst>
            <a:lin ang="5400012" scaled="0"/>
          </a:gra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4" name="Google Shape;6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63800" y="2845475"/>
            <a:ext cx="913725" cy="9954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 txBox="1"/>
          <p:nvPr/>
        </p:nvSpPr>
        <p:spPr>
          <a:xfrm>
            <a:off x="3433425" y="3192050"/>
            <a:ext cx="2962800" cy="71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Fire and Dragons. 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alibri"/>
                <a:ea typeface="Calibri"/>
                <a:cs typeface="Calibri"/>
                <a:sym typeface="Calibri"/>
              </a:rPr>
              <a:t>Y2 Summer 2026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600000" y="1505700"/>
            <a:ext cx="3406200" cy="12462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19050">
            <a:solidFill>
              <a:srgbClr val="98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History</a:t>
            </a:r>
            <a:endParaRPr b="1" sz="9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tell you about a time before I was born and can compare aspects of life in different periods  linked to significant people or people I know using everyday historical terms.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name a few people, places or events in the past that have contributed to local,  national and international achievements.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give more than one cause of an event and give a reason why people in the past acted as they did.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tell you about some of the people or events from my work.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use common words &amp; phrases relating to the passing of time.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know where the people and events I have studied fit on a basic timeline.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tell you a few similarities and differences between ways of life at different times.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7885375" y="5760950"/>
            <a:ext cx="2692800" cy="17022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9525">
            <a:solidFill>
              <a:srgbClr val="93C4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Art</a:t>
            </a:r>
            <a:endParaRPr b="1" sz="9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name the primary and secondary colours.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talk about colour changes and make predictions about what will happen when two colours mix.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describe the colours and textures I see.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try different tools to recreate a texture and decide which tool works best.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identify different textures in collaged artwork.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apply my knowledge of colour mixing to match colours effectively.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choose collage materials based on colour and texture.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talk about my overall ideas for an overall collage.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Calibri"/>
                <a:ea typeface="Calibri"/>
                <a:cs typeface="Calibri"/>
                <a:sym typeface="Calibri"/>
              </a:rPr>
              <a:t>I can talk about art seen using appropriate vocabulary. </a:t>
            </a:r>
            <a:endParaRPr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110775" y="99400"/>
            <a:ext cx="3406200" cy="3042600"/>
          </a:xfrm>
          <a:prstGeom prst="rect">
            <a:avLst/>
          </a:prstGeom>
          <a:solidFill>
            <a:srgbClr val="FFE599">
              <a:alpha val="50280"/>
            </a:srgbClr>
          </a:solidFill>
          <a:ln cap="flat" cmpd="sng" w="1905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 u="sng">
                <a:latin typeface="Calibri"/>
                <a:ea typeface="Calibri"/>
                <a:cs typeface="Calibri"/>
                <a:sym typeface="Calibri"/>
              </a:rPr>
              <a:t>Maths</a:t>
            </a:r>
            <a:endParaRPr b="1" sz="9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recognise equal and unequal parts.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recognise and find a half.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recognise and find a quarter.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find a third.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recognise the equivalence of a half and a quarter.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recognise three quarters.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count in fractions up to a whole.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tell the time to o’clock, half past, quarter past and quarter to.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tell the time to 5 minutes.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know how many minutes there are in a day.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know how many hours there are in a day.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use problem solving and efficient methods to solve addition, subtraction, multiplication and division problems.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use the four operations to solve problems.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find missing numbers in a calculation.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use a 100 square.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use number facts.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use positional language.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describe movement.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describe turns.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make patterns by turning shapes.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make a tally chart.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fill in tables.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draw pictograms, block diagrams.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latin typeface="Calibri"/>
                <a:ea typeface="Calibri"/>
                <a:cs typeface="Calibri"/>
                <a:sym typeface="Calibri"/>
              </a:rPr>
              <a:t>I can interpret tables and pictograms. </a:t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