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1800" cx="151193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766DDB-8A96-4005-9D65-DC76B92CF327}">
  <a:tblStyle styleId="{96766DDB-8A96-4005-9D65-DC76B92CF3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7350" lvl="4" marL="22860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7350" lvl="5" marL="27432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7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8500" y="1965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6737625"/>
                <a:gridCol w="6243475"/>
              </a:tblGrid>
              <a:tr h="544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u="sng" cap="none" strike="noStrike"/>
                        <a:t>Elworth CE Primary School - Geography</a:t>
                      </a:r>
                      <a:endParaRPr b="1" u="sng" cap="none" strike="noStrike"/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200" u="none" cap="none" strike="noStrike"/>
                        <a:t>Year: 2</a:t>
                      </a:r>
                      <a:endParaRPr b="1" sz="1200" u="none" cap="none" strike="noStrike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200" u="none" cap="none" strike="noStrike"/>
                        <a:t>Topic: Lost in the Forest</a:t>
                      </a:r>
                      <a:endParaRPr b="1" sz="1200" u="none" cap="none" strike="noStrike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11204246" y="1891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1098775"/>
                <a:gridCol w="2630575"/>
              </a:tblGrid>
              <a:tr h="555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47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Continent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main continuous pieces of land across the world. There are 7 continents: Europe, Asia, Africa, North America, South America, Oceania (sometimes called Australia) and Antarctica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1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large body of saltwater surrounding the continents. There are 5 oceans: Pacific, Atlantic, Indian, Southern and Arctic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10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Deforestation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action of clearing a wide area of trees.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1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Forest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large area covered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mainly</a:t>
                      </a: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trees and undergrowth.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89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Rain</a:t>
                      </a: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</a:t>
                      </a:r>
                      <a:r>
                        <a:rPr b="1"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thick </a:t>
                      </a: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forest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lots of unique plants and animals with lots of rainfall through the year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89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weather conditions prevailing in an area in general or over a long period.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  <a:tr h="71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Habitat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natural home or environment of an animal, plant, or other organism.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88500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4510900"/>
              </a:tblGrid>
              <a:tr h="338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What Should I Already Know</a:t>
                      </a:r>
                      <a:endParaRPr b="1" sz="1300" u="none" cap="none" strike="noStrike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1839675">
                <a:tc>
                  <a:txBody>
                    <a:bodyPr/>
                    <a:lstStyle/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200"/>
                        <a:t>The name and location of the 7 continents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200"/>
                        <a:t>Oceans are large bodies of saltwater around the continents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200"/>
                        <a:t>The 4 compass points are North, East, South and West</a:t>
                      </a:r>
                      <a:endParaRPr sz="1200"/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•"/>
                      </a:pPr>
                      <a:r>
                        <a:rPr lang="en-GB" sz="1200"/>
                        <a:t>Countries that are closer to the equator are warmer</a:t>
                      </a:r>
                      <a:endParaRPr sz="1200"/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•"/>
                      </a:pPr>
                      <a:r>
                        <a:rPr lang="en-GB" sz="1200"/>
                        <a:t>Countries that are further away from the equator are colder</a:t>
                      </a:r>
                      <a:endParaRPr sz="1200"/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•"/>
                      </a:pPr>
                      <a:r>
                        <a:rPr lang="en-GB" sz="1200"/>
                        <a:t>The UK is North of the Equator</a:t>
                      </a:r>
                      <a:endParaRPr sz="1200"/>
                    </a:p>
                    <a:p>
                      <a:pPr indent="-2921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•"/>
                      </a:pPr>
                      <a:r>
                        <a:rPr lang="en-GB" sz="1200"/>
                        <a:t>The UK has forests, coasts, beaches, farms, countryside, towns and cities.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88500" y="37325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4510900"/>
              </a:tblGrid>
              <a:tr h="29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What Will I Know By The End Of The Unit?</a:t>
                      </a:r>
                      <a:endParaRPr b="1" sz="1300" u="none" cap="none" strike="noStrike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2465275">
                <a:tc>
                  <a:txBody>
                    <a:bodyPr/>
                    <a:lstStyle/>
                    <a:p>
                      <a:pPr indent="-17145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The name and location of the 7 continents and 5 oceans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The location of Australia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Lots of countries have forests, but they can look different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How to use an aerial image to identify features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Weather patterns in Spring in the UK and Australia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Rainforests have many different animals and plants not found anywhere else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Forests in the UK have mostly deciduous and evergreen trees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Delamere Forest is the largest forest in Cheshire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Daintree Rainforest is the oldest in the world and the largest in Australia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How to use compass directions to create and describe a map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-177800" lvl="0" marL="330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As there are more people, trees are cut down to make way for buildings and things to do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4977235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2873975"/>
                <a:gridCol w="3175225"/>
              </a:tblGrid>
              <a:tr h="2264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Physical/Human Features</a:t>
                      </a:r>
                      <a:endParaRPr b="1" sz="1300" u="none" cap="none" strike="noStrike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 hMerge="1"/>
              </a:tr>
              <a:tr h="153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 features: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beach, cliff, coast, forest, hill, mountain, sea, ocean, river, valley, forest, rainforest, animals, plants, climate, season and weather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 features: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city, town, shelter</a:t>
                      </a:r>
                      <a:r>
                        <a:rPr b="1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4977235" y="35011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{96766DDB-8A96-4005-9D65-DC76B92CF327}</a:tableStyleId>
              </a:tblPr>
              <a:tblGrid>
                <a:gridCol w="6049200"/>
              </a:tblGrid>
              <a:tr h="79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Diagrams</a:t>
                      </a:r>
                      <a:endParaRPr b="1" sz="1300" u="none" cap="none" strike="noStrike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57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Daintree Rainforest (Australia):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Delamere Forest (Cheshire):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7527" y="100200"/>
            <a:ext cx="1092001" cy="1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36661" l="60543" r="3693" t="25441"/>
          <a:stretch/>
        </p:blipFill>
        <p:spPr>
          <a:xfrm>
            <a:off x="8602578" y="4501165"/>
            <a:ext cx="2255177" cy="134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36783" l="64106" r="4157" t="22656"/>
          <a:stretch/>
        </p:blipFill>
        <p:spPr>
          <a:xfrm>
            <a:off x="6569242" y="4955322"/>
            <a:ext cx="2475952" cy="17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41613" l="63140" r="3621" t="25857"/>
          <a:stretch/>
        </p:blipFill>
        <p:spPr>
          <a:xfrm>
            <a:off x="8602578" y="7057202"/>
            <a:ext cx="2255177" cy="124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24458" l="62861" r="6613" t="26061"/>
          <a:stretch/>
        </p:blipFill>
        <p:spPr>
          <a:xfrm>
            <a:off x="6855059" y="7299442"/>
            <a:ext cx="1932713" cy="176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7738069"/>
            <a:ext cx="4672434" cy="24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