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7560000" cx="10692000"/>
  <p:notesSz cx="7560000" cy="10692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3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02" y="685800"/>
            <a:ext cx="4849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004502" y="685800"/>
            <a:ext cx="48498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64478" y="1094388"/>
            <a:ext cx="9963000" cy="30171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64468" y="4165643"/>
            <a:ext cx="9963000" cy="1164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64468" y="1625801"/>
            <a:ext cx="9963000" cy="28860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64468" y="4633192"/>
            <a:ext cx="9963000" cy="191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64468" y="3161354"/>
            <a:ext cx="9963000" cy="1237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64468" y="654105"/>
            <a:ext cx="9963000" cy="841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64468" y="1693927"/>
            <a:ext cx="9963000" cy="5021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64468" y="654105"/>
            <a:ext cx="9963000" cy="841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64468" y="1693927"/>
            <a:ext cx="4677000" cy="5021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5650483" y="1693927"/>
            <a:ext cx="4677000" cy="5021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64468" y="654105"/>
            <a:ext cx="9963000" cy="841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64468" y="816630"/>
            <a:ext cx="3283500" cy="11106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64468" y="2042457"/>
            <a:ext cx="3283500" cy="4673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73245" y="661638"/>
            <a:ext cx="7445700" cy="60129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310447" y="1812541"/>
            <a:ext cx="4729800" cy="217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310447" y="4120005"/>
            <a:ext cx="4729800" cy="18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5775715" y="1064257"/>
            <a:ext cx="4486500" cy="54312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64468" y="6218168"/>
            <a:ext cx="7014300" cy="889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9906772" y="6854072"/>
            <a:ext cx="641400" cy="5784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4468" y="654105"/>
            <a:ext cx="9963000" cy="841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64468" y="1693927"/>
            <a:ext cx="9963000" cy="5021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9906772" y="6854072"/>
            <a:ext cx="641400" cy="5784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3641475" y="408175"/>
            <a:ext cx="3406200" cy="2073000"/>
          </a:xfrm>
          <a:prstGeom prst="rect">
            <a:avLst/>
          </a:prstGeom>
          <a:solidFill>
            <a:srgbClr val="FFE599">
              <a:alpha val="50280"/>
            </a:srgbClr>
          </a:solidFill>
          <a:ln cap="flat" cmpd="sng" w="19050">
            <a:solidFill>
              <a:srgbClr val="00FF00"/>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800" u="sng">
                <a:latin typeface="Calibri"/>
                <a:ea typeface="Calibri"/>
                <a:cs typeface="Calibri"/>
                <a:sym typeface="Calibri"/>
              </a:rPr>
              <a:t>Geography</a:t>
            </a:r>
            <a:endParaRPr b="1" sz="800" u="sng">
              <a:latin typeface="Calibri"/>
              <a:ea typeface="Calibri"/>
              <a:cs typeface="Calibri"/>
              <a:sym typeface="Calibri"/>
            </a:endParaRPr>
          </a:p>
          <a:p>
            <a:pPr indent="0" lvl="0" marL="0" rtl="0" algn="l">
              <a:lnSpc>
                <a:spcPct val="115000"/>
              </a:lnSpc>
              <a:spcBef>
                <a:spcPts val="0"/>
              </a:spcBef>
              <a:spcAft>
                <a:spcPts val="0"/>
              </a:spcAft>
              <a:buNone/>
            </a:pPr>
            <a:r>
              <a:rPr lang="en" sz="600">
                <a:solidFill>
                  <a:schemeClr val="dk1"/>
                </a:solidFill>
                <a:latin typeface="Calibri"/>
                <a:ea typeface="Calibri"/>
                <a:cs typeface="Calibri"/>
                <a:sym typeface="Calibri"/>
              </a:rPr>
              <a:t>I can use world maps, atlases and globes to identify the Uk and its countries as well as the countries, continents and oceans studied at this stage.</a:t>
            </a:r>
            <a:endParaRPr sz="6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600">
                <a:solidFill>
                  <a:schemeClr val="dk1"/>
                </a:solidFill>
                <a:latin typeface="Calibri"/>
                <a:ea typeface="Calibri"/>
                <a:cs typeface="Calibri"/>
                <a:sym typeface="Calibri"/>
              </a:rPr>
              <a:t>I can ause basic geographical vocabulary to refer to key physical and key human features.</a:t>
            </a:r>
            <a:endParaRPr sz="6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600">
                <a:solidFill>
                  <a:schemeClr val="dk1"/>
                </a:solidFill>
                <a:latin typeface="Calibri"/>
                <a:ea typeface="Calibri"/>
                <a:cs typeface="Calibri"/>
                <a:sym typeface="Calibri"/>
              </a:rPr>
              <a:t>I can use aerial photographs and plan perspectives to recognise landmarks and basic human and physical features.</a:t>
            </a:r>
            <a:endParaRPr sz="6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600">
                <a:solidFill>
                  <a:schemeClr val="dk1"/>
                </a:solidFill>
                <a:latin typeface="Calibri"/>
                <a:ea typeface="Calibri"/>
                <a:cs typeface="Calibri"/>
                <a:sym typeface="Calibri"/>
              </a:rPr>
              <a:t>I can use basic geographical vocabulary to refer to:</a:t>
            </a:r>
            <a:endParaRPr sz="6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600">
                <a:solidFill>
                  <a:schemeClr val="dk1"/>
                </a:solidFill>
                <a:latin typeface="Calibri"/>
                <a:ea typeface="Calibri"/>
                <a:cs typeface="Calibri"/>
                <a:sym typeface="Calibri"/>
              </a:rPr>
              <a:t>key physical features, including: beach, cliff, coast, forest, hill, mountain, sea, ocean, river,soil, valley, vegetation, season and weather</a:t>
            </a:r>
            <a:endParaRPr sz="6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600">
                <a:solidFill>
                  <a:schemeClr val="dk1"/>
                </a:solidFill>
                <a:latin typeface="Calibri"/>
                <a:ea typeface="Calibri"/>
                <a:cs typeface="Calibri"/>
                <a:sym typeface="Calibri"/>
              </a:rPr>
              <a:t>key human features, including: city, town, village, factory, farm, house, office, port, harbour and shop</a:t>
            </a:r>
            <a:endParaRPr sz="600">
              <a:latin typeface="Calibri"/>
              <a:ea typeface="Calibri"/>
              <a:cs typeface="Calibri"/>
              <a:sym typeface="Calibri"/>
            </a:endParaRPr>
          </a:p>
          <a:p>
            <a:pPr indent="0" lvl="0" marL="0" rtl="0" algn="l">
              <a:spcBef>
                <a:spcPts val="1000"/>
              </a:spcBef>
              <a:spcAft>
                <a:spcPts val="0"/>
              </a:spcAft>
              <a:buClr>
                <a:schemeClr val="dk1"/>
              </a:buClr>
              <a:buSzPts val="1100"/>
              <a:buFont typeface="Arial"/>
              <a:buNone/>
            </a:pPr>
            <a:r>
              <a:rPr lang="en" sz="700">
                <a:latin typeface="Calibri"/>
                <a:ea typeface="Calibri"/>
                <a:cs typeface="Calibri"/>
                <a:sym typeface="Calibri"/>
              </a:rPr>
              <a:t>I can investigate different weather conditions through observation and by making and using simple measurement devices e.g. to observe wind direction and measure rainfall</a:t>
            </a:r>
            <a:endParaRPr sz="7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700">
                <a:latin typeface="Calibri"/>
                <a:ea typeface="Calibri"/>
                <a:cs typeface="Calibri"/>
                <a:sym typeface="Calibri"/>
              </a:rPr>
              <a:t>I can observe and record seasonal changes in the school grounds and local area e.g. in flowering plants and deciduous trees</a:t>
            </a:r>
            <a:endParaRPr sz="7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7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7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p:txBody>
      </p:sp>
      <p:sp>
        <p:nvSpPr>
          <p:cNvPr id="55" name="Google Shape;55;p13"/>
          <p:cNvSpPr txBox="1"/>
          <p:nvPr/>
        </p:nvSpPr>
        <p:spPr>
          <a:xfrm>
            <a:off x="7130625" y="66800"/>
            <a:ext cx="3489300" cy="1389900"/>
          </a:xfrm>
          <a:prstGeom prst="rect">
            <a:avLst/>
          </a:prstGeom>
          <a:solidFill>
            <a:srgbClr val="FFE599">
              <a:alpha val="50280"/>
            </a:srgbClr>
          </a:solidFill>
          <a:ln cap="flat" cmpd="sng" w="19050">
            <a:solidFill>
              <a:srgbClr val="FFFF00"/>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English</a:t>
            </a:r>
            <a:endParaRPr b="1" sz="900" u="sng">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use capital letters and full stops correctly in a sentence.</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use “ and” to extend sentences.</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add ing, ed  to words.</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use es/ies when spelling plurals</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use descriptions in my writing by adding noun phrases.</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write about events from the past.</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write letters using the correct letter formation.</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I can use apostrophe to show possession</a:t>
            </a:r>
            <a:endParaRPr sz="1000">
              <a:latin typeface="Calibri"/>
              <a:ea typeface="Calibri"/>
              <a:cs typeface="Calibri"/>
              <a:sym typeface="Calibri"/>
            </a:endParaRPr>
          </a:p>
        </p:txBody>
      </p:sp>
      <p:sp>
        <p:nvSpPr>
          <p:cNvPr id="56" name="Google Shape;56;p13"/>
          <p:cNvSpPr txBox="1"/>
          <p:nvPr/>
        </p:nvSpPr>
        <p:spPr>
          <a:xfrm>
            <a:off x="108225" y="4285350"/>
            <a:ext cx="2824500" cy="2802900"/>
          </a:xfrm>
          <a:prstGeom prst="rect">
            <a:avLst/>
          </a:prstGeom>
          <a:solidFill>
            <a:srgbClr val="FFE599">
              <a:alpha val="50280"/>
            </a:srgbClr>
          </a:solidFill>
          <a:ln cap="flat" cmpd="sng" w="9525">
            <a:solidFill>
              <a:srgbClr val="00FFFF"/>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Science</a:t>
            </a:r>
            <a:endParaRPr b="1" sz="900" u="sng">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explore and compare the differences between things that are living, dead, and things that have never been alive.  </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identify that most living things live in habitats to which they are suited and describe how different habitats provide for the basic needs of different kinds of animals and plants, and how they depend on each other.  </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identify and name a variety of plants and animals in their habitats, including microhabitats.</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describe how animals obtain their food from plants and other animals, using the idea of a simple food chain, and identify and name different sources of food. </a:t>
            </a:r>
            <a:endParaRPr sz="800">
              <a:latin typeface="Calibri"/>
              <a:ea typeface="Calibri"/>
              <a:cs typeface="Calibri"/>
              <a:sym typeface="Calibri"/>
            </a:endParaRPr>
          </a:p>
          <a:p>
            <a:pPr indent="0" lvl="0" marL="0" rtl="0" algn="l">
              <a:spcBef>
                <a:spcPts val="0"/>
              </a:spcBef>
              <a:spcAft>
                <a:spcPts val="0"/>
              </a:spcAft>
              <a:buNone/>
            </a:pPr>
            <a:r>
              <a:t/>
            </a:r>
            <a:endParaRPr sz="800">
              <a:latin typeface="Calibri"/>
              <a:ea typeface="Calibri"/>
              <a:cs typeface="Calibri"/>
              <a:sym typeface="Calibri"/>
            </a:endParaRPr>
          </a:p>
          <a:p>
            <a:pPr indent="0" lvl="0" marL="0" rtl="0" algn="l">
              <a:spcBef>
                <a:spcPts val="0"/>
              </a:spcBef>
              <a:spcAft>
                <a:spcPts val="0"/>
              </a:spcAft>
              <a:buNone/>
            </a:pPr>
            <a:r>
              <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Notice that animals, including humans, have offspring which grow into adults . </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know how to find out about and describe the basic needs of animals, including humans, for survival (water, food and air).</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describe the importance for humans of exercise, eating the right amounts of different types of food, and hygiene.</a:t>
            </a:r>
            <a:endParaRPr sz="800">
              <a:latin typeface="Calibri"/>
              <a:ea typeface="Calibri"/>
              <a:cs typeface="Calibri"/>
              <a:sym typeface="Calibri"/>
            </a:endParaRPr>
          </a:p>
          <a:p>
            <a:pPr indent="0" lvl="0" marL="0" rtl="0" algn="l">
              <a:spcBef>
                <a:spcPts val="0"/>
              </a:spcBef>
              <a:spcAft>
                <a:spcPts val="0"/>
              </a:spcAft>
              <a:buNone/>
            </a:pPr>
            <a:r>
              <a:t/>
            </a:r>
            <a:endParaRPr sz="800">
              <a:latin typeface="Calibri"/>
              <a:ea typeface="Calibri"/>
              <a:cs typeface="Calibri"/>
              <a:sym typeface="Calibri"/>
            </a:endParaRPr>
          </a:p>
          <a:p>
            <a:pPr indent="0" lvl="0" marL="0" rtl="0" algn="l">
              <a:spcBef>
                <a:spcPts val="0"/>
              </a:spcBef>
              <a:spcAft>
                <a:spcPts val="0"/>
              </a:spcAft>
              <a:buNone/>
            </a:pPr>
            <a:r>
              <a:t/>
            </a:r>
            <a:endParaRPr sz="800">
              <a:latin typeface="Calibri"/>
              <a:ea typeface="Calibri"/>
              <a:cs typeface="Calibri"/>
              <a:sym typeface="Calibri"/>
            </a:endParaRPr>
          </a:p>
        </p:txBody>
      </p:sp>
      <p:sp>
        <p:nvSpPr>
          <p:cNvPr id="57" name="Google Shape;57;p13"/>
          <p:cNvSpPr txBox="1"/>
          <p:nvPr/>
        </p:nvSpPr>
        <p:spPr>
          <a:xfrm>
            <a:off x="3013575" y="5782850"/>
            <a:ext cx="2359800" cy="1658400"/>
          </a:xfrm>
          <a:prstGeom prst="rect">
            <a:avLst/>
          </a:prstGeom>
          <a:solidFill>
            <a:srgbClr val="FFE599">
              <a:alpha val="50280"/>
            </a:srgbClr>
          </a:solidFill>
          <a:ln cap="flat" cmpd="sng" w="9525">
            <a:solidFill>
              <a:srgbClr val="93C47D"/>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DT</a:t>
            </a:r>
            <a:endParaRPr b="1" sz="900" u="sng">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generate, develop, model and communicate my ideas through talking, drawing, templates, mock-ups and, where appropriate, information and communication technology</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select from and use a range of tools and equipment to perform practical tasks [for example, cutting, shaping, joining and finishing]</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evaluate my ideas and products against design criteria</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build structures, exploring how they can be made stronger, stiffer and more stable</a:t>
            </a:r>
            <a:endParaRPr sz="8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700">
              <a:latin typeface="Calibri"/>
              <a:ea typeface="Calibri"/>
              <a:cs typeface="Calibri"/>
              <a:sym typeface="Calibri"/>
            </a:endParaRPr>
          </a:p>
          <a:p>
            <a:pPr indent="0" lvl="0" marL="0" rtl="0" algn="l">
              <a:spcBef>
                <a:spcPts val="0"/>
              </a:spcBef>
              <a:spcAft>
                <a:spcPts val="0"/>
              </a:spcAft>
              <a:buNone/>
            </a:pPr>
            <a:r>
              <a:t/>
            </a:r>
            <a:endParaRPr sz="700">
              <a:latin typeface="Calibri"/>
              <a:ea typeface="Calibri"/>
              <a:cs typeface="Calibri"/>
              <a:sym typeface="Calibri"/>
            </a:endParaRPr>
          </a:p>
        </p:txBody>
      </p:sp>
      <p:sp>
        <p:nvSpPr>
          <p:cNvPr id="58" name="Google Shape;58;p13"/>
          <p:cNvSpPr txBox="1"/>
          <p:nvPr/>
        </p:nvSpPr>
        <p:spPr>
          <a:xfrm>
            <a:off x="5449475" y="5750113"/>
            <a:ext cx="2359800" cy="963300"/>
          </a:xfrm>
          <a:prstGeom prst="rect">
            <a:avLst/>
          </a:prstGeom>
          <a:solidFill>
            <a:srgbClr val="FFE599">
              <a:alpha val="50280"/>
            </a:srgbClr>
          </a:solidFill>
          <a:ln cap="flat" cmpd="sng" w="9525">
            <a:solidFill>
              <a:srgbClr val="FF9900"/>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P.E</a:t>
            </a:r>
            <a:endParaRPr b="1" sz="900" u="sng">
              <a:latin typeface="Calibri"/>
              <a:ea typeface="Calibri"/>
              <a:cs typeface="Calibri"/>
              <a:sym typeface="Calibri"/>
            </a:endParaRPr>
          </a:p>
          <a:p>
            <a:pPr indent="0" lvl="0" marL="0" rtl="0" algn="l">
              <a:spcBef>
                <a:spcPts val="0"/>
              </a:spcBef>
              <a:spcAft>
                <a:spcPts val="0"/>
              </a:spcAft>
              <a:buNone/>
            </a:pPr>
            <a:r>
              <a:rPr lang="en" sz="900">
                <a:latin typeface="Calibri"/>
                <a:ea typeface="Calibri"/>
                <a:cs typeface="Calibri"/>
                <a:sym typeface="Calibri"/>
              </a:rPr>
              <a:t>I can master basic movements including running, jumping, throwing and catching, as well as</a:t>
            </a:r>
            <a:endParaRPr sz="900">
              <a:latin typeface="Calibri"/>
              <a:ea typeface="Calibri"/>
              <a:cs typeface="Calibri"/>
              <a:sym typeface="Calibri"/>
            </a:endParaRPr>
          </a:p>
          <a:p>
            <a:pPr indent="0" lvl="0" marL="0" rtl="0" algn="l">
              <a:spcBef>
                <a:spcPts val="0"/>
              </a:spcBef>
              <a:spcAft>
                <a:spcPts val="0"/>
              </a:spcAft>
              <a:buNone/>
            </a:pPr>
            <a:r>
              <a:rPr lang="en" sz="900">
                <a:latin typeface="Calibri"/>
                <a:ea typeface="Calibri"/>
                <a:cs typeface="Calibri"/>
                <a:sym typeface="Calibri"/>
              </a:rPr>
              <a:t>developing balance, agility and co-ordination, and begin to apply these in a range of activities.</a:t>
            </a:r>
            <a:endParaRPr sz="900">
              <a:latin typeface="Calibri"/>
              <a:ea typeface="Calibri"/>
              <a:cs typeface="Calibri"/>
              <a:sym typeface="Calibri"/>
            </a:endParaRPr>
          </a:p>
        </p:txBody>
      </p:sp>
      <p:sp>
        <p:nvSpPr>
          <p:cNvPr id="59" name="Google Shape;59;p13"/>
          <p:cNvSpPr txBox="1"/>
          <p:nvPr/>
        </p:nvSpPr>
        <p:spPr>
          <a:xfrm>
            <a:off x="5382863" y="6801975"/>
            <a:ext cx="2359800" cy="710400"/>
          </a:xfrm>
          <a:prstGeom prst="rect">
            <a:avLst/>
          </a:prstGeom>
          <a:solidFill>
            <a:srgbClr val="FFE599">
              <a:alpha val="50280"/>
            </a:srgbClr>
          </a:solidFill>
          <a:ln cap="flat" cmpd="sng" w="9525">
            <a:solidFill>
              <a:srgbClr val="6D9EEB"/>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PSHCE </a:t>
            </a:r>
            <a:endParaRPr b="1" sz="900" u="sng">
              <a:latin typeface="Calibri"/>
              <a:ea typeface="Calibri"/>
              <a:cs typeface="Calibri"/>
              <a:sym typeface="Calibri"/>
            </a:endParaRPr>
          </a:p>
          <a:p>
            <a:pPr indent="0" lvl="0" marL="0" rtl="0" algn="ctr">
              <a:spcBef>
                <a:spcPts val="0"/>
              </a:spcBef>
              <a:spcAft>
                <a:spcPts val="0"/>
              </a:spcAft>
              <a:buNone/>
            </a:pPr>
            <a:r>
              <a:rPr lang="en" sz="900">
                <a:latin typeface="Calibri"/>
                <a:ea typeface="Calibri"/>
                <a:cs typeface="Calibri"/>
                <a:sym typeface="Calibri"/>
              </a:rPr>
              <a:t>Family and Relationships</a:t>
            </a:r>
            <a:endParaRPr sz="900">
              <a:latin typeface="Calibri"/>
              <a:ea typeface="Calibri"/>
              <a:cs typeface="Calibri"/>
              <a:sym typeface="Calibri"/>
            </a:endParaRPr>
          </a:p>
          <a:p>
            <a:pPr indent="0" lvl="0" marL="0" rtl="0" algn="ctr">
              <a:spcBef>
                <a:spcPts val="0"/>
              </a:spcBef>
              <a:spcAft>
                <a:spcPts val="0"/>
              </a:spcAft>
              <a:buNone/>
            </a:pPr>
            <a:r>
              <a:rPr lang="en" sz="900">
                <a:latin typeface="Calibri"/>
                <a:ea typeface="Calibri"/>
                <a:cs typeface="Calibri"/>
                <a:sym typeface="Calibri"/>
              </a:rPr>
              <a:t>Health and Well being </a:t>
            </a:r>
            <a:endParaRPr sz="900">
              <a:latin typeface="Calibri"/>
              <a:ea typeface="Calibri"/>
              <a:cs typeface="Calibri"/>
              <a:sym typeface="Calibri"/>
            </a:endParaRPr>
          </a:p>
          <a:p>
            <a:pPr indent="0" lvl="0" marL="0" rtl="0" algn="l">
              <a:spcBef>
                <a:spcPts val="0"/>
              </a:spcBef>
              <a:spcAft>
                <a:spcPts val="0"/>
              </a:spcAft>
              <a:buNone/>
            </a:pPr>
            <a:r>
              <a:t/>
            </a:r>
            <a:endParaRPr sz="900">
              <a:latin typeface="Calibri"/>
              <a:ea typeface="Calibri"/>
              <a:cs typeface="Calibri"/>
              <a:sym typeface="Calibri"/>
            </a:endParaRPr>
          </a:p>
        </p:txBody>
      </p:sp>
      <p:sp>
        <p:nvSpPr>
          <p:cNvPr id="60" name="Google Shape;60;p13"/>
          <p:cNvSpPr txBox="1"/>
          <p:nvPr/>
        </p:nvSpPr>
        <p:spPr>
          <a:xfrm>
            <a:off x="7172175" y="3071050"/>
            <a:ext cx="3406200" cy="915000"/>
          </a:xfrm>
          <a:prstGeom prst="rect">
            <a:avLst/>
          </a:prstGeom>
          <a:solidFill>
            <a:srgbClr val="FFE599">
              <a:alpha val="50280"/>
            </a:srgbClr>
          </a:solidFill>
          <a:ln cap="flat" cmpd="sng" w="9525">
            <a:solidFill>
              <a:srgbClr val="FF0000"/>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Computing</a:t>
            </a:r>
            <a:endParaRPr b="1" sz="900" u="sng">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Computing systems and network</a:t>
            </a:r>
            <a:endParaRPr b="1" sz="9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 I can understand </a:t>
            </a:r>
            <a:r>
              <a:rPr lang="en" sz="700">
                <a:latin typeface="Calibri"/>
                <a:ea typeface="Calibri"/>
                <a:cs typeface="Calibri"/>
                <a:sym typeface="Calibri"/>
              </a:rPr>
              <a:t>what</a:t>
            </a:r>
            <a:r>
              <a:rPr lang="en" sz="700">
                <a:latin typeface="Calibri"/>
                <a:ea typeface="Calibri"/>
                <a:cs typeface="Calibri"/>
                <a:sym typeface="Calibri"/>
              </a:rPr>
              <a:t> computer is and that its made up of different parts</a:t>
            </a:r>
            <a:endParaRPr sz="700">
              <a:latin typeface="Calibri"/>
              <a:ea typeface="Calibri"/>
              <a:cs typeface="Calibri"/>
              <a:sym typeface="Calibri"/>
            </a:endParaRPr>
          </a:p>
          <a:p>
            <a:pPr indent="0" lvl="0" marL="0" rtl="0" algn="l">
              <a:spcBef>
                <a:spcPts val="0"/>
              </a:spcBef>
              <a:spcAft>
                <a:spcPts val="0"/>
              </a:spcAft>
              <a:buNone/>
            </a:pPr>
            <a:r>
              <a:t/>
            </a:r>
            <a:endParaRPr sz="700">
              <a:latin typeface="Calibri"/>
              <a:ea typeface="Calibri"/>
              <a:cs typeface="Calibri"/>
              <a:sym typeface="Calibri"/>
            </a:endParaRPr>
          </a:p>
          <a:p>
            <a:pPr indent="0" lvl="0" marL="0" rtl="0" algn="l">
              <a:spcBef>
                <a:spcPts val="0"/>
              </a:spcBef>
              <a:spcAft>
                <a:spcPts val="0"/>
              </a:spcAft>
              <a:buNone/>
            </a:pPr>
            <a:r>
              <a:rPr b="1" lang="en" sz="700">
                <a:latin typeface="Calibri"/>
                <a:ea typeface="Calibri"/>
                <a:cs typeface="Calibri"/>
                <a:sym typeface="Calibri"/>
              </a:rPr>
              <a:t>Programming- </a:t>
            </a:r>
            <a:r>
              <a:rPr b="1" lang="en" sz="700">
                <a:latin typeface="Calibri"/>
                <a:ea typeface="Calibri"/>
                <a:cs typeface="Calibri"/>
                <a:sym typeface="Calibri"/>
              </a:rPr>
              <a:t>Algorithms</a:t>
            </a:r>
            <a:r>
              <a:rPr b="1" lang="en" sz="700">
                <a:latin typeface="Calibri"/>
                <a:ea typeface="Calibri"/>
                <a:cs typeface="Calibri"/>
                <a:sym typeface="Calibri"/>
              </a:rPr>
              <a:t> and </a:t>
            </a:r>
            <a:r>
              <a:rPr b="1" lang="en" sz="700">
                <a:latin typeface="Calibri"/>
                <a:ea typeface="Calibri"/>
                <a:cs typeface="Calibri"/>
                <a:sym typeface="Calibri"/>
              </a:rPr>
              <a:t>debugging</a:t>
            </a:r>
            <a:r>
              <a:rPr b="1" lang="en" sz="700">
                <a:latin typeface="Calibri"/>
                <a:ea typeface="Calibri"/>
                <a:cs typeface="Calibri"/>
                <a:sym typeface="Calibri"/>
              </a:rPr>
              <a:t>.</a:t>
            </a:r>
            <a:endParaRPr b="1" sz="700">
              <a:latin typeface="Calibri"/>
              <a:ea typeface="Calibri"/>
              <a:cs typeface="Calibri"/>
              <a:sym typeface="Calibri"/>
            </a:endParaRPr>
          </a:p>
          <a:p>
            <a:pPr indent="0" lvl="0" marL="0" rtl="0" algn="l">
              <a:spcBef>
                <a:spcPts val="0"/>
              </a:spcBef>
              <a:spcAft>
                <a:spcPts val="0"/>
              </a:spcAft>
              <a:buNone/>
            </a:pPr>
            <a:r>
              <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a:t>
            </a:r>
            <a:r>
              <a:rPr lang="en" sz="700">
                <a:latin typeface="Calibri"/>
                <a:ea typeface="Calibri"/>
                <a:cs typeface="Calibri"/>
                <a:sym typeface="Calibri"/>
              </a:rPr>
              <a:t>understand</a:t>
            </a:r>
            <a:r>
              <a:rPr lang="en" sz="700">
                <a:latin typeface="Calibri"/>
                <a:ea typeface="Calibri"/>
                <a:cs typeface="Calibri"/>
                <a:sym typeface="Calibri"/>
              </a:rPr>
              <a:t> what an algorithm is and how to program them</a:t>
            </a:r>
            <a:endParaRPr sz="700">
              <a:latin typeface="Calibri"/>
              <a:ea typeface="Calibri"/>
              <a:cs typeface="Calibri"/>
              <a:sym typeface="Calibri"/>
            </a:endParaRPr>
          </a:p>
          <a:p>
            <a:pPr indent="0" lvl="0" marL="0" rtl="0" algn="ctr">
              <a:spcBef>
                <a:spcPts val="0"/>
              </a:spcBef>
              <a:spcAft>
                <a:spcPts val="0"/>
              </a:spcAft>
              <a:buNone/>
            </a:pPr>
            <a:r>
              <a:t/>
            </a:r>
            <a:endParaRPr b="1" sz="900" u="sng">
              <a:latin typeface="Calibri"/>
              <a:ea typeface="Calibri"/>
              <a:cs typeface="Calibri"/>
              <a:sym typeface="Calibri"/>
            </a:endParaRPr>
          </a:p>
        </p:txBody>
      </p:sp>
      <p:sp>
        <p:nvSpPr>
          <p:cNvPr id="61" name="Google Shape;61;p13"/>
          <p:cNvSpPr txBox="1"/>
          <p:nvPr/>
        </p:nvSpPr>
        <p:spPr>
          <a:xfrm>
            <a:off x="7553325" y="4271650"/>
            <a:ext cx="3024900" cy="1389900"/>
          </a:xfrm>
          <a:prstGeom prst="rect">
            <a:avLst/>
          </a:prstGeom>
          <a:solidFill>
            <a:srgbClr val="FFE599">
              <a:alpha val="50280"/>
            </a:srgbClr>
          </a:solidFill>
          <a:ln cap="flat" cmpd="sng" w="9525">
            <a:solidFill>
              <a:srgbClr val="EA9999"/>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Music</a:t>
            </a:r>
            <a:endParaRPr b="1" sz="9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900">
                <a:latin typeface="Calibri"/>
                <a:ea typeface="Calibri"/>
                <a:cs typeface="Calibri"/>
                <a:sym typeface="Calibri"/>
              </a:rPr>
              <a:t>I can play percussion instruments as an accompaniment to a song.</a:t>
            </a:r>
            <a:endParaRPr sz="9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900">
                <a:latin typeface="Calibri"/>
                <a:ea typeface="Calibri"/>
                <a:cs typeface="Calibri"/>
                <a:sym typeface="Calibri"/>
              </a:rPr>
              <a:t>I can recognise long and short sounds.</a:t>
            </a:r>
            <a:endParaRPr sz="900">
              <a:latin typeface="Calibri"/>
              <a:ea typeface="Calibri"/>
              <a:cs typeface="Calibri"/>
              <a:sym typeface="Calibri"/>
            </a:endParaRPr>
          </a:p>
          <a:p>
            <a:pPr indent="0" lvl="0" marL="0" rtl="0" algn="l">
              <a:spcBef>
                <a:spcPts val="0"/>
              </a:spcBef>
              <a:spcAft>
                <a:spcPts val="0"/>
              </a:spcAft>
              <a:buNone/>
            </a:pPr>
            <a:r>
              <a:rPr lang="en" sz="900">
                <a:latin typeface="Calibri"/>
                <a:ea typeface="Calibri"/>
                <a:cs typeface="Calibri"/>
                <a:sym typeface="Calibri"/>
              </a:rPr>
              <a:t>I understand that pictures can be used to represent/organise sounds.</a:t>
            </a:r>
            <a:endParaRPr sz="900">
              <a:latin typeface="Calibri"/>
              <a:ea typeface="Calibri"/>
              <a:cs typeface="Calibri"/>
              <a:sym typeface="Calibri"/>
            </a:endParaRPr>
          </a:p>
          <a:p>
            <a:pPr indent="0" lvl="0" marL="0" rtl="0" algn="l">
              <a:spcBef>
                <a:spcPts val="0"/>
              </a:spcBef>
              <a:spcAft>
                <a:spcPts val="0"/>
              </a:spcAft>
              <a:buNone/>
            </a:pPr>
            <a:r>
              <a:rPr lang="en" sz="900">
                <a:latin typeface="Calibri"/>
                <a:ea typeface="Calibri"/>
                <a:cs typeface="Calibri"/>
                <a:sym typeface="Calibri"/>
              </a:rPr>
              <a:t>I can select, organise and combine sounds to perform and discuss the expressive impact;</a:t>
            </a:r>
            <a:endParaRPr sz="900">
              <a:latin typeface="Calibri"/>
              <a:ea typeface="Calibri"/>
              <a:cs typeface="Calibri"/>
              <a:sym typeface="Calibri"/>
            </a:endParaRPr>
          </a:p>
          <a:p>
            <a:pPr indent="0" lvl="0" marL="0" rtl="0" algn="l">
              <a:spcBef>
                <a:spcPts val="0"/>
              </a:spcBef>
              <a:spcAft>
                <a:spcPts val="0"/>
              </a:spcAft>
              <a:buNone/>
            </a:pPr>
            <a:r>
              <a:rPr lang="en" sz="900">
                <a:latin typeface="Calibri"/>
                <a:ea typeface="Calibri"/>
                <a:cs typeface="Calibri"/>
                <a:sym typeface="Calibri"/>
              </a:rPr>
              <a:t>I understand that symbols can be used to represent and organise sound in new ways.</a:t>
            </a:r>
            <a:endParaRPr sz="9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900">
              <a:latin typeface="Calibri"/>
              <a:ea typeface="Calibri"/>
              <a:cs typeface="Calibri"/>
              <a:sym typeface="Calibri"/>
            </a:endParaRPr>
          </a:p>
          <a:p>
            <a:pPr indent="0" lvl="0" marL="0" rtl="0" algn="l">
              <a:spcBef>
                <a:spcPts val="0"/>
              </a:spcBef>
              <a:spcAft>
                <a:spcPts val="0"/>
              </a:spcAft>
              <a:buNone/>
            </a:pPr>
            <a:r>
              <a:t/>
            </a:r>
            <a:endParaRPr sz="900">
              <a:latin typeface="Calibri"/>
              <a:ea typeface="Calibri"/>
              <a:cs typeface="Calibri"/>
              <a:sym typeface="Calibri"/>
            </a:endParaRPr>
          </a:p>
        </p:txBody>
      </p:sp>
      <p:sp>
        <p:nvSpPr>
          <p:cNvPr id="62" name="Google Shape;62;p13"/>
          <p:cNvSpPr txBox="1"/>
          <p:nvPr/>
        </p:nvSpPr>
        <p:spPr>
          <a:xfrm>
            <a:off x="3341925" y="4249063"/>
            <a:ext cx="3802200" cy="1427100"/>
          </a:xfrm>
          <a:prstGeom prst="rect">
            <a:avLst/>
          </a:prstGeom>
          <a:solidFill>
            <a:srgbClr val="FFE599">
              <a:alpha val="50280"/>
            </a:srgbClr>
          </a:solidFill>
          <a:ln cap="flat" cmpd="sng" w="9525">
            <a:solidFill>
              <a:srgbClr val="FF00FF"/>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R.E</a:t>
            </a:r>
            <a:endParaRPr b="1" sz="900" u="sng">
              <a:latin typeface="Calibri"/>
              <a:ea typeface="Calibri"/>
              <a:cs typeface="Calibri"/>
              <a:sym typeface="Calibri"/>
            </a:endParaRPr>
          </a:p>
          <a:p>
            <a:pPr indent="0" lvl="0" marL="0" rtl="0" algn="l">
              <a:spcBef>
                <a:spcPts val="0"/>
              </a:spcBef>
              <a:spcAft>
                <a:spcPts val="0"/>
              </a:spcAft>
              <a:buNone/>
            </a:pPr>
            <a:r>
              <a:rPr lang="en" sz="1000" u="sng">
                <a:solidFill>
                  <a:schemeClr val="dk1"/>
                </a:solidFill>
                <a:latin typeface="Calibri"/>
                <a:ea typeface="Calibri"/>
                <a:cs typeface="Calibri"/>
                <a:sym typeface="Calibri"/>
              </a:rPr>
              <a:t>Why is the Bible such a special book ?</a:t>
            </a:r>
            <a:endParaRPr sz="1000" u="sng">
              <a:solidFill>
                <a:schemeClr val="dk1"/>
              </a:solidFill>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I can explain why the Bible is important to Christians</a:t>
            </a:r>
            <a:endParaRPr sz="1000">
              <a:solidFill>
                <a:schemeClr val="dk1"/>
              </a:solidFill>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I can respond to stories from the Bible</a:t>
            </a:r>
            <a:endParaRPr sz="1000">
              <a:solidFill>
                <a:schemeClr val="dk1"/>
              </a:solidFill>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I can </a:t>
            </a:r>
            <a:r>
              <a:rPr lang="en" sz="1000">
                <a:solidFill>
                  <a:schemeClr val="dk1"/>
                </a:solidFill>
                <a:latin typeface="Calibri"/>
                <a:ea typeface="Calibri"/>
                <a:cs typeface="Calibri"/>
                <a:sym typeface="Calibri"/>
              </a:rPr>
              <a:t>investigate</a:t>
            </a:r>
            <a:r>
              <a:rPr lang="en" sz="1000">
                <a:solidFill>
                  <a:schemeClr val="dk1"/>
                </a:solidFill>
                <a:latin typeface="Calibri"/>
                <a:ea typeface="Calibri"/>
                <a:cs typeface="Calibri"/>
                <a:sym typeface="Calibri"/>
              </a:rPr>
              <a:t> the </a:t>
            </a:r>
            <a:r>
              <a:rPr lang="en" sz="1000">
                <a:solidFill>
                  <a:schemeClr val="dk1"/>
                </a:solidFill>
                <a:latin typeface="Calibri"/>
                <a:ea typeface="Calibri"/>
                <a:cs typeface="Calibri"/>
                <a:sym typeface="Calibri"/>
              </a:rPr>
              <a:t>importance</a:t>
            </a:r>
            <a:r>
              <a:rPr lang="en" sz="1000">
                <a:solidFill>
                  <a:schemeClr val="dk1"/>
                </a:solidFill>
                <a:latin typeface="Calibri"/>
                <a:ea typeface="Calibri"/>
                <a:cs typeface="Calibri"/>
                <a:sym typeface="Calibri"/>
              </a:rPr>
              <a:t> of the Dead Sea Scroll.</a:t>
            </a:r>
            <a:endParaRPr sz="1000">
              <a:solidFill>
                <a:schemeClr val="dk1"/>
              </a:solidFill>
              <a:latin typeface="Calibri"/>
              <a:ea typeface="Calibri"/>
              <a:cs typeface="Calibri"/>
              <a:sym typeface="Calibri"/>
            </a:endParaRPr>
          </a:p>
          <a:p>
            <a:pPr indent="0" lvl="0" marL="0" rtl="0" algn="l">
              <a:spcBef>
                <a:spcPts val="0"/>
              </a:spcBef>
              <a:spcAft>
                <a:spcPts val="0"/>
              </a:spcAft>
              <a:buNone/>
            </a:pPr>
            <a:r>
              <a:rPr lang="en" sz="1000" u="sng">
                <a:solidFill>
                  <a:schemeClr val="dk1"/>
                </a:solidFill>
                <a:latin typeface="Calibri"/>
                <a:ea typeface="Calibri"/>
                <a:cs typeface="Calibri"/>
                <a:sym typeface="Calibri"/>
              </a:rPr>
              <a:t>Why was the birth of Jesus such good news ?</a:t>
            </a:r>
            <a:endParaRPr sz="1000" u="sng">
              <a:solidFill>
                <a:schemeClr val="dk1"/>
              </a:solidFill>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I can retell the story of he birth of Jesus</a:t>
            </a:r>
            <a:endParaRPr sz="1000">
              <a:solidFill>
                <a:schemeClr val="dk1"/>
              </a:solidFill>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I </a:t>
            </a:r>
            <a:r>
              <a:rPr lang="en" sz="1000">
                <a:solidFill>
                  <a:schemeClr val="dk1"/>
                </a:solidFill>
                <a:latin typeface="Calibri"/>
                <a:ea typeface="Calibri"/>
                <a:cs typeface="Calibri"/>
                <a:sym typeface="Calibri"/>
              </a:rPr>
              <a:t>can</a:t>
            </a:r>
            <a:r>
              <a:rPr lang="en" sz="1000">
                <a:solidFill>
                  <a:schemeClr val="dk1"/>
                </a:solidFill>
                <a:latin typeface="Calibri"/>
                <a:ea typeface="Calibri"/>
                <a:cs typeface="Calibri"/>
                <a:sym typeface="Calibri"/>
              </a:rPr>
              <a:t> </a:t>
            </a:r>
            <a:r>
              <a:rPr lang="en" sz="1000">
                <a:solidFill>
                  <a:schemeClr val="dk1"/>
                </a:solidFill>
                <a:latin typeface="Calibri"/>
                <a:ea typeface="Calibri"/>
                <a:cs typeface="Calibri"/>
                <a:sym typeface="Calibri"/>
              </a:rPr>
              <a:t>explain</a:t>
            </a:r>
            <a:r>
              <a:rPr lang="en" sz="1000">
                <a:solidFill>
                  <a:schemeClr val="dk1"/>
                </a:solidFill>
                <a:latin typeface="Calibri"/>
                <a:ea typeface="Calibri"/>
                <a:cs typeface="Calibri"/>
                <a:sym typeface="Calibri"/>
              </a:rPr>
              <a:t> why the visitors to Jesus were </a:t>
            </a:r>
            <a:r>
              <a:rPr lang="en" sz="1000">
                <a:solidFill>
                  <a:schemeClr val="dk1"/>
                </a:solidFill>
                <a:latin typeface="Calibri"/>
                <a:ea typeface="Calibri"/>
                <a:cs typeface="Calibri"/>
                <a:sym typeface="Calibri"/>
              </a:rPr>
              <a:t>important</a:t>
            </a:r>
            <a:endParaRPr sz="1000">
              <a:solidFill>
                <a:schemeClr val="dk1"/>
              </a:solidFill>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I can explain why Jesus was born in Bethlehem.</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p:txBody>
      </p:sp>
      <p:sp>
        <p:nvSpPr>
          <p:cNvPr id="63" name="Google Shape;63;p13"/>
          <p:cNvSpPr/>
          <p:nvPr/>
        </p:nvSpPr>
        <p:spPr>
          <a:xfrm>
            <a:off x="3599925" y="2822525"/>
            <a:ext cx="3489300" cy="1352575"/>
          </a:xfrm>
          <a:prstGeom prst="flowChartPunchedTape">
            <a:avLst/>
          </a:prstGeom>
          <a:gradFill>
            <a:gsLst>
              <a:gs pos="0">
                <a:srgbClr val="DFE9FB"/>
              </a:gs>
              <a:gs pos="100000">
                <a:srgbClr val="6E9BE7"/>
              </a:gs>
            </a:gsLst>
            <a:lin ang="5400012" scaled="0"/>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4" name="Google Shape;64;p13"/>
          <p:cNvPicPr preferRelativeResize="0"/>
          <p:nvPr/>
        </p:nvPicPr>
        <p:blipFill>
          <a:blip r:embed="rId4">
            <a:alphaModFix/>
          </a:blip>
          <a:stretch>
            <a:fillRect/>
          </a:stretch>
        </p:blipFill>
        <p:spPr>
          <a:xfrm>
            <a:off x="5963800" y="2845475"/>
            <a:ext cx="913725" cy="995475"/>
          </a:xfrm>
          <a:prstGeom prst="rect">
            <a:avLst/>
          </a:prstGeom>
          <a:noFill/>
          <a:ln>
            <a:noFill/>
          </a:ln>
        </p:spPr>
      </p:pic>
      <p:sp>
        <p:nvSpPr>
          <p:cNvPr id="65" name="Google Shape;65;p13"/>
          <p:cNvSpPr txBox="1"/>
          <p:nvPr/>
        </p:nvSpPr>
        <p:spPr>
          <a:xfrm>
            <a:off x="3433425" y="3278975"/>
            <a:ext cx="2962800" cy="710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latin typeface="Calibri"/>
                <a:ea typeface="Calibri"/>
                <a:cs typeface="Calibri"/>
                <a:sym typeface="Calibri"/>
              </a:rPr>
              <a:t>Let’s go travelling </a:t>
            </a:r>
            <a:endParaRPr b="1" sz="2000">
              <a:latin typeface="Calibri"/>
              <a:ea typeface="Calibri"/>
              <a:cs typeface="Calibri"/>
              <a:sym typeface="Calibri"/>
            </a:endParaRPr>
          </a:p>
          <a:p>
            <a:pPr indent="0" lvl="0" marL="0" rtl="0" algn="ctr">
              <a:spcBef>
                <a:spcPts val="0"/>
              </a:spcBef>
              <a:spcAft>
                <a:spcPts val="0"/>
              </a:spcAft>
              <a:buNone/>
            </a:pPr>
            <a:r>
              <a:rPr b="1" lang="en">
                <a:latin typeface="Calibri"/>
                <a:ea typeface="Calibri"/>
                <a:cs typeface="Calibri"/>
                <a:sym typeface="Calibri"/>
              </a:rPr>
              <a:t>Y2 Autumn 2025</a:t>
            </a:r>
            <a:endParaRPr b="1">
              <a:latin typeface="Calibri"/>
              <a:ea typeface="Calibri"/>
              <a:cs typeface="Calibri"/>
              <a:sym typeface="Calibri"/>
            </a:endParaRPr>
          </a:p>
        </p:txBody>
      </p:sp>
      <p:sp>
        <p:nvSpPr>
          <p:cNvPr id="66" name="Google Shape;66;p13"/>
          <p:cNvSpPr txBox="1"/>
          <p:nvPr/>
        </p:nvSpPr>
        <p:spPr>
          <a:xfrm>
            <a:off x="7172175" y="1640775"/>
            <a:ext cx="3406200" cy="1246200"/>
          </a:xfrm>
          <a:prstGeom prst="rect">
            <a:avLst/>
          </a:prstGeom>
          <a:solidFill>
            <a:srgbClr val="FFE599">
              <a:alpha val="50280"/>
            </a:srgbClr>
          </a:solidFill>
          <a:ln cap="flat" cmpd="sng" w="19050">
            <a:solidFill>
              <a:srgbClr val="980000"/>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History</a:t>
            </a:r>
            <a:endParaRPr b="1" sz="900" u="sng">
              <a:latin typeface="Calibri"/>
              <a:ea typeface="Calibri"/>
              <a:cs typeface="Calibri"/>
              <a:sym typeface="Calibri"/>
            </a:endParaRPr>
          </a:p>
          <a:p>
            <a:pPr indent="0" lvl="0" marL="0" rtl="0" algn="l">
              <a:spcBef>
                <a:spcPts val="0"/>
              </a:spcBef>
              <a:spcAft>
                <a:spcPts val="0"/>
              </a:spcAft>
              <a:buNone/>
            </a:pPr>
            <a:r>
              <a:rPr i="1" lang="en" sz="800">
                <a:latin typeface="Calibri"/>
                <a:ea typeface="Calibri"/>
                <a:cs typeface="Calibri"/>
                <a:sym typeface="Calibri"/>
              </a:rPr>
              <a:t>  </a:t>
            </a:r>
            <a:r>
              <a:rPr lang="en" sz="800">
                <a:solidFill>
                  <a:schemeClr val="dk1"/>
                </a:solidFill>
                <a:latin typeface="Calibri"/>
                <a:ea typeface="Calibri"/>
                <a:cs typeface="Calibri"/>
                <a:sym typeface="Calibri"/>
              </a:rPr>
              <a:t>I can tell you about a time before I was born and can compare aspects of life in different periods  linked to significant people or people I know using everyday historical terms.</a:t>
            </a:r>
            <a:endParaRPr i="1"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give more than one cause of an event and give a reason why people in the past acted as they did.</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tell you about some of the people or events from my work.</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can use common words &amp; phrases relating to the passing of time.</a:t>
            </a:r>
            <a:endParaRPr sz="800">
              <a:latin typeface="Calibri"/>
              <a:ea typeface="Calibri"/>
              <a:cs typeface="Calibri"/>
              <a:sym typeface="Calibri"/>
            </a:endParaRPr>
          </a:p>
          <a:p>
            <a:pPr indent="0" lvl="0" marL="0" rtl="0" algn="l">
              <a:spcBef>
                <a:spcPts val="0"/>
              </a:spcBef>
              <a:spcAft>
                <a:spcPts val="0"/>
              </a:spcAft>
              <a:buNone/>
            </a:pPr>
            <a:r>
              <a:rPr lang="en" sz="800">
                <a:latin typeface="Calibri"/>
                <a:ea typeface="Calibri"/>
                <a:cs typeface="Calibri"/>
                <a:sym typeface="Calibri"/>
              </a:rPr>
              <a:t>I know where the people and events I have studied fit on a basic timeline. </a:t>
            </a:r>
            <a:endParaRPr sz="8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tell you a few similarities and differences between ways of life at different times. </a:t>
            </a:r>
            <a:endParaRPr sz="700">
              <a:latin typeface="Calibri"/>
              <a:ea typeface="Calibri"/>
              <a:cs typeface="Calibri"/>
              <a:sym typeface="Calibri"/>
            </a:endParaRPr>
          </a:p>
          <a:p>
            <a:pPr indent="0" lvl="0" marL="0" rtl="0" algn="l">
              <a:spcBef>
                <a:spcPts val="0"/>
              </a:spcBef>
              <a:spcAft>
                <a:spcPts val="0"/>
              </a:spcAft>
              <a:buNone/>
            </a:pPr>
            <a:r>
              <a:t/>
            </a:r>
            <a:endParaRPr sz="700">
              <a:latin typeface="Calibri"/>
              <a:ea typeface="Calibri"/>
              <a:cs typeface="Calibri"/>
              <a:sym typeface="Calibri"/>
            </a:endParaRPr>
          </a:p>
        </p:txBody>
      </p:sp>
      <p:sp>
        <p:nvSpPr>
          <p:cNvPr id="67" name="Google Shape;67;p13"/>
          <p:cNvSpPr txBox="1"/>
          <p:nvPr/>
        </p:nvSpPr>
        <p:spPr>
          <a:xfrm>
            <a:off x="7885375" y="5760950"/>
            <a:ext cx="2692800" cy="1702200"/>
          </a:xfrm>
          <a:prstGeom prst="rect">
            <a:avLst/>
          </a:prstGeom>
          <a:solidFill>
            <a:srgbClr val="FFE599">
              <a:alpha val="50280"/>
            </a:srgbClr>
          </a:solidFill>
          <a:ln cap="flat" cmpd="sng" w="9525">
            <a:solidFill>
              <a:srgbClr val="93C47D"/>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Art</a:t>
            </a:r>
            <a:endParaRPr b="1" sz="9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name the primary and secondary colours.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talk about colour changes and make predictions about what will happen when two colours mix.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describe the colours and textures I see.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try different tools to recreate a texture and decide which tool works best.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identify different textures in collaged artwork.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apply my knowledge of colour mixing to match colours effectively.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choose collage materials based on colour and texture.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talk about my overall ideas for an overall collage. </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I can talk about art seen using appropriate vocabulary. </a:t>
            </a:r>
            <a:endParaRPr sz="800">
              <a:latin typeface="Calibri"/>
              <a:ea typeface="Calibri"/>
              <a:cs typeface="Calibri"/>
              <a:sym typeface="Calibri"/>
            </a:endParaRPr>
          </a:p>
          <a:p>
            <a:pPr indent="0" lvl="0" marL="0" rtl="0" algn="l">
              <a:spcBef>
                <a:spcPts val="0"/>
              </a:spcBef>
              <a:spcAft>
                <a:spcPts val="0"/>
              </a:spcAft>
              <a:buNone/>
            </a:pPr>
            <a:r>
              <a:t/>
            </a:r>
            <a:endParaRPr sz="700">
              <a:latin typeface="Calibri"/>
              <a:ea typeface="Calibri"/>
              <a:cs typeface="Calibri"/>
              <a:sym typeface="Calibri"/>
            </a:endParaRPr>
          </a:p>
        </p:txBody>
      </p:sp>
      <p:sp>
        <p:nvSpPr>
          <p:cNvPr id="68" name="Google Shape;68;p13"/>
          <p:cNvSpPr txBox="1"/>
          <p:nvPr/>
        </p:nvSpPr>
        <p:spPr>
          <a:xfrm>
            <a:off x="110775" y="99400"/>
            <a:ext cx="3406200" cy="4125900"/>
          </a:xfrm>
          <a:prstGeom prst="rect">
            <a:avLst/>
          </a:prstGeom>
          <a:solidFill>
            <a:srgbClr val="FFE599">
              <a:alpha val="50280"/>
            </a:srgbClr>
          </a:solidFill>
          <a:ln cap="flat" cmpd="sng" w="19050">
            <a:solidFill>
              <a:srgbClr val="0000FF"/>
            </a:solidFill>
            <a:prstDash val="solid"/>
            <a:round/>
            <a:headEnd len="sm" w="sm" type="none"/>
            <a:tailEnd len="sm" w="sm" type="none"/>
          </a:ln>
        </p:spPr>
        <p:txBody>
          <a:bodyPr anchorCtr="0" anchor="t" bIns="0" lIns="91425" spcFirstLastPara="1" rIns="91425" wrap="square" tIns="0">
            <a:noAutofit/>
          </a:bodyPr>
          <a:lstStyle/>
          <a:p>
            <a:pPr indent="0" lvl="0" marL="0" rtl="0" algn="ctr">
              <a:spcBef>
                <a:spcPts val="0"/>
              </a:spcBef>
              <a:spcAft>
                <a:spcPts val="0"/>
              </a:spcAft>
              <a:buNone/>
            </a:pPr>
            <a:r>
              <a:rPr b="1" lang="en" sz="900" u="sng">
                <a:latin typeface="Calibri"/>
                <a:ea typeface="Calibri"/>
                <a:cs typeface="Calibri"/>
                <a:sym typeface="Calibri"/>
              </a:rPr>
              <a:t>Maths</a:t>
            </a:r>
            <a:endParaRPr b="1" sz="900" u="sng">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count, read and write numbers to 100 in numerals; count in multiples of two, five and ten.</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count in steps of 2, 3 and 5 from , and in tens from any number, forward and backward.</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recognise the place value of each digit in a two-digit numbers (tens, ones).</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identify, represent and estimate numbers using different representations, including the number line</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compare and order number from 0 up to 100; use &lt;, &gt; and = signs.</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solve problems with addition and subtraction.</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recall and use addition and subtraction facts to 20 fluently, and derive and use related facts up to 100</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add and subtract numbers using concrete objects, pictorial representations, and mentally, including: to show that addition of two numbers can be done in any order (commutative) and subtraction of one number from another cannot; to recognise and use the inverse relationship between addition and subtraction and use this to check calculations and missing number problems; using concrete object and pictorial representations including those involving numbers, quantities and measures; applying their increasing knowledge of mental and written methods; a two-digit number and ones; a two-digit number and tens.</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recognise and know the value of different denominations of coins and notes.</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recognise and use symbols for pounds (£) and pence (p); combine amounts and make a particular value.</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find different combinations of coins that equal the same amounts of money.</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solve simple problems in a practical context involving addition and subtraction of money of the same unit, including giving change.</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solve one-step problems involving multiplication and division, by calculating the answer using concrete objects, pictorial representations and arrays with the support of the teacher.</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recall and use multiplication and division facts for the 2, 5 and 10 multiplication tables, including recognising odd and even numbers.</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calculate mathematical statements for multiplication and division within the multiplication tables and write them using the multiplication (×), division (÷) and equals (=) signs.</a:t>
            </a:r>
            <a:endParaRPr sz="700">
              <a:latin typeface="Calibri"/>
              <a:ea typeface="Calibri"/>
              <a:cs typeface="Calibri"/>
              <a:sym typeface="Calibri"/>
            </a:endParaRPr>
          </a:p>
          <a:p>
            <a:pPr indent="0" lvl="0" marL="0" rtl="0" algn="l">
              <a:spcBef>
                <a:spcPts val="0"/>
              </a:spcBef>
              <a:spcAft>
                <a:spcPts val="0"/>
              </a:spcAft>
              <a:buNone/>
            </a:pPr>
            <a:r>
              <a:rPr lang="en" sz="700">
                <a:latin typeface="Calibri"/>
                <a:ea typeface="Calibri"/>
                <a:cs typeface="Calibri"/>
                <a:sym typeface="Calibri"/>
              </a:rPr>
              <a:t>I can solve problems involving multiplication and division, using materials, arrays, repeated addition, mental methods, and multiplication and division facts, including problems in contexts</a:t>
            </a:r>
            <a:endParaRPr sz="700">
              <a:latin typeface="Calibri"/>
              <a:ea typeface="Calibri"/>
              <a:cs typeface="Calibri"/>
              <a:sym typeface="Calibri"/>
            </a:endParaRPr>
          </a:p>
          <a:p>
            <a:pPr indent="0" lvl="0" marL="0" rtl="0" algn="l">
              <a:spcBef>
                <a:spcPts val="0"/>
              </a:spcBef>
              <a:spcAft>
                <a:spcPts val="0"/>
              </a:spcAft>
              <a:buNone/>
            </a:pPr>
            <a:r>
              <a:t/>
            </a:r>
            <a:endParaRPr sz="700">
              <a:latin typeface="Calibri"/>
              <a:ea typeface="Calibri"/>
              <a:cs typeface="Calibri"/>
              <a:sym typeface="Calibri"/>
            </a:endParaRPr>
          </a:p>
          <a:p>
            <a:pPr indent="0" lvl="0" marL="0" rtl="0" algn="l">
              <a:spcBef>
                <a:spcPts val="0"/>
              </a:spcBef>
              <a:spcAft>
                <a:spcPts val="0"/>
              </a:spcAft>
              <a:buNone/>
            </a:pPr>
            <a:r>
              <a:t/>
            </a:r>
            <a:endParaRPr sz="7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