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692000" cx="1512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3718F8-E227-44F0-BA64-2289D80EE075}">
  <a:tblStyle styleId="{BC3718F8-E227-44F0-BA64-2289D80EE0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7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68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682" y="685800"/>
            <a:ext cx="48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100"/>
              <a:buNone/>
              <a:defRPr sz="2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 algn="ctr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 algn="ctr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 algn="ctr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 algn="ctr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15409" y="2395696"/>
            <a:ext cx="66138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990583" y="2395696"/>
            <a:ext cx="6613800" cy="71019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409" y="1154948"/>
            <a:ext cx="4643700" cy="15708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409" y="2888617"/>
            <a:ext cx="4643700" cy="66090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>
              <a:spcBef>
                <a:spcPts val="280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>
              <a:spcBef>
                <a:spcPts val="280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>
              <a:spcBef>
                <a:spcPts val="280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>
              <a:spcBef>
                <a:spcPts val="2800"/>
              </a:spcBef>
              <a:spcAft>
                <a:spcPts val="280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39016" y="2563450"/>
            <a:ext cx="6689100" cy="3081300"/>
          </a:xfrm>
          <a:prstGeom prst="rect">
            <a:avLst/>
          </a:prstGeom>
        </p:spPr>
        <p:txBody>
          <a:bodyPr anchorCtr="0" anchor="b" bIns="160850" lIns="160850" spcFirstLastPara="1" rIns="160850" wrap="square" tIns="160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39016" y="5826865"/>
            <a:ext cx="6689100" cy="2567400"/>
          </a:xfrm>
          <a:prstGeom prst="rect">
            <a:avLst/>
          </a:prstGeom>
        </p:spPr>
        <p:txBody>
          <a:bodyPr anchorCtr="0" anchor="t" bIns="160850" lIns="160850" spcFirstLastPara="1" rIns="160850" wrap="square" tIns="160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167677" y="1505164"/>
            <a:ext cx="6344400" cy="76812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387350" lvl="1" marL="9144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2pPr>
            <a:lvl3pPr indent="-387350" lvl="2" marL="13716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3pPr>
            <a:lvl4pPr indent="-387350" lvl="3" marL="18288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4pPr>
            <a:lvl5pPr indent="-387350" lvl="4" marL="22860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5pPr>
            <a:lvl6pPr indent="-387350" lvl="5" marL="2743200">
              <a:spcBef>
                <a:spcPts val="2800"/>
              </a:spcBef>
              <a:spcAft>
                <a:spcPts val="0"/>
              </a:spcAft>
              <a:buSzPts val="2500"/>
              <a:buChar char="■"/>
              <a:defRPr/>
            </a:lvl6pPr>
            <a:lvl7pPr indent="-387350" lvl="6" marL="3200400">
              <a:spcBef>
                <a:spcPts val="2800"/>
              </a:spcBef>
              <a:spcAft>
                <a:spcPts val="0"/>
              </a:spcAft>
              <a:buSzPts val="2500"/>
              <a:buChar char="●"/>
              <a:defRPr/>
            </a:lvl7pPr>
            <a:lvl8pPr indent="-387350" lvl="7" marL="3657600">
              <a:spcBef>
                <a:spcPts val="2800"/>
              </a:spcBef>
              <a:spcAft>
                <a:spcPts val="0"/>
              </a:spcAft>
              <a:buSzPts val="2500"/>
              <a:buChar char="○"/>
              <a:defRPr/>
            </a:lvl8pPr>
            <a:lvl9pPr indent="-387350" lvl="8" marL="4114800">
              <a:spcBef>
                <a:spcPts val="2800"/>
              </a:spcBef>
              <a:spcAft>
                <a:spcPts val="2800"/>
              </a:spcAft>
              <a:buSzPts val="2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0850" lIns="160850" spcFirstLastPara="1" rIns="160850" wrap="square" tIns="160850">
            <a:noAutofit/>
          </a:bodyPr>
          <a:lstStyle>
            <a:lvl1pPr indent="-431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indent="-387350" lvl="1" marL="914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indent="-387350" lvl="2" marL="1371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indent="-387350" lvl="3" marL="18288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indent="-387350" lvl="4" marL="22860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indent="-387350" lvl="5" marL="27432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indent="-387350" lvl="6" marL="32004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indent="-387350" lvl="7" marL="3657600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indent="-387350" lvl="8" marL="411480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4009576" y="9693616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0850" lIns="160850" spcFirstLastPara="1" rIns="160850" wrap="square" tIns="160850">
            <a:no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88502" y="196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{BC3718F8-E227-44F0-BA64-2289D80EE075}</a:tableStyleId>
              </a:tblPr>
              <a:tblGrid>
                <a:gridCol w="6737625"/>
                <a:gridCol w="6243475"/>
              </a:tblGrid>
              <a:tr h="544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Elworth CE Primary School - History</a:t>
                      </a:r>
                      <a:endParaRPr b="1" sz="1200"/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</a:tr>
              <a:tr h="2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Year: 2</a:t>
                      </a:r>
                      <a:endParaRPr b="1" sz="10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Topic Let’s go Travelling</a:t>
                      </a:r>
                      <a:endParaRPr b="1" sz="1000"/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11631375" y="14078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{BC3718F8-E227-44F0-BA64-2289D80EE075}</a:tableStyleId>
              </a:tblPr>
              <a:tblGrid>
                <a:gridCol w="1297475"/>
                <a:gridCol w="2036600"/>
              </a:tblGrid>
              <a:tr h="293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Vocabulary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50" marB="190050" marR="151175" marL="151175" anchor="ctr">
                    <a:solidFill>
                      <a:srgbClr val="CFE2F3"/>
                    </a:solidFill>
                  </a:tcPr>
                </a:tc>
                <a:tc hMerge="1"/>
              </a:tr>
              <a:tr h="44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holiday</a:t>
                      </a:r>
                      <a:endParaRPr sz="11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 time of recreation away from the home.</a:t>
                      </a:r>
                      <a:endParaRPr sz="1100"/>
                    </a:p>
                  </a:txBody>
                  <a:tcPr marT="190050" marB="190050" marR="151175" marL="151175"/>
                </a:tc>
              </a:tr>
              <a:tr h="5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souvenir</a:t>
                      </a:r>
                      <a:endParaRPr sz="11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Something you collect to remind you of a holiday</a:t>
                      </a:r>
                      <a:endParaRPr sz="1100"/>
                    </a:p>
                  </a:txBody>
                  <a:tcPr marT="190050" marB="190050" marR="151175" marL="151175"/>
                </a:tc>
              </a:tr>
              <a:tr h="44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promenade</a:t>
                      </a:r>
                      <a:endParaRPr sz="11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 walk way along the </a:t>
                      </a:r>
                      <a:r>
                        <a:rPr lang="en" sz="1100"/>
                        <a:t>seafront</a:t>
                      </a:r>
                      <a:endParaRPr sz="1100"/>
                    </a:p>
                  </a:txBody>
                  <a:tcPr marT="190050" marB="190050" marR="151175" marL="151175"/>
                </a:tc>
              </a:tr>
              <a:tr h="5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pier</a:t>
                      </a:r>
                      <a:endParaRPr sz="11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 walkway on platforms going out into the sea</a:t>
                      </a:r>
                      <a:endParaRPr sz="1100"/>
                    </a:p>
                  </a:txBody>
                  <a:tcPr marT="190050" marB="190050" marR="151175" marL="151175"/>
                </a:tc>
              </a:tr>
              <a:tr h="44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Punch and Judy</a:t>
                      </a:r>
                      <a:endParaRPr sz="11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Traditional seaside puppet show</a:t>
                      </a:r>
                      <a:endParaRPr sz="1100"/>
                    </a:p>
                  </a:txBody>
                  <a:tcPr marT="190050" marB="190050" marR="151175" marL="151175"/>
                </a:tc>
              </a:tr>
              <a:tr h="44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postcard</a:t>
                      </a:r>
                      <a:endParaRPr sz="11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 message sent </a:t>
                      </a:r>
                      <a:r>
                        <a:rPr lang="en" sz="1100"/>
                        <a:t>from a</a:t>
                      </a:r>
                      <a:r>
                        <a:rPr lang="en" sz="1100"/>
                        <a:t>holiday on a picture</a:t>
                      </a:r>
                      <a:endParaRPr sz="1100"/>
                    </a:p>
                  </a:txBody>
                  <a:tcPr marT="190050" marB="190050" marR="151175" marL="151175"/>
                </a:tc>
              </a:tr>
              <a:tr h="44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seaside</a:t>
                      </a:r>
                      <a:endParaRPr sz="11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 village or </a:t>
                      </a:r>
                      <a:r>
                        <a:rPr lang="en" sz="1100"/>
                        <a:t>town</a:t>
                      </a:r>
                      <a:r>
                        <a:rPr lang="en" sz="1100"/>
                        <a:t> near the sea</a:t>
                      </a:r>
                      <a:endParaRPr sz="1100"/>
                    </a:p>
                  </a:txBody>
                  <a:tcPr marT="190050" marB="190050" marR="151175" marL="151175"/>
                </a:tc>
              </a:tr>
              <a:tr h="55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bandstand</a:t>
                      </a:r>
                      <a:endParaRPr sz="1100"/>
                    </a:p>
                  </a:txBody>
                  <a:tcPr marT="190050" marB="190050" marR="151175" marL="1511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 covered outdoor area where a band can play</a:t>
                      </a:r>
                      <a:endParaRPr sz="1100"/>
                    </a:p>
                  </a:txBody>
                  <a:tcPr marT="190050" marB="190050" marR="151175" marL="151175"/>
                </a:tc>
              </a:tr>
            </a:tbl>
          </a:graphicData>
        </a:graphic>
      </p:graphicFrame>
      <p:graphicFrame>
        <p:nvGraphicFramePr>
          <p:cNvPr id="56" name="Google Shape;56;p13"/>
          <p:cNvGraphicFramePr/>
          <p:nvPr/>
        </p:nvGraphicFramePr>
        <p:xfrm>
          <a:off x="288500" y="140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{BC3718F8-E227-44F0-BA64-2289D80EE075}</a:tableStyleId>
              </a:tblPr>
              <a:tblGrid>
                <a:gridCol w="4510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What Should I Already Know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381000">
                <a:tc row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Life in the past was different from the present. 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Clues help us to learn about the past.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 We can use the words “then” and “now”.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 Name a famous person from the past and explain why they are famous (Guy Fawkes)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 vMerge="1"/>
              </a:tr>
              <a:tr h="381000">
                <a:tc vMerge="1"/>
              </a:tr>
              <a:tr h="381000">
                <a:tc vMerge="1"/>
              </a:tr>
            </a:tbl>
          </a:graphicData>
        </a:graphic>
      </p:graphicFrame>
      <p:graphicFrame>
        <p:nvGraphicFramePr>
          <p:cNvPr id="57" name="Google Shape;57;p13"/>
          <p:cNvGraphicFramePr/>
          <p:nvPr/>
        </p:nvGraphicFramePr>
        <p:xfrm>
          <a:off x="288500" y="376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{BC3718F8-E227-44F0-BA64-2289D80EE075}</a:tableStyleId>
              </a:tblPr>
              <a:tblGrid>
                <a:gridCol w="4510900"/>
              </a:tblGrid>
              <a:tr h="70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What Will I Know By The End Of The Unit?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700500">
                <a:tc rowSpan="4"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●"/>
                      </a:pPr>
                      <a:r>
                        <a:rPr lang="en" sz="1700"/>
                        <a:t>How </a:t>
                      </a:r>
                      <a:r>
                        <a:rPr lang="en" sz="1700"/>
                        <a:t>holidays</a:t>
                      </a:r>
                      <a:r>
                        <a:rPr lang="en" sz="1700"/>
                        <a:t> in the UK have </a:t>
                      </a:r>
                      <a:r>
                        <a:rPr lang="en" sz="1700"/>
                        <a:t>changed</a:t>
                      </a:r>
                      <a:endParaRPr sz="1700"/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●"/>
                      </a:pPr>
                      <a:r>
                        <a:rPr lang="en" sz="1700"/>
                        <a:t>Popular holiday </a:t>
                      </a:r>
                      <a:r>
                        <a:rPr lang="en" sz="1700"/>
                        <a:t>activities</a:t>
                      </a:r>
                      <a:r>
                        <a:rPr lang="en" sz="1700"/>
                        <a:t> in the past</a:t>
                      </a:r>
                      <a:endParaRPr sz="1700"/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●"/>
                      </a:pPr>
                      <a:r>
                        <a:rPr lang="en" sz="1700"/>
                        <a:t>How camping has changed</a:t>
                      </a:r>
                      <a:endParaRPr sz="1700"/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●"/>
                      </a:pPr>
                      <a:r>
                        <a:rPr lang="en" sz="1700"/>
                        <a:t>What the </a:t>
                      </a:r>
                      <a:r>
                        <a:rPr lang="en" sz="1700"/>
                        <a:t>souvenirs</a:t>
                      </a:r>
                      <a:r>
                        <a:rPr lang="en" sz="1700"/>
                        <a:t> tell us about the pst</a:t>
                      </a:r>
                      <a:endParaRPr sz="1700"/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●"/>
                      </a:pPr>
                      <a:r>
                        <a:rPr lang="en" sz="1700"/>
                        <a:t>What postcards tell us about the past</a:t>
                      </a:r>
                      <a:endParaRPr sz="1700"/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●"/>
                      </a:pPr>
                      <a:r>
                        <a:rPr lang="en" sz="1700"/>
                        <a:t>Who Guy Fawkes was.</a:t>
                      </a:r>
                      <a:endParaRPr sz="1700"/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●"/>
                      </a:pPr>
                      <a:r>
                        <a:rPr lang="en" sz="1700"/>
                        <a:t>Why we celebrate Bonfire night</a:t>
                      </a:r>
                      <a:endParaRPr sz="1700"/>
                    </a:p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Char char="●"/>
                      </a:pPr>
                      <a:r>
                        <a:rPr lang="en" sz="1700"/>
                        <a:t>Why we </a:t>
                      </a:r>
                      <a:r>
                        <a:rPr lang="en" sz="1700"/>
                        <a:t>commemorate Remembrance Day.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700500">
                <a:tc vMerge="1"/>
              </a:tr>
              <a:tr h="700500">
                <a:tc vMerge="1"/>
              </a:tr>
              <a:tr h="700500">
                <a:tc vMerge="1"/>
              </a:tr>
            </a:tbl>
          </a:graphicData>
        </a:graphic>
      </p:graphicFrame>
      <p:graphicFrame>
        <p:nvGraphicFramePr>
          <p:cNvPr id="58" name="Google Shape;58;p13"/>
          <p:cNvGraphicFramePr/>
          <p:nvPr/>
        </p:nvGraphicFramePr>
        <p:xfrm>
          <a:off x="5155075" y="140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{BC3718F8-E227-44F0-BA64-2289D80EE075}</a:tableStyleId>
              </a:tblPr>
              <a:tblGrid>
                <a:gridCol w="6234925"/>
              </a:tblGrid>
              <a:tr h="69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Timeline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2082050">
                <a:tc row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/>
                        <a:t>Guy Fawkes and the </a:t>
                      </a:r>
                      <a:r>
                        <a:rPr lang="en" u="sng"/>
                        <a:t>Gunpowder</a:t>
                      </a:r>
                      <a:r>
                        <a:rPr lang="en" u="sng"/>
                        <a:t> Plot</a:t>
                      </a:r>
                      <a:endParaRPr u="sng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82050">
                <a:tc vMerge="1"/>
              </a:tr>
              <a:tr h="2082050">
                <a:tc vMerge="1"/>
              </a:tr>
              <a:tr h="2082050">
                <a:tc vMerge="1"/>
              </a:tr>
            </a:tbl>
          </a:graphicData>
        </a:graphic>
      </p:graphicFrame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7526" y="100200"/>
            <a:ext cx="1092001" cy="1189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" name="Google Shape;60;p13"/>
          <p:cNvGraphicFramePr/>
          <p:nvPr/>
        </p:nvGraphicFramePr>
        <p:xfrm>
          <a:off x="11631375" y="787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{BC3718F8-E227-44F0-BA64-2289D80EE075}</a:tableStyleId>
              </a:tblPr>
              <a:tblGrid>
                <a:gridCol w="3286450"/>
              </a:tblGrid>
              <a:tr h="434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Historical Skills &amp; Enquiry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585925">
                <a:tc row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sequence events or objects in chronological order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find out about people and events in other times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use a source – why, what, who, how, where to ask questions and find answers 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Use of time lines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85925">
                <a:tc vMerge="1"/>
              </a:tr>
              <a:tr h="585925">
                <a:tc vMerge="1"/>
              </a:tr>
              <a:tr h="585925">
                <a:tc vMerge="1"/>
              </a:tr>
            </a:tbl>
          </a:graphicData>
        </a:graphic>
      </p:graphicFrame>
      <p:graphicFrame>
        <p:nvGraphicFramePr>
          <p:cNvPr id="61" name="Google Shape;61;p13"/>
          <p:cNvGraphicFramePr/>
          <p:nvPr/>
        </p:nvGraphicFramePr>
        <p:xfrm>
          <a:off x="288500" y="740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{BC3718F8-E227-44F0-BA64-2289D80EE075}</a:tableStyleId>
              </a:tblPr>
              <a:tblGrid>
                <a:gridCol w="4510900"/>
              </a:tblGrid>
              <a:tr h="47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Diagram</a:t>
                      </a:r>
                      <a:endParaRPr b="1" sz="1000"/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637800">
                <a:tc rowSpan="4"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37800">
                <a:tc vMerge="1"/>
              </a:tr>
              <a:tr h="637800">
                <a:tc vMerge="1"/>
              </a:tr>
              <a:tr h="637800">
                <a:tc vMerge="1"/>
              </a:tr>
            </a:tbl>
          </a:graphicData>
        </a:graphic>
      </p:graphicFrame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950" y="6451724"/>
            <a:ext cx="5151406" cy="15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6973" y="8055323"/>
            <a:ext cx="4338250" cy="22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6">
            <a:alphaModFix/>
          </a:blip>
          <a:srcRect b="1229" l="16982" r="16989" t="1229"/>
          <a:stretch/>
        </p:blipFill>
        <p:spPr>
          <a:xfrm>
            <a:off x="774375" y="7973037"/>
            <a:ext cx="3286450" cy="24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0875" y="2294171"/>
            <a:ext cx="4338249" cy="21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8">
            <a:alphaModFix/>
          </a:blip>
          <a:srcRect b="10554" l="40201" r="8212" t="12063"/>
          <a:stretch/>
        </p:blipFill>
        <p:spPr>
          <a:xfrm>
            <a:off x="8443625" y="4314151"/>
            <a:ext cx="2738426" cy="205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9">
            <a:alphaModFix/>
          </a:blip>
          <a:srcRect b="0" l="3901" r="0" t="4680"/>
          <a:stretch/>
        </p:blipFill>
        <p:spPr>
          <a:xfrm>
            <a:off x="5940148" y="4594099"/>
            <a:ext cx="1677813" cy="134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