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692000" cx="1512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6C0BC2-9D70-4E0A-BC80-299AD04F99EE}">
  <a:tblStyle styleId="{C26C0BC2-9D70-4E0A-BC80-299AD04F99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7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68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68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15423" y="1547778"/>
            <a:ext cx="14089200" cy="42669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15409" y="5891409"/>
            <a:ext cx="14089200" cy="16476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15409" y="6552657"/>
            <a:ext cx="14089200" cy="2703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ctr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ctr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ctr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ctr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ctr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15409" y="4471058"/>
            <a:ext cx="14089200" cy="17499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15409" y="2395696"/>
            <a:ext cx="6613800" cy="7101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990583" y="2395696"/>
            <a:ext cx="6613800" cy="7101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15409" y="1154948"/>
            <a:ext cx="4643700" cy="15708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15409" y="2888617"/>
            <a:ext cx="4643700" cy="66090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10650" y="935745"/>
            <a:ext cx="10529400" cy="85038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39016" y="2563450"/>
            <a:ext cx="6689100" cy="30813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39016" y="5826865"/>
            <a:ext cx="6689100" cy="2567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167677" y="1505164"/>
            <a:ext cx="6344400" cy="76812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indent="-387350" lvl="1" marL="9144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indent="-387350" lvl="2" marL="13716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indent="-387350" lvl="3" marL="18288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indent="-387350" lvl="4" marL="22860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indent="-387350" lvl="5" marL="27432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indent="-387350" lvl="6" marL="32004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indent="-387350" lvl="7" marL="36576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indent="-387350" lvl="8" marL="4114800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288502" y="1963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{C26C0BC2-9D70-4E0A-BC80-299AD04F99EE}</a:tableStyleId>
              </a:tblPr>
              <a:tblGrid>
                <a:gridCol w="4549475"/>
                <a:gridCol w="4215800"/>
                <a:gridCol w="4215800"/>
              </a:tblGrid>
              <a:tr h="5442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Elworth CE Primary School - Science</a:t>
                      </a:r>
                      <a:endParaRPr b="1" sz="1200"/>
                    </a:p>
                  </a:txBody>
                  <a:tcPr marT="190050" marB="190050" marR="151175" marL="151175" anchor="ctr">
                    <a:solidFill>
                      <a:srgbClr val="CFE2F3"/>
                    </a:solidFill>
                  </a:tcPr>
                </a:tc>
                <a:tc hMerge="1"/>
                <a:tc hMerge="1"/>
              </a:tr>
              <a:tr h="2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Year: Two</a:t>
                      </a:r>
                      <a:endParaRPr b="1" sz="1000"/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Topic: Animals including humans</a:t>
                      </a:r>
                      <a:endParaRPr b="1" sz="1000"/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Strand: Biology</a:t>
                      </a:r>
                      <a:endParaRPr b="1" sz="1000"/>
                    </a:p>
                  </a:txBody>
                  <a:tcPr marT="190050" marB="190050" marR="151175" marL="151175"/>
                </a:tc>
              </a:tr>
            </a:tbl>
          </a:graphicData>
        </a:graphic>
      </p:graphicFrame>
      <p:graphicFrame>
        <p:nvGraphicFramePr>
          <p:cNvPr id="55" name="Google Shape;55;p13"/>
          <p:cNvGraphicFramePr/>
          <p:nvPr/>
        </p:nvGraphicFramePr>
        <p:xfrm>
          <a:off x="11679000" y="14078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{C26C0BC2-9D70-4E0A-BC80-299AD04F99EE}</a:tableStyleId>
              </a:tblPr>
              <a:tblGrid>
                <a:gridCol w="1083175"/>
                <a:gridCol w="2203275"/>
              </a:tblGrid>
              <a:tr h="5457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Vocabulary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 anchor="ctr">
                    <a:solidFill>
                      <a:srgbClr val="CFE2F3"/>
                    </a:solidFill>
                  </a:tcPr>
                </a:tc>
                <a:tc hMerge="1"/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 fully grown animal or plant.</a:t>
                      </a:r>
                      <a:endParaRPr/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Young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Offspring that has not reached adulthood.</a:t>
                      </a:r>
                      <a:endParaRPr/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Offspring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The child of an animal.</a:t>
                      </a:r>
                      <a:endParaRPr/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Life cycle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The changes living things go through to become an adult.</a:t>
                      </a:r>
                      <a:endParaRPr/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 young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Offspring that has not hatched from an egg.</a:t>
                      </a:r>
                      <a:endParaRPr/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 grow bigger and become stronger.</a:t>
                      </a:r>
                      <a:endParaRPr/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Nutrition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Food needed to live.</a:t>
                      </a:r>
                      <a:endParaRPr sz="1500"/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Hygiene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4D5156"/>
                          </a:solidFill>
                          <a:highlight>
                            <a:srgbClr val="FFFFFF"/>
                          </a:highlight>
                        </a:rPr>
                        <a:t>How we keep ourselves and the world around us clean so we can stay healthy and stop germs spreading.</a:t>
                      </a:r>
                      <a:endParaRPr sz="1700"/>
                    </a:p>
                  </a:txBody>
                  <a:tcPr marT="190050" marB="190050" marR="151175" marL="151175"/>
                </a:tc>
              </a:tr>
              <a:tr h="77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/>
                </a:tc>
              </a:tr>
            </a:tbl>
          </a:graphicData>
        </a:graphic>
      </p:graphicFrame>
      <p:graphicFrame>
        <p:nvGraphicFramePr>
          <p:cNvPr id="56" name="Google Shape;56;p13"/>
          <p:cNvGraphicFramePr/>
          <p:nvPr/>
        </p:nvGraphicFramePr>
        <p:xfrm>
          <a:off x="288500" y="140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{C26C0BC2-9D70-4E0A-BC80-299AD04F99EE}</a:tableStyleId>
              </a:tblPr>
              <a:tblGrid>
                <a:gridCol w="4510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What Should I Already Know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381000">
                <a:tc rowSpan="4"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Char char="●"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to identify and name a variety of common animals including fish, amphibians, reptiles, birds and mammals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Char char="●"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to identify and name a variety of common animals that are carnivores, herbivores and omnivores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Char char="●"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to describe and compare the structure of a variety of common animals (fish, amphibians, reptiles, birds and mammals, including pets) 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Char char="●"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to identify, name, draw and label the basic parts of the human body and say which part of the body is associated with each sense.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</a:tr>
              <a:tr h="381000">
                <a:tc vMerge="1"/>
              </a:tr>
              <a:tr h="381000">
                <a:tc vMerge="1"/>
              </a:tr>
            </a:tbl>
          </a:graphicData>
        </a:graphic>
      </p:graphicFrame>
      <p:graphicFrame>
        <p:nvGraphicFramePr>
          <p:cNvPr id="57" name="Google Shape;57;p13"/>
          <p:cNvGraphicFramePr/>
          <p:nvPr/>
        </p:nvGraphicFramePr>
        <p:xfrm>
          <a:off x="288500" y="376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{C26C0BC2-9D70-4E0A-BC80-299AD04F99EE}</a:tableStyleId>
              </a:tblPr>
              <a:tblGrid>
                <a:gridCol w="4510900"/>
              </a:tblGrid>
              <a:tr h="70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What Will I Know By The End Of The Unit?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700500">
                <a:tc rowSpan="4"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●"/>
                      </a:pPr>
                      <a:r>
                        <a:rPr lang="en" sz="1300"/>
                        <a:t>Notice that animals, including humans, have offspring which grow into adults  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●"/>
                      </a:pPr>
                      <a:r>
                        <a:rPr lang="en" sz="1300"/>
                        <a:t>How to find out about and describe the basic needs of animals, including humans, for survival (water, food and air)  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●"/>
                      </a:pPr>
                      <a:r>
                        <a:rPr lang="en" sz="1300"/>
                        <a:t>Describe the importance for humans of exercise, eating the right amounts of different types of food, and hygiene.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700500">
                <a:tc vMerge="1"/>
              </a:tr>
              <a:tr h="700500">
                <a:tc vMerge="1"/>
              </a:tr>
              <a:tr h="700500">
                <a:tc vMerge="1"/>
              </a:tr>
            </a:tbl>
          </a:graphicData>
        </a:graphic>
      </p:graphicFrame>
      <p:graphicFrame>
        <p:nvGraphicFramePr>
          <p:cNvPr id="58" name="Google Shape;58;p13"/>
          <p:cNvGraphicFramePr/>
          <p:nvPr/>
        </p:nvGraphicFramePr>
        <p:xfrm>
          <a:off x="288500" y="7484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{C26C0BC2-9D70-4E0A-BC80-299AD04F99EE}</a:tableStyleId>
              </a:tblPr>
              <a:tblGrid>
                <a:gridCol w="4510900"/>
              </a:tblGrid>
              <a:tr h="46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Enquiry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620775">
                <a:tc rowSpan="4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What are offspring?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What is a life cycle?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What do you need to grow and develop from young to adult?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What are the basic needs of animals to survive?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Why do we need to exercise?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Why is good nutrition important?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Why is hygiene important?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20775">
                <a:tc vMerge="1"/>
              </a:tr>
              <a:tr h="620775">
                <a:tc vMerge="1"/>
              </a:tr>
              <a:tr h="620775">
                <a:tc vMerge="1"/>
              </a:tr>
            </a:tbl>
          </a:graphicData>
        </a:graphic>
      </p:graphicFrame>
      <p:graphicFrame>
        <p:nvGraphicFramePr>
          <p:cNvPr id="59" name="Google Shape;59;p13"/>
          <p:cNvGraphicFramePr/>
          <p:nvPr/>
        </p:nvGraphicFramePr>
        <p:xfrm>
          <a:off x="5155075" y="140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{C26C0BC2-9D70-4E0A-BC80-299AD04F99EE}</a:tableStyleId>
              </a:tblPr>
              <a:tblGrid>
                <a:gridCol w="6234925"/>
              </a:tblGrid>
              <a:tr h="4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Diagrams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2150000"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150000">
                <a:tc vMerge="1"/>
              </a:tr>
              <a:tr h="2150000">
                <a:tc vMerge="1"/>
              </a:tr>
              <a:tr h="2150000">
                <a:tc vMerge="1"/>
              </a:tr>
            </a:tbl>
          </a:graphicData>
        </a:graphic>
      </p:graphicFrame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7526" y="100200"/>
            <a:ext cx="1092001" cy="11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4083" r="10138" t="0"/>
          <a:stretch/>
        </p:blipFill>
        <p:spPr>
          <a:xfrm>
            <a:off x="5176125" y="4322375"/>
            <a:ext cx="2842678" cy="186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19909" l="37428" r="37312" t="49440"/>
          <a:stretch/>
        </p:blipFill>
        <p:spPr>
          <a:xfrm>
            <a:off x="8166926" y="4026275"/>
            <a:ext cx="3088311" cy="21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6">
            <a:alphaModFix/>
          </a:blip>
          <a:srcRect b="19172" l="50000" r="12789" t="63379"/>
          <a:stretch/>
        </p:blipFill>
        <p:spPr>
          <a:xfrm>
            <a:off x="5818425" y="2302925"/>
            <a:ext cx="4841551" cy="127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0841" y="6929521"/>
            <a:ext cx="4276708" cy="31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619750" y="2019300"/>
            <a:ext cx="48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survive, all animals and humans must have: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