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692000" cx="1512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4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2722371-F160-4B31-A647-B1DE01A312A6}">
  <a:tblStyle styleId="{02722371-F160-4B31-A647-B1DE01A312A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76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682" y="685800"/>
            <a:ext cx="48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682" y="685800"/>
            <a:ext cx="484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15423" y="1547778"/>
            <a:ext cx="14089200" cy="42669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15409" y="5891409"/>
            <a:ext cx="14089200" cy="16476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15409" y="2299346"/>
            <a:ext cx="14089200" cy="40815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15409" y="6552657"/>
            <a:ext cx="14089200" cy="27039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indent="-431800" lvl="0" marL="4572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 algn="ctr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 algn="ctr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 algn="ctr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 algn="ctr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 algn="ctr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 algn="ctr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 algn="ctr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 algn="ctr">
              <a:spcBef>
                <a:spcPts val="2800"/>
              </a:spcBef>
              <a:spcAft>
                <a:spcPts val="280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15409" y="4471058"/>
            <a:ext cx="14089200" cy="17499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15409" y="2395696"/>
            <a:ext cx="14089200" cy="71019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2800"/>
              </a:spcBef>
              <a:spcAft>
                <a:spcPts val="280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15409" y="2395696"/>
            <a:ext cx="6613800" cy="71019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990583" y="2395696"/>
            <a:ext cx="6613800" cy="71019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15409" y="1154948"/>
            <a:ext cx="4643700" cy="15708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15409" y="2888617"/>
            <a:ext cx="4643700" cy="66090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10650" y="935745"/>
            <a:ext cx="10529400" cy="85038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560000" y="-260"/>
            <a:ext cx="756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60850" lIns="160850" spcFirstLastPara="1" rIns="160850" wrap="square" tIns="160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39016" y="2563450"/>
            <a:ext cx="6689100" cy="30813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39016" y="5826865"/>
            <a:ext cx="6689100" cy="25674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167677" y="1505164"/>
            <a:ext cx="6344400" cy="76812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2800"/>
              </a:spcBef>
              <a:spcAft>
                <a:spcPts val="280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15409" y="8794266"/>
            <a:ext cx="9919200" cy="12579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850" lIns="160850" spcFirstLastPara="1" rIns="160850" wrap="square" tIns="1608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15409" y="2395696"/>
            <a:ext cx="140892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850" lIns="160850" spcFirstLastPara="1" rIns="160850" wrap="square" tIns="160850">
            <a:noAutofit/>
          </a:bodyPr>
          <a:lstStyle>
            <a:lvl1pPr indent="-431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Char char="●"/>
              <a:defRPr sz="3200">
                <a:solidFill>
                  <a:schemeClr val="dk2"/>
                </a:solidFill>
              </a:defRPr>
            </a:lvl1pPr>
            <a:lvl2pPr indent="-387350" lvl="1" marL="9144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2pPr>
            <a:lvl3pPr indent="-387350" lvl="2" marL="13716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3pPr>
            <a:lvl4pPr indent="-387350" lvl="3" marL="18288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4pPr>
            <a:lvl5pPr indent="-387350" lvl="4" marL="22860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5pPr>
            <a:lvl6pPr indent="-387350" lvl="5" marL="27432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6pPr>
            <a:lvl7pPr indent="-387350" lvl="6" marL="32004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7pPr>
            <a:lvl8pPr indent="-387350" lvl="7" marL="36576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8pPr>
            <a:lvl9pPr indent="-387350" lvl="8" marL="4114800">
              <a:lnSpc>
                <a:spcPct val="115000"/>
              </a:lnSpc>
              <a:spcBef>
                <a:spcPts val="2800"/>
              </a:spcBef>
              <a:spcAft>
                <a:spcPts val="280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0850" lIns="160850" spcFirstLastPara="1" rIns="160850" wrap="square" tIns="160850">
            <a:noAutofit/>
          </a:bodyPr>
          <a:lstStyle>
            <a:lvl1pPr lvl="0" algn="r">
              <a:buNone/>
              <a:defRPr sz="1800">
                <a:solidFill>
                  <a:schemeClr val="dk2"/>
                </a:solidFill>
              </a:defRPr>
            </a:lvl1pPr>
            <a:lvl2pPr lvl="1" algn="r">
              <a:buNone/>
              <a:defRPr sz="1800">
                <a:solidFill>
                  <a:schemeClr val="dk2"/>
                </a:solidFill>
              </a:defRPr>
            </a:lvl2pPr>
            <a:lvl3pPr lvl="2" algn="r">
              <a:buNone/>
              <a:defRPr sz="1800">
                <a:solidFill>
                  <a:schemeClr val="dk2"/>
                </a:solidFill>
              </a:defRPr>
            </a:lvl3pPr>
            <a:lvl4pPr lvl="3" algn="r">
              <a:buNone/>
              <a:defRPr sz="1800">
                <a:solidFill>
                  <a:schemeClr val="dk2"/>
                </a:solidFill>
              </a:defRPr>
            </a:lvl4pPr>
            <a:lvl5pPr lvl="4" algn="r">
              <a:buNone/>
              <a:defRPr sz="1800">
                <a:solidFill>
                  <a:schemeClr val="dk2"/>
                </a:solidFill>
              </a:defRPr>
            </a:lvl5pPr>
            <a:lvl6pPr lvl="5" algn="r">
              <a:buNone/>
              <a:defRPr sz="1800">
                <a:solidFill>
                  <a:schemeClr val="dk2"/>
                </a:solidFill>
              </a:defRPr>
            </a:lvl6pPr>
            <a:lvl7pPr lvl="6" algn="r">
              <a:buNone/>
              <a:defRPr sz="1800">
                <a:solidFill>
                  <a:schemeClr val="dk2"/>
                </a:solidFill>
              </a:defRPr>
            </a:lvl7pPr>
            <a:lvl8pPr lvl="7" algn="r">
              <a:buNone/>
              <a:defRPr sz="1800">
                <a:solidFill>
                  <a:schemeClr val="dk2"/>
                </a:solidFill>
              </a:defRPr>
            </a:lvl8pPr>
            <a:lvl9pPr lvl="8" algn="r">
              <a:buNone/>
              <a:defRPr sz="1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3.png"/><Relationship Id="rId11" Type="http://schemas.openxmlformats.org/officeDocument/2006/relationships/image" Target="../media/image8.png"/><Relationship Id="rId10" Type="http://schemas.openxmlformats.org/officeDocument/2006/relationships/image" Target="../media/image7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4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288502" y="1963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{02722371-F160-4B31-A647-B1DE01A312A6}</a:tableStyleId>
              </a:tblPr>
              <a:tblGrid>
                <a:gridCol w="6737625"/>
                <a:gridCol w="6243475"/>
              </a:tblGrid>
              <a:tr h="5442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Elworth CE Primary School - Geography</a:t>
                      </a:r>
                      <a:endParaRPr b="1" sz="1200"/>
                    </a:p>
                  </a:txBody>
                  <a:tcPr marT="190050" marB="190050" marR="151175" marL="151175" anchor="ctr">
                    <a:solidFill>
                      <a:srgbClr val="CFE2F3"/>
                    </a:solidFill>
                  </a:tcPr>
                </a:tc>
                <a:tc hMerge="1"/>
              </a:tr>
              <a:tr h="229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Year: 2</a:t>
                      </a:r>
                      <a:endParaRPr b="1" sz="1000"/>
                    </a:p>
                  </a:txBody>
                  <a:tcPr marT="190050" marB="190050" marR="151175" marL="1511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Topic: Let’s go travelling </a:t>
                      </a:r>
                      <a:endParaRPr b="1" sz="1000"/>
                    </a:p>
                  </a:txBody>
                  <a:tcPr marT="190050" marB="190050" marR="151175" marL="151175"/>
                </a:tc>
              </a:tr>
            </a:tbl>
          </a:graphicData>
        </a:graphic>
      </p:graphicFrame>
      <p:graphicFrame>
        <p:nvGraphicFramePr>
          <p:cNvPr id="55" name="Google Shape;55;p13"/>
          <p:cNvGraphicFramePr/>
          <p:nvPr/>
        </p:nvGraphicFramePr>
        <p:xfrm>
          <a:off x="11638200" y="293180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{02722371-F160-4B31-A647-B1DE01A312A6}</a:tableStyleId>
              </a:tblPr>
              <a:tblGrid>
                <a:gridCol w="1083175"/>
                <a:gridCol w="2203275"/>
              </a:tblGrid>
              <a:tr h="54577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Vocabulary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 anchor="ctr">
                    <a:solidFill>
                      <a:srgbClr val="CFE2F3"/>
                    </a:solidFill>
                  </a:tcPr>
                </a:tc>
                <a:tc hMerge="1"/>
              </a:tr>
              <a:tr h="770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Countries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United </a:t>
                      </a: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Kingdom</a:t>
                      </a: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,England, Scotland, Wales, </a:t>
                      </a: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Northern</a:t>
                      </a: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Ireland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</a:tr>
              <a:tr h="770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Continents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40C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Africa, Antarctica, Asia, Australasia/Oceania, Europe, North America and South America</a:t>
                      </a:r>
                      <a:r>
                        <a:rPr lang="en" sz="900">
                          <a:solidFill>
                            <a:srgbClr val="202124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</a:tr>
              <a:tr h="770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Seas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North Sea,Irish Sea,English Channel, Atlantic Ocean</a:t>
                      </a:r>
                      <a:endParaRPr sz="900"/>
                    </a:p>
                  </a:txBody>
                  <a:tcPr marT="190050" marB="190050" marR="151175" marL="151175"/>
                </a:tc>
              </a:tr>
              <a:tr h="770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Seasons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Autumn,Spring,Summer,Winter, change</a:t>
                      </a:r>
                      <a:endParaRPr sz="900"/>
                    </a:p>
                  </a:txBody>
                  <a:tcPr marT="190050" marB="190050" marR="151175" marL="151175"/>
                </a:tc>
              </a:tr>
              <a:tr h="770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Weather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Cloud,cold,hot,fog,gale,rain,shoewers,snow,sun.warm,wind,thunder</a:t>
                      </a:r>
                      <a:endParaRPr sz="900"/>
                    </a:p>
                  </a:txBody>
                  <a:tcPr marT="190050" marB="190050" marR="151175" marL="151175"/>
                </a:tc>
              </a:tr>
              <a:tr h="770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40C28"/>
                          </a:solidFill>
                        </a:rPr>
                        <a:t>things that are made or built by humans</a:t>
                      </a:r>
                      <a:endParaRPr sz="900"/>
                    </a:p>
                  </a:txBody>
                  <a:tcPr marT="190050" marB="190050" marR="151175" marL="151175"/>
                </a:tc>
              </a:tr>
              <a:tr h="770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Physical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40C28"/>
                          </a:solidFill>
                        </a:rPr>
                        <a:t>anything that is on the Earth naturally</a:t>
                      </a:r>
                      <a:r>
                        <a:rPr lang="en" sz="900">
                          <a:solidFill>
                            <a:srgbClr val="4D5156"/>
                          </a:solidFill>
                          <a:highlight>
                            <a:srgbClr val="FFFFFF"/>
                          </a:highlight>
                        </a:rPr>
                        <a:t>.</a:t>
                      </a:r>
                      <a:endParaRPr sz="900"/>
                    </a:p>
                  </a:txBody>
                  <a:tcPr marT="190050" marB="190050" marR="151175" marL="151175"/>
                </a:tc>
              </a:tr>
              <a:tr h="770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Aerial</a:t>
                      </a:r>
                      <a:r>
                        <a:rPr lang="en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view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50">
                          <a:solidFill>
                            <a:srgbClr val="4D5156"/>
                          </a:solidFill>
                          <a:highlight>
                            <a:srgbClr val="FFFFFF"/>
                          </a:highlight>
                        </a:rPr>
                        <a:t> </a:t>
                      </a:r>
                      <a:r>
                        <a:rPr lang="en" sz="900">
                          <a:solidFill>
                            <a:srgbClr val="4D5156"/>
                          </a:solidFill>
                          <a:highlight>
                            <a:srgbClr val="FFFFFF"/>
                          </a:highlight>
                        </a:rPr>
                        <a:t>a bird's eye view.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050" marB="190050" marR="151175" marL="151175"/>
                </a:tc>
              </a:tr>
            </a:tbl>
          </a:graphicData>
        </a:graphic>
      </p:graphicFrame>
      <p:graphicFrame>
        <p:nvGraphicFramePr>
          <p:cNvPr id="56" name="Google Shape;56;p13"/>
          <p:cNvGraphicFramePr/>
          <p:nvPr/>
        </p:nvGraphicFramePr>
        <p:xfrm>
          <a:off x="288500" y="1407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{02722371-F160-4B31-A647-B1DE01A312A6}</a:tableStyleId>
              </a:tblPr>
              <a:tblGrid>
                <a:gridCol w="45109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What Should I Already Know</a:t>
                      </a:r>
                      <a:endParaRPr b="1" sz="1000"/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</a:tr>
              <a:tr h="381000">
                <a:tc rowSpan="4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ic Sans MS"/>
                        <a:buChar char="●"/>
                      </a:pPr>
                      <a:r>
                        <a:rPr lang="en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Know the countries on a world map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ic Sans MS"/>
                        <a:buChar char="●"/>
                      </a:pPr>
                      <a:r>
                        <a:rPr lang="en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know the seas and oceans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ic Sans MS"/>
                        <a:buChar char="●"/>
                      </a:pPr>
                      <a:r>
                        <a:rPr lang="en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know </a:t>
                      </a:r>
                      <a:r>
                        <a:rPr lang="en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the</a:t>
                      </a:r>
                      <a:r>
                        <a:rPr lang="en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continents.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ic Sans MS"/>
                        <a:buChar char="●"/>
                      </a:pPr>
                      <a:r>
                        <a:rPr lang="en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know the terms human and </a:t>
                      </a:r>
                      <a:r>
                        <a:rPr lang="en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physical</a:t>
                      </a:r>
                      <a:r>
                        <a:rPr lang="en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</a:tr>
              <a:tr h="381000">
                <a:tc vMerge="1"/>
              </a:tr>
              <a:tr h="381000">
                <a:tc vMerge="1"/>
              </a:tr>
              <a:tr h="381000">
                <a:tc vMerge="1"/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288500" y="3494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{02722371-F160-4B31-A647-B1DE01A312A6}</a:tableStyleId>
              </a:tblPr>
              <a:tblGrid>
                <a:gridCol w="4510900"/>
              </a:tblGrid>
              <a:tr h="749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What Will I Know By The End Of The Unit?</a:t>
                      </a:r>
                      <a:endParaRPr b="1" sz="1000"/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</a:tr>
              <a:tr h="749750">
                <a:tc rowSpan="4"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omic Sans MS"/>
                        <a:buChar char="●"/>
                      </a:pPr>
                      <a:r>
                        <a:rPr lang="en" sz="150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can 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name and locate the four countries of the Uk</a:t>
                      </a:r>
                      <a:endParaRPr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can use  basic geographical vocabulary to refer to key physical features, including: beach, cliff, coast, forest, hill, mountain, sea, ocean, river, soil, valley, vegetation, season and weather.</a:t>
                      </a:r>
                      <a:endParaRPr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can use world maps, atlases and globes to identify the United Kingdom, its countries and human and physical properties</a:t>
                      </a:r>
                      <a:endParaRPr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can use 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aerial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photos to recognise landmarks</a:t>
                      </a:r>
                      <a:endParaRPr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 can identify the human and physical features of given areas across the UK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749750">
                <a:tc vMerge="1"/>
              </a:tr>
              <a:tr h="749750">
                <a:tc vMerge="1"/>
              </a:tr>
              <a:tr h="1086425">
                <a:tc vMerge="1"/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288500" y="8132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{02722371-F160-4B31-A647-B1DE01A312A6}</a:tableStyleId>
              </a:tblPr>
              <a:tblGrid>
                <a:gridCol w="4510900"/>
              </a:tblGrid>
              <a:tr h="413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Geography Skills and Fieldwork</a:t>
                      </a:r>
                      <a:endParaRPr b="1" sz="1000"/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</a:tr>
              <a:tr h="558550">
                <a:tc rowSpan="4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ic Sans MS"/>
                        <a:buChar char="●"/>
                      </a:pPr>
                      <a:r>
                        <a:rPr lang="en" sz="150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To visit a local park to observe physical and human features and </a:t>
                      </a:r>
                      <a:r>
                        <a:rPr lang="en" sz="150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investigate</a:t>
                      </a:r>
                      <a:r>
                        <a:rPr lang="en" sz="150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how people use and enjoy it.</a:t>
                      </a:r>
                      <a:endParaRPr sz="150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-3238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omic Sans MS"/>
                        <a:buChar char="●"/>
                      </a:pPr>
                      <a:r>
                        <a:rPr lang="en" sz="150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Observe and record seasonal changes in the school grounds and local area </a:t>
                      </a:r>
                      <a:endParaRPr sz="150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-3238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omic Sans MS"/>
                        <a:buChar char="●"/>
                      </a:pPr>
                      <a:r>
                        <a:rPr lang="en" sz="150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Look at large scale vertical aerial photographs.</a:t>
                      </a:r>
                      <a:endParaRPr sz="150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</a:tr>
              <a:tr h="558550">
                <a:tc vMerge="1"/>
              </a:tr>
              <a:tr h="558550">
                <a:tc vMerge="1"/>
              </a:tr>
              <a:tr h="558550">
                <a:tc vMerge="1"/>
              </a:tr>
            </a:tbl>
          </a:graphicData>
        </a:graphic>
      </p:graphicFrame>
      <p:graphicFrame>
        <p:nvGraphicFramePr>
          <p:cNvPr id="59" name="Google Shape;59;p13"/>
          <p:cNvGraphicFramePr/>
          <p:nvPr/>
        </p:nvGraphicFramePr>
        <p:xfrm>
          <a:off x="5155075" y="1407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{02722371-F160-4B31-A647-B1DE01A312A6}</a:tableStyleId>
              </a:tblPr>
              <a:tblGrid>
                <a:gridCol w="3117475"/>
                <a:gridCol w="3117475"/>
              </a:tblGrid>
              <a:tr h="298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Physical/Human Features</a:t>
                      </a:r>
                      <a:endParaRPr b="1" sz="1000"/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</a:tr>
              <a:tr h="254300">
                <a:tc rowSpan="4"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Beach, cliff, coast, forest,hill mountain,sea, ocean,river, valley, field, meadow, beachriver, stream, lake</a:t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Houses, boats, </a:t>
                      </a:r>
                      <a:r>
                        <a:rPr lang="en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landmarks</a:t>
                      </a:r>
                      <a:r>
                        <a:rPr lang="en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within the </a:t>
                      </a:r>
                      <a:r>
                        <a:rPr lang="en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localities, amenities , tents</a:t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91425" marB="91425" marR="91425" marL="91425"/>
                </a:tc>
              </a:tr>
              <a:tr h="254300">
                <a:tc vMerge="1"/>
                <a:tc vMerge="1"/>
              </a:tr>
              <a:tr h="254300">
                <a:tc vMerge="1"/>
                <a:tc vMerge="1"/>
              </a:tr>
              <a:tr h="254300">
                <a:tc vMerge="1"/>
                <a:tc vMerge="1"/>
              </a:tr>
            </a:tbl>
          </a:graphicData>
        </a:graphic>
      </p:graphicFrame>
      <p:graphicFrame>
        <p:nvGraphicFramePr>
          <p:cNvPr id="60" name="Google Shape;60;p13"/>
          <p:cNvGraphicFramePr/>
          <p:nvPr/>
        </p:nvGraphicFramePr>
        <p:xfrm>
          <a:off x="4983625" y="331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{02722371-F160-4B31-A647-B1DE01A312A6}</a:tableStyleId>
              </a:tblPr>
              <a:tblGrid>
                <a:gridCol w="6234925"/>
              </a:tblGrid>
              <a:tr h="13678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Diagrams</a:t>
                      </a:r>
                      <a:endParaRPr b="1" sz="1000"/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</a:tr>
              <a:tr h="1436800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                                  Weather Chart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UK map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                       B</a:t>
                      </a:r>
                      <a:r>
                        <a:rPr lang="en"/>
                        <a:t>lackpool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                  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                                                     </a:t>
                      </a:r>
                      <a:r>
                        <a:rPr lang="en"/>
                        <a:t>      Lake District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1436800">
                <a:tc vMerge="1"/>
              </a:tr>
              <a:tr h="1436800">
                <a:tc vMerge="1"/>
              </a:tr>
              <a:tr h="1436800">
                <a:tc vMerge="1"/>
              </a:tr>
            </a:tbl>
          </a:graphicData>
        </a:graphic>
      </p:graphicFrame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77526" y="100200"/>
            <a:ext cx="1092001" cy="118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21305" y="4765025"/>
            <a:ext cx="1770320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22675" y="4868600"/>
            <a:ext cx="920752" cy="13370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65000" y="5290562"/>
            <a:ext cx="1609725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996650" y="6490712"/>
            <a:ext cx="1337091" cy="13370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08325" y="6795812"/>
            <a:ext cx="1337091" cy="13370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984050" y="7176062"/>
            <a:ext cx="1571625" cy="92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476800" y="8314050"/>
            <a:ext cx="1200150" cy="16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81988" y="8504562"/>
            <a:ext cx="1381125" cy="12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