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341" r:id="rId2"/>
    <p:sldId id="285" r:id="rId3"/>
    <p:sldId id="368" r:id="rId4"/>
    <p:sldId id="369" r:id="rId5"/>
    <p:sldId id="259" r:id="rId6"/>
    <p:sldId id="260" r:id="rId7"/>
    <p:sldId id="262" r:id="rId8"/>
    <p:sldId id="263" r:id="rId9"/>
    <p:sldId id="266" r:id="rId10"/>
    <p:sldId id="264" r:id="rId11"/>
    <p:sldId id="279" r:id="rId12"/>
    <p:sldId id="267" r:id="rId13"/>
    <p:sldId id="272" r:id="rId14"/>
    <p:sldId id="274" r:id="rId15"/>
    <p:sldId id="278" r:id="rId16"/>
    <p:sldId id="269" r:id="rId17"/>
    <p:sldId id="268" r:id="rId18"/>
    <p:sldId id="270" r:id="rId19"/>
    <p:sldId id="271" r:id="rId20"/>
    <p:sldId id="273" r:id="rId21"/>
    <p:sldId id="284" r:id="rId22"/>
    <p:sldId id="286" r:id="rId23"/>
    <p:sldId id="316"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Grazyna Richmond" initials="GR" lastIdx="1" clrIdx="2">
    <p:extLst>
      <p:ext uri="{19B8F6BF-5375-455C-9EA6-DF929625EA0E}">
        <p15:presenceInfo xmlns:p15="http://schemas.microsoft.com/office/powerpoint/2012/main" userId="Grazyna Richmon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73" autoAdjust="0"/>
    <p:restoredTop sz="84899" autoAdjust="0"/>
  </p:normalViewPr>
  <p:slideViewPr>
    <p:cSldViewPr snapToGrid="0">
      <p:cViewPr varScale="1">
        <p:scale>
          <a:sx n="61" d="100"/>
          <a:sy n="61" d="100"/>
        </p:scale>
        <p:origin x="1674"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23/06/2020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metmuseum.org/art/collection/search/472063"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commons.wikimedia.org/wiki/File:British_Isles_in_counties.svg"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p>
          <a:p>
            <a:r>
              <a:rPr lang="en-US" dirty="0"/>
              <a:t>©2020 Dean &amp; Chapter of</a:t>
            </a:r>
            <a:r>
              <a:rPr lang="en-US" baseline="0" dirty="0"/>
              <a:t> Westminster </a:t>
            </a:r>
            <a:endParaRPr lang="en-US"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702303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p>
          <a:p>
            <a:r>
              <a:rPr lang="en-US" dirty="0"/>
              <a:t>©2020 Dean &amp; Chapter of</a:t>
            </a:r>
            <a:r>
              <a:rPr lang="en-US" baseline="0" dirty="0"/>
              <a:t> Westminster </a:t>
            </a:r>
            <a:endParaRPr lang="en-US"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6149208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©2020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1113613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©2020 Dean &amp; Chapter of Westminster</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3977714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©2020 Dean &amp; Chapter of Westminster</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18445219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Image by </a:t>
            </a:r>
            <a:r>
              <a:rPr lang="en-GB" dirty="0" err="1"/>
              <a:t>Clker</a:t>
            </a:r>
            <a:r>
              <a:rPr lang="en-GB" dirty="0"/>
              <a:t>-Free-Vector-Images from </a:t>
            </a:r>
            <a:r>
              <a:rPr lang="en-GB" dirty="0" err="1"/>
              <a:t>Pixabay</a:t>
            </a: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35183403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Image by </a:t>
            </a:r>
            <a:r>
              <a:rPr lang="en-GB" dirty="0" err="1"/>
              <a:t>Clker</a:t>
            </a:r>
            <a:r>
              <a:rPr lang="en-GB" dirty="0"/>
              <a:t>-Free-Vector-Images from </a:t>
            </a:r>
            <a:r>
              <a:rPr lang="en-GB" dirty="0" err="1"/>
              <a:t>Pixabay</a:t>
            </a: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4013286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Public domain - </a:t>
            </a:r>
            <a:r>
              <a:rPr lang="en-GB" dirty="0">
                <a:hlinkClick r:id="rId3"/>
              </a:rPr>
              <a:t>https://www.metmuseum.org/art/collection/search/472063</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19</a:t>
            </a:fld>
            <a:endParaRPr lang="en-GB"/>
          </a:p>
        </p:txBody>
      </p:sp>
    </p:spTree>
    <p:extLst>
      <p:ext uri="{BB962C8B-B14F-4D97-AF65-F5344CB8AC3E}">
        <p14:creationId xmlns:p14="http://schemas.microsoft.com/office/powerpoint/2010/main" val="35927946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Shrine – ©2020 Dean &amp; Chapter of Westminster</a:t>
            </a:r>
          </a:p>
          <a:p>
            <a:r>
              <a:rPr lang="en-GB" dirty="0"/>
              <a:t>Children praying – ©</a:t>
            </a:r>
            <a:r>
              <a:rPr lang="en-GB" dirty="0" err="1"/>
              <a:t>Wavebreak</a:t>
            </a:r>
            <a:r>
              <a:rPr lang="en-GB" dirty="0"/>
              <a:t> media/Shutterstock</a:t>
            </a:r>
          </a:p>
          <a:p>
            <a:r>
              <a:rPr lang="en-GB" dirty="0"/>
              <a:t>Service – ©2020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20</a:t>
            </a:fld>
            <a:endParaRPr lang="en-GB"/>
          </a:p>
        </p:txBody>
      </p:sp>
    </p:spTree>
    <p:extLst>
      <p:ext uri="{BB962C8B-B14F-4D97-AF65-F5344CB8AC3E}">
        <p14:creationId xmlns:p14="http://schemas.microsoft.com/office/powerpoint/2010/main" val="1578203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Adapted from </a:t>
            </a:r>
            <a:r>
              <a:rPr lang="en-GB" dirty="0">
                <a:hlinkClick r:id="rId3"/>
              </a:rPr>
              <a:t>https://commons.wikimedia.org/wiki/File:British_Isles_in_counties.svg</a:t>
            </a:r>
            <a:endParaRPr lang="en-GB" b="0"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21</a:t>
            </a:fld>
            <a:endParaRPr lang="en-GB"/>
          </a:p>
        </p:txBody>
      </p:sp>
    </p:spTree>
    <p:extLst>
      <p:ext uri="{BB962C8B-B14F-4D97-AF65-F5344CB8AC3E}">
        <p14:creationId xmlns:p14="http://schemas.microsoft.com/office/powerpoint/2010/main" val="1976114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Images: </a:t>
            </a:r>
          </a:p>
          <a:p>
            <a:r>
              <a:rPr lang="en-GB" b="0" dirty="0"/>
              <a:t>Bikes - Image by Ben </a:t>
            </a:r>
            <a:r>
              <a:rPr lang="en-GB" b="0" dirty="0" err="1"/>
              <a:t>Kerckx</a:t>
            </a:r>
            <a:r>
              <a:rPr lang="en-GB" b="0" dirty="0"/>
              <a:t> from </a:t>
            </a:r>
            <a:r>
              <a:rPr lang="en-GB" b="0" dirty="0" err="1"/>
              <a:t>Pixabay</a:t>
            </a:r>
            <a:endParaRPr lang="en-GB" b="0" dirty="0"/>
          </a:p>
          <a:p>
            <a:r>
              <a:rPr lang="en-GB" b="0" dirty="0"/>
              <a:t>Cars - Image by S. Hermann &amp; F. Richter from </a:t>
            </a:r>
            <a:r>
              <a:rPr lang="en-GB" b="0" dirty="0" err="1"/>
              <a:t>Pixabay</a:t>
            </a:r>
            <a:endParaRPr lang="en-GB" b="0" dirty="0"/>
          </a:p>
          <a:p>
            <a:r>
              <a:rPr lang="en-GB" b="0" dirty="0"/>
              <a:t>Walking - Image by Bethany Ruffin from </a:t>
            </a:r>
            <a:r>
              <a:rPr lang="en-GB" b="0" dirty="0" err="1"/>
              <a:t>Pixabay</a:t>
            </a:r>
            <a:endParaRPr lang="en-GB" b="0"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0997219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22</a:t>
            </a:fld>
            <a:endParaRPr lang="en-GB"/>
          </a:p>
        </p:txBody>
      </p:sp>
    </p:spTree>
    <p:extLst>
      <p:ext uri="{BB962C8B-B14F-4D97-AF65-F5344CB8AC3E}">
        <p14:creationId xmlns:p14="http://schemas.microsoft.com/office/powerpoint/2010/main" val="17175384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23</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Image: </a:t>
            </a:r>
          </a:p>
          <a:p>
            <a:r>
              <a:rPr lang="en-GB" b="0" dirty="0" err="1"/>
              <a:t>ŠJů</a:t>
            </a:r>
            <a:r>
              <a:rPr lang="en-GB" b="0" dirty="0"/>
              <a:t> (</a:t>
            </a:r>
            <a:r>
              <a:rPr lang="en-GB" b="0" dirty="0" err="1"/>
              <a:t>cs:ŠJů</a:t>
            </a:r>
            <a:r>
              <a:rPr lang="en-GB" b="0" dirty="0"/>
              <a:t>) / CC BY-SA (https://creativecommons.org/licenses/by-sa/3.0)</a:t>
            </a: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3076228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Disneyland - </a:t>
            </a:r>
            <a:r>
              <a:rPr lang="en-GB" b="0" dirty="0"/>
              <a:t>CrispyCream27 / CC BY-SA (https://creativecommons.org/licenses/by-sa/4.0)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Westminster Abbey – ©2020 Dean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Vatican City - Image by Luigi </a:t>
            </a:r>
            <a:r>
              <a:rPr lang="en-GB" sz="1200" b="0" dirty="0" err="1"/>
              <a:t>Suglia</a:t>
            </a:r>
            <a:r>
              <a:rPr lang="en-GB" sz="1200" b="0" dirty="0"/>
              <a:t> from </a:t>
            </a:r>
            <a:r>
              <a:rPr lang="en-GB" sz="1200" b="0" dirty="0" err="1"/>
              <a:t>Pixabay</a:t>
            </a: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Old Trafford - Abhijit </a:t>
            </a:r>
            <a:r>
              <a:rPr lang="en-GB" sz="1200" b="0" dirty="0" err="1"/>
              <a:t>Tembhekar</a:t>
            </a:r>
            <a:r>
              <a:rPr lang="en-GB" sz="1200" b="0" dirty="0"/>
              <a:t> from Pune, INDIA / CC BY (https://creativecommons.org/licenses/by/2.0)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Mecca - Image by </a:t>
            </a:r>
            <a:r>
              <a:rPr lang="en-GB" sz="1200" b="0" dirty="0" err="1"/>
              <a:t>Konevi</a:t>
            </a:r>
            <a:r>
              <a:rPr lang="en-GB" sz="1200" b="0" dirty="0"/>
              <a:t> from </a:t>
            </a:r>
            <a:r>
              <a:rPr lang="en-GB" sz="1200" b="0" dirty="0" err="1"/>
              <a:t>Pixabay</a:t>
            </a: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Swimming pool - Image by fancycrave1 from </a:t>
            </a:r>
            <a:r>
              <a:rPr lang="en-GB" sz="1200" b="0" dirty="0" err="1"/>
              <a:t>Pixabay</a:t>
            </a:r>
            <a:endParaRPr lang="en-GB" sz="1200" b="0" dirty="0"/>
          </a:p>
          <a:p>
            <a:endParaRPr lang="en-GB" b="1" dirty="0"/>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6617951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Disneyland - </a:t>
            </a:r>
            <a:r>
              <a:rPr lang="en-GB" b="0" dirty="0"/>
              <a:t>CrispyCream27 / CC BY-SA (https://creativecommons.org/licenses/by-sa/4.0)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Old Trafford - Abhijit </a:t>
            </a:r>
            <a:r>
              <a:rPr lang="en-GB" sz="1200" b="0" dirty="0" err="1"/>
              <a:t>Tembhekar</a:t>
            </a:r>
            <a:r>
              <a:rPr lang="en-GB" sz="1200" b="0" dirty="0"/>
              <a:t> from Pune, INDIA / CC BY (https://creativecommons.org/licenses/by/2.0)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Swimming pool - Image by fancycrave1 from </a:t>
            </a:r>
            <a:r>
              <a:rPr lang="en-GB" sz="1200" b="0" dirty="0" err="1"/>
              <a:t>Pixabay</a:t>
            </a: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Westminster Abbey – ©2020 Dean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Vatican City - Image by Luigi </a:t>
            </a:r>
            <a:r>
              <a:rPr lang="en-GB" sz="1200" b="0" dirty="0" err="1"/>
              <a:t>Suglia</a:t>
            </a:r>
            <a:r>
              <a:rPr lang="en-GB" sz="1200" b="0" dirty="0"/>
              <a:t> from </a:t>
            </a:r>
            <a:r>
              <a:rPr lang="en-GB" sz="1200" b="0" dirty="0" err="1"/>
              <a:t>Pixabay</a:t>
            </a: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Mecca - Image by </a:t>
            </a:r>
            <a:r>
              <a:rPr lang="en-GB" sz="1200" b="0" dirty="0" err="1"/>
              <a:t>Konevi</a:t>
            </a:r>
            <a:r>
              <a:rPr lang="en-GB" sz="1200" b="0" dirty="0"/>
              <a:t> from </a:t>
            </a:r>
            <a:r>
              <a:rPr lang="en-GB" sz="1200" b="0" dirty="0" err="1"/>
              <a:t>Pixabay</a:t>
            </a:r>
            <a:endParaRPr lang="en-GB" sz="1200" b="0"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3527250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p>
          <a:p>
            <a:r>
              <a:rPr lang="en-GB" dirty="0"/>
              <a:t>Image by </a:t>
            </a:r>
            <a:r>
              <a:rPr lang="en-GB" dirty="0" err="1"/>
              <a:t>Clker</a:t>
            </a:r>
            <a:r>
              <a:rPr lang="en-GB" dirty="0"/>
              <a:t>-Free-Vector-Images from </a:t>
            </a:r>
            <a:r>
              <a:rPr lang="en-GB" dirty="0" err="1"/>
              <a:t>Pixabay</a:t>
            </a: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1056653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Image by </a:t>
            </a:r>
            <a:r>
              <a:rPr lang="en-GB" dirty="0" err="1"/>
              <a:t>Clker</a:t>
            </a:r>
            <a:r>
              <a:rPr lang="en-GB" dirty="0"/>
              <a:t>-Free-Vector-Images from </a:t>
            </a:r>
            <a:r>
              <a:rPr lang="en-GB" dirty="0" err="1"/>
              <a:t>Pixabay</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2180622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r>
              <a:rPr lang="en-GB" dirty="0"/>
              <a:t>People walking - Image by </a:t>
            </a:r>
            <a:r>
              <a:rPr lang="en-GB" dirty="0" err="1"/>
              <a:t>johnpotter</a:t>
            </a:r>
            <a:r>
              <a:rPr lang="en-GB" dirty="0"/>
              <a:t> from </a:t>
            </a:r>
            <a:r>
              <a:rPr lang="en-GB" dirty="0" err="1"/>
              <a:t>Pixabay</a:t>
            </a:r>
            <a:endParaRPr lang="en-GB" dirty="0"/>
          </a:p>
          <a:p>
            <a:r>
              <a:rPr lang="en-GB" dirty="0"/>
              <a:t>Person thinking - Image by Sonam Prajapati from </a:t>
            </a:r>
            <a:r>
              <a:rPr lang="en-GB" dirty="0" err="1"/>
              <a:t>Pixabay</a:t>
            </a:r>
            <a:endParaRPr lang="en-GB"/>
          </a:p>
          <a:p>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29436399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 </a:t>
            </a:r>
            <a:r>
              <a:rPr lang="en-GB" dirty="0" err="1"/>
              <a:t>Wavebreak</a:t>
            </a:r>
            <a:r>
              <a:rPr lang="en-GB" dirty="0"/>
              <a:t> media/Shutterstock</a:t>
            </a:r>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29055968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15.xml"/><Relationship Id="rId5" Type="http://schemas.openxmlformats.org/officeDocument/2006/relationships/image" Target="../media/image35.jpg"/><Relationship Id="rId4" Type="http://schemas.openxmlformats.org/officeDocument/2006/relationships/image" Target="../media/image34.jp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hyperlink" Target="https://www.westminster-abbey.org/learning/teaching-resources" TargetMode="External"/><Relationship Id="rId5" Type="http://schemas.openxmlformats.org/officeDocument/2006/relationships/hyperlink" Target="https://www.surveymonkey.co.uk/r/presentation-lesson-resources-pilgrimage"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5.xml"/><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14.jpg"/><Relationship Id="rId7"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17.jpeg"/><Relationship Id="rId5" Type="http://schemas.openxmlformats.org/officeDocument/2006/relationships/image" Target="../media/image16.jp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14.jpg"/><Relationship Id="rId7"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5.jpeg"/><Relationship Id="rId5" Type="http://schemas.openxmlformats.org/officeDocument/2006/relationships/image" Target="../media/image20.jpeg"/><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23.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©2020 Dean and Chapter of Westminster</a:t>
            </a:r>
          </a:p>
        </p:txBody>
      </p:sp>
      <p:sp>
        <p:nvSpPr>
          <p:cNvPr id="10" name="TextBox 9">
            <a:extLst>
              <a:ext uri="{FF2B5EF4-FFF2-40B4-BE49-F238E27FC236}">
                <a16:creationId xmlns:a16="http://schemas.microsoft.com/office/drawing/2014/main" id="{316FD688-13FB-437C-8BAA-7111045308C6}"/>
              </a:ext>
            </a:extLst>
          </p:cNvPr>
          <p:cNvSpPr txBox="1"/>
          <p:nvPr/>
        </p:nvSpPr>
        <p:spPr>
          <a:xfrm>
            <a:off x="206183" y="960877"/>
            <a:ext cx="3834875" cy="954107"/>
          </a:xfrm>
          <a:prstGeom prst="rect">
            <a:avLst/>
          </a:prstGeom>
          <a:solidFill>
            <a:schemeClr val="tx2"/>
          </a:solidFill>
        </p:spPr>
        <p:txBody>
          <a:bodyPr wrap="square" rtlCol="0">
            <a:spAutoFit/>
          </a:bodyPr>
          <a:lstStyle/>
          <a:p>
            <a:r>
              <a:rPr lang="en-GB" sz="2800" b="1" dirty="0">
                <a:solidFill>
                  <a:schemeClr val="bg1"/>
                </a:solidFill>
                <a:latin typeface="+mj-lt"/>
              </a:rPr>
              <a:t>Why do Christians go on pilgrimage? </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95BC7-8444-474A-A63A-2A448D675A4C}"/>
              </a:ext>
            </a:extLst>
          </p:cNvPr>
          <p:cNvSpPr>
            <a:spLocks noGrp="1"/>
          </p:cNvSpPr>
          <p:nvPr>
            <p:ph type="title"/>
          </p:nvPr>
        </p:nvSpPr>
        <p:spPr>
          <a:xfrm>
            <a:off x="362752" y="1144908"/>
            <a:ext cx="8139248" cy="509108"/>
          </a:xfrm>
        </p:spPr>
        <p:txBody>
          <a:bodyPr/>
          <a:lstStyle/>
          <a:p>
            <a:r>
              <a:rPr lang="en-GB" dirty="0"/>
              <a:t>Spiritual journeys</a:t>
            </a:r>
          </a:p>
        </p:txBody>
      </p:sp>
      <p:sp>
        <p:nvSpPr>
          <p:cNvPr id="3" name="Content Placeholder 2">
            <a:extLst>
              <a:ext uri="{FF2B5EF4-FFF2-40B4-BE49-F238E27FC236}">
                <a16:creationId xmlns:a16="http://schemas.microsoft.com/office/drawing/2014/main" id="{DB5809AB-FE7D-421D-80AB-8DBA446A93DF}"/>
              </a:ext>
            </a:extLst>
          </p:cNvPr>
          <p:cNvSpPr>
            <a:spLocks noGrp="1"/>
          </p:cNvSpPr>
          <p:nvPr>
            <p:ph idx="1"/>
          </p:nvPr>
        </p:nvSpPr>
        <p:spPr/>
        <p:txBody>
          <a:bodyPr>
            <a:noAutofit/>
          </a:bodyPr>
          <a:lstStyle/>
          <a:p>
            <a:r>
              <a:rPr lang="en-GB" sz="1800" dirty="0"/>
              <a:t>When a pilgrim goes on their journey, they might spend a lot of time thinking, looking at nature and the world around them as they travel, and praying.</a:t>
            </a:r>
          </a:p>
          <a:p>
            <a:endParaRPr lang="en-GB" sz="1800" dirty="0"/>
          </a:p>
          <a:p>
            <a:r>
              <a:rPr lang="en-GB" sz="1800" dirty="0"/>
              <a:t>What might pilgrims say to God and think about on their pilgrimage? </a:t>
            </a:r>
          </a:p>
        </p:txBody>
      </p:sp>
      <p:sp>
        <p:nvSpPr>
          <p:cNvPr id="4" name="Text Placeholder 5">
            <a:extLst>
              <a:ext uri="{FF2B5EF4-FFF2-40B4-BE49-F238E27FC236}">
                <a16:creationId xmlns:a16="http://schemas.microsoft.com/office/drawing/2014/main" id="{225E409E-1089-4EDE-89EA-0B6B4C4EC51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a:extLst>
              <a:ext uri="{FF2B5EF4-FFF2-40B4-BE49-F238E27FC236}">
                <a16:creationId xmlns:a16="http://schemas.microsoft.com/office/drawing/2014/main" id="{45924DD5-F074-4561-AE6A-9E6C45550F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9484" y="4082845"/>
            <a:ext cx="3657600" cy="2438400"/>
          </a:xfrm>
          <a:prstGeom prst="rect">
            <a:avLst/>
          </a:prstGeom>
        </p:spPr>
      </p:pic>
    </p:spTree>
    <p:extLst>
      <p:ext uri="{BB962C8B-B14F-4D97-AF65-F5344CB8AC3E}">
        <p14:creationId xmlns:p14="http://schemas.microsoft.com/office/powerpoint/2010/main" val="35112050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0CBB23-A4B6-41A0-B801-175B4BE64130}"/>
              </a:ext>
            </a:extLst>
          </p:cNvPr>
          <p:cNvSpPr>
            <a:spLocks noGrp="1"/>
          </p:cNvSpPr>
          <p:nvPr>
            <p:ph idx="1"/>
          </p:nvPr>
        </p:nvSpPr>
        <p:spPr>
          <a:xfrm>
            <a:off x="573437" y="1655957"/>
            <a:ext cx="8471282" cy="774915"/>
          </a:xfrm>
        </p:spPr>
        <p:txBody>
          <a:bodyPr>
            <a:normAutofit/>
          </a:bodyPr>
          <a:lstStyle/>
          <a:p>
            <a:r>
              <a:rPr lang="en-GB" sz="1800" dirty="0"/>
              <a:t>Pilgrims might be saying 		                  or</a:t>
            </a:r>
          </a:p>
          <a:p>
            <a:endParaRPr lang="en-GB" sz="1600" dirty="0"/>
          </a:p>
        </p:txBody>
      </p:sp>
      <p:sp>
        <p:nvSpPr>
          <p:cNvPr id="4" name="Speech Bubble: Oval 3">
            <a:extLst>
              <a:ext uri="{FF2B5EF4-FFF2-40B4-BE49-F238E27FC236}">
                <a16:creationId xmlns:a16="http://schemas.microsoft.com/office/drawing/2014/main" id="{B94C88D7-FF62-4BC2-AF3C-F9D47DE21733}"/>
              </a:ext>
            </a:extLst>
          </p:cNvPr>
          <p:cNvSpPr/>
          <p:nvPr/>
        </p:nvSpPr>
        <p:spPr>
          <a:xfrm>
            <a:off x="5802561" y="1317145"/>
            <a:ext cx="2194564" cy="974035"/>
          </a:xfrm>
          <a:prstGeom prst="wedgeEllipseCallout">
            <a:avLst>
              <a:gd name="adj1" fmla="val 54322"/>
              <a:gd name="adj2" fmla="val 5214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700" dirty="0">
                <a:solidFill>
                  <a:schemeClr val="tx1"/>
                </a:solidFill>
              </a:rPr>
              <a:t>Thank you</a:t>
            </a:r>
          </a:p>
        </p:txBody>
      </p:sp>
      <p:sp>
        <p:nvSpPr>
          <p:cNvPr id="7" name="Speech Bubble: Oval 6">
            <a:extLst>
              <a:ext uri="{FF2B5EF4-FFF2-40B4-BE49-F238E27FC236}">
                <a16:creationId xmlns:a16="http://schemas.microsoft.com/office/drawing/2014/main" id="{D5A9650B-2B47-4908-BB7E-68D4BDDCDFEE}"/>
              </a:ext>
            </a:extLst>
          </p:cNvPr>
          <p:cNvSpPr/>
          <p:nvPr/>
        </p:nvSpPr>
        <p:spPr>
          <a:xfrm>
            <a:off x="3184901" y="1337064"/>
            <a:ext cx="1977887" cy="974035"/>
          </a:xfrm>
          <a:prstGeom prst="wedgeEllipseCallout">
            <a:avLst>
              <a:gd name="adj1" fmla="val -42832"/>
              <a:gd name="adj2" fmla="val 5781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700" dirty="0">
                <a:solidFill>
                  <a:schemeClr val="tx1"/>
                </a:solidFill>
              </a:rPr>
              <a:t>Sorry</a:t>
            </a:r>
          </a:p>
        </p:txBody>
      </p:sp>
      <p:sp>
        <p:nvSpPr>
          <p:cNvPr id="6" name="Text Placeholder 5">
            <a:extLst>
              <a:ext uri="{FF2B5EF4-FFF2-40B4-BE49-F238E27FC236}">
                <a16:creationId xmlns:a16="http://schemas.microsoft.com/office/drawing/2014/main" id="{7D90987E-6167-4A18-9BD4-37B16ABACD4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9" name="TextBox 8">
            <a:extLst>
              <a:ext uri="{FF2B5EF4-FFF2-40B4-BE49-F238E27FC236}">
                <a16:creationId xmlns:a16="http://schemas.microsoft.com/office/drawing/2014/main" id="{B2EFE8E9-C2B5-4841-A07D-B2049A13F5AB}"/>
              </a:ext>
            </a:extLst>
          </p:cNvPr>
          <p:cNvSpPr txBox="1"/>
          <p:nvPr/>
        </p:nvSpPr>
        <p:spPr>
          <a:xfrm>
            <a:off x="573437" y="2935613"/>
            <a:ext cx="7597169" cy="1754326"/>
          </a:xfrm>
          <a:prstGeom prst="rect">
            <a:avLst/>
          </a:prstGeom>
          <a:noFill/>
        </p:spPr>
        <p:txBody>
          <a:bodyPr wrap="square" rtlCol="0">
            <a:spAutoFit/>
          </a:bodyPr>
          <a:lstStyle/>
          <a:p>
            <a:r>
              <a:rPr lang="en-GB" dirty="0"/>
              <a:t>They might ask for God’s guidance and help or blessing. They might be looking for an answer or thinking about what to do next in their life. </a:t>
            </a:r>
          </a:p>
          <a:p>
            <a:endParaRPr lang="en-GB" dirty="0"/>
          </a:p>
          <a:p>
            <a:r>
              <a:rPr lang="en-GB" dirty="0"/>
              <a:t>They use their journey as a time to think, and travel to a holy place to reflect on these things. </a:t>
            </a:r>
          </a:p>
          <a:p>
            <a:endParaRPr lang="en-GB" dirty="0"/>
          </a:p>
        </p:txBody>
      </p:sp>
    </p:spTree>
    <p:extLst>
      <p:ext uri="{BB962C8B-B14F-4D97-AF65-F5344CB8AC3E}">
        <p14:creationId xmlns:p14="http://schemas.microsoft.com/office/powerpoint/2010/main" val="13356060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0794B-D968-4893-881E-13D5B3D5A18B}"/>
              </a:ext>
            </a:extLst>
          </p:cNvPr>
          <p:cNvSpPr>
            <a:spLocks noGrp="1"/>
          </p:cNvSpPr>
          <p:nvPr>
            <p:ph type="title"/>
          </p:nvPr>
        </p:nvSpPr>
        <p:spPr>
          <a:xfrm>
            <a:off x="425357" y="1083976"/>
            <a:ext cx="2317843" cy="568101"/>
          </a:xfrm>
        </p:spPr>
        <p:txBody>
          <a:bodyPr/>
          <a:lstStyle/>
          <a:p>
            <a:r>
              <a:rPr lang="en-GB" dirty="0"/>
              <a:t>Why here?</a:t>
            </a:r>
          </a:p>
        </p:txBody>
      </p:sp>
      <p:sp>
        <p:nvSpPr>
          <p:cNvPr id="3" name="Content Placeholder 2">
            <a:extLst>
              <a:ext uri="{FF2B5EF4-FFF2-40B4-BE49-F238E27FC236}">
                <a16:creationId xmlns:a16="http://schemas.microsoft.com/office/drawing/2014/main" id="{3E64E1A3-516C-49B6-8211-E28C00E8DE64}"/>
              </a:ext>
            </a:extLst>
          </p:cNvPr>
          <p:cNvSpPr>
            <a:spLocks noGrp="1"/>
          </p:cNvSpPr>
          <p:nvPr>
            <p:ph idx="1"/>
          </p:nvPr>
        </p:nvSpPr>
        <p:spPr>
          <a:xfrm>
            <a:off x="628650" y="2226469"/>
            <a:ext cx="3704811" cy="3263504"/>
          </a:xfrm>
        </p:spPr>
        <p:txBody>
          <a:bodyPr>
            <a:normAutofit/>
          </a:bodyPr>
          <a:lstStyle/>
          <a:p>
            <a:r>
              <a:rPr lang="en-GB" sz="1800" dirty="0"/>
              <a:t>One of the places a Christian pilgrim might travel to is a Cathedral or an Abbey. </a:t>
            </a:r>
          </a:p>
          <a:p>
            <a:endParaRPr lang="en-GB" sz="1800" dirty="0"/>
          </a:p>
          <a:p>
            <a:r>
              <a:rPr lang="en-GB" sz="1800" dirty="0"/>
              <a:t>Why might they go here? </a:t>
            </a:r>
          </a:p>
        </p:txBody>
      </p:sp>
      <p:sp>
        <p:nvSpPr>
          <p:cNvPr id="6" name="Text Placeholder 5">
            <a:extLst>
              <a:ext uri="{FF2B5EF4-FFF2-40B4-BE49-F238E27FC236}">
                <a16:creationId xmlns:a16="http://schemas.microsoft.com/office/drawing/2014/main" id="{17B9EF9C-72C8-443F-B0EF-DAA7B3F6974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a:extLst>
              <a:ext uri="{FF2B5EF4-FFF2-40B4-BE49-F238E27FC236}">
                <a16:creationId xmlns:a16="http://schemas.microsoft.com/office/drawing/2014/main" id="{C7970EEB-86F8-4D11-91E7-A16309370C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5987" y="1484379"/>
            <a:ext cx="3286123" cy="5129558"/>
          </a:xfrm>
          <a:prstGeom prst="rect">
            <a:avLst/>
          </a:prstGeom>
        </p:spPr>
      </p:pic>
    </p:spTree>
    <p:extLst>
      <p:ext uri="{BB962C8B-B14F-4D97-AF65-F5344CB8AC3E}">
        <p14:creationId xmlns:p14="http://schemas.microsoft.com/office/powerpoint/2010/main" val="35534975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ED701-3C22-47A2-8341-36B3F9C47BAE}"/>
              </a:ext>
            </a:extLst>
          </p:cNvPr>
          <p:cNvSpPr>
            <a:spLocks noGrp="1"/>
          </p:cNvSpPr>
          <p:nvPr>
            <p:ph type="title"/>
          </p:nvPr>
        </p:nvSpPr>
        <p:spPr>
          <a:xfrm>
            <a:off x="559076" y="1120876"/>
            <a:ext cx="3393492" cy="545145"/>
          </a:xfrm>
        </p:spPr>
        <p:txBody>
          <a:bodyPr/>
          <a:lstStyle/>
          <a:p>
            <a:r>
              <a:rPr lang="en-GB" dirty="0"/>
              <a:t>Westminster Abbey</a:t>
            </a:r>
          </a:p>
        </p:txBody>
      </p:sp>
      <p:sp>
        <p:nvSpPr>
          <p:cNvPr id="3" name="Content Placeholder 2">
            <a:extLst>
              <a:ext uri="{FF2B5EF4-FFF2-40B4-BE49-F238E27FC236}">
                <a16:creationId xmlns:a16="http://schemas.microsoft.com/office/drawing/2014/main" id="{61E76DCE-6408-4427-8023-3F419B43525D}"/>
              </a:ext>
            </a:extLst>
          </p:cNvPr>
          <p:cNvSpPr>
            <a:spLocks noGrp="1"/>
          </p:cNvSpPr>
          <p:nvPr>
            <p:ph idx="1"/>
          </p:nvPr>
        </p:nvSpPr>
        <p:spPr>
          <a:xfrm>
            <a:off x="559076" y="2467893"/>
            <a:ext cx="4425879" cy="3269231"/>
          </a:xfrm>
        </p:spPr>
        <p:txBody>
          <a:bodyPr>
            <a:normAutofit/>
          </a:bodyPr>
          <a:lstStyle/>
          <a:p>
            <a:r>
              <a:rPr lang="en-GB" sz="1800" dirty="0"/>
              <a:t>St Edward the Confessor who became king in 1042 said that if he became the King, he would make a pilgrimage to Rome to thank God for making him King. </a:t>
            </a:r>
          </a:p>
          <a:p>
            <a:r>
              <a:rPr lang="en-GB" sz="1800" dirty="0"/>
              <a:t>But when he became King, he realised that if he left England, someone else might try and become King in his place. So he wrote to the Pope to ask permission </a:t>
            </a:r>
            <a:r>
              <a:rPr lang="en-GB" sz="1800" b="1" dirty="0"/>
              <a:t>not</a:t>
            </a:r>
            <a:r>
              <a:rPr lang="en-GB" sz="1800" dirty="0"/>
              <a:t> to go on the pilgrimage. </a:t>
            </a:r>
          </a:p>
        </p:txBody>
      </p:sp>
      <p:sp>
        <p:nvSpPr>
          <p:cNvPr id="5" name="Text Placeholder 5">
            <a:extLst>
              <a:ext uri="{FF2B5EF4-FFF2-40B4-BE49-F238E27FC236}">
                <a16:creationId xmlns:a16="http://schemas.microsoft.com/office/drawing/2014/main" id="{BD5B86E6-F1BB-4DFE-9B47-F6315CBE79C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a:extLst>
              <a:ext uri="{FF2B5EF4-FFF2-40B4-BE49-F238E27FC236}">
                <a16:creationId xmlns:a16="http://schemas.microsoft.com/office/drawing/2014/main" id="{5D21F609-DFB4-4FDB-BBB6-368AA1C28B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0760" y="1924664"/>
            <a:ext cx="2857500" cy="3657600"/>
          </a:xfrm>
          <a:prstGeom prst="rect">
            <a:avLst/>
          </a:prstGeom>
        </p:spPr>
      </p:pic>
    </p:spTree>
    <p:extLst>
      <p:ext uri="{BB962C8B-B14F-4D97-AF65-F5344CB8AC3E}">
        <p14:creationId xmlns:p14="http://schemas.microsoft.com/office/powerpoint/2010/main" val="4281332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ED701-3C22-47A2-8341-36B3F9C47BAE}"/>
              </a:ext>
            </a:extLst>
          </p:cNvPr>
          <p:cNvSpPr>
            <a:spLocks noGrp="1"/>
          </p:cNvSpPr>
          <p:nvPr>
            <p:ph type="title"/>
          </p:nvPr>
        </p:nvSpPr>
        <p:spPr>
          <a:xfrm>
            <a:off x="559076" y="1164792"/>
            <a:ext cx="3378743" cy="574641"/>
          </a:xfrm>
        </p:spPr>
        <p:txBody>
          <a:bodyPr/>
          <a:lstStyle/>
          <a:p>
            <a:r>
              <a:rPr lang="en-GB" dirty="0"/>
              <a:t>Westminster Abbey</a:t>
            </a:r>
          </a:p>
        </p:txBody>
      </p:sp>
      <p:sp>
        <p:nvSpPr>
          <p:cNvPr id="5" name="Rectangle 4">
            <a:extLst>
              <a:ext uri="{FF2B5EF4-FFF2-40B4-BE49-F238E27FC236}">
                <a16:creationId xmlns:a16="http://schemas.microsoft.com/office/drawing/2014/main" id="{C2DA202D-F485-48F1-8188-4465D9F8487D}"/>
              </a:ext>
            </a:extLst>
          </p:cNvPr>
          <p:cNvSpPr/>
          <p:nvPr/>
        </p:nvSpPr>
        <p:spPr>
          <a:xfrm>
            <a:off x="4953417" y="2666463"/>
            <a:ext cx="3809168" cy="2031325"/>
          </a:xfrm>
          <a:prstGeom prst="rect">
            <a:avLst/>
          </a:prstGeom>
        </p:spPr>
        <p:txBody>
          <a:bodyPr wrap="square">
            <a:spAutoFit/>
          </a:bodyPr>
          <a:lstStyle/>
          <a:p>
            <a:r>
              <a:rPr lang="en-GB" dirty="0"/>
              <a:t>The Pope said that was okay, as long as Edward built a special church in honour of St Peter as he wasn’t coming to see his tomb. It took about 20 years to build, but that church was Westminster Abbey (it’s also called St Peter’s!). </a:t>
            </a:r>
          </a:p>
        </p:txBody>
      </p:sp>
      <p:sp>
        <p:nvSpPr>
          <p:cNvPr id="7" name="Text Placeholder 5">
            <a:extLst>
              <a:ext uri="{FF2B5EF4-FFF2-40B4-BE49-F238E27FC236}">
                <a16:creationId xmlns:a16="http://schemas.microsoft.com/office/drawing/2014/main" id="{8B52FA36-D529-4507-9F6E-357F1B585CB5}"/>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4" name="Picture 3">
            <a:extLst>
              <a:ext uri="{FF2B5EF4-FFF2-40B4-BE49-F238E27FC236}">
                <a16:creationId xmlns:a16="http://schemas.microsoft.com/office/drawing/2014/main" id="{5184A659-6038-45FD-81BB-C623C54EAF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415" y="2385802"/>
            <a:ext cx="4284431" cy="2967861"/>
          </a:xfrm>
          <a:prstGeom prst="rect">
            <a:avLst/>
          </a:prstGeom>
        </p:spPr>
      </p:pic>
    </p:spTree>
    <p:extLst>
      <p:ext uri="{BB962C8B-B14F-4D97-AF65-F5344CB8AC3E}">
        <p14:creationId xmlns:p14="http://schemas.microsoft.com/office/powerpoint/2010/main" val="10998461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7744C-4A71-4ED7-8B35-853C500C7EFE}"/>
              </a:ext>
            </a:extLst>
          </p:cNvPr>
          <p:cNvSpPr>
            <a:spLocks noGrp="1"/>
          </p:cNvSpPr>
          <p:nvPr>
            <p:ph type="title"/>
          </p:nvPr>
        </p:nvSpPr>
        <p:spPr>
          <a:xfrm>
            <a:off x="362752" y="1033205"/>
            <a:ext cx="8139248" cy="936956"/>
          </a:xfrm>
        </p:spPr>
        <p:txBody>
          <a:bodyPr>
            <a:normAutofit/>
          </a:bodyPr>
          <a:lstStyle/>
          <a:p>
            <a:r>
              <a:rPr lang="en-GB" dirty="0"/>
              <a:t>So why do Christians go to Westminster Abbey on pilgrimage? </a:t>
            </a:r>
          </a:p>
        </p:txBody>
      </p:sp>
      <p:sp>
        <p:nvSpPr>
          <p:cNvPr id="3" name="Content Placeholder 2">
            <a:extLst>
              <a:ext uri="{FF2B5EF4-FFF2-40B4-BE49-F238E27FC236}">
                <a16:creationId xmlns:a16="http://schemas.microsoft.com/office/drawing/2014/main" id="{2250F31F-F60C-4820-B736-E14765D135A6}"/>
              </a:ext>
            </a:extLst>
          </p:cNvPr>
          <p:cNvSpPr>
            <a:spLocks noGrp="1"/>
          </p:cNvSpPr>
          <p:nvPr>
            <p:ph idx="1"/>
          </p:nvPr>
        </p:nvSpPr>
        <p:spPr>
          <a:xfrm>
            <a:off x="362752" y="2394954"/>
            <a:ext cx="8139248" cy="1321640"/>
          </a:xfrm>
        </p:spPr>
        <p:txBody>
          <a:bodyPr>
            <a:normAutofit/>
          </a:bodyPr>
          <a:lstStyle/>
          <a:p>
            <a:r>
              <a:rPr lang="en-GB" sz="1800" dirty="0"/>
              <a:t>One of the main reasons people go on pilgrimage to Westminster Abbey is to visit the shrine of St Edward the Confessor. But why is he so important to pilgrims? </a:t>
            </a:r>
          </a:p>
          <a:p>
            <a:endParaRPr lang="en-GB" dirty="0"/>
          </a:p>
          <a:p>
            <a:endParaRPr lang="en-GB" dirty="0"/>
          </a:p>
        </p:txBody>
      </p:sp>
      <p:sp>
        <p:nvSpPr>
          <p:cNvPr id="4" name="Text Placeholder 5">
            <a:extLst>
              <a:ext uri="{FF2B5EF4-FFF2-40B4-BE49-F238E27FC236}">
                <a16:creationId xmlns:a16="http://schemas.microsoft.com/office/drawing/2014/main" id="{F8DF5DF0-3A4A-48BA-B7A5-A5241EE853F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a:extLst>
              <a:ext uri="{FF2B5EF4-FFF2-40B4-BE49-F238E27FC236}">
                <a16:creationId xmlns:a16="http://schemas.microsoft.com/office/drawing/2014/main" id="{552595AF-476B-40FA-B913-B38B353AF542}"/>
              </a:ext>
            </a:extLst>
          </p:cNvPr>
          <p:cNvSpPr txBox="1"/>
          <p:nvPr/>
        </p:nvSpPr>
        <p:spPr>
          <a:xfrm>
            <a:off x="489026" y="4167974"/>
            <a:ext cx="7886700" cy="923330"/>
          </a:xfrm>
          <a:prstGeom prst="rect">
            <a:avLst/>
          </a:prstGeom>
          <a:solidFill>
            <a:schemeClr val="tx2"/>
          </a:solidFill>
        </p:spPr>
        <p:txBody>
          <a:bodyPr wrap="square" rtlCol="0">
            <a:spAutoFit/>
          </a:bodyPr>
          <a:lstStyle/>
          <a:p>
            <a:r>
              <a:rPr lang="en-GB" dirty="0">
                <a:solidFill>
                  <a:schemeClr val="bg1"/>
                </a:solidFill>
              </a:rPr>
              <a:t>Read the stories and answer these two questions:</a:t>
            </a:r>
          </a:p>
          <a:p>
            <a:pPr lvl="0"/>
            <a:r>
              <a:rPr lang="en-GB" dirty="0">
                <a:solidFill>
                  <a:schemeClr val="bg1"/>
                </a:solidFill>
              </a:rPr>
              <a:t>What made Edward the Confessor special? </a:t>
            </a:r>
          </a:p>
          <a:p>
            <a:pPr lvl="0"/>
            <a:r>
              <a:rPr lang="en-GB" dirty="0">
                <a:solidFill>
                  <a:schemeClr val="bg1"/>
                </a:solidFill>
              </a:rPr>
              <a:t>Why might Christian pilgrims want to visit his shrine? </a:t>
            </a:r>
          </a:p>
        </p:txBody>
      </p:sp>
    </p:spTree>
    <p:extLst>
      <p:ext uri="{BB962C8B-B14F-4D97-AF65-F5344CB8AC3E}">
        <p14:creationId xmlns:p14="http://schemas.microsoft.com/office/powerpoint/2010/main" val="15634023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89974-D66A-47A8-A643-A9AB67A3D082}"/>
              </a:ext>
            </a:extLst>
          </p:cNvPr>
          <p:cNvSpPr>
            <a:spLocks noGrp="1"/>
          </p:cNvSpPr>
          <p:nvPr>
            <p:ph type="title"/>
          </p:nvPr>
        </p:nvSpPr>
        <p:spPr>
          <a:xfrm>
            <a:off x="440105" y="1206723"/>
            <a:ext cx="3777934" cy="568101"/>
          </a:xfrm>
        </p:spPr>
        <p:txBody>
          <a:bodyPr/>
          <a:lstStyle/>
          <a:p>
            <a:r>
              <a:rPr lang="en-GB" dirty="0"/>
              <a:t>The Canterbury Tales</a:t>
            </a:r>
          </a:p>
        </p:txBody>
      </p:sp>
      <p:sp>
        <p:nvSpPr>
          <p:cNvPr id="3" name="Content Placeholder 2">
            <a:extLst>
              <a:ext uri="{FF2B5EF4-FFF2-40B4-BE49-F238E27FC236}">
                <a16:creationId xmlns:a16="http://schemas.microsoft.com/office/drawing/2014/main" id="{816197E5-D5F5-495E-AA27-6EA17BE87076}"/>
              </a:ext>
            </a:extLst>
          </p:cNvPr>
          <p:cNvSpPr>
            <a:spLocks noGrp="1"/>
          </p:cNvSpPr>
          <p:nvPr>
            <p:ph idx="1"/>
          </p:nvPr>
        </p:nvSpPr>
        <p:spPr>
          <a:xfrm>
            <a:off x="5560142" y="2683533"/>
            <a:ext cx="3008671" cy="3365950"/>
          </a:xfrm>
        </p:spPr>
        <p:txBody>
          <a:bodyPr>
            <a:normAutofit/>
          </a:bodyPr>
          <a:lstStyle/>
          <a:p>
            <a:r>
              <a:rPr lang="en-GB" sz="1800" dirty="0"/>
              <a:t>In Westminster Abbey there is the grave of a writer called Geoffrey Chaucer. He wrote a very famous story about pilgrims between 1387 and 1400. It is called ‘The Canterbury Tales’. Canterbury is a cathedral people go on pilgrimage to. </a:t>
            </a:r>
          </a:p>
          <a:p>
            <a:endParaRPr lang="en-GB" dirty="0"/>
          </a:p>
        </p:txBody>
      </p:sp>
      <p:sp>
        <p:nvSpPr>
          <p:cNvPr id="5" name="Text Placeholder 5">
            <a:extLst>
              <a:ext uri="{FF2B5EF4-FFF2-40B4-BE49-F238E27FC236}">
                <a16:creationId xmlns:a16="http://schemas.microsoft.com/office/drawing/2014/main" id="{B5CC6265-9AA9-4A86-A244-A8B0BAD5D0C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a:extLst>
              <a:ext uri="{FF2B5EF4-FFF2-40B4-BE49-F238E27FC236}">
                <a16:creationId xmlns:a16="http://schemas.microsoft.com/office/drawing/2014/main" id="{CD3F0D7E-64A2-40F4-AFA0-B654216E3D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105" y="2169143"/>
            <a:ext cx="4882160" cy="3636192"/>
          </a:xfrm>
          <a:prstGeom prst="rect">
            <a:avLst/>
          </a:prstGeom>
        </p:spPr>
      </p:pic>
    </p:spTree>
    <p:extLst>
      <p:ext uri="{BB962C8B-B14F-4D97-AF65-F5344CB8AC3E}">
        <p14:creationId xmlns:p14="http://schemas.microsoft.com/office/powerpoint/2010/main" val="13808113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B007A-BAD4-4FDD-90B4-EF6C9EAE71CE}"/>
              </a:ext>
            </a:extLst>
          </p:cNvPr>
          <p:cNvSpPr>
            <a:spLocks noGrp="1"/>
          </p:cNvSpPr>
          <p:nvPr>
            <p:ph type="title"/>
          </p:nvPr>
        </p:nvSpPr>
        <p:spPr>
          <a:xfrm>
            <a:off x="362752" y="1127960"/>
            <a:ext cx="4323624" cy="505955"/>
          </a:xfrm>
        </p:spPr>
        <p:txBody>
          <a:bodyPr/>
          <a:lstStyle/>
          <a:p>
            <a:r>
              <a:rPr lang="en-GB" dirty="0"/>
              <a:t>Who went on pilgrimage?</a:t>
            </a:r>
          </a:p>
        </p:txBody>
      </p:sp>
      <p:sp>
        <p:nvSpPr>
          <p:cNvPr id="3" name="Content Placeholder 2">
            <a:extLst>
              <a:ext uri="{FF2B5EF4-FFF2-40B4-BE49-F238E27FC236}">
                <a16:creationId xmlns:a16="http://schemas.microsoft.com/office/drawing/2014/main" id="{511F43E9-EDFA-4FE4-B287-C9064E21DE96}"/>
              </a:ext>
            </a:extLst>
          </p:cNvPr>
          <p:cNvSpPr>
            <a:spLocks noGrp="1"/>
          </p:cNvSpPr>
          <p:nvPr>
            <p:ph idx="1"/>
          </p:nvPr>
        </p:nvSpPr>
        <p:spPr>
          <a:xfrm>
            <a:off x="362752" y="1983621"/>
            <a:ext cx="8139248" cy="401712"/>
          </a:xfrm>
        </p:spPr>
        <p:txBody>
          <a:bodyPr>
            <a:noAutofit/>
          </a:bodyPr>
          <a:lstStyle/>
          <a:p>
            <a:r>
              <a:rPr lang="en-GB" sz="1800" dirty="0"/>
              <a:t>Which of these pilgrims he wrote about might have travelled on pilgrimage together? </a:t>
            </a:r>
          </a:p>
        </p:txBody>
      </p:sp>
      <p:sp>
        <p:nvSpPr>
          <p:cNvPr id="16" name="Text Placeholder 5">
            <a:extLst>
              <a:ext uri="{FF2B5EF4-FFF2-40B4-BE49-F238E27FC236}">
                <a16:creationId xmlns:a16="http://schemas.microsoft.com/office/drawing/2014/main" id="{ADEC2481-AED6-4767-BC1F-8A931E1AB84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24" name="Picture 23">
            <a:extLst>
              <a:ext uri="{FF2B5EF4-FFF2-40B4-BE49-F238E27FC236}">
                <a16:creationId xmlns:a16="http://schemas.microsoft.com/office/drawing/2014/main" id="{CEFF14B7-8356-4EA7-9107-43E56BD6D1CF}"/>
              </a:ext>
            </a:extLst>
          </p:cNvPr>
          <p:cNvPicPr>
            <a:picLocks noChangeAspect="1"/>
          </p:cNvPicPr>
          <p:nvPr/>
        </p:nvPicPr>
        <p:blipFill>
          <a:blip r:embed="rId3"/>
          <a:stretch>
            <a:fillRect/>
          </a:stretch>
        </p:blipFill>
        <p:spPr>
          <a:xfrm>
            <a:off x="700047" y="2977641"/>
            <a:ext cx="7801953" cy="2990053"/>
          </a:xfrm>
          <a:prstGeom prst="rect">
            <a:avLst/>
          </a:prstGeom>
        </p:spPr>
      </p:pic>
    </p:spTree>
    <p:extLst>
      <p:ext uri="{BB962C8B-B14F-4D97-AF65-F5344CB8AC3E}">
        <p14:creationId xmlns:p14="http://schemas.microsoft.com/office/powerpoint/2010/main" val="13218205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1F43E9-EDFA-4FE4-B287-C9064E21DE96}"/>
              </a:ext>
            </a:extLst>
          </p:cNvPr>
          <p:cNvSpPr>
            <a:spLocks noGrp="1"/>
          </p:cNvSpPr>
          <p:nvPr>
            <p:ph idx="1"/>
          </p:nvPr>
        </p:nvSpPr>
        <p:spPr>
          <a:xfrm>
            <a:off x="263646" y="1137115"/>
            <a:ext cx="8251704" cy="1131079"/>
          </a:xfrm>
        </p:spPr>
        <p:txBody>
          <a:bodyPr>
            <a:noAutofit/>
          </a:bodyPr>
          <a:lstStyle/>
          <a:p>
            <a:r>
              <a:rPr lang="en-GB" sz="1800" dirty="0"/>
              <a:t>They all travelled together! </a:t>
            </a:r>
          </a:p>
          <a:p>
            <a:r>
              <a:rPr lang="en-GB" sz="1800" dirty="0"/>
              <a:t>When Christians go on pilgrimage, it doesn’t matter who they are. When people go on pilgrimage everyone is doing the same thing for the same reason. Sometimes the journey would be very difficult (they didn’t have cars and planes then) but everyone was also on their own spiritual journey too. </a:t>
            </a:r>
          </a:p>
        </p:txBody>
      </p:sp>
      <p:sp>
        <p:nvSpPr>
          <p:cNvPr id="17" name="Rectangle 16">
            <a:extLst>
              <a:ext uri="{FF2B5EF4-FFF2-40B4-BE49-F238E27FC236}">
                <a16:creationId xmlns:a16="http://schemas.microsoft.com/office/drawing/2014/main" id="{68556255-E8BC-4FEF-BEB2-5137AA2FB612}"/>
              </a:ext>
            </a:extLst>
          </p:cNvPr>
          <p:cNvSpPr/>
          <p:nvPr/>
        </p:nvSpPr>
        <p:spPr>
          <a:xfrm>
            <a:off x="263646" y="5934070"/>
            <a:ext cx="8666921" cy="369332"/>
          </a:xfrm>
          <a:prstGeom prst="rect">
            <a:avLst/>
          </a:prstGeom>
        </p:spPr>
        <p:txBody>
          <a:bodyPr wrap="square">
            <a:spAutoFit/>
          </a:bodyPr>
          <a:lstStyle/>
          <a:p>
            <a:r>
              <a:rPr lang="en-GB" dirty="0"/>
              <a:t>This is still true today, any Christian can go on a pilgrimage, but they don’t have to.  </a:t>
            </a:r>
          </a:p>
        </p:txBody>
      </p:sp>
      <p:sp>
        <p:nvSpPr>
          <p:cNvPr id="18" name="Text Placeholder 5">
            <a:extLst>
              <a:ext uri="{FF2B5EF4-FFF2-40B4-BE49-F238E27FC236}">
                <a16:creationId xmlns:a16="http://schemas.microsoft.com/office/drawing/2014/main" id="{E20A604F-10E5-40A0-87F8-20C3F0F2B3A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2" name="Picture 1">
            <a:extLst>
              <a:ext uri="{FF2B5EF4-FFF2-40B4-BE49-F238E27FC236}">
                <a16:creationId xmlns:a16="http://schemas.microsoft.com/office/drawing/2014/main" id="{E4163359-A7E1-4452-85A4-019680FB6500}"/>
              </a:ext>
            </a:extLst>
          </p:cNvPr>
          <p:cNvPicPr>
            <a:picLocks noChangeAspect="1"/>
          </p:cNvPicPr>
          <p:nvPr/>
        </p:nvPicPr>
        <p:blipFill>
          <a:blip r:embed="rId3"/>
          <a:stretch>
            <a:fillRect/>
          </a:stretch>
        </p:blipFill>
        <p:spPr>
          <a:xfrm>
            <a:off x="1000585" y="2991632"/>
            <a:ext cx="6577788" cy="2520899"/>
          </a:xfrm>
          <a:prstGeom prst="rect">
            <a:avLst/>
          </a:prstGeom>
        </p:spPr>
      </p:pic>
    </p:spTree>
    <p:extLst>
      <p:ext uri="{BB962C8B-B14F-4D97-AF65-F5344CB8AC3E}">
        <p14:creationId xmlns:p14="http://schemas.microsoft.com/office/powerpoint/2010/main" val="1104767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FDF7E-5433-43EC-92E3-C8C03B0EAF20}"/>
              </a:ext>
            </a:extLst>
          </p:cNvPr>
          <p:cNvSpPr>
            <a:spLocks noGrp="1"/>
          </p:cNvSpPr>
          <p:nvPr>
            <p:ph type="title"/>
          </p:nvPr>
        </p:nvSpPr>
        <p:spPr>
          <a:xfrm>
            <a:off x="395859" y="1166954"/>
            <a:ext cx="8139248" cy="453687"/>
          </a:xfrm>
        </p:spPr>
        <p:txBody>
          <a:bodyPr/>
          <a:lstStyle/>
          <a:p>
            <a:r>
              <a:rPr lang="en-GB" dirty="0"/>
              <a:t>How would you recognise another pilgrim?</a:t>
            </a:r>
          </a:p>
        </p:txBody>
      </p:sp>
      <p:sp>
        <p:nvSpPr>
          <p:cNvPr id="3" name="Content Placeholder 2">
            <a:extLst>
              <a:ext uri="{FF2B5EF4-FFF2-40B4-BE49-F238E27FC236}">
                <a16:creationId xmlns:a16="http://schemas.microsoft.com/office/drawing/2014/main" id="{8F9CBC78-4E61-4E77-8F54-E4FFAF15BE95}"/>
              </a:ext>
            </a:extLst>
          </p:cNvPr>
          <p:cNvSpPr>
            <a:spLocks noGrp="1"/>
          </p:cNvSpPr>
          <p:nvPr>
            <p:ph idx="1"/>
          </p:nvPr>
        </p:nvSpPr>
        <p:spPr>
          <a:xfrm>
            <a:off x="628651" y="2226469"/>
            <a:ext cx="4384783" cy="3263504"/>
          </a:xfrm>
        </p:spPr>
        <p:txBody>
          <a:bodyPr>
            <a:normAutofit/>
          </a:bodyPr>
          <a:lstStyle/>
          <a:p>
            <a:r>
              <a:rPr lang="en-GB" sz="1800" dirty="0"/>
              <a:t>What do you wear on your school trip? </a:t>
            </a:r>
          </a:p>
          <a:p>
            <a:endParaRPr lang="en-GB" sz="1800" dirty="0"/>
          </a:p>
          <a:p>
            <a:r>
              <a:rPr lang="en-GB" sz="1800" dirty="0"/>
              <a:t>Pilgrims used to wear a shell on their clothes to show that they were pilgrims, and on a special journey for God. Other people knew that they might need food or somewhere to stay. </a:t>
            </a:r>
          </a:p>
          <a:p>
            <a:endParaRPr lang="en-GB" sz="1800" dirty="0"/>
          </a:p>
          <a:p>
            <a:r>
              <a:rPr lang="en-GB" sz="1800" dirty="0"/>
              <a:t>It’s a bit like you wearing your school jumper on your trip! </a:t>
            </a:r>
          </a:p>
        </p:txBody>
      </p:sp>
      <p:sp>
        <p:nvSpPr>
          <p:cNvPr id="5" name="Text Placeholder 5">
            <a:extLst>
              <a:ext uri="{FF2B5EF4-FFF2-40B4-BE49-F238E27FC236}">
                <a16:creationId xmlns:a16="http://schemas.microsoft.com/office/drawing/2014/main" id="{8F22233C-B7F0-4B72-A5C1-820FC5AEB63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8" name="Picture 7">
            <a:extLst>
              <a:ext uri="{FF2B5EF4-FFF2-40B4-BE49-F238E27FC236}">
                <a16:creationId xmlns:a16="http://schemas.microsoft.com/office/drawing/2014/main" id="{694314FA-8971-49D6-9109-579DA35B1D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074" y="2226469"/>
            <a:ext cx="3007275" cy="3794335"/>
          </a:xfrm>
          <a:prstGeom prst="rect">
            <a:avLst/>
          </a:prstGeom>
        </p:spPr>
      </p:pic>
    </p:spTree>
    <p:extLst>
      <p:ext uri="{BB962C8B-B14F-4D97-AF65-F5344CB8AC3E}">
        <p14:creationId xmlns:p14="http://schemas.microsoft.com/office/powerpoint/2010/main" val="1417022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572B3BE3-500E-4BEA-8970-8BB4B46078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a:extLst>
              <a:ext uri="{FF2B5EF4-FFF2-40B4-BE49-F238E27FC236}">
                <a16:creationId xmlns:a16="http://schemas.microsoft.com/office/drawing/2014/main" id="{0A4CD193-ED12-4474-B3B9-1A47E4D46708}"/>
              </a:ext>
            </a:extLst>
          </p:cNvPr>
          <p:cNvSpPr txBox="1"/>
          <p:nvPr/>
        </p:nvSpPr>
        <p:spPr>
          <a:xfrm>
            <a:off x="489026" y="1188181"/>
            <a:ext cx="7886700" cy="830997"/>
          </a:xfrm>
          <a:prstGeom prst="rect">
            <a:avLst/>
          </a:prstGeom>
          <a:noFill/>
        </p:spPr>
        <p:txBody>
          <a:bodyPr wrap="square" rtlCol="0">
            <a:spAutoFit/>
          </a:bodyPr>
          <a:lstStyle/>
          <a:p>
            <a:pPr algn="ctr"/>
            <a:r>
              <a:rPr lang="en-US" sz="2800" b="1" dirty="0">
                <a:latin typeface="+mj-lt"/>
              </a:rPr>
              <a:t>Learning objective: </a:t>
            </a:r>
          </a:p>
          <a:p>
            <a:pPr algn="ctr"/>
            <a:r>
              <a:rPr lang="en-US" sz="2000" b="1" dirty="0"/>
              <a:t>To understand and explain why Christians go on pilgrimage</a:t>
            </a:r>
            <a:endParaRPr lang="en-GB" sz="2000" b="1" dirty="0"/>
          </a:p>
        </p:txBody>
      </p:sp>
      <p:sp>
        <p:nvSpPr>
          <p:cNvPr id="8" name="TextBox 7">
            <a:extLst>
              <a:ext uri="{FF2B5EF4-FFF2-40B4-BE49-F238E27FC236}">
                <a16:creationId xmlns:a16="http://schemas.microsoft.com/office/drawing/2014/main" id="{4E0D5FFB-AD58-4CA0-AD2D-13757E089A95}"/>
              </a:ext>
            </a:extLst>
          </p:cNvPr>
          <p:cNvSpPr txBox="1"/>
          <p:nvPr/>
        </p:nvSpPr>
        <p:spPr>
          <a:xfrm>
            <a:off x="1066614" y="2557188"/>
            <a:ext cx="7693928" cy="1477328"/>
          </a:xfrm>
          <a:prstGeom prst="rect">
            <a:avLst/>
          </a:prstGeom>
          <a:noFill/>
        </p:spPr>
        <p:txBody>
          <a:bodyPr wrap="square" rtlCol="0">
            <a:spAutoFit/>
          </a:bodyPr>
          <a:lstStyle/>
          <a:p>
            <a:r>
              <a:rPr lang="en-US" dirty="0"/>
              <a:t>Success criteria:</a:t>
            </a:r>
          </a:p>
          <a:p>
            <a:pPr marL="428625" indent="-428625">
              <a:buFont typeface="Arial" panose="020B0604020202020204" pitchFamily="34" charset="0"/>
              <a:buChar char="•"/>
            </a:pPr>
            <a:r>
              <a:rPr lang="en-US" dirty="0"/>
              <a:t>I can explain why Christians go on pilgrimage</a:t>
            </a:r>
          </a:p>
          <a:p>
            <a:pPr marL="428625" indent="-428625">
              <a:buFont typeface="Arial" panose="020B0604020202020204" pitchFamily="34" charset="0"/>
              <a:buChar char="•"/>
            </a:pPr>
            <a:r>
              <a:rPr lang="en-US" dirty="0"/>
              <a:t>I can discuss the difference between a pilgrimage and a holiday</a:t>
            </a:r>
          </a:p>
          <a:p>
            <a:pPr marL="428625" indent="-428625">
              <a:buFont typeface="Arial" panose="020B0604020202020204" pitchFamily="34" charset="0"/>
              <a:buChar char="•"/>
            </a:pPr>
            <a:r>
              <a:rPr lang="en-US" dirty="0"/>
              <a:t>I can talk about what a spiritual journey is</a:t>
            </a:r>
          </a:p>
          <a:p>
            <a:pPr marL="428625" indent="-428625">
              <a:buFont typeface="Arial" panose="020B0604020202020204" pitchFamily="34" charset="0"/>
              <a:buChar char="•"/>
            </a:pPr>
            <a:r>
              <a:rPr lang="en-US" dirty="0"/>
              <a:t>I can discuss why pilgrims might travel to Westminster Abbey</a:t>
            </a:r>
          </a:p>
        </p:txBody>
      </p:sp>
    </p:spTree>
    <p:extLst>
      <p:ext uri="{BB962C8B-B14F-4D97-AF65-F5344CB8AC3E}">
        <p14:creationId xmlns:p14="http://schemas.microsoft.com/office/powerpoint/2010/main" val="35851711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BEBAC-E414-4360-B998-899DA63B264A}"/>
              </a:ext>
            </a:extLst>
          </p:cNvPr>
          <p:cNvSpPr>
            <a:spLocks noGrp="1"/>
          </p:cNvSpPr>
          <p:nvPr>
            <p:ph type="title"/>
          </p:nvPr>
        </p:nvSpPr>
        <p:spPr>
          <a:xfrm>
            <a:off x="308543" y="1186324"/>
            <a:ext cx="8526914" cy="450114"/>
          </a:xfrm>
        </p:spPr>
        <p:txBody>
          <a:bodyPr/>
          <a:lstStyle/>
          <a:p>
            <a:r>
              <a:rPr lang="en-GB" dirty="0"/>
              <a:t>Why do Christians go to Westminster Abbey today?</a:t>
            </a:r>
          </a:p>
        </p:txBody>
      </p:sp>
      <p:sp>
        <p:nvSpPr>
          <p:cNvPr id="5" name="TextBox 4">
            <a:extLst>
              <a:ext uri="{FF2B5EF4-FFF2-40B4-BE49-F238E27FC236}">
                <a16:creationId xmlns:a16="http://schemas.microsoft.com/office/drawing/2014/main" id="{AC651FA1-DB6E-4F37-A610-A6268C2D3332}"/>
              </a:ext>
            </a:extLst>
          </p:cNvPr>
          <p:cNvSpPr txBox="1"/>
          <p:nvPr/>
        </p:nvSpPr>
        <p:spPr>
          <a:xfrm>
            <a:off x="610975" y="4220624"/>
            <a:ext cx="2399059" cy="1754326"/>
          </a:xfrm>
          <a:prstGeom prst="rect">
            <a:avLst/>
          </a:prstGeom>
          <a:noFill/>
        </p:spPr>
        <p:txBody>
          <a:bodyPr wrap="square" rtlCol="0">
            <a:spAutoFit/>
          </a:bodyPr>
          <a:lstStyle/>
          <a:p>
            <a:r>
              <a:rPr lang="en-GB" dirty="0"/>
              <a:t>They go to visit the shrine (grave) of Edward the Confessor as he is said to have performed miracles. </a:t>
            </a:r>
          </a:p>
        </p:txBody>
      </p:sp>
      <p:sp>
        <p:nvSpPr>
          <p:cNvPr id="7" name="TextBox 6">
            <a:extLst>
              <a:ext uri="{FF2B5EF4-FFF2-40B4-BE49-F238E27FC236}">
                <a16:creationId xmlns:a16="http://schemas.microsoft.com/office/drawing/2014/main" id="{21A0BF2E-14AC-4F3F-A147-C15C80441D15}"/>
              </a:ext>
            </a:extLst>
          </p:cNvPr>
          <p:cNvSpPr txBox="1"/>
          <p:nvPr/>
        </p:nvSpPr>
        <p:spPr>
          <a:xfrm>
            <a:off x="3520797" y="4225579"/>
            <a:ext cx="1951796" cy="1754326"/>
          </a:xfrm>
          <a:prstGeom prst="rect">
            <a:avLst/>
          </a:prstGeom>
          <a:noFill/>
        </p:spPr>
        <p:txBody>
          <a:bodyPr wrap="square" rtlCol="0">
            <a:spAutoFit/>
          </a:bodyPr>
          <a:lstStyle/>
          <a:p>
            <a:r>
              <a:rPr lang="en-GB" dirty="0"/>
              <a:t>Christians might come to the Abbey to pray, sometimes they do this at the Shrine too. </a:t>
            </a:r>
          </a:p>
        </p:txBody>
      </p:sp>
      <p:sp>
        <p:nvSpPr>
          <p:cNvPr id="9" name="TextBox 8">
            <a:extLst>
              <a:ext uri="{FF2B5EF4-FFF2-40B4-BE49-F238E27FC236}">
                <a16:creationId xmlns:a16="http://schemas.microsoft.com/office/drawing/2014/main" id="{744721D0-CDC0-445E-97AD-1B262CF0C7DF}"/>
              </a:ext>
            </a:extLst>
          </p:cNvPr>
          <p:cNvSpPr txBox="1"/>
          <p:nvPr/>
        </p:nvSpPr>
        <p:spPr>
          <a:xfrm>
            <a:off x="5983356" y="4220624"/>
            <a:ext cx="2612319" cy="1754326"/>
          </a:xfrm>
          <a:prstGeom prst="rect">
            <a:avLst/>
          </a:prstGeom>
          <a:noFill/>
        </p:spPr>
        <p:txBody>
          <a:bodyPr wrap="square" rtlCol="0">
            <a:spAutoFit/>
          </a:bodyPr>
          <a:lstStyle/>
          <a:p>
            <a:r>
              <a:rPr lang="en-GB" dirty="0"/>
              <a:t>Christians could also praise and worship God in the Abbey. They might thank him for things or be asking him to help them. </a:t>
            </a:r>
          </a:p>
        </p:txBody>
      </p:sp>
      <p:sp>
        <p:nvSpPr>
          <p:cNvPr id="10" name="Text Placeholder 5">
            <a:extLst>
              <a:ext uri="{FF2B5EF4-FFF2-40B4-BE49-F238E27FC236}">
                <a16:creationId xmlns:a16="http://schemas.microsoft.com/office/drawing/2014/main" id="{16FBDF2B-51EF-4E7F-93AD-1086B8E08D8B}"/>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3" name="Picture 12">
            <a:extLst>
              <a:ext uri="{FF2B5EF4-FFF2-40B4-BE49-F238E27FC236}">
                <a16:creationId xmlns:a16="http://schemas.microsoft.com/office/drawing/2014/main" id="{FF3C436A-DA03-403C-B76F-FFEFDBBED5D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205452" y="2246243"/>
            <a:ext cx="2404381" cy="1602920"/>
          </a:xfrm>
          <a:prstGeom prst="rect">
            <a:avLst/>
          </a:prstGeom>
        </p:spPr>
      </p:pic>
      <p:pic>
        <p:nvPicPr>
          <p:cNvPr id="4" name="Picture 3">
            <a:extLst>
              <a:ext uri="{FF2B5EF4-FFF2-40B4-BE49-F238E27FC236}">
                <a16:creationId xmlns:a16="http://schemas.microsoft.com/office/drawing/2014/main" id="{CE800B98-FFFD-4463-AF92-1E24A18DA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975" y="2246242"/>
            <a:ext cx="2385740" cy="1602919"/>
          </a:xfrm>
          <a:prstGeom prst="rect">
            <a:avLst/>
          </a:prstGeom>
        </p:spPr>
      </p:pic>
      <p:pic>
        <p:nvPicPr>
          <p:cNvPr id="8" name="Picture 7">
            <a:extLst>
              <a:ext uri="{FF2B5EF4-FFF2-40B4-BE49-F238E27FC236}">
                <a16:creationId xmlns:a16="http://schemas.microsoft.com/office/drawing/2014/main" id="{7C657B03-5808-41C1-8612-D9EDDA9004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75821" y="2246242"/>
            <a:ext cx="2411916" cy="1602919"/>
          </a:xfrm>
          <a:prstGeom prst="rect">
            <a:avLst/>
          </a:prstGeom>
        </p:spPr>
      </p:pic>
    </p:spTree>
    <p:extLst>
      <p:ext uri="{BB962C8B-B14F-4D97-AF65-F5344CB8AC3E}">
        <p14:creationId xmlns:p14="http://schemas.microsoft.com/office/powerpoint/2010/main" val="33600665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BD077-567E-496D-BBF5-F14D7525A712}"/>
              </a:ext>
            </a:extLst>
          </p:cNvPr>
          <p:cNvSpPr>
            <a:spLocks noGrp="1"/>
          </p:cNvSpPr>
          <p:nvPr>
            <p:ph type="title"/>
          </p:nvPr>
        </p:nvSpPr>
        <p:spPr>
          <a:xfrm>
            <a:off x="337929" y="1131093"/>
            <a:ext cx="8139248" cy="511975"/>
          </a:xfrm>
        </p:spPr>
        <p:txBody>
          <a:bodyPr/>
          <a:lstStyle/>
          <a:p>
            <a:r>
              <a:rPr lang="en-GB" dirty="0"/>
              <a:t>Pilgrimage</a:t>
            </a:r>
          </a:p>
        </p:txBody>
      </p:sp>
      <p:sp>
        <p:nvSpPr>
          <p:cNvPr id="3" name="Content Placeholder 2">
            <a:extLst>
              <a:ext uri="{FF2B5EF4-FFF2-40B4-BE49-F238E27FC236}">
                <a16:creationId xmlns:a16="http://schemas.microsoft.com/office/drawing/2014/main" id="{52FECC9C-8FE9-4EE2-AF6B-C8648632A4E6}"/>
              </a:ext>
            </a:extLst>
          </p:cNvPr>
          <p:cNvSpPr>
            <a:spLocks noGrp="1"/>
          </p:cNvSpPr>
          <p:nvPr>
            <p:ph idx="1"/>
          </p:nvPr>
        </p:nvSpPr>
        <p:spPr>
          <a:xfrm>
            <a:off x="354872" y="2117915"/>
            <a:ext cx="4052681" cy="3608992"/>
          </a:xfrm>
        </p:spPr>
        <p:txBody>
          <a:bodyPr>
            <a:normAutofit/>
          </a:bodyPr>
          <a:lstStyle/>
          <a:p>
            <a:r>
              <a:rPr lang="en-GB" sz="1800" dirty="0"/>
              <a:t>Unlike some religions, Christians do not </a:t>
            </a:r>
            <a:r>
              <a:rPr lang="en-GB" sz="1800" b="1" dirty="0"/>
              <a:t>have</a:t>
            </a:r>
            <a:r>
              <a:rPr lang="en-GB" sz="1800" dirty="0"/>
              <a:t> to go on a pilgrimage. Lots of Christians choose to because they want to have their own spiritual journey. </a:t>
            </a:r>
          </a:p>
          <a:p>
            <a:endParaRPr lang="en-GB" sz="1800" dirty="0"/>
          </a:p>
          <a:p>
            <a:r>
              <a:rPr lang="en-GB" sz="1800" dirty="0"/>
              <a:t>Cathedrals in England are places that pilgrims might go. </a:t>
            </a:r>
          </a:p>
          <a:p>
            <a:endParaRPr lang="en-GB" sz="1800" dirty="0"/>
          </a:p>
          <a:p>
            <a:r>
              <a:rPr lang="en-GB" sz="1800" dirty="0"/>
              <a:t>What would you say thank you or sorry for? </a:t>
            </a:r>
          </a:p>
        </p:txBody>
      </p:sp>
      <p:sp>
        <p:nvSpPr>
          <p:cNvPr id="5" name="Text Placeholder 5">
            <a:extLst>
              <a:ext uri="{FF2B5EF4-FFF2-40B4-BE49-F238E27FC236}">
                <a16:creationId xmlns:a16="http://schemas.microsoft.com/office/drawing/2014/main" id="{74B7E69E-B316-470D-B26B-58F3DC6762BB}"/>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a:extLst>
              <a:ext uri="{FF2B5EF4-FFF2-40B4-BE49-F238E27FC236}">
                <a16:creationId xmlns:a16="http://schemas.microsoft.com/office/drawing/2014/main" id="{88A41E29-F94F-42C8-AA34-A78FA361DC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6449" y="1131093"/>
            <a:ext cx="3835597" cy="5112013"/>
          </a:xfrm>
          <a:prstGeom prst="rect">
            <a:avLst/>
          </a:prstGeom>
        </p:spPr>
      </p:pic>
    </p:spTree>
    <p:extLst>
      <p:ext uri="{BB962C8B-B14F-4D97-AF65-F5344CB8AC3E}">
        <p14:creationId xmlns:p14="http://schemas.microsoft.com/office/powerpoint/2010/main" val="39924312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EC3E3-B5F0-43BC-8EF4-0147B932854A}"/>
              </a:ext>
            </a:extLst>
          </p:cNvPr>
          <p:cNvSpPr>
            <a:spLocks noGrp="1"/>
          </p:cNvSpPr>
          <p:nvPr>
            <p:ph type="title"/>
          </p:nvPr>
        </p:nvSpPr>
        <p:spPr>
          <a:xfrm>
            <a:off x="362752" y="1144908"/>
            <a:ext cx="8139248" cy="509108"/>
          </a:xfrm>
        </p:spPr>
        <p:txBody>
          <a:bodyPr/>
          <a:lstStyle/>
          <a:p>
            <a:r>
              <a:rPr lang="en-GB" dirty="0"/>
              <a:t>Quick Quiz</a:t>
            </a:r>
          </a:p>
        </p:txBody>
      </p:sp>
      <p:sp>
        <p:nvSpPr>
          <p:cNvPr id="3" name="Content Placeholder 2">
            <a:extLst>
              <a:ext uri="{FF2B5EF4-FFF2-40B4-BE49-F238E27FC236}">
                <a16:creationId xmlns:a16="http://schemas.microsoft.com/office/drawing/2014/main" id="{23FE4D58-A6BA-4357-922E-22C9F5B7DE13}"/>
              </a:ext>
            </a:extLst>
          </p:cNvPr>
          <p:cNvSpPr>
            <a:spLocks noGrp="1"/>
          </p:cNvSpPr>
          <p:nvPr>
            <p:ph idx="1"/>
          </p:nvPr>
        </p:nvSpPr>
        <p:spPr>
          <a:xfrm>
            <a:off x="362752" y="2205769"/>
            <a:ext cx="8139248" cy="2177045"/>
          </a:xfrm>
        </p:spPr>
        <p:txBody>
          <a:bodyPr>
            <a:normAutofit/>
          </a:bodyPr>
          <a:lstStyle/>
          <a:p>
            <a:r>
              <a:rPr lang="en-GB" sz="1800" dirty="0"/>
              <a:t>How is a pilgrimage different from a holiday? </a:t>
            </a:r>
          </a:p>
          <a:p>
            <a:r>
              <a:rPr lang="en-GB" sz="1800" dirty="0"/>
              <a:t>What is the difference between a physical and spiritual journey?</a:t>
            </a:r>
          </a:p>
          <a:p>
            <a:r>
              <a:rPr lang="en-GB" sz="1800" dirty="0"/>
              <a:t>What might Christians do while on pilgrimage?</a:t>
            </a:r>
          </a:p>
          <a:p>
            <a:r>
              <a:rPr lang="en-GB" sz="1800" dirty="0"/>
              <a:t>Why do Christians travel to Westminster Abbey on pilgrimage? </a:t>
            </a:r>
          </a:p>
          <a:p>
            <a:r>
              <a:rPr lang="en-GB" sz="1800" dirty="0"/>
              <a:t>Why was St Edward the Confessor special? </a:t>
            </a:r>
          </a:p>
        </p:txBody>
      </p:sp>
      <p:sp>
        <p:nvSpPr>
          <p:cNvPr id="4" name="Text Placeholder 5">
            <a:extLst>
              <a:ext uri="{FF2B5EF4-FFF2-40B4-BE49-F238E27FC236}">
                <a16:creationId xmlns:a16="http://schemas.microsoft.com/office/drawing/2014/main" id="{0D65C43D-E03A-446D-92BE-C9884AEDE08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7" name="Picture 6">
            <a:extLst>
              <a:ext uri="{FF2B5EF4-FFF2-40B4-BE49-F238E27FC236}">
                <a16:creationId xmlns:a16="http://schemas.microsoft.com/office/drawing/2014/main" id="{28B736CC-4ACB-4417-8C83-52452D9A34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0426" y="3998489"/>
            <a:ext cx="3657600" cy="2628900"/>
          </a:xfrm>
          <a:prstGeom prst="rect">
            <a:avLst/>
          </a:prstGeom>
        </p:spPr>
      </p:pic>
    </p:spTree>
    <p:extLst>
      <p:ext uri="{BB962C8B-B14F-4D97-AF65-F5344CB8AC3E}">
        <p14:creationId xmlns:p14="http://schemas.microsoft.com/office/powerpoint/2010/main" val="22340384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23</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1892826"/>
          </a:xfrm>
          <a:prstGeom prst="rect">
            <a:avLst/>
          </a:prstGeom>
          <a:solidFill>
            <a:schemeClr val="accent1"/>
          </a:solidFill>
        </p:spPr>
        <p:txBody>
          <a:bodyPr wrap="square" lIns="0" tIns="0" rIns="0" bIns="0">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r>
              <a:rPr lang="en-GB" dirty="0">
                <a:solidFill>
                  <a:schemeClr val="bg1"/>
                </a:solidFill>
              </a:rPr>
              <a:t>Thank you for downloading this resource. We hope that it has been a useful teaching tool in your classroom.</a:t>
            </a:r>
          </a:p>
          <a:p>
            <a:r>
              <a:rPr lang="en-US" dirty="0">
                <a:solidFill>
                  <a:schemeClr val="bg1"/>
                </a:solidFill>
              </a:rPr>
              <a:t>We’d love to hear more about your experience in this </a:t>
            </a:r>
            <a:r>
              <a:rPr lang="en-US" dirty="0">
                <a:solidFill>
                  <a:schemeClr val="bg1"/>
                </a:solidFill>
                <a:hlinkClick r:id="rId5"/>
              </a:rPr>
              <a:t>short survey</a:t>
            </a:r>
            <a:endParaRPr lang="en-US" dirty="0">
              <a:solidFill>
                <a:schemeClr val="bg1"/>
              </a:solidFill>
            </a:endParaRPr>
          </a:p>
          <a:p>
            <a:r>
              <a:rPr lang="en-US" dirty="0">
                <a:solidFill>
                  <a:schemeClr val="bg1"/>
                </a:solidFill>
              </a:rPr>
              <a:t>Find more related resources </a:t>
            </a:r>
            <a:r>
              <a:rPr lang="en-US" dirty="0">
                <a:solidFill>
                  <a:schemeClr val="bg1"/>
                </a:solidFill>
                <a:hlinkClick r:id="rId6"/>
              </a:rPr>
              <a:t>here</a:t>
            </a:r>
            <a:endParaRPr lang="en-US" dirty="0">
              <a:solidFill>
                <a:schemeClr val="bg1"/>
              </a:solidFil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71A92-6AAF-4A29-90BE-1F4EF76CFE06}"/>
              </a:ext>
            </a:extLst>
          </p:cNvPr>
          <p:cNvSpPr>
            <a:spLocks noGrp="1"/>
          </p:cNvSpPr>
          <p:nvPr>
            <p:ph type="title"/>
          </p:nvPr>
        </p:nvSpPr>
        <p:spPr>
          <a:xfrm>
            <a:off x="372718" y="1057409"/>
            <a:ext cx="7886700" cy="471116"/>
          </a:xfrm>
        </p:spPr>
        <p:txBody>
          <a:bodyPr/>
          <a:lstStyle/>
          <a:p>
            <a:r>
              <a:rPr lang="en-GB" dirty="0"/>
              <a:t>Think and discuss</a:t>
            </a:r>
          </a:p>
        </p:txBody>
      </p:sp>
      <p:sp>
        <p:nvSpPr>
          <p:cNvPr id="3" name="Content Placeholder 2">
            <a:extLst>
              <a:ext uri="{FF2B5EF4-FFF2-40B4-BE49-F238E27FC236}">
                <a16:creationId xmlns:a16="http://schemas.microsoft.com/office/drawing/2014/main" id="{D93B46D3-E7AD-488A-9D0F-55BD850E145E}"/>
              </a:ext>
            </a:extLst>
          </p:cNvPr>
          <p:cNvSpPr>
            <a:spLocks noGrp="1"/>
          </p:cNvSpPr>
          <p:nvPr>
            <p:ph idx="1"/>
          </p:nvPr>
        </p:nvSpPr>
        <p:spPr>
          <a:xfrm>
            <a:off x="372718" y="1679460"/>
            <a:ext cx="4199282" cy="379307"/>
          </a:xfrm>
        </p:spPr>
        <p:txBody>
          <a:bodyPr>
            <a:noAutofit/>
          </a:bodyPr>
          <a:lstStyle/>
          <a:p>
            <a:r>
              <a:rPr lang="en-GB" sz="1800" dirty="0"/>
              <a:t>Have you been on any journeys today? </a:t>
            </a:r>
          </a:p>
          <a:p>
            <a:endParaRPr lang="en-GB" sz="1600" dirty="0"/>
          </a:p>
          <a:p>
            <a:endParaRPr lang="en-GB" dirty="0"/>
          </a:p>
          <a:p>
            <a:endParaRPr lang="en-GB" dirty="0"/>
          </a:p>
          <a:p>
            <a:endParaRPr lang="en-GB" dirty="0"/>
          </a:p>
          <a:p>
            <a:endParaRPr lang="en-GB" dirty="0"/>
          </a:p>
        </p:txBody>
      </p:sp>
      <p:sp>
        <p:nvSpPr>
          <p:cNvPr id="8" name="Text Placeholder 5">
            <a:extLst>
              <a:ext uri="{FF2B5EF4-FFF2-40B4-BE49-F238E27FC236}">
                <a16:creationId xmlns:a16="http://schemas.microsoft.com/office/drawing/2014/main" id="{28F820DD-4C15-43D2-9269-0D854DFE189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6C781558-35AE-4231-92E6-5D524912634C}"/>
              </a:ext>
            </a:extLst>
          </p:cNvPr>
          <p:cNvSpPr txBox="1"/>
          <p:nvPr/>
        </p:nvSpPr>
        <p:spPr>
          <a:xfrm>
            <a:off x="407663" y="6028896"/>
            <a:ext cx="3885368" cy="646331"/>
          </a:xfrm>
          <a:prstGeom prst="rect">
            <a:avLst/>
          </a:prstGeom>
          <a:noFill/>
        </p:spPr>
        <p:txBody>
          <a:bodyPr wrap="square" rtlCol="0">
            <a:spAutoFit/>
          </a:bodyPr>
          <a:lstStyle/>
          <a:p>
            <a:r>
              <a:rPr lang="en-GB" dirty="0"/>
              <a:t>What other journeys do we go on? </a:t>
            </a:r>
          </a:p>
          <a:p>
            <a:endParaRPr lang="en-GB" dirty="0"/>
          </a:p>
        </p:txBody>
      </p:sp>
      <p:pic>
        <p:nvPicPr>
          <p:cNvPr id="5" name="Picture 4">
            <a:extLst>
              <a:ext uri="{FF2B5EF4-FFF2-40B4-BE49-F238E27FC236}">
                <a16:creationId xmlns:a16="http://schemas.microsoft.com/office/drawing/2014/main" id="{57C91A2A-9DF4-410A-8BB2-D0F8658AF97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44526" y="2259307"/>
            <a:ext cx="2278857" cy="3429000"/>
          </a:xfrm>
          <a:prstGeom prst="rect">
            <a:avLst/>
          </a:prstGeom>
        </p:spPr>
      </p:pic>
      <p:pic>
        <p:nvPicPr>
          <p:cNvPr id="7" name="Picture 6">
            <a:extLst>
              <a:ext uri="{FF2B5EF4-FFF2-40B4-BE49-F238E27FC236}">
                <a16:creationId xmlns:a16="http://schemas.microsoft.com/office/drawing/2014/main" id="{A70BC756-34B0-48E0-8C30-A2502B119F2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907109" y="2807533"/>
            <a:ext cx="3273751" cy="2332548"/>
          </a:xfrm>
          <a:prstGeom prst="rect">
            <a:avLst/>
          </a:prstGeom>
        </p:spPr>
      </p:pic>
      <p:pic>
        <p:nvPicPr>
          <p:cNvPr id="12" name="Picture 11">
            <a:extLst>
              <a:ext uri="{FF2B5EF4-FFF2-40B4-BE49-F238E27FC236}">
                <a16:creationId xmlns:a16="http://schemas.microsoft.com/office/drawing/2014/main" id="{849D31BE-8677-40DB-9353-3C27C828BE4A}"/>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6164586" y="2259306"/>
            <a:ext cx="2571751" cy="3429001"/>
          </a:xfrm>
          <a:prstGeom prst="rect">
            <a:avLst/>
          </a:prstGeom>
        </p:spPr>
      </p:pic>
    </p:spTree>
    <p:extLst>
      <p:ext uri="{BB962C8B-B14F-4D97-AF65-F5344CB8AC3E}">
        <p14:creationId xmlns:p14="http://schemas.microsoft.com/office/powerpoint/2010/main" val="3159289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7C0A9-5B56-46C2-BA95-4A48B905191F}"/>
              </a:ext>
            </a:extLst>
          </p:cNvPr>
          <p:cNvSpPr>
            <a:spLocks noGrp="1"/>
          </p:cNvSpPr>
          <p:nvPr>
            <p:ph type="title"/>
          </p:nvPr>
        </p:nvSpPr>
        <p:spPr>
          <a:xfrm>
            <a:off x="366606" y="1038955"/>
            <a:ext cx="7886700" cy="507089"/>
          </a:xfrm>
        </p:spPr>
        <p:txBody>
          <a:bodyPr/>
          <a:lstStyle/>
          <a:p>
            <a:r>
              <a:rPr lang="en-GB" dirty="0"/>
              <a:t>Think and discuss</a:t>
            </a:r>
          </a:p>
        </p:txBody>
      </p:sp>
      <p:sp>
        <p:nvSpPr>
          <p:cNvPr id="3" name="Content Placeholder 2">
            <a:extLst>
              <a:ext uri="{FF2B5EF4-FFF2-40B4-BE49-F238E27FC236}">
                <a16:creationId xmlns:a16="http://schemas.microsoft.com/office/drawing/2014/main" id="{A99423C9-2B2C-4445-B15E-B2B5B3876D41}"/>
              </a:ext>
            </a:extLst>
          </p:cNvPr>
          <p:cNvSpPr>
            <a:spLocks noGrp="1"/>
          </p:cNvSpPr>
          <p:nvPr>
            <p:ph idx="1"/>
          </p:nvPr>
        </p:nvSpPr>
        <p:spPr>
          <a:xfrm>
            <a:off x="366606" y="1799046"/>
            <a:ext cx="5183214" cy="399870"/>
          </a:xfrm>
        </p:spPr>
        <p:txBody>
          <a:bodyPr>
            <a:normAutofit lnSpcReduction="10000"/>
          </a:bodyPr>
          <a:lstStyle/>
          <a:p>
            <a:r>
              <a:rPr lang="en-GB" sz="1800" dirty="0"/>
              <a:t>Think about when you last went on a school trip. </a:t>
            </a:r>
          </a:p>
          <a:p>
            <a:endParaRPr lang="en-GB" dirty="0"/>
          </a:p>
          <a:p>
            <a:endParaRPr lang="en-GB" dirty="0"/>
          </a:p>
        </p:txBody>
      </p:sp>
      <p:sp>
        <p:nvSpPr>
          <p:cNvPr id="5" name="Speech Bubble: Rectangle with Corners Rounded 4">
            <a:extLst>
              <a:ext uri="{FF2B5EF4-FFF2-40B4-BE49-F238E27FC236}">
                <a16:creationId xmlns:a16="http://schemas.microsoft.com/office/drawing/2014/main" id="{8838D6BA-3B25-4849-B8A1-2396AE48C551}"/>
              </a:ext>
            </a:extLst>
          </p:cNvPr>
          <p:cNvSpPr/>
          <p:nvPr/>
        </p:nvSpPr>
        <p:spPr>
          <a:xfrm>
            <a:off x="705777" y="2355186"/>
            <a:ext cx="3038889" cy="1620338"/>
          </a:xfrm>
          <a:prstGeom prst="wedgeRoundRectCallout">
            <a:avLst>
              <a:gd name="adj1" fmla="val 75776"/>
              <a:gd name="adj2" fmla="val 5171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dirty="0">
                <a:solidFill>
                  <a:schemeClr val="tx1"/>
                </a:solidFill>
              </a:rPr>
              <a:t>How did you get there?</a:t>
            </a:r>
          </a:p>
        </p:txBody>
      </p:sp>
      <p:sp>
        <p:nvSpPr>
          <p:cNvPr id="6" name="Speech Bubble: Rectangle with Corners Rounded 5">
            <a:extLst>
              <a:ext uri="{FF2B5EF4-FFF2-40B4-BE49-F238E27FC236}">
                <a16:creationId xmlns:a16="http://schemas.microsoft.com/office/drawing/2014/main" id="{AEFAB490-1126-4A8D-ABB2-B462908DFA77}"/>
              </a:ext>
            </a:extLst>
          </p:cNvPr>
          <p:cNvSpPr/>
          <p:nvPr/>
        </p:nvSpPr>
        <p:spPr>
          <a:xfrm>
            <a:off x="5549820" y="2318901"/>
            <a:ext cx="3038889" cy="1620338"/>
          </a:xfrm>
          <a:prstGeom prst="wedgeRoundRectCallout">
            <a:avLst>
              <a:gd name="adj1" fmla="val -74092"/>
              <a:gd name="adj2" fmla="val -44280"/>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dirty="0">
                <a:solidFill>
                  <a:schemeClr val="tx1"/>
                </a:solidFill>
              </a:rPr>
              <a:t>Where did you go?</a:t>
            </a:r>
          </a:p>
        </p:txBody>
      </p:sp>
      <p:sp>
        <p:nvSpPr>
          <p:cNvPr id="7" name="Speech Bubble: Rectangle with Corners Rounded 6">
            <a:extLst>
              <a:ext uri="{FF2B5EF4-FFF2-40B4-BE49-F238E27FC236}">
                <a16:creationId xmlns:a16="http://schemas.microsoft.com/office/drawing/2014/main" id="{52CD102A-D8EB-43AE-802C-416AB9491922}"/>
              </a:ext>
            </a:extLst>
          </p:cNvPr>
          <p:cNvSpPr/>
          <p:nvPr/>
        </p:nvSpPr>
        <p:spPr>
          <a:xfrm>
            <a:off x="5433705" y="4387028"/>
            <a:ext cx="3038889" cy="1620338"/>
          </a:xfrm>
          <a:prstGeom prst="wedgeRoundRectCallout">
            <a:avLst>
              <a:gd name="adj1" fmla="val -49350"/>
              <a:gd name="adj2" fmla="val 74285"/>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dirty="0">
                <a:solidFill>
                  <a:schemeClr val="tx1"/>
                </a:solidFill>
              </a:rPr>
              <a:t>Why did you go on the trip?</a:t>
            </a:r>
          </a:p>
        </p:txBody>
      </p:sp>
      <p:sp>
        <p:nvSpPr>
          <p:cNvPr id="9" name="Text Placeholder 5">
            <a:extLst>
              <a:ext uri="{FF2B5EF4-FFF2-40B4-BE49-F238E27FC236}">
                <a16:creationId xmlns:a16="http://schemas.microsoft.com/office/drawing/2014/main" id="{293BE3BC-667B-4C8D-906F-8B87CEFA754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1" name="Picture 10">
            <a:extLst>
              <a:ext uri="{FF2B5EF4-FFF2-40B4-BE49-F238E27FC236}">
                <a16:creationId xmlns:a16="http://schemas.microsoft.com/office/drawing/2014/main" id="{DB69B77F-8249-4089-A5C3-2A507DFC28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777" y="4131794"/>
            <a:ext cx="3446650" cy="2584988"/>
          </a:xfrm>
          <a:prstGeom prst="rect">
            <a:avLst/>
          </a:prstGeom>
        </p:spPr>
      </p:pic>
    </p:spTree>
    <p:extLst>
      <p:ext uri="{BB962C8B-B14F-4D97-AF65-F5344CB8AC3E}">
        <p14:creationId xmlns:p14="http://schemas.microsoft.com/office/powerpoint/2010/main" val="17970800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BA0B0-72BE-4E58-A456-9827A59E1844}"/>
              </a:ext>
            </a:extLst>
          </p:cNvPr>
          <p:cNvSpPr>
            <a:spLocks noGrp="1"/>
          </p:cNvSpPr>
          <p:nvPr>
            <p:ph type="title"/>
          </p:nvPr>
        </p:nvSpPr>
        <p:spPr>
          <a:xfrm>
            <a:off x="510622" y="1036155"/>
            <a:ext cx="7886700" cy="430568"/>
          </a:xfrm>
        </p:spPr>
        <p:txBody>
          <a:bodyPr>
            <a:normAutofit/>
          </a:bodyPr>
          <a:lstStyle/>
          <a:p>
            <a:r>
              <a:rPr lang="en-GB" dirty="0"/>
              <a:t>A pilgrimage is a special journey. </a:t>
            </a:r>
          </a:p>
        </p:txBody>
      </p:sp>
      <p:sp>
        <p:nvSpPr>
          <p:cNvPr id="3" name="Content Placeholder 2">
            <a:extLst>
              <a:ext uri="{FF2B5EF4-FFF2-40B4-BE49-F238E27FC236}">
                <a16:creationId xmlns:a16="http://schemas.microsoft.com/office/drawing/2014/main" id="{2090BC1D-9DFA-4A03-9B1C-C2360BF53675}"/>
              </a:ext>
            </a:extLst>
          </p:cNvPr>
          <p:cNvSpPr>
            <a:spLocks noGrp="1"/>
          </p:cNvSpPr>
          <p:nvPr>
            <p:ph idx="1"/>
          </p:nvPr>
        </p:nvSpPr>
        <p:spPr>
          <a:xfrm>
            <a:off x="419052" y="1718582"/>
            <a:ext cx="7886700" cy="696435"/>
          </a:xfrm>
        </p:spPr>
        <p:txBody>
          <a:bodyPr>
            <a:normAutofit/>
          </a:bodyPr>
          <a:lstStyle/>
          <a:p>
            <a:r>
              <a:rPr lang="en-GB" sz="1800" dirty="0"/>
              <a:t>Which of these might be a place people would go on pilgrimage? Think about why they would go there.</a:t>
            </a:r>
          </a:p>
        </p:txBody>
      </p:sp>
      <p:sp>
        <p:nvSpPr>
          <p:cNvPr id="10" name="Text Placeholder 5">
            <a:extLst>
              <a:ext uri="{FF2B5EF4-FFF2-40B4-BE49-F238E27FC236}">
                <a16:creationId xmlns:a16="http://schemas.microsoft.com/office/drawing/2014/main" id="{3C069919-7BA1-4F23-8FCF-AF574BC1CC5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3" name="Picture 12">
            <a:extLst>
              <a:ext uri="{FF2B5EF4-FFF2-40B4-BE49-F238E27FC236}">
                <a16:creationId xmlns:a16="http://schemas.microsoft.com/office/drawing/2014/main" id="{66307A21-7470-4B7D-B818-D9164BDC3B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622" y="2636305"/>
            <a:ext cx="2408903" cy="1806677"/>
          </a:xfrm>
          <a:prstGeom prst="rect">
            <a:avLst/>
          </a:prstGeom>
        </p:spPr>
      </p:pic>
      <p:pic>
        <p:nvPicPr>
          <p:cNvPr id="17" name="Picture 16">
            <a:extLst>
              <a:ext uri="{FF2B5EF4-FFF2-40B4-BE49-F238E27FC236}">
                <a16:creationId xmlns:a16="http://schemas.microsoft.com/office/drawing/2014/main" id="{DC7CE6F0-375C-4301-BFB5-964AA7917FC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126381" y="2636306"/>
            <a:ext cx="2731952" cy="1828416"/>
          </a:xfrm>
          <a:prstGeom prst="rect">
            <a:avLst/>
          </a:prstGeom>
        </p:spPr>
      </p:pic>
      <p:pic>
        <p:nvPicPr>
          <p:cNvPr id="19" name="Picture 18">
            <a:extLst>
              <a:ext uri="{FF2B5EF4-FFF2-40B4-BE49-F238E27FC236}">
                <a16:creationId xmlns:a16="http://schemas.microsoft.com/office/drawing/2014/main" id="{937B2650-CFB6-4CCD-94EF-DC51E51068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125" y="4757512"/>
            <a:ext cx="2438400" cy="1672637"/>
          </a:xfrm>
          <a:prstGeom prst="rect">
            <a:avLst/>
          </a:prstGeom>
        </p:spPr>
      </p:pic>
      <p:pic>
        <p:nvPicPr>
          <p:cNvPr id="23" name="Picture 22">
            <a:extLst>
              <a:ext uri="{FF2B5EF4-FFF2-40B4-BE49-F238E27FC236}">
                <a16:creationId xmlns:a16="http://schemas.microsoft.com/office/drawing/2014/main" id="{7940B1AB-EF5C-4128-B95D-8E2DB9F3A746}"/>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3200301" y="4757512"/>
            <a:ext cx="2626160" cy="1672637"/>
          </a:xfrm>
          <a:prstGeom prst="rect">
            <a:avLst/>
          </a:prstGeom>
        </p:spPr>
      </p:pic>
      <p:pic>
        <p:nvPicPr>
          <p:cNvPr id="25" name="Picture 24">
            <a:extLst>
              <a:ext uri="{FF2B5EF4-FFF2-40B4-BE49-F238E27FC236}">
                <a16:creationId xmlns:a16="http://schemas.microsoft.com/office/drawing/2014/main" id="{43358A6C-F2B5-4E46-AB4A-86624D227C7B}"/>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6126380" y="4757513"/>
            <a:ext cx="2731952" cy="1708498"/>
          </a:xfrm>
          <a:prstGeom prst="rect">
            <a:avLst/>
          </a:prstGeom>
        </p:spPr>
      </p:pic>
      <p:pic>
        <p:nvPicPr>
          <p:cNvPr id="5" name="Picture 4">
            <a:extLst>
              <a:ext uri="{FF2B5EF4-FFF2-40B4-BE49-F238E27FC236}">
                <a16:creationId xmlns:a16="http://schemas.microsoft.com/office/drawing/2014/main" id="{0EAD3EAE-2C27-4510-B9E8-1836B847CE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00301" y="2636305"/>
            <a:ext cx="2639519" cy="1828417"/>
          </a:xfrm>
          <a:prstGeom prst="rect">
            <a:avLst/>
          </a:prstGeom>
        </p:spPr>
      </p:pic>
    </p:spTree>
    <p:extLst>
      <p:ext uri="{BB962C8B-B14F-4D97-AF65-F5344CB8AC3E}">
        <p14:creationId xmlns:p14="http://schemas.microsoft.com/office/powerpoint/2010/main" val="2541474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2AD73-4A6E-414F-B380-ED668AD382C7}"/>
              </a:ext>
            </a:extLst>
          </p:cNvPr>
          <p:cNvSpPr>
            <a:spLocks noGrp="1"/>
          </p:cNvSpPr>
          <p:nvPr>
            <p:ph type="title"/>
          </p:nvPr>
        </p:nvSpPr>
        <p:spPr>
          <a:xfrm>
            <a:off x="376102" y="998801"/>
            <a:ext cx="8139248" cy="588266"/>
          </a:xfrm>
        </p:spPr>
        <p:txBody>
          <a:bodyPr/>
          <a:lstStyle/>
          <a:p>
            <a:r>
              <a:rPr lang="en-GB" dirty="0"/>
              <a:t>A pilgrimage is a journey to a </a:t>
            </a:r>
            <a:r>
              <a:rPr lang="en-GB" b="1" dirty="0"/>
              <a:t>holy </a:t>
            </a:r>
            <a:r>
              <a:rPr lang="en-GB" dirty="0"/>
              <a:t>place. </a:t>
            </a:r>
          </a:p>
        </p:txBody>
      </p:sp>
      <p:sp>
        <p:nvSpPr>
          <p:cNvPr id="3" name="Content Placeholder 2">
            <a:extLst>
              <a:ext uri="{FF2B5EF4-FFF2-40B4-BE49-F238E27FC236}">
                <a16:creationId xmlns:a16="http://schemas.microsoft.com/office/drawing/2014/main" id="{35BC3246-5006-46E6-A413-A5087CCF3F2D}"/>
              </a:ext>
            </a:extLst>
          </p:cNvPr>
          <p:cNvSpPr>
            <a:spLocks noGrp="1"/>
          </p:cNvSpPr>
          <p:nvPr>
            <p:ph idx="1"/>
          </p:nvPr>
        </p:nvSpPr>
        <p:spPr>
          <a:xfrm>
            <a:off x="510622" y="1902627"/>
            <a:ext cx="1804875" cy="588266"/>
          </a:xfrm>
        </p:spPr>
        <p:txBody>
          <a:bodyPr>
            <a:noAutofit/>
          </a:bodyPr>
          <a:lstStyle/>
          <a:p>
            <a:r>
              <a:rPr lang="en-GB" sz="1800" dirty="0"/>
              <a:t>Special Places				</a:t>
            </a:r>
          </a:p>
          <a:p>
            <a:r>
              <a:rPr lang="en-GB" sz="1800" dirty="0"/>
              <a:t>	</a:t>
            </a:r>
          </a:p>
        </p:txBody>
      </p:sp>
      <p:sp>
        <p:nvSpPr>
          <p:cNvPr id="4" name="Title 1">
            <a:extLst>
              <a:ext uri="{FF2B5EF4-FFF2-40B4-BE49-F238E27FC236}">
                <a16:creationId xmlns:a16="http://schemas.microsoft.com/office/drawing/2014/main" id="{86C60A68-7F08-4336-80C1-4103BD52CCEB}"/>
              </a:ext>
            </a:extLst>
          </p:cNvPr>
          <p:cNvSpPr txBox="1">
            <a:spLocks/>
          </p:cNvSpPr>
          <p:nvPr/>
        </p:nvSpPr>
        <p:spPr>
          <a:xfrm>
            <a:off x="2544377" y="6491300"/>
            <a:ext cx="4055246" cy="366700"/>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dirty="0">
                <a:latin typeface="+mn-lt"/>
              </a:rPr>
              <a:t>A holy place is one dedicated to God. </a:t>
            </a:r>
          </a:p>
        </p:txBody>
      </p:sp>
      <p:sp>
        <p:nvSpPr>
          <p:cNvPr id="11" name="Text Placeholder 5">
            <a:extLst>
              <a:ext uri="{FF2B5EF4-FFF2-40B4-BE49-F238E27FC236}">
                <a16:creationId xmlns:a16="http://schemas.microsoft.com/office/drawing/2014/main" id="{212F9919-BE86-458A-97DE-7120B165C40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3" name="Picture 12">
            <a:extLst>
              <a:ext uri="{FF2B5EF4-FFF2-40B4-BE49-F238E27FC236}">
                <a16:creationId xmlns:a16="http://schemas.microsoft.com/office/drawing/2014/main" id="{75442547-FAB5-4D3A-9978-488C6153A0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622" y="2243829"/>
            <a:ext cx="2408903" cy="1806677"/>
          </a:xfrm>
          <a:prstGeom prst="rect">
            <a:avLst/>
          </a:prstGeom>
        </p:spPr>
      </p:pic>
      <p:sp>
        <p:nvSpPr>
          <p:cNvPr id="14" name="TextBox 13">
            <a:extLst>
              <a:ext uri="{FF2B5EF4-FFF2-40B4-BE49-F238E27FC236}">
                <a16:creationId xmlns:a16="http://schemas.microsoft.com/office/drawing/2014/main" id="{C6E877C3-BCDA-4F13-A437-5EBB207C7778}"/>
              </a:ext>
            </a:extLst>
          </p:cNvPr>
          <p:cNvSpPr txBox="1"/>
          <p:nvPr/>
        </p:nvSpPr>
        <p:spPr>
          <a:xfrm>
            <a:off x="376102" y="4256662"/>
            <a:ext cx="1460091" cy="369332"/>
          </a:xfrm>
          <a:prstGeom prst="rect">
            <a:avLst/>
          </a:prstGeom>
          <a:noFill/>
        </p:spPr>
        <p:txBody>
          <a:bodyPr wrap="square" rtlCol="0">
            <a:spAutoFit/>
          </a:bodyPr>
          <a:lstStyle/>
          <a:p>
            <a:r>
              <a:rPr lang="en-GB" dirty="0"/>
              <a:t> Holy Places</a:t>
            </a:r>
          </a:p>
        </p:txBody>
      </p:sp>
      <p:pic>
        <p:nvPicPr>
          <p:cNvPr id="15" name="Picture 14">
            <a:extLst>
              <a:ext uri="{FF2B5EF4-FFF2-40B4-BE49-F238E27FC236}">
                <a16:creationId xmlns:a16="http://schemas.microsoft.com/office/drawing/2014/main" id="{9C8A3245-D9DE-4E93-9886-614F155023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3113" y="2255151"/>
            <a:ext cx="2657776" cy="1784032"/>
          </a:xfrm>
          <a:prstGeom prst="rect">
            <a:avLst/>
          </a:prstGeom>
        </p:spPr>
      </p:pic>
      <p:pic>
        <p:nvPicPr>
          <p:cNvPr id="16" name="Picture 15">
            <a:extLst>
              <a:ext uri="{FF2B5EF4-FFF2-40B4-BE49-F238E27FC236}">
                <a16:creationId xmlns:a16="http://schemas.microsoft.com/office/drawing/2014/main" id="{4D2C64F5-58BE-400A-854F-923572A3280E}"/>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6224477" y="2238267"/>
            <a:ext cx="2731952" cy="1806677"/>
          </a:xfrm>
          <a:prstGeom prst="rect">
            <a:avLst/>
          </a:prstGeom>
        </p:spPr>
      </p:pic>
      <p:pic>
        <p:nvPicPr>
          <p:cNvPr id="18" name="Picture 17">
            <a:extLst>
              <a:ext uri="{FF2B5EF4-FFF2-40B4-BE49-F238E27FC236}">
                <a16:creationId xmlns:a16="http://schemas.microsoft.com/office/drawing/2014/main" id="{5FDF8312-62BC-481F-820F-AB531E358B0A}"/>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3287646" y="4614966"/>
            <a:ext cx="2731952" cy="1828416"/>
          </a:xfrm>
          <a:prstGeom prst="rect">
            <a:avLst/>
          </a:prstGeom>
        </p:spPr>
      </p:pic>
      <p:pic>
        <p:nvPicPr>
          <p:cNvPr id="19" name="Picture 18">
            <a:extLst>
              <a:ext uri="{FF2B5EF4-FFF2-40B4-BE49-F238E27FC236}">
                <a16:creationId xmlns:a16="http://schemas.microsoft.com/office/drawing/2014/main" id="{0504EBF0-730E-47A9-9F6C-C6A544EC56DE}"/>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6311646" y="4625994"/>
            <a:ext cx="2626160" cy="1806676"/>
          </a:xfrm>
          <a:prstGeom prst="rect">
            <a:avLst/>
          </a:prstGeom>
        </p:spPr>
      </p:pic>
      <p:pic>
        <p:nvPicPr>
          <p:cNvPr id="20" name="Picture 19">
            <a:extLst>
              <a:ext uri="{FF2B5EF4-FFF2-40B4-BE49-F238E27FC236}">
                <a16:creationId xmlns:a16="http://schemas.microsoft.com/office/drawing/2014/main" id="{7BC5599A-C195-46F2-AF65-39C8CE98858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2103" y="4625994"/>
            <a:ext cx="2639519" cy="1828417"/>
          </a:xfrm>
          <a:prstGeom prst="rect">
            <a:avLst/>
          </a:prstGeom>
        </p:spPr>
      </p:pic>
    </p:spTree>
    <p:extLst>
      <p:ext uri="{BB962C8B-B14F-4D97-AF65-F5344CB8AC3E}">
        <p14:creationId xmlns:p14="http://schemas.microsoft.com/office/powerpoint/2010/main" val="9049844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A238D-ADFA-4E28-853F-1C7788CB56AC}"/>
              </a:ext>
            </a:extLst>
          </p:cNvPr>
          <p:cNvSpPr>
            <a:spLocks noGrp="1"/>
          </p:cNvSpPr>
          <p:nvPr>
            <p:ph type="title"/>
          </p:nvPr>
        </p:nvSpPr>
        <p:spPr>
          <a:xfrm>
            <a:off x="518306" y="1136366"/>
            <a:ext cx="8107387" cy="1378173"/>
          </a:xfrm>
        </p:spPr>
        <p:txBody>
          <a:bodyPr>
            <a:normAutofit/>
          </a:bodyPr>
          <a:lstStyle/>
          <a:p>
            <a:r>
              <a:rPr lang="en-GB" sz="2000" b="0" dirty="0">
                <a:latin typeface="+mn-lt"/>
              </a:rPr>
              <a:t>A person who goes on a pilgrimage is called a ‘pilgrim’. </a:t>
            </a:r>
            <a:br>
              <a:rPr lang="en-GB" sz="2000" b="0" dirty="0">
                <a:latin typeface="+mn-lt"/>
              </a:rPr>
            </a:br>
            <a:r>
              <a:rPr lang="en-GB" sz="2000" b="0" dirty="0">
                <a:latin typeface="+mn-lt"/>
              </a:rPr>
              <a:t>How is a pilgrim different from a person going on holiday to a special place?</a:t>
            </a:r>
            <a:br>
              <a:rPr lang="en-GB" dirty="0"/>
            </a:br>
            <a:endParaRPr lang="en-GB" dirty="0"/>
          </a:p>
        </p:txBody>
      </p:sp>
      <p:sp>
        <p:nvSpPr>
          <p:cNvPr id="10" name="Text Placeholder 5">
            <a:extLst>
              <a:ext uri="{FF2B5EF4-FFF2-40B4-BE49-F238E27FC236}">
                <a16:creationId xmlns:a16="http://schemas.microsoft.com/office/drawing/2014/main" id="{F7FFD23A-8557-44C0-926F-AB7050759FE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4" name="Picture 3">
            <a:extLst>
              <a:ext uri="{FF2B5EF4-FFF2-40B4-BE49-F238E27FC236}">
                <a16:creationId xmlns:a16="http://schemas.microsoft.com/office/drawing/2014/main" id="{ED1B845B-5FA7-4FBF-8469-2F5D344E59E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1419363" y="2978234"/>
            <a:ext cx="1868283" cy="3163231"/>
          </a:xfrm>
          <a:prstGeom prst="rect">
            <a:avLst/>
          </a:prstGeom>
        </p:spPr>
      </p:pic>
      <p:pic>
        <p:nvPicPr>
          <p:cNvPr id="12" name="Picture 11">
            <a:extLst>
              <a:ext uri="{FF2B5EF4-FFF2-40B4-BE49-F238E27FC236}">
                <a16:creationId xmlns:a16="http://schemas.microsoft.com/office/drawing/2014/main" id="{B939AFB6-8E13-47FB-BA23-7BBE1BE71A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47293" y="3050063"/>
            <a:ext cx="1868283" cy="3163231"/>
          </a:xfrm>
          <a:prstGeom prst="rect">
            <a:avLst/>
          </a:prstGeom>
        </p:spPr>
      </p:pic>
      <p:sp>
        <p:nvSpPr>
          <p:cNvPr id="16" name="TextBox 15">
            <a:extLst>
              <a:ext uri="{FF2B5EF4-FFF2-40B4-BE49-F238E27FC236}">
                <a16:creationId xmlns:a16="http://schemas.microsoft.com/office/drawing/2014/main" id="{F5EDA16D-E10C-489C-98BE-49A57825C43C}"/>
              </a:ext>
            </a:extLst>
          </p:cNvPr>
          <p:cNvSpPr txBox="1"/>
          <p:nvPr/>
        </p:nvSpPr>
        <p:spPr>
          <a:xfrm>
            <a:off x="1864133" y="2469169"/>
            <a:ext cx="978741" cy="369332"/>
          </a:xfrm>
          <a:prstGeom prst="rect">
            <a:avLst/>
          </a:prstGeom>
          <a:solidFill>
            <a:schemeClr val="tx2"/>
          </a:solidFill>
        </p:spPr>
        <p:txBody>
          <a:bodyPr wrap="square" rtlCol="0">
            <a:spAutoFit/>
          </a:bodyPr>
          <a:lstStyle/>
          <a:p>
            <a:r>
              <a:rPr lang="en-GB" dirty="0">
                <a:solidFill>
                  <a:schemeClr val="bg1"/>
                </a:solidFill>
              </a:rPr>
              <a:t>Pilgrim</a:t>
            </a:r>
          </a:p>
        </p:txBody>
      </p:sp>
      <p:sp>
        <p:nvSpPr>
          <p:cNvPr id="17" name="TextBox 16">
            <a:extLst>
              <a:ext uri="{FF2B5EF4-FFF2-40B4-BE49-F238E27FC236}">
                <a16:creationId xmlns:a16="http://schemas.microsoft.com/office/drawing/2014/main" id="{A74D4BA2-0312-4438-A656-73E5D98D0F95}"/>
              </a:ext>
            </a:extLst>
          </p:cNvPr>
          <p:cNvSpPr txBox="1"/>
          <p:nvPr/>
        </p:nvSpPr>
        <p:spPr>
          <a:xfrm>
            <a:off x="5613388" y="2477529"/>
            <a:ext cx="1736092" cy="369332"/>
          </a:xfrm>
          <a:prstGeom prst="rect">
            <a:avLst/>
          </a:prstGeom>
          <a:solidFill>
            <a:schemeClr val="tx2"/>
          </a:solidFill>
        </p:spPr>
        <p:txBody>
          <a:bodyPr wrap="square" rtlCol="0">
            <a:spAutoFit/>
          </a:bodyPr>
          <a:lstStyle/>
          <a:p>
            <a:r>
              <a:rPr lang="en-GB" dirty="0">
                <a:solidFill>
                  <a:schemeClr val="bg1"/>
                </a:solidFill>
              </a:rPr>
              <a:t>Holiday maker</a:t>
            </a:r>
          </a:p>
        </p:txBody>
      </p:sp>
    </p:spTree>
    <p:extLst>
      <p:ext uri="{BB962C8B-B14F-4D97-AF65-F5344CB8AC3E}">
        <p14:creationId xmlns:p14="http://schemas.microsoft.com/office/powerpoint/2010/main" val="3677387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E7E69-20E5-4957-8C7B-0E1F02A3AA3E}"/>
              </a:ext>
            </a:extLst>
          </p:cNvPr>
          <p:cNvSpPr>
            <a:spLocks noGrp="1"/>
          </p:cNvSpPr>
          <p:nvPr>
            <p:ph type="title"/>
          </p:nvPr>
        </p:nvSpPr>
        <p:spPr>
          <a:xfrm>
            <a:off x="466417" y="1043583"/>
            <a:ext cx="7886700" cy="504868"/>
          </a:xfrm>
        </p:spPr>
        <p:txBody>
          <a:bodyPr>
            <a:normAutofit/>
          </a:bodyPr>
          <a:lstStyle/>
          <a:p>
            <a:r>
              <a:rPr lang="en-GB" dirty="0"/>
              <a:t>Spiritual journeys</a:t>
            </a:r>
          </a:p>
        </p:txBody>
      </p:sp>
      <p:sp>
        <p:nvSpPr>
          <p:cNvPr id="3" name="Content Placeholder 2">
            <a:extLst>
              <a:ext uri="{FF2B5EF4-FFF2-40B4-BE49-F238E27FC236}">
                <a16:creationId xmlns:a16="http://schemas.microsoft.com/office/drawing/2014/main" id="{51FE4CAE-5FEE-425A-818D-5034871AC48E}"/>
              </a:ext>
            </a:extLst>
          </p:cNvPr>
          <p:cNvSpPr>
            <a:spLocks noGrp="1"/>
          </p:cNvSpPr>
          <p:nvPr>
            <p:ph idx="1"/>
          </p:nvPr>
        </p:nvSpPr>
        <p:spPr>
          <a:xfrm>
            <a:off x="628650" y="2166511"/>
            <a:ext cx="7886700" cy="1904044"/>
          </a:xfrm>
        </p:spPr>
        <p:txBody>
          <a:bodyPr>
            <a:normAutofit/>
          </a:bodyPr>
          <a:lstStyle/>
          <a:p>
            <a:r>
              <a:rPr lang="en-GB" sz="1800" dirty="0"/>
              <a:t>Part of what makes a pilgrim’s journey different to someone going on holiday is that it is not just a physical journey to a place. It is also a </a:t>
            </a:r>
            <a:r>
              <a:rPr lang="en-GB" sz="1800" b="1" dirty="0"/>
              <a:t>spiritual </a:t>
            </a:r>
            <a:r>
              <a:rPr lang="en-GB" sz="1800" dirty="0"/>
              <a:t>journey. But what does that mean?</a:t>
            </a:r>
          </a:p>
          <a:p>
            <a:endParaRPr lang="en-GB" sz="1800" dirty="0"/>
          </a:p>
          <a:p>
            <a:r>
              <a:rPr lang="en-GB" sz="1800" dirty="0"/>
              <a:t>To find out, we are going to go on a short walk. While we walk, think about how you have changed since you started this school. </a:t>
            </a:r>
          </a:p>
        </p:txBody>
      </p:sp>
      <p:sp>
        <p:nvSpPr>
          <p:cNvPr id="6" name="Text Placeholder 5">
            <a:extLst>
              <a:ext uri="{FF2B5EF4-FFF2-40B4-BE49-F238E27FC236}">
                <a16:creationId xmlns:a16="http://schemas.microsoft.com/office/drawing/2014/main" id="{E1C84FCB-8207-4D73-BA9F-F78AF095CBD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7" name="Picture 6">
            <a:extLst>
              <a:ext uri="{FF2B5EF4-FFF2-40B4-BE49-F238E27FC236}">
                <a16:creationId xmlns:a16="http://schemas.microsoft.com/office/drawing/2014/main" id="{10118636-0926-4AD0-87CE-A5C0E3507E1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rot="5400000">
            <a:off x="1786629" y="4275076"/>
            <a:ext cx="1342307" cy="2169385"/>
          </a:xfrm>
          <a:prstGeom prst="rect">
            <a:avLst/>
          </a:prstGeom>
        </p:spPr>
      </p:pic>
      <p:pic>
        <p:nvPicPr>
          <p:cNvPr id="8" name="Picture 7">
            <a:extLst>
              <a:ext uri="{FF2B5EF4-FFF2-40B4-BE49-F238E27FC236}">
                <a16:creationId xmlns:a16="http://schemas.microsoft.com/office/drawing/2014/main" id="{2B3CAEA6-FC51-4F85-BBC2-8ED6524F605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rot="5400000">
            <a:off x="3956014" y="4275075"/>
            <a:ext cx="1342307" cy="2169385"/>
          </a:xfrm>
          <a:prstGeom prst="rect">
            <a:avLst/>
          </a:prstGeom>
        </p:spPr>
      </p:pic>
      <p:pic>
        <p:nvPicPr>
          <p:cNvPr id="9" name="Picture 8">
            <a:extLst>
              <a:ext uri="{FF2B5EF4-FFF2-40B4-BE49-F238E27FC236}">
                <a16:creationId xmlns:a16="http://schemas.microsoft.com/office/drawing/2014/main" id="{77209559-53D7-419F-88E2-6648EA52F36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rot="5400000">
            <a:off x="6125399" y="4275074"/>
            <a:ext cx="1342307" cy="2169385"/>
          </a:xfrm>
          <a:prstGeom prst="rect">
            <a:avLst/>
          </a:prstGeom>
        </p:spPr>
      </p:pic>
    </p:spTree>
    <p:extLst>
      <p:ext uri="{BB962C8B-B14F-4D97-AF65-F5344CB8AC3E}">
        <p14:creationId xmlns:p14="http://schemas.microsoft.com/office/powerpoint/2010/main" val="3547106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4C90B3-8F6F-4B15-AA95-62307886BC22}"/>
              </a:ext>
            </a:extLst>
          </p:cNvPr>
          <p:cNvSpPr>
            <a:spLocks noGrp="1"/>
          </p:cNvSpPr>
          <p:nvPr>
            <p:ph idx="1"/>
          </p:nvPr>
        </p:nvSpPr>
        <p:spPr>
          <a:xfrm>
            <a:off x="887067" y="5206181"/>
            <a:ext cx="7886700" cy="1136718"/>
          </a:xfrm>
        </p:spPr>
        <p:txBody>
          <a:bodyPr>
            <a:normAutofit lnSpcReduction="10000"/>
          </a:bodyPr>
          <a:lstStyle/>
          <a:p>
            <a:endParaRPr lang="en-GB" sz="1800" dirty="0"/>
          </a:p>
          <a:p>
            <a:r>
              <a:rPr lang="en-GB" sz="1800" dirty="0"/>
              <a:t>Your spiritual journey helped you to remember, reflect on how you have changed, and maybe you thought about how you might change in the future too!</a:t>
            </a:r>
          </a:p>
        </p:txBody>
      </p:sp>
      <p:sp>
        <p:nvSpPr>
          <p:cNvPr id="7" name="Rectangle 6">
            <a:extLst>
              <a:ext uri="{FF2B5EF4-FFF2-40B4-BE49-F238E27FC236}">
                <a16:creationId xmlns:a16="http://schemas.microsoft.com/office/drawing/2014/main" id="{B7C5EC81-2A0E-4225-AA99-5CAEE869600C}"/>
              </a:ext>
            </a:extLst>
          </p:cNvPr>
          <p:cNvSpPr/>
          <p:nvPr/>
        </p:nvSpPr>
        <p:spPr>
          <a:xfrm>
            <a:off x="5083146" y="3323659"/>
            <a:ext cx="3553237" cy="923330"/>
          </a:xfrm>
          <a:prstGeom prst="rect">
            <a:avLst/>
          </a:prstGeom>
        </p:spPr>
        <p:txBody>
          <a:bodyPr wrap="square">
            <a:spAutoFit/>
          </a:bodyPr>
          <a:lstStyle/>
          <a:p>
            <a:r>
              <a:rPr lang="en-GB" dirty="0"/>
              <a:t>The spiritual journey was the one we made in our minds, thinking about how we have changed. </a:t>
            </a:r>
          </a:p>
        </p:txBody>
      </p:sp>
      <p:sp>
        <p:nvSpPr>
          <p:cNvPr id="8" name="Rectangle 7">
            <a:extLst>
              <a:ext uri="{FF2B5EF4-FFF2-40B4-BE49-F238E27FC236}">
                <a16:creationId xmlns:a16="http://schemas.microsoft.com/office/drawing/2014/main" id="{7342D37B-3752-4D42-93E7-3E7A1DF32EFC}"/>
              </a:ext>
            </a:extLst>
          </p:cNvPr>
          <p:cNvSpPr/>
          <p:nvPr/>
        </p:nvSpPr>
        <p:spPr>
          <a:xfrm>
            <a:off x="1235257" y="3423132"/>
            <a:ext cx="2419307" cy="923330"/>
          </a:xfrm>
          <a:prstGeom prst="rect">
            <a:avLst/>
          </a:prstGeom>
        </p:spPr>
        <p:txBody>
          <a:bodyPr wrap="square">
            <a:spAutoFit/>
          </a:bodyPr>
          <a:lstStyle/>
          <a:p>
            <a:r>
              <a:rPr lang="en-GB" dirty="0"/>
              <a:t>The physical journey was the one we made with our bodies</a:t>
            </a:r>
          </a:p>
        </p:txBody>
      </p:sp>
      <p:sp>
        <p:nvSpPr>
          <p:cNvPr id="9" name="Text Placeholder 5">
            <a:extLst>
              <a:ext uri="{FF2B5EF4-FFF2-40B4-BE49-F238E27FC236}">
                <a16:creationId xmlns:a16="http://schemas.microsoft.com/office/drawing/2014/main" id="{B36232D7-376A-465D-9D90-822FD36403E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185736C6-FAFE-471F-B6D5-28D60F8F8683}"/>
              </a:ext>
            </a:extLst>
          </p:cNvPr>
          <p:cNvSpPr txBox="1"/>
          <p:nvPr/>
        </p:nvSpPr>
        <p:spPr>
          <a:xfrm>
            <a:off x="749683" y="4559850"/>
            <a:ext cx="7886700" cy="646331"/>
          </a:xfrm>
          <a:prstGeom prst="rect">
            <a:avLst/>
          </a:prstGeom>
          <a:solidFill>
            <a:schemeClr val="tx2"/>
          </a:solidFill>
        </p:spPr>
        <p:txBody>
          <a:bodyPr wrap="square" rtlCol="0">
            <a:spAutoFit/>
          </a:bodyPr>
          <a:lstStyle/>
          <a:p>
            <a:r>
              <a:rPr lang="en-GB" dirty="0">
                <a:solidFill>
                  <a:schemeClr val="bg1"/>
                </a:solidFill>
              </a:rPr>
              <a:t>Discuss: Did anyone notice anything on the physical journey that helped them remember how they had changed? </a:t>
            </a:r>
          </a:p>
        </p:txBody>
      </p:sp>
      <p:pic>
        <p:nvPicPr>
          <p:cNvPr id="12" name="Picture 11">
            <a:extLst>
              <a:ext uri="{FF2B5EF4-FFF2-40B4-BE49-F238E27FC236}">
                <a16:creationId xmlns:a16="http://schemas.microsoft.com/office/drawing/2014/main" id="{EDA10FC3-5273-4CEE-92D8-978661BB233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87067" y="1147480"/>
            <a:ext cx="2963248" cy="2222436"/>
          </a:xfrm>
          <a:prstGeom prst="rect">
            <a:avLst/>
          </a:prstGeom>
        </p:spPr>
      </p:pic>
      <p:pic>
        <p:nvPicPr>
          <p:cNvPr id="13" name="Picture 12">
            <a:extLst>
              <a:ext uri="{FF2B5EF4-FFF2-40B4-BE49-F238E27FC236}">
                <a16:creationId xmlns:a16="http://schemas.microsoft.com/office/drawing/2014/main" id="{C71100E2-9869-473E-A5BF-6B443A01731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401184" y="1101973"/>
            <a:ext cx="2513003" cy="2222437"/>
          </a:xfrm>
          <a:prstGeom prst="rect">
            <a:avLst/>
          </a:prstGeom>
        </p:spPr>
      </p:pic>
    </p:spTree>
    <p:extLst>
      <p:ext uri="{BB962C8B-B14F-4D97-AF65-F5344CB8AC3E}">
        <p14:creationId xmlns:p14="http://schemas.microsoft.com/office/powerpoint/2010/main" val="3062868929"/>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2523</TotalTime>
  <Words>1554</Words>
  <Application>Microsoft Office PowerPoint</Application>
  <PresentationFormat>On-screen Show (4:3)</PresentationFormat>
  <Paragraphs>201</Paragraphs>
  <Slides>23</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Palatino</vt:lpstr>
      <vt:lpstr>Office Theme</vt:lpstr>
      <vt:lpstr>PowerPoint Presentation</vt:lpstr>
      <vt:lpstr>PowerPoint Presentation</vt:lpstr>
      <vt:lpstr>Think and discuss</vt:lpstr>
      <vt:lpstr>Think and discuss</vt:lpstr>
      <vt:lpstr>A pilgrimage is a special journey. </vt:lpstr>
      <vt:lpstr>A pilgrimage is a journey to a holy place. </vt:lpstr>
      <vt:lpstr>A person who goes on a pilgrimage is called a ‘pilgrim’.  How is a pilgrim different from a person going on holiday to a special place? </vt:lpstr>
      <vt:lpstr>Spiritual journeys</vt:lpstr>
      <vt:lpstr>PowerPoint Presentation</vt:lpstr>
      <vt:lpstr>Spiritual journeys</vt:lpstr>
      <vt:lpstr>PowerPoint Presentation</vt:lpstr>
      <vt:lpstr>Why here?</vt:lpstr>
      <vt:lpstr>Westminster Abbey</vt:lpstr>
      <vt:lpstr>Westminster Abbey</vt:lpstr>
      <vt:lpstr>So why do Christians go to Westminster Abbey on pilgrimage? </vt:lpstr>
      <vt:lpstr>The Canterbury Tales</vt:lpstr>
      <vt:lpstr>Who went on pilgrimage?</vt:lpstr>
      <vt:lpstr>PowerPoint Presentation</vt:lpstr>
      <vt:lpstr>How would you recognise another pilgrim?</vt:lpstr>
      <vt:lpstr>Why do Christians go to Westminster Abbey today?</vt:lpstr>
      <vt:lpstr>Pilgrimage</vt:lpstr>
      <vt:lpstr>Quick Quiz</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Denney, Lisa</cp:lastModifiedBy>
  <cp:revision>254</cp:revision>
  <dcterms:created xsi:type="dcterms:W3CDTF">2019-02-11T11:01:41Z</dcterms:created>
  <dcterms:modified xsi:type="dcterms:W3CDTF">2020-06-23T17:22:54Z</dcterms:modified>
</cp:coreProperties>
</file>