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83" r:id="rId5"/>
    <p:sldId id="256" r:id="rId6"/>
    <p:sldId id="301" r:id="rId7"/>
    <p:sldId id="308" r:id="rId8"/>
    <p:sldId id="361" r:id="rId9"/>
    <p:sldId id="386" r:id="rId10"/>
    <p:sldId id="387" r:id="rId11"/>
    <p:sldId id="364" r:id="rId12"/>
    <p:sldId id="385" r:id="rId13"/>
    <p:sldId id="360" r:id="rId14"/>
    <p:sldId id="384" r:id="rId15"/>
    <p:sldId id="362" r:id="rId16"/>
    <p:sldId id="366" r:id="rId17"/>
    <p:sldId id="378" r:id="rId18"/>
    <p:sldId id="379" r:id="rId19"/>
    <p:sldId id="391" r:id="rId20"/>
    <p:sldId id="392" r:id="rId21"/>
    <p:sldId id="393" r:id="rId22"/>
    <p:sldId id="388" r:id="rId23"/>
    <p:sldId id="374" r:id="rId24"/>
    <p:sldId id="375"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212493-3766-471C-B4FC-56DA2CA4F133}" v="13" dt="2019-12-06T10:08:51.579"/>
    <p1510:client id="{986AC707-8689-4A7C-AEFF-ACB8EC6BC695}" v="18" dt="2019-12-06T09:45:03.639"/>
    <p1510:client id="{A8D379F7-3004-4D4A-B4AF-D6CAB6DE40CE}" v="62" dt="2019-12-05T11:05:27.3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1" autoAdjust="0"/>
    <p:restoredTop sz="94660"/>
  </p:normalViewPr>
  <p:slideViewPr>
    <p:cSldViewPr snapToGrid="0">
      <p:cViewPr varScale="1">
        <p:scale>
          <a:sx n="72" d="100"/>
          <a:sy n="72" d="100"/>
        </p:scale>
        <p:origin x="131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22/06/2020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classroomsecrets.co.uk/factor-pairs-year-4-multiplication-division-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ategory/maths/year-4/spring-block-1-multiplication-and-division-year-4/" TargetMode="External"/><Relationship Id="rId5" Type="http://schemas.openxmlformats.org/officeDocument/2006/relationships/hyperlink" Target="https://classroomsecrets.co.uk/content-domain-filter/?fwp_contentdomain=4c6c" TargetMode="External"/><Relationship Id="rId4" Type="http://schemas.openxmlformats.org/officeDocument/2006/relationships/hyperlink" Target="https://classroomsecrets.co.uk/content-domain-filter/?fwp_contentdomain=4c6a"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 name="Group 1">
            <a:extLst>
              <a:ext uri="{FF2B5EF4-FFF2-40B4-BE49-F238E27FC236}">
                <a16:creationId xmlns:a16="http://schemas.microsoft.com/office/drawing/2014/main" id="{0B5FE2AA-CD0E-4AB6-989D-B8329B3F3C6D}"/>
              </a:ext>
            </a:extLst>
          </p:cNvPr>
          <p:cNvGrpSpPr/>
          <p:nvPr/>
        </p:nvGrpSpPr>
        <p:grpSpPr>
          <a:xfrm>
            <a:off x="27814" y="6454317"/>
            <a:ext cx="1231337" cy="403587"/>
            <a:chOff x="27814" y="6454317"/>
            <a:chExt cx="1231337" cy="403587"/>
          </a:xfrm>
        </p:grpSpPr>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GB" altLang="en-US" sz="5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Arial" charset="0"/>
                </a:rPr>
                <a:t>© Classroom Secrets Limited 2019</a:t>
              </a:r>
            </a:p>
          </p:txBody>
        </p:sp>
      </p:grpSp>
      <p:sp>
        <p:nvSpPr>
          <p:cNvPr id="6" name="Rectangle 5">
            <a:extLst>
              <a:ext uri="{FF2B5EF4-FFF2-40B4-BE49-F238E27FC236}">
                <a16:creationId xmlns:a16="http://schemas.microsoft.com/office/drawing/2014/main" id="{E217BAE8-149C-45AB-9D28-3D61A5358F9F}"/>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a:ln>
                  <a:noFill/>
                </a:ln>
                <a:solidFill>
                  <a:srgbClr val="E7E6E6">
                    <a:lumMod val="50000"/>
                  </a:srgbClr>
                </a:solidFill>
                <a:effectLst/>
                <a:uLnTx/>
                <a:uFillTx/>
                <a:latin typeface="Century Gothic" panose="020B0502020202020204" pitchFamily="34" charset="0"/>
                <a:ea typeface="+mn-ea"/>
                <a:cs typeface="+mn-cs"/>
              </a:rPr>
              <a:t>LIFE/work balance</a:t>
            </a:r>
            <a:endParaRPr kumimoji="0" lang="en-GB" sz="1600" b="1" i="0" u="none" strike="noStrike" kern="1200" cap="none" spc="0" normalizeH="0" baseline="0" noProof="0">
              <a:ln>
                <a:noFill/>
              </a:ln>
              <a:solidFill>
                <a:srgbClr val="E7E6E6">
                  <a:lumMod val="25000"/>
                </a:srgbClr>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We have started a #</a:t>
            </a:r>
            <a:r>
              <a:rPr kumimoji="0" lang="en-GB" sz="1600" b="1" i="0" u="none" strike="noStrike" kern="1200" cap="none" spc="0" normalizeH="0" baseline="0" noProof="0" err="1">
                <a:ln>
                  <a:noFill/>
                </a:ln>
                <a:solidFill>
                  <a:prstClr val="black"/>
                </a:solidFill>
                <a:effectLst/>
                <a:uLnTx/>
                <a:uFillTx/>
                <a:latin typeface="Century Gothic" panose="020B0502020202020204" pitchFamily="34" charset="0"/>
                <a:ea typeface="+mn-ea"/>
                <a:cs typeface="+mn-cs"/>
              </a:rPr>
              <a:t>LIFEworkbalance</a:t>
            </a: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 campaign and we need your help to complete our LIFE/work balance survey.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b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We hope to publish the results soon, so please give 15 minutes of your time to help us get a true picture of school life.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Want to be a part of this campaign? Take the </a:t>
            </a: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hlinkClick r:id="rId4"/>
              </a:rPr>
              <a:t>survey</a:t>
            </a:r>
            <a:r>
              <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rPr>
              <a:t> on our website and share it with your colleagues!</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a:ln>
                <a:noFill/>
              </a:ln>
              <a:solidFill>
                <a:prstClr val="black"/>
              </a:solidFill>
              <a:effectLst/>
              <a:uLnTx/>
              <a:uFillTx/>
              <a:latin typeface="Century Gothic" panose="020B0502020202020204" pitchFamily="34" charset="0"/>
              <a:ea typeface="+mn-ea"/>
              <a:cs typeface="+mn-cs"/>
            </a:endParaRPr>
          </a:p>
        </p:txBody>
      </p:sp>
      <p:pic>
        <p:nvPicPr>
          <p:cNvPr id="10" name="Picture 9">
            <a:extLst>
              <a:ext uri="{FF2B5EF4-FFF2-40B4-BE49-F238E27FC236}">
                <a16:creationId xmlns:a16="http://schemas.microsoft.com/office/drawing/2014/main" id="{918531FB-0963-44A7-8E7D-46CF507D55DF}"/>
              </a:ext>
            </a:extLst>
          </p:cNvPr>
          <p:cNvPicPr>
            <a:picLocks noChangeAspect="1"/>
          </p:cNvPicPr>
          <p:nvPr/>
        </p:nvPicPr>
        <p:blipFill rotWithShape="1">
          <a:blip r:embed="rId5">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2637086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Draw lines to match the factor pairs.</a:t>
            </a:r>
            <a:endParaRPr lang="en-GB" sz="20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1" name="TextBox 10">
            <a:extLst>
              <a:ext uri="{FF2B5EF4-FFF2-40B4-BE49-F238E27FC236}">
                <a16:creationId xmlns:a16="http://schemas.microsoft.com/office/drawing/2014/main" id="{7B490C2A-C0CA-4693-ABC0-8149BAC67238}"/>
              </a:ext>
            </a:extLst>
          </p:cNvPr>
          <p:cNvSpPr txBox="1"/>
          <p:nvPr/>
        </p:nvSpPr>
        <p:spPr>
          <a:xfrm>
            <a:off x="1971708" y="1855074"/>
            <a:ext cx="5219834" cy="708819"/>
          </a:xfrm>
          <a:prstGeom prst="rect">
            <a:avLst/>
          </a:prstGeom>
          <a:noFill/>
        </p:spPr>
        <p:txBody>
          <a:bodyPr wrap="square" rtlCol="0">
            <a:spAutoFit/>
          </a:bodyPr>
          <a:lstStyle/>
          <a:p>
            <a:pPr algn="ctr"/>
            <a:r>
              <a:rPr lang="en-GB" sz="2000" b="1" dirty="0">
                <a:latin typeface="Century Gothic" panose="020B0502020202020204" pitchFamily="34" charset="0"/>
              </a:rPr>
              <a:t>Factor pairs of 30</a:t>
            </a:r>
          </a:p>
        </p:txBody>
      </p:sp>
      <p:graphicFrame>
        <p:nvGraphicFramePr>
          <p:cNvPr id="15" name="Table 14">
            <a:extLst>
              <a:ext uri="{FF2B5EF4-FFF2-40B4-BE49-F238E27FC236}">
                <a16:creationId xmlns:a16="http://schemas.microsoft.com/office/drawing/2014/main" id="{8E66FC8E-B082-4BE2-8ACB-A1CD65B68B52}"/>
              </a:ext>
            </a:extLst>
          </p:cNvPr>
          <p:cNvGraphicFramePr>
            <a:graphicFrameLocks noGrp="1"/>
          </p:cNvGraphicFramePr>
          <p:nvPr>
            <p:extLst>
              <p:ext uri="{D42A27DB-BD31-4B8C-83A1-F6EECF244321}">
                <p14:modId xmlns:p14="http://schemas.microsoft.com/office/powerpoint/2010/main" val="3492721497"/>
              </p:ext>
            </p:extLst>
          </p:nvPr>
        </p:nvGraphicFramePr>
        <p:xfrm>
          <a:off x="2166383" y="2301774"/>
          <a:ext cx="4830485" cy="3098184"/>
        </p:xfrm>
        <a:graphic>
          <a:graphicData uri="http://schemas.openxmlformats.org/drawingml/2006/table">
            <a:tbl>
              <a:tblPr firstRow="1" bandRow="1">
                <a:tableStyleId>{5940675A-B579-460E-94D1-54222C63F5DA}</a:tableStyleId>
              </a:tblPr>
              <a:tblGrid>
                <a:gridCol w="966097">
                  <a:extLst>
                    <a:ext uri="{9D8B030D-6E8A-4147-A177-3AD203B41FA5}">
                      <a16:colId xmlns:a16="http://schemas.microsoft.com/office/drawing/2014/main" val="1633986574"/>
                    </a:ext>
                  </a:extLst>
                </a:gridCol>
                <a:gridCol w="966097">
                  <a:extLst>
                    <a:ext uri="{9D8B030D-6E8A-4147-A177-3AD203B41FA5}">
                      <a16:colId xmlns:a16="http://schemas.microsoft.com/office/drawing/2014/main" val="3657016861"/>
                    </a:ext>
                  </a:extLst>
                </a:gridCol>
                <a:gridCol w="966097">
                  <a:extLst>
                    <a:ext uri="{9D8B030D-6E8A-4147-A177-3AD203B41FA5}">
                      <a16:colId xmlns:a16="http://schemas.microsoft.com/office/drawing/2014/main" val="3958337700"/>
                    </a:ext>
                  </a:extLst>
                </a:gridCol>
                <a:gridCol w="966097">
                  <a:extLst>
                    <a:ext uri="{9D8B030D-6E8A-4147-A177-3AD203B41FA5}">
                      <a16:colId xmlns:a16="http://schemas.microsoft.com/office/drawing/2014/main" val="582084847"/>
                    </a:ext>
                  </a:extLst>
                </a:gridCol>
                <a:gridCol w="966097">
                  <a:extLst>
                    <a:ext uri="{9D8B030D-6E8A-4147-A177-3AD203B41FA5}">
                      <a16:colId xmlns:a16="http://schemas.microsoft.com/office/drawing/2014/main" val="2801156275"/>
                    </a:ext>
                  </a:extLst>
                </a:gridCol>
              </a:tblGrid>
              <a:tr h="1549092">
                <a:tc>
                  <a:txBody>
                    <a:bodyPr/>
                    <a:lstStyle/>
                    <a:p>
                      <a:pPr algn="ctr"/>
                      <a:r>
                        <a:rPr lang="en-GB" sz="5000" b="1" dirty="0">
                          <a:latin typeface="Century Gothic" panose="020B0502020202020204" pitchFamily="34" charset="0"/>
                        </a:rPr>
                        <a:t>1</a:t>
                      </a:r>
                    </a:p>
                  </a:txBody>
                  <a:tcPr marL="0" marR="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10</a:t>
                      </a:r>
                    </a:p>
                  </a:txBody>
                  <a:tcPr marL="0" marR="0" marT="0" marB="0"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473864856"/>
                  </a:ext>
                </a:extLst>
              </a:tr>
              <a:tr h="1549092">
                <a:tc>
                  <a:txBody>
                    <a:bodyPr/>
                    <a:lstStyle/>
                    <a:p>
                      <a:pPr algn="ctr"/>
                      <a:r>
                        <a:rPr lang="en-GB" sz="5000" b="1" dirty="0">
                          <a:latin typeface="Century Gothic" panose="020B0502020202020204" pitchFamily="34" charset="0"/>
                        </a:rPr>
                        <a:t>3</a:t>
                      </a:r>
                    </a:p>
                  </a:txBody>
                  <a:tcPr marL="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15</a:t>
                      </a: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extLst>
                  <a:ext uri="{0D108BD9-81ED-4DB2-BD59-A6C34878D82A}">
                    <a16:rowId xmlns:a16="http://schemas.microsoft.com/office/drawing/2014/main" val="1128351656"/>
                  </a:ext>
                </a:extLst>
              </a:tr>
            </a:tbl>
          </a:graphicData>
        </a:graphic>
      </p:graphicFrame>
    </p:spTree>
    <p:extLst>
      <p:ext uri="{BB962C8B-B14F-4D97-AF65-F5344CB8AC3E}">
        <p14:creationId xmlns:p14="http://schemas.microsoft.com/office/powerpoint/2010/main" val="36917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Draw lines to match the factor pairs.</a:t>
            </a:r>
            <a:endParaRPr lang="en-GB" sz="20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1" name="TextBox 10">
            <a:extLst>
              <a:ext uri="{FF2B5EF4-FFF2-40B4-BE49-F238E27FC236}">
                <a16:creationId xmlns:a16="http://schemas.microsoft.com/office/drawing/2014/main" id="{7B490C2A-C0CA-4693-ABC0-8149BAC67238}"/>
              </a:ext>
            </a:extLst>
          </p:cNvPr>
          <p:cNvSpPr txBox="1"/>
          <p:nvPr/>
        </p:nvSpPr>
        <p:spPr>
          <a:xfrm>
            <a:off x="1971708" y="1855074"/>
            <a:ext cx="5219834" cy="708819"/>
          </a:xfrm>
          <a:prstGeom prst="rect">
            <a:avLst/>
          </a:prstGeom>
          <a:noFill/>
        </p:spPr>
        <p:txBody>
          <a:bodyPr wrap="square" rtlCol="0">
            <a:spAutoFit/>
          </a:bodyPr>
          <a:lstStyle/>
          <a:p>
            <a:pPr algn="ctr"/>
            <a:r>
              <a:rPr lang="en-GB" sz="2000" b="1" dirty="0">
                <a:latin typeface="Century Gothic" panose="020B0502020202020204" pitchFamily="34" charset="0"/>
              </a:rPr>
              <a:t>Factor pairs of 30</a:t>
            </a:r>
          </a:p>
        </p:txBody>
      </p:sp>
      <p:graphicFrame>
        <p:nvGraphicFramePr>
          <p:cNvPr id="15" name="Table 14">
            <a:extLst>
              <a:ext uri="{FF2B5EF4-FFF2-40B4-BE49-F238E27FC236}">
                <a16:creationId xmlns:a16="http://schemas.microsoft.com/office/drawing/2014/main" id="{8E66FC8E-B082-4BE2-8ACB-A1CD65B68B52}"/>
              </a:ext>
            </a:extLst>
          </p:cNvPr>
          <p:cNvGraphicFramePr>
            <a:graphicFrameLocks noGrp="1"/>
          </p:cNvGraphicFramePr>
          <p:nvPr/>
        </p:nvGraphicFramePr>
        <p:xfrm>
          <a:off x="2166383" y="2301774"/>
          <a:ext cx="4830485" cy="3098184"/>
        </p:xfrm>
        <a:graphic>
          <a:graphicData uri="http://schemas.openxmlformats.org/drawingml/2006/table">
            <a:tbl>
              <a:tblPr firstRow="1" bandRow="1">
                <a:tableStyleId>{5940675A-B579-460E-94D1-54222C63F5DA}</a:tableStyleId>
              </a:tblPr>
              <a:tblGrid>
                <a:gridCol w="966097">
                  <a:extLst>
                    <a:ext uri="{9D8B030D-6E8A-4147-A177-3AD203B41FA5}">
                      <a16:colId xmlns:a16="http://schemas.microsoft.com/office/drawing/2014/main" val="1633986574"/>
                    </a:ext>
                  </a:extLst>
                </a:gridCol>
                <a:gridCol w="966097">
                  <a:extLst>
                    <a:ext uri="{9D8B030D-6E8A-4147-A177-3AD203B41FA5}">
                      <a16:colId xmlns:a16="http://schemas.microsoft.com/office/drawing/2014/main" val="3657016861"/>
                    </a:ext>
                  </a:extLst>
                </a:gridCol>
                <a:gridCol w="966097">
                  <a:extLst>
                    <a:ext uri="{9D8B030D-6E8A-4147-A177-3AD203B41FA5}">
                      <a16:colId xmlns:a16="http://schemas.microsoft.com/office/drawing/2014/main" val="3958337700"/>
                    </a:ext>
                  </a:extLst>
                </a:gridCol>
                <a:gridCol w="966097">
                  <a:extLst>
                    <a:ext uri="{9D8B030D-6E8A-4147-A177-3AD203B41FA5}">
                      <a16:colId xmlns:a16="http://schemas.microsoft.com/office/drawing/2014/main" val="582084847"/>
                    </a:ext>
                  </a:extLst>
                </a:gridCol>
                <a:gridCol w="966097">
                  <a:extLst>
                    <a:ext uri="{9D8B030D-6E8A-4147-A177-3AD203B41FA5}">
                      <a16:colId xmlns:a16="http://schemas.microsoft.com/office/drawing/2014/main" val="2801156275"/>
                    </a:ext>
                  </a:extLst>
                </a:gridCol>
              </a:tblGrid>
              <a:tr h="1549092">
                <a:tc>
                  <a:txBody>
                    <a:bodyPr/>
                    <a:lstStyle/>
                    <a:p>
                      <a:pPr algn="ctr"/>
                      <a:r>
                        <a:rPr lang="en-GB" sz="5000" b="1" dirty="0">
                          <a:latin typeface="Century Gothic" panose="020B0502020202020204" pitchFamily="34" charset="0"/>
                        </a:rPr>
                        <a:t>1</a:t>
                      </a:r>
                    </a:p>
                  </a:txBody>
                  <a:tcPr marL="0" marR="0" marT="0" marB="0"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tc>
                  <a:txBody>
                    <a:bodyPr/>
                    <a:lstStyle/>
                    <a:p>
                      <a:pPr algn="ctr"/>
                      <a:r>
                        <a:rPr lang="en-GB" sz="5000" b="1" dirty="0">
                          <a:latin typeface="Century Gothic" panose="020B0502020202020204" pitchFamily="34" charset="0"/>
                        </a:rPr>
                        <a:t>10</a:t>
                      </a:r>
                    </a:p>
                  </a:txBody>
                  <a:tcPr marL="0" marR="0" marT="0" marB="0" anchor="ct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473864856"/>
                  </a:ext>
                </a:extLst>
              </a:tr>
              <a:tr h="1549092">
                <a:tc>
                  <a:txBody>
                    <a:bodyPr/>
                    <a:lstStyle/>
                    <a:p>
                      <a:pPr algn="ctr"/>
                      <a:r>
                        <a:rPr lang="en-GB" sz="5000" b="1" dirty="0">
                          <a:latin typeface="Century Gothic" panose="020B0502020202020204" pitchFamily="34" charset="0"/>
                        </a:rPr>
                        <a:t>3</a:t>
                      </a:r>
                    </a:p>
                  </a:txBody>
                  <a:tcPr marL="0" marR="0" marT="0"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tc>
                  <a:txBody>
                    <a:bodyPr/>
                    <a:lstStyle/>
                    <a:p>
                      <a:pPr algn="ctr"/>
                      <a:r>
                        <a:rPr lang="en-GB" sz="5000" b="1" dirty="0">
                          <a:latin typeface="Century Gothic" panose="020B0502020202020204" pitchFamily="34" charset="0"/>
                        </a:rPr>
                        <a:t>15</a:t>
                      </a:r>
                    </a:p>
                  </a:txBody>
                  <a:tcPr marL="0" marR="0" marT="0" marB="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extLst>
                  <a:ext uri="{0D108BD9-81ED-4DB2-BD59-A6C34878D82A}">
                    <a16:rowId xmlns:a16="http://schemas.microsoft.com/office/drawing/2014/main" val="1128351656"/>
                  </a:ext>
                </a:extLst>
              </a:tr>
            </a:tbl>
          </a:graphicData>
        </a:graphic>
      </p:graphicFrame>
      <p:cxnSp>
        <p:nvCxnSpPr>
          <p:cNvPr id="4" name="Straight Arrow Connector 3">
            <a:extLst>
              <a:ext uri="{FF2B5EF4-FFF2-40B4-BE49-F238E27FC236}">
                <a16:creationId xmlns:a16="http://schemas.microsoft.com/office/drawing/2014/main" id="{8E5EB2DC-FAFE-43E4-8A48-95A0AA22848C}"/>
              </a:ext>
            </a:extLst>
          </p:cNvPr>
          <p:cNvCxnSpPr/>
          <p:nvPr/>
        </p:nvCxnSpPr>
        <p:spPr>
          <a:xfrm>
            <a:off x="2695074" y="3429000"/>
            <a:ext cx="2743200" cy="84461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EEC4B80-3A5E-49E0-B241-8B9EA35FA054}"/>
              </a:ext>
            </a:extLst>
          </p:cNvPr>
          <p:cNvCxnSpPr>
            <a:cxnSpLocks/>
          </p:cNvCxnSpPr>
          <p:nvPr/>
        </p:nvCxnSpPr>
        <p:spPr>
          <a:xfrm flipH="1">
            <a:off x="3715352" y="3429000"/>
            <a:ext cx="1799924" cy="8651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D593978-04DB-48B5-8BAB-0ABF50FBA431}"/>
              </a:ext>
            </a:extLst>
          </p:cNvPr>
          <p:cNvCxnSpPr>
            <a:cxnSpLocks/>
          </p:cNvCxnSpPr>
          <p:nvPr/>
        </p:nvCxnSpPr>
        <p:spPr>
          <a:xfrm flipH="1">
            <a:off x="2695074" y="3429000"/>
            <a:ext cx="3801980" cy="86510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0A8604C-9FC5-46A4-84BB-0CF69617BA84}"/>
              </a:ext>
            </a:extLst>
          </p:cNvPr>
          <p:cNvCxnSpPr>
            <a:cxnSpLocks/>
          </p:cNvCxnSpPr>
          <p:nvPr/>
        </p:nvCxnSpPr>
        <p:spPr>
          <a:xfrm>
            <a:off x="4639377" y="3429000"/>
            <a:ext cx="1857677" cy="84461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279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Circle all the factor pairs of 50.</a:t>
            </a:r>
            <a:endParaRPr lang="en-GB" sz="20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85C9C16B-610E-4FE9-A7F2-8CA7AAFEBF38}"/>
              </a:ext>
            </a:extLst>
          </p:cNvPr>
          <p:cNvGraphicFramePr>
            <a:graphicFrameLocks noGrp="1"/>
          </p:cNvGraphicFramePr>
          <p:nvPr>
            <p:extLst>
              <p:ext uri="{D42A27DB-BD31-4B8C-83A1-F6EECF244321}">
                <p14:modId xmlns:p14="http://schemas.microsoft.com/office/powerpoint/2010/main" val="1072977599"/>
              </p:ext>
            </p:extLst>
          </p:nvPr>
        </p:nvGraphicFramePr>
        <p:xfrm>
          <a:off x="937098" y="1534773"/>
          <a:ext cx="7269804" cy="3788454"/>
        </p:xfrm>
        <a:graphic>
          <a:graphicData uri="http://schemas.openxmlformats.org/drawingml/2006/table">
            <a:tbl>
              <a:tblPr firstRow="1" bandRow="1">
                <a:tableStyleId>{5940675A-B579-460E-94D1-54222C63F5DA}</a:tableStyleId>
              </a:tblPr>
              <a:tblGrid>
                <a:gridCol w="1211634">
                  <a:extLst>
                    <a:ext uri="{9D8B030D-6E8A-4147-A177-3AD203B41FA5}">
                      <a16:colId xmlns:a16="http://schemas.microsoft.com/office/drawing/2014/main" val="1989084817"/>
                    </a:ext>
                  </a:extLst>
                </a:gridCol>
                <a:gridCol w="1211634">
                  <a:extLst>
                    <a:ext uri="{9D8B030D-6E8A-4147-A177-3AD203B41FA5}">
                      <a16:colId xmlns:a16="http://schemas.microsoft.com/office/drawing/2014/main" val="1652951394"/>
                    </a:ext>
                  </a:extLst>
                </a:gridCol>
                <a:gridCol w="1211634">
                  <a:extLst>
                    <a:ext uri="{9D8B030D-6E8A-4147-A177-3AD203B41FA5}">
                      <a16:colId xmlns:a16="http://schemas.microsoft.com/office/drawing/2014/main" val="968512866"/>
                    </a:ext>
                  </a:extLst>
                </a:gridCol>
                <a:gridCol w="1211634">
                  <a:extLst>
                    <a:ext uri="{9D8B030D-6E8A-4147-A177-3AD203B41FA5}">
                      <a16:colId xmlns:a16="http://schemas.microsoft.com/office/drawing/2014/main" val="1572794305"/>
                    </a:ext>
                  </a:extLst>
                </a:gridCol>
                <a:gridCol w="1211634">
                  <a:extLst>
                    <a:ext uri="{9D8B030D-6E8A-4147-A177-3AD203B41FA5}">
                      <a16:colId xmlns:a16="http://schemas.microsoft.com/office/drawing/2014/main" val="183056072"/>
                    </a:ext>
                  </a:extLst>
                </a:gridCol>
                <a:gridCol w="1211634">
                  <a:extLst>
                    <a:ext uri="{9D8B030D-6E8A-4147-A177-3AD203B41FA5}">
                      <a16:colId xmlns:a16="http://schemas.microsoft.com/office/drawing/2014/main" val="3176625279"/>
                    </a:ext>
                  </a:extLst>
                </a:gridCol>
              </a:tblGrid>
              <a:tr h="1262818">
                <a:tc>
                  <a:txBody>
                    <a:bodyPr/>
                    <a:lstStyle/>
                    <a:p>
                      <a:pPr algn="ctr"/>
                      <a:r>
                        <a:rPr lang="en-GB" sz="3400" b="1" dirty="0">
                          <a:latin typeface="Century Gothic" panose="020B0502020202020204" pitchFamily="34" charset="0"/>
                        </a:rPr>
                        <a:t>14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2 x 25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20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10195663"/>
                  </a:ext>
                </a:extLst>
              </a:tr>
              <a:tr h="1262818">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 x 50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21 x 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18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53921303"/>
                  </a:ext>
                </a:extLst>
              </a:tr>
              <a:tr h="1262818">
                <a:tc>
                  <a:txBody>
                    <a:bodyPr/>
                    <a:lstStyle/>
                    <a:p>
                      <a:pPr algn="ctr"/>
                      <a:r>
                        <a:rPr lang="en-GB" sz="3400" b="1" dirty="0">
                          <a:latin typeface="Century Gothic" panose="020B0502020202020204" pitchFamily="34" charset="0"/>
                        </a:rPr>
                        <a:t>12 x 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17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10 x 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72465300"/>
                  </a:ext>
                </a:extLst>
              </a:tr>
            </a:tbl>
          </a:graphicData>
        </a:graphic>
      </p:graphicFrame>
    </p:spTree>
    <p:extLst>
      <p:ext uri="{BB962C8B-B14F-4D97-AF65-F5344CB8AC3E}">
        <p14:creationId xmlns:p14="http://schemas.microsoft.com/office/powerpoint/2010/main" val="3422241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Circle all the factor pairs of 50.</a:t>
            </a:r>
            <a:endParaRPr lang="en-GB" sz="20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85C9C16B-610E-4FE9-A7F2-8CA7AAFEBF38}"/>
              </a:ext>
            </a:extLst>
          </p:cNvPr>
          <p:cNvGraphicFramePr>
            <a:graphicFrameLocks noGrp="1"/>
          </p:cNvGraphicFramePr>
          <p:nvPr>
            <p:extLst>
              <p:ext uri="{D42A27DB-BD31-4B8C-83A1-F6EECF244321}">
                <p14:modId xmlns:p14="http://schemas.microsoft.com/office/powerpoint/2010/main" val="3182783841"/>
              </p:ext>
            </p:extLst>
          </p:nvPr>
        </p:nvGraphicFramePr>
        <p:xfrm>
          <a:off x="937098" y="1534773"/>
          <a:ext cx="7269804" cy="3788454"/>
        </p:xfrm>
        <a:graphic>
          <a:graphicData uri="http://schemas.openxmlformats.org/drawingml/2006/table">
            <a:tbl>
              <a:tblPr firstRow="1" bandRow="1">
                <a:tableStyleId>{5940675A-B579-460E-94D1-54222C63F5DA}</a:tableStyleId>
              </a:tblPr>
              <a:tblGrid>
                <a:gridCol w="1211634">
                  <a:extLst>
                    <a:ext uri="{9D8B030D-6E8A-4147-A177-3AD203B41FA5}">
                      <a16:colId xmlns:a16="http://schemas.microsoft.com/office/drawing/2014/main" val="1989084817"/>
                    </a:ext>
                  </a:extLst>
                </a:gridCol>
                <a:gridCol w="1211634">
                  <a:extLst>
                    <a:ext uri="{9D8B030D-6E8A-4147-A177-3AD203B41FA5}">
                      <a16:colId xmlns:a16="http://schemas.microsoft.com/office/drawing/2014/main" val="1652951394"/>
                    </a:ext>
                  </a:extLst>
                </a:gridCol>
                <a:gridCol w="1211634">
                  <a:extLst>
                    <a:ext uri="{9D8B030D-6E8A-4147-A177-3AD203B41FA5}">
                      <a16:colId xmlns:a16="http://schemas.microsoft.com/office/drawing/2014/main" val="968512866"/>
                    </a:ext>
                  </a:extLst>
                </a:gridCol>
                <a:gridCol w="1211634">
                  <a:extLst>
                    <a:ext uri="{9D8B030D-6E8A-4147-A177-3AD203B41FA5}">
                      <a16:colId xmlns:a16="http://schemas.microsoft.com/office/drawing/2014/main" val="1572794305"/>
                    </a:ext>
                  </a:extLst>
                </a:gridCol>
                <a:gridCol w="1211634">
                  <a:extLst>
                    <a:ext uri="{9D8B030D-6E8A-4147-A177-3AD203B41FA5}">
                      <a16:colId xmlns:a16="http://schemas.microsoft.com/office/drawing/2014/main" val="183056072"/>
                    </a:ext>
                  </a:extLst>
                </a:gridCol>
                <a:gridCol w="1211634">
                  <a:extLst>
                    <a:ext uri="{9D8B030D-6E8A-4147-A177-3AD203B41FA5}">
                      <a16:colId xmlns:a16="http://schemas.microsoft.com/office/drawing/2014/main" val="3176625279"/>
                    </a:ext>
                  </a:extLst>
                </a:gridCol>
              </a:tblGrid>
              <a:tr h="1262818">
                <a:tc>
                  <a:txBody>
                    <a:bodyPr/>
                    <a:lstStyle/>
                    <a:p>
                      <a:pPr algn="ctr"/>
                      <a:r>
                        <a:rPr lang="en-GB" sz="3400" b="1" dirty="0">
                          <a:latin typeface="Century Gothic" panose="020B0502020202020204" pitchFamily="34" charset="0"/>
                        </a:rPr>
                        <a:t>14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solidFill>
                            <a:srgbClr val="FF0000"/>
                          </a:solidFill>
                          <a:latin typeface="Century Gothic" panose="020B0502020202020204" pitchFamily="34" charset="0"/>
                        </a:rPr>
                        <a:t>2 x 25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20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10195663"/>
                  </a:ext>
                </a:extLst>
              </a:tr>
              <a:tr h="1262818">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solidFill>
                            <a:srgbClr val="FF0000"/>
                          </a:solidFill>
                          <a:latin typeface="Century Gothic" panose="020B0502020202020204" pitchFamily="34" charset="0"/>
                        </a:rPr>
                        <a:t>1 x 50</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21 x 2</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18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53921303"/>
                  </a:ext>
                </a:extLst>
              </a:tr>
              <a:tr h="1262818">
                <a:tc>
                  <a:txBody>
                    <a:bodyPr/>
                    <a:lstStyle/>
                    <a:p>
                      <a:pPr algn="ctr"/>
                      <a:r>
                        <a:rPr lang="en-GB" sz="3400" b="1" dirty="0">
                          <a:latin typeface="Century Gothic" panose="020B0502020202020204" pitchFamily="34" charset="0"/>
                        </a:rPr>
                        <a:t>12 x 6</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latin typeface="Century Gothic" panose="020B0502020202020204" pitchFamily="34" charset="0"/>
                        </a:rPr>
                        <a:t>17 x 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400" b="1" dirty="0">
                          <a:solidFill>
                            <a:srgbClr val="FF0000"/>
                          </a:solidFill>
                          <a:latin typeface="Century Gothic" panose="020B0502020202020204" pitchFamily="34" charset="0"/>
                        </a:rPr>
                        <a:t>10 x 5</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3400" b="1" dirty="0">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72465300"/>
                  </a:ext>
                </a:extLst>
              </a:tr>
            </a:tbl>
          </a:graphicData>
        </a:graphic>
      </p:graphicFrame>
      <p:sp>
        <p:nvSpPr>
          <p:cNvPr id="2" name="Oval 1">
            <a:extLst>
              <a:ext uri="{FF2B5EF4-FFF2-40B4-BE49-F238E27FC236}">
                <a16:creationId xmlns:a16="http://schemas.microsoft.com/office/drawing/2014/main" id="{D14D36DF-8F6B-46DD-B756-65E25A95AB6F}"/>
              </a:ext>
            </a:extLst>
          </p:cNvPr>
          <p:cNvSpPr/>
          <p:nvPr/>
        </p:nvSpPr>
        <p:spPr>
          <a:xfrm>
            <a:off x="1978562" y="3112477"/>
            <a:ext cx="1603717" cy="66118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80B38C76-1785-4451-90D0-92DBD1F7C0E6}"/>
              </a:ext>
            </a:extLst>
          </p:cNvPr>
          <p:cNvSpPr/>
          <p:nvPr/>
        </p:nvSpPr>
        <p:spPr>
          <a:xfrm>
            <a:off x="3148819" y="1866656"/>
            <a:ext cx="1603717" cy="66118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A1416063-E4CB-4C53-B053-8B1D9DC7DCCA}"/>
              </a:ext>
            </a:extLst>
          </p:cNvPr>
          <p:cNvSpPr/>
          <p:nvPr/>
        </p:nvSpPr>
        <p:spPr>
          <a:xfrm>
            <a:off x="5608026" y="4393798"/>
            <a:ext cx="1603717" cy="66118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8132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2" name="Picture 11">
            <a:extLst>
              <a:ext uri="{FF2B5EF4-FFF2-40B4-BE49-F238E27FC236}">
                <a16:creationId xmlns:a16="http://schemas.microsoft.com/office/drawing/2014/main" id="{A92E41DA-4919-4E21-85BC-ED93568C462C}"/>
              </a:ext>
            </a:extLst>
          </p:cNvPr>
          <p:cNvPicPr>
            <a:picLocks noChangeAspect="1"/>
          </p:cNvPicPr>
          <p:nvPr/>
        </p:nvPicPr>
        <p:blipFill>
          <a:blip r:embed="rId4"/>
          <a:stretch>
            <a:fillRect/>
          </a:stretch>
        </p:blipFill>
        <p:spPr>
          <a:xfrm>
            <a:off x="115438" y="141295"/>
            <a:ext cx="8913124" cy="6322100"/>
          </a:xfrm>
          <a:prstGeom prst="rect">
            <a:avLst/>
          </a:prstGeom>
        </p:spPr>
      </p:pic>
      <p:sp>
        <p:nvSpPr>
          <p:cNvPr id="13" name="Rectangle 12">
            <a:extLst>
              <a:ext uri="{FF2B5EF4-FFF2-40B4-BE49-F238E27FC236}">
                <a16:creationId xmlns:a16="http://schemas.microsoft.com/office/drawing/2014/main" id="{F1926BDC-E512-487E-B810-994A51481AE8}"/>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prstClr val="black"/>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Elise is planting sunflowers in her garden in rows. The total number of sunflower seeds has these two factors, it is less than 60.</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How many sunflower seeds might she have? Find 3 possible answers.</a:t>
            </a:r>
          </a:p>
          <a:p>
            <a:pPr lvl="0" algn="ctr"/>
            <a:endParaRPr lang="en-GB" sz="2400" b="1" u="sng" dirty="0">
              <a:solidFill>
                <a:prstClr val="black"/>
              </a:solidFill>
              <a:latin typeface="Century Gothic" panose="020B0502020202020204" pitchFamily="34" charset="0"/>
            </a:endParaRPr>
          </a:p>
        </p:txBody>
      </p:sp>
      <p:sp>
        <p:nvSpPr>
          <p:cNvPr id="14" name="TextBox 13">
            <a:extLst>
              <a:ext uri="{FF2B5EF4-FFF2-40B4-BE49-F238E27FC236}">
                <a16:creationId xmlns:a16="http://schemas.microsoft.com/office/drawing/2014/main" id="{1F977B73-78C2-40A2-B2E1-9195271F6ED8}"/>
              </a:ext>
            </a:extLst>
          </p:cNvPr>
          <p:cNvSpPr txBox="1"/>
          <p:nvPr/>
        </p:nvSpPr>
        <p:spPr>
          <a:xfrm>
            <a:off x="2791050" y="2127680"/>
            <a:ext cx="440612" cy="523220"/>
          </a:xfrm>
          <a:prstGeom prst="rect">
            <a:avLst/>
          </a:prstGeom>
          <a:noFill/>
        </p:spPr>
        <p:txBody>
          <a:bodyPr wrap="square" rtlCol="0">
            <a:spAutoFit/>
          </a:bodyPr>
          <a:lstStyle/>
          <a:p>
            <a:pPr algn="ctr"/>
            <a:r>
              <a:rPr lang="en-GB" sz="2800" b="1" dirty="0">
                <a:solidFill>
                  <a:schemeClr val="bg1"/>
                </a:solidFill>
                <a:latin typeface="Century Gothic" panose="020B0502020202020204" pitchFamily="34" charset="0"/>
              </a:rPr>
              <a:t>6</a:t>
            </a:r>
          </a:p>
        </p:txBody>
      </p:sp>
      <p:sp>
        <p:nvSpPr>
          <p:cNvPr id="15" name="TextBox 14">
            <a:extLst>
              <a:ext uri="{FF2B5EF4-FFF2-40B4-BE49-F238E27FC236}">
                <a16:creationId xmlns:a16="http://schemas.microsoft.com/office/drawing/2014/main" id="{C5CA93DB-6277-4D52-9ED3-1CCF06EDE007}"/>
              </a:ext>
            </a:extLst>
          </p:cNvPr>
          <p:cNvSpPr txBox="1"/>
          <p:nvPr/>
        </p:nvSpPr>
        <p:spPr>
          <a:xfrm>
            <a:off x="5404801" y="2127680"/>
            <a:ext cx="440612" cy="523220"/>
          </a:xfrm>
          <a:prstGeom prst="rect">
            <a:avLst/>
          </a:prstGeom>
          <a:noFill/>
        </p:spPr>
        <p:txBody>
          <a:bodyPr wrap="square" rtlCol="0">
            <a:spAutoFit/>
          </a:bodyPr>
          <a:lstStyle/>
          <a:p>
            <a:pPr algn="ctr"/>
            <a:r>
              <a:rPr lang="en-GB" sz="2800" b="1" dirty="0">
                <a:solidFill>
                  <a:schemeClr val="bg1"/>
                </a:solidFill>
                <a:latin typeface="Century Gothic" panose="020B0502020202020204" pitchFamily="34" charset="0"/>
              </a:rPr>
              <a:t>3</a:t>
            </a:r>
          </a:p>
        </p:txBody>
      </p:sp>
    </p:spTree>
    <p:extLst>
      <p:ext uri="{BB962C8B-B14F-4D97-AF65-F5344CB8AC3E}">
        <p14:creationId xmlns:p14="http://schemas.microsoft.com/office/powerpoint/2010/main" val="2407195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2" name="Picture 11">
            <a:extLst>
              <a:ext uri="{FF2B5EF4-FFF2-40B4-BE49-F238E27FC236}">
                <a16:creationId xmlns:a16="http://schemas.microsoft.com/office/drawing/2014/main" id="{A92E41DA-4919-4E21-85BC-ED93568C462C}"/>
              </a:ext>
            </a:extLst>
          </p:cNvPr>
          <p:cNvPicPr>
            <a:picLocks noChangeAspect="1"/>
          </p:cNvPicPr>
          <p:nvPr/>
        </p:nvPicPr>
        <p:blipFill>
          <a:blip r:embed="rId4"/>
          <a:stretch>
            <a:fillRect/>
          </a:stretch>
        </p:blipFill>
        <p:spPr>
          <a:xfrm>
            <a:off x="115438" y="141295"/>
            <a:ext cx="8913124" cy="6322100"/>
          </a:xfrm>
          <a:prstGeom prst="rect">
            <a:avLst/>
          </a:prstGeom>
        </p:spPr>
      </p:pic>
      <p:sp>
        <p:nvSpPr>
          <p:cNvPr id="13" name="Rectangle 12">
            <a:extLst>
              <a:ext uri="{FF2B5EF4-FFF2-40B4-BE49-F238E27FC236}">
                <a16:creationId xmlns:a16="http://schemas.microsoft.com/office/drawing/2014/main" id="{F1926BDC-E512-487E-B810-994A51481AE8}"/>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prstClr val="black"/>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Elise is planting sunflowers in her garden in rows. The total number of sunflower seeds has these two factors, it is less than 60.</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How many sunflower seeds might she have? Find 3 possible answers.</a:t>
            </a:r>
          </a:p>
          <a:p>
            <a:pPr lvl="0" defTabSz="514350">
              <a:defRPr/>
            </a:pPr>
            <a:endParaRPr lang="en-GB" sz="2000" b="1" dirty="0">
              <a:solidFill>
                <a:schemeClr val="tx1"/>
              </a:solidFill>
              <a:latin typeface="Century Gothic" panose="020B0502020202020204" pitchFamily="34" charset="0"/>
            </a:endParaRPr>
          </a:p>
          <a:p>
            <a:pPr algn="ctr" defTabSz="514350">
              <a:defRPr/>
            </a:pPr>
            <a:r>
              <a:rPr lang="en-GB" sz="2000" b="1" dirty="0">
                <a:solidFill>
                  <a:srgbClr val="FF0000"/>
                </a:solidFill>
                <a:latin typeface="Century Gothic" panose="020B0502020202020204" pitchFamily="34" charset="0"/>
              </a:rPr>
              <a:t>Various answers, for example: 6, 12, 18, 24, 30, 36, 42, 48, 54</a:t>
            </a:r>
            <a:endParaRPr lang="en-GB" sz="2000" b="1" dirty="0">
              <a:solidFill>
                <a:schemeClr val="tx1"/>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14" name="TextBox 13">
            <a:extLst>
              <a:ext uri="{FF2B5EF4-FFF2-40B4-BE49-F238E27FC236}">
                <a16:creationId xmlns:a16="http://schemas.microsoft.com/office/drawing/2014/main" id="{1F977B73-78C2-40A2-B2E1-9195271F6ED8}"/>
              </a:ext>
            </a:extLst>
          </p:cNvPr>
          <p:cNvSpPr txBox="1"/>
          <p:nvPr/>
        </p:nvSpPr>
        <p:spPr>
          <a:xfrm>
            <a:off x="2791050" y="2127680"/>
            <a:ext cx="440612" cy="523220"/>
          </a:xfrm>
          <a:prstGeom prst="rect">
            <a:avLst/>
          </a:prstGeom>
          <a:noFill/>
        </p:spPr>
        <p:txBody>
          <a:bodyPr wrap="square" rtlCol="0">
            <a:spAutoFit/>
          </a:bodyPr>
          <a:lstStyle/>
          <a:p>
            <a:pPr algn="ctr"/>
            <a:r>
              <a:rPr lang="en-GB" sz="2800" b="1" dirty="0">
                <a:solidFill>
                  <a:schemeClr val="bg1"/>
                </a:solidFill>
                <a:latin typeface="Century Gothic" panose="020B0502020202020204" pitchFamily="34" charset="0"/>
              </a:rPr>
              <a:t>6</a:t>
            </a:r>
          </a:p>
        </p:txBody>
      </p:sp>
      <p:sp>
        <p:nvSpPr>
          <p:cNvPr id="15" name="TextBox 14">
            <a:extLst>
              <a:ext uri="{FF2B5EF4-FFF2-40B4-BE49-F238E27FC236}">
                <a16:creationId xmlns:a16="http://schemas.microsoft.com/office/drawing/2014/main" id="{C5CA93DB-6277-4D52-9ED3-1CCF06EDE007}"/>
              </a:ext>
            </a:extLst>
          </p:cNvPr>
          <p:cNvSpPr txBox="1"/>
          <p:nvPr/>
        </p:nvSpPr>
        <p:spPr>
          <a:xfrm>
            <a:off x="5404801" y="2127680"/>
            <a:ext cx="440612" cy="523220"/>
          </a:xfrm>
          <a:prstGeom prst="rect">
            <a:avLst/>
          </a:prstGeom>
          <a:noFill/>
        </p:spPr>
        <p:txBody>
          <a:bodyPr wrap="square" rtlCol="0">
            <a:spAutoFit/>
          </a:bodyPr>
          <a:lstStyle/>
          <a:p>
            <a:pPr algn="ctr"/>
            <a:r>
              <a:rPr lang="en-GB" sz="2800" b="1" dirty="0">
                <a:solidFill>
                  <a:schemeClr val="bg1"/>
                </a:solidFill>
                <a:latin typeface="Century Gothic" panose="020B0502020202020204" pitchFamily="34" charset="0"/>
              </a:rPr>
              <a:t>3</a:t>
            </a:r>
          </a:p>
        </p:txBody>
      </p:sp>
    </p:spTree>
    <p:extLst>
      <p:ext uri="{BB962C8B-B14F-4D97-AF65-F5344CB8AC3E}">
        <p14:creationId xmlns:p14="http://schemas.microsoft.com/office/powerpoint/2010/main" val="3327779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1" name="Picture 10">
            <a:extLst>
              <a:ext uri="{FF2B5EF4-FFF2-40B4-BE49-F238E27FC236}">
                <a16:creationId xmlns:a16="http://schemas.microsoft.com/office/drawing/2014/main" id="{4A9E84BD-98DC-42C2-BF6C-1108AD3A9333}"/>
              </a:ext>
            </a:extLst>
          </p:cNvPr>
          <p:cNvPicPr>
            <a:picLocks noChangeAspect="1"/>
          </p:cNvPicPr>
          <p:nvPr/>
        </p:nvPicPr>
        <p:blipFill>
          <a:blip r:embed="rId4"/>
          <a:stretch>
            <a:fillRect/>
          </a:stretch>
        </p:blipFill>
        <p:spPr>
          <a:xfrm>
            <a:off x="115438" y="142761"/>
            <a:ext cx="8913124" cy="6322100"/>
          </a:xfrm>
          <a:prstGeom prst="rect">
            <a:avLst/>
          </a:prstGeom>
        </p:spPr>
      </p:pic>
      <p:sp>
        <p:nvSpPr>
          <p:cNvPr id="12" name="Rectangle 11">
            <a:extLst>
              <a:ext uri="{FF2B5EF4-FFF2-40B4-BE49-F238E27FC236}">
                <a16:creationId xmlns:a16="http://schemas.microsoft.com/office/drawing/2014/main" id="{B23C0903-CB87-4472-841D-9E63CDB4F247}"/>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Eddie says,</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Is Eddie correct? Prove it.</a:t>
            </a:r>
          </a:p>
          <a:p>
            <a:pPr lvl="0" algn="ctr"/>
            <a:endParaRPr lang="en-GB" sz="2400" b="1" u="sng"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C00646CB-A1A9-4438-86AB-F4295D8F9B1F}"/>
              </a:ext>
            </a:extLst>
          </p:cNvPr>
          <p:cNvSpPr/>
          <p:nvPr/>
        </p:nvSpPr>
        <p:spPr>
          <a:xfrm>
            <a:off x="3471907" y="1936207"/>
            <a:ext cx="3119532" cy="1072168"/>
          </a:xfrm>
          <a:prstGeom prst="wedgeRoundRectCallout">
            <a:avLst>
              <a:gd name="adj1" fmla="val -61401"/>
              <a:gd name="adj2" fmla="val 1714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An even number will have an even number of factor pairs.</a:t>
            </a:r>
          </a:p>
        </p:txBody>
      </p:sp>
    </p:spTree>
    <p:extLst>
      <p:ext uri="{BB962C8B-B14F-4D97-AF65-F5344CB8AC3E}">
        <p14:creationId xmlns:p14="http://schemas.microsoft.com/office/powerpoint/2010/main" val="2610258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1" name="Picture 10">
            <a:extLst>
              <a:ext uri="{FF2B5EF4-FFF2-40B4-BE49-F238E27FC236}">
                <a16:creationId xmlns:a16="http://schemas.microsoft.com/office/drawing/2014/main" id="{4A9E84BD-98DC-42C2-BF6C-1108AD3A9333}"/>
              </a:ext>
            </a:extLst>
          </p:cNvPr>
          <p:cNvPicPr>
            <a:picLocks noChangeAspect="1"/>
          </p:cNvPicPr>
          <p:nvPr/>
        </p:nvPicPr>
        <p:blipFill>
          <a:blip r:embed="rId4"/>
          <a:stretch>
            <a:fillRect/>
          </a:stretch>
        </p:blipFill>
        <p:spPr>
          <a:xfrm>
            <a:off x="115438" y="142761"/>
            <a:ext cx="8913124" cy="6322100"/>
          </a:xfrm>
          <a:prstGeom prst="rect">
            <a:avLst/>
          </a:prstGeom>
        </p:spPr>
      </p:pic>
      <p:sp>
        <p:nvSpPr>
          <p:cNvPr id="12" name="Rectangle 11">
            <a:extLst>
              <a:ext uri="{FF2B5EF4-FFF2-40B4-BE49-F238E27FC236}">
                <a16:creationId xmlns:a16="http://schemas.microsoft.com/office/drawing/2014/main" id="{B23C0903-CB87-4472-841D-9E63CDB4F247}"/>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Eddie says,</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Is Eddie correct? Prove it.</a:t>
            </a: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Eddie is incorrect because…</a:t>
            </a:r>
          </a:p>
          <a:p>
            <a:endParaRPr lang="en-GB" sz="2000" b="1" dirty="0">
              <a:solidFill>
                <a:schemeClr val="tx1"/>
              </a:solidFill>
              <a:latin typeface="Century Gothic" panose="020B0502020202020204" pitchFamily="34" charset="0"/>
              <a:sym typeface="Wingdings" panose="05000000000000000000" pitchFamily="2" charset="2"/>
            </a:endParaRPr>
          </a:p>
          <a:p>
            <a:pPr lvl="0" algn="ctr"/>
            <a:endParaRPr lang="en-GB" sz="2400" b="1" u="sng"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C00646CB-A1A9-4438-86AB-F4295D8F9B1F}"/>
              </a:ext>
            </a:extLst>
          </p:cNvPr>
          <p:cNvSpPr/>
          <p:nvPr/>
        </p:nvSpPr>
        <p:spPr>
          <a:xfrm>
            <a:off x="3471907" y="1936207"/>
            <a:ext cx="3119532" cy="1072168"/>
          </a:xfrm>
          <a:prstGeom prst="wedgeRoundRectCallout">
            <a:avLst>
              <a:gd name="adj1" fmla="val -61401"/>
              <a:gd name="adj2" fmla="val 1714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An even number will have an even number of factor pairs.</a:t>
            </a:r>
          </a:p>
        </p:txBody>
      </p:sp>
    </p:spTree>
    <p:extLst>
      <p:ext uri="{BB962C8B-B14F-4D97-AF65-F5344CB8AC3E}">
        <p14:creationId xmlns:p14="http://schemas.microsoft.com/office/powerpoint/2010/main" val="1904893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1" name="Picture 10">
            <a:extLst>
              <a:ext uri="{FF2B5EF4-FFF2-40B4-BE49-F238E27FC236}">
                <a16:creationId xmlns:a16="http://schemas.microsoft.com/office/drawing/2014/main" id="{4A9E84BD-98DC-42C2-BF6C-1108AD3A9333}"/>
              </a:ext>
            </a:extLst>
          </p:cNvPr>
          <p:cNvPicPr>
            <a:picLocks noChangeAspect="1"/>
          </p:cNvPicPr>
          <p:nvPr/>
        </p:nvPicPr>
        <p:blipFill>
          <a:blip r:embed="rId4"/>
          <a:stretch>
            <a:fillRect/>
          </a:stretch>
        </p:blipFill>
        <p:spPr>
          <a:xfrm>
            <a:off x="115438" y="142761"/>
            <a:ext cx="8913124" cy="6322100"/>
          </a:xfrm>
          <a:prstGeom prst="rect">
            <a:avLst/>
          </a:prstGeom>
        </p:spPr>
      </p:pic>
      <p:sp>
        <p:nvSpPr>
          <p:cNvPr id="12" name="Rectangle 11">
            <a:extLst>
              <a:ext uri="{FF2B5EF4-FFF2-40B4-BE49-F238E27FC236}">
                <a16:creationId xmlns:a16="http://schemas.microsoft.com/office/drawing/2014/main" id="{B23C0903-CB87-4472-841D-9E63CDB4F247}"/>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Eddie says,</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Is Eddie correct? Prove it.</a:t>
            </a: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rgbClr val="FF0000"/>
                </a:solidFill>
                <a:latin typeface="Century Gothic" panose="020B0502020202020204" pitchFamily="34" charset="0"/>
                <a:sym typeface="Wingdings" panose="05000000000000000000" pitchFamily="2" charset="2"/>
              </a:rPr>
              <a:t>Eddie is incorrect because </a:t>
            </a:r>
            <a:r>
              <a:rPr lang="en-GB" sz="2000" b="1" dirty="0">
                <a:solidFill>
                  <a:srgbClr val="FF0000"/>
                </a:solidFill>
                <a:latin typeface="Century Gothic" panose="020B0502020202020204" pitchFamily="34" charset="0"/>
              </a:rPr>
              <a:t>some even numbers will have an odd number of factor pairs, for example 44, 48 and 52.</a:t>
            </a:r>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lvl="0" algn="ctr"/>
            <a:endParaRPr lang="en-GB" sz="2400" b="1" u="sng"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C00646CB-A1A9-4438-86AB-F4295D8F9B1F}"/>
              </a:ext>
            </a:extLst>
          </p:cNvPr>
          <p:cNvSpPr/>
          <p:nvPr/>
        </p:nvSpPr>
        <p:spPr>
          <a:xfrm>
            <a:off x="3471907" y="1936207"/>
            <a:ext cx="3119532" cy="1072168"/>
          </a:xfrm>
          <a:prstGeom prst="wedgeRoundRectCallout">
            <a:avLst>
              <a:gd name="adj1" fmla="val -61401"/>
              <a:gd name="adj2" fmla="val 1714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An even number will have an even number of factor pairs.</a:t>
            </a:r>
          </a:p>
        </p:txBody>
      </p:sp>
    </p:spTree>
    <p:extLst>
      <p:ext uri="{BB962C8B-B14F-4D97-AF65-F5344CB8AC3E}">
        <p14:creationId xmlns:p14="http://schemas.microsoft.com/office/powerpoint/2010/main" val="23728220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the statement below correct?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Do you agree? Explain your answer.</a:t>
            </a: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6" name="Rectangle: Rounded Corners 5">
            <a:extLst>
              <a:ext uri="{FF2B5EF4-FFF2-40B4-BE49-F238E27FC236}">
                <a16:creationId xmlns:a16="http://schemas.microsoft.com/office/drawing/2014/main" id="{6420332F-2DDD-4ACB-AF1E-5BF11E6FC676}"/>
              </a:ext>
            </a:extLst>
          </p:cNvPr>
          <p:cNvSpPr/>
          <p:nvPr/>
        </p:nvSpPr>
        <p:spPr>
          <a:xfrm>
            <a:off x="1598229" y="2094845"/>
            <a:ext cx="5947542" cy="1334155"/>
          </a:xfrm>
          <a:prstGeom prst="roundRect">
            <a:avLst/>
          </a:prstGeom>
          <a:solidFill>
            <a:schemeClr val="bg1"/>
          </a:solidFill>
          <a:ln w="38100">
            <a:solidFill>
              <a:srgbClr val="FF66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800" b="1" dirty="0">
                <a:latin typeface="Century Gothic" panose="020B0502020202020204" pitchFamily="34" charset="0"/>
              </a:rPr>
              <a:t>36 has more factor pairs than 32 because it is a bigger number.</a:t>
            </a:r>
          </a:p>
        </p:txBody>
      </p:sp>
    </p:spTree>
    <p:extLst>
      <p:ext uri="{BB962C8B-B14F-4D97-AF65-F5344CB8AC3E}">
        <p14:creationId xmlns:p14="http://schemas.microsoft.com/office/powerpoint/2010/main" val="595619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4 – Spring Block 1 – Multiplication and Division – Factor Pairs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fontAlgn="base">
              <a:lnSpc>
                <a:spcPct val="100000"/>
              </a:lnSpc>
              <a:spcAft>
                <a:spcPts val="0"/>
              </a:spcAft>
              <a:buClrTx/>
              <a:buSzTx/>
              <a:tabLst/>
              <a:defRPr/>
            </a:pPr>
            <a:r>
              <a:rPr lang="en-GB" sz="1200" b="1" dirty="0">
                <a:solidFill>
                  <a:prstClr val="black"/>
                </a:solidFill>
                <a:latin typeface="Century Gothic" panose="020B0502020202020204" pitchFamily="34" charset="0"/>
              </a:rPr>
              <a:t>Mathematics Year 4: </a:t>
            </a:r>
            <a:r>
              <a:rPr lang="en-GB" sz="1200" b="1" dirty="0">
                <a:solidFill>
                  <a:schemeClr val="tx1"/>
                </a:solidFill>
                <a:latin typeface="Century Gothic" panose="020B0502020202020204" pitchFamily="34" charset="0"/>
              </a:rPr>
              <a:t>(4C6a) </a:t>
            </a:r>
            <a:r>
              <a:rPr lang="en-GB" sz="1200" b="1" dirty="0">
                <a:latin typeface="Century Gothic" panose="020B0502020202020204" pitchFamily="34" charset="0"/>
                <a:hlinkClick r:id="rId4"/>
              </a:rPr>
              <a:t>Recall multiplication and division facts for multiplication tables up to 12 × 12</a:t>
            </a:r>
            <a:endParaRPr lang="en-GB" sz="1200" b="1" dirty="0">
              <a:solidFill>
                <a:prstClr val="black"/>
              </a:solidFill>
              <a:latin typeface="Century Gothic" panose="020B0502020202020204" pitchFamily="34" charset="0"/>
            </a:endParaRPr>
          </a:p>
          <a:p>
            <a:pPr fontAlgn="base">
              <a:lnSpc>
                <a:spcPct val="100000"/>
              </a:lnSpc>
              <a:spcAft>
                <a:spcPts val="0"/>
              </a:spcAft>
              <a:buClrTx/>
              <a:buSzTx/>
              <a:tabLst/>
              <a:defRPr/>
            </a:pPr>
            <a:r>
              <a:rPr lang="en-GB" sz="1200" b="1" dirty="0">
                <a:solidFill>
                  <a:prstClr val="black"/>
                </a:solidFill>
                <a:latin typeface="Century Gothic" panose="020B0502020202020204" pitchFamily="34" charset="0"/>
              </a:rPr>
              <a:t>Mathematics Year 4</a:t>
            </a:r>
            <a:r>
              <a:rPr lang="en-GB" sz="1200" b="1" dirty="0">
                <a:solidFill>
                  <a:schemeClr val="tx1"/>
                </a:solidFill>
                <a:latin typeface="Century Gothic" panose="020B0502020202020204" pitchFamily="34" charset="0"/>
              </a:rPr>
              <a:t>: (4C6c) </a:t>
            </a:r>
            <a:r>
              <a:rPr lang="en-GB" sz="1200" b="1" u="sng" dirty="0">
                <a:latin typeface="Century Gothic" panose="020B0502020202020204" pitchFamily="34" charset="0"/>
                <a:hlinkClick r:id="rId5"/>
              </a:rPr>
              <a:t>Recognise and use factor pairs and commutativity in mental calculations</a:t>
            </a:r>
            <a:endParaRPr lang="en-GB" sz="1200" b="1" u="sng" dirty="0">
              <a:latin typeface="Century Gothic" panose="020B0502020202020204" pitchFamily="34" charset="0"/>
            </a:endParaRPr>
          </a:p>
          <a:p>
            <a:pPr fontAlgn="base">
              <a:lnSpc>
                <a:spcPct val="100000"/>
              </a:lnSpc>
              <a:spcAft>
                <a:spcPts val="0"/>
              </a:spcAft>
              <a:buClrTx/>
              <a:buSzTx/>
              <a:tabLst/>
              <a:defRPr/>
            </a:pPr>
            <a:endParaRPr lang="en-GB" sz="1200" b="1" u="sng" dirty="0">
              <a:solidFill>
                <a:schemeClr val="tx1"/>
              </a:solidFill>
              <a:latin typeface="Century Gothic" panose="020B0502020202020204" pitchFamily="34" charset="0"/>
            </a:endParaRPr>
          </a:p>
          <a:p>
            <a:pPr fontAlgn="base">
              <a:lnSpc>
                <a:spcPct val="100000"/>
              </a:lnSpc>
              <a:spcAft>
                <a:spcPts val="0"/>
              </a:spcAft>
              <a:buClrTx/>
              <a:buSzTx/>
              <a:tabLst/>
              <a:defRPr/>
            </a:pPr>
            <a:endParaRPr lang="en-GB" sz="1200" b="1" dirty="0">
              <a:solidFill>
                <a:schemeClr val="tx1"/>
              </a:solidFill>
              <a:latin typeface="Century Gothic" panose="020B0502020202020204" pitchFamily="34" charset="0"/>
            </a:endParaRPr>
          </a:p>
          <a:p>
            <a:pPr fontAlgn="base">
              <a:lnSpc>
                <a:spcPct val="100000"/>
              </a:lnSpc>
              <a:spcAft>
                <a:spcPts val="0"/>
              </a:spcAft>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6"/>
              </a:rPr>
              <a:t>Year 4 Multiplication and Division</a:t>
            </a:r>
            <a:r>
              <a:rPr lang="en-GB" sz="1600" b="1" dirty="0">
                <a:solidFill>
                  <a:prstClr val="black"/>
                </a:solidFill>
                <a:latin typeface="Century Gothic" panose="020B0502020202020204" pitchFamily="34" charset="0"/>
              </a:rPr>
              <a:t> resources.</a:t>
            </a: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7"/>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the statement below correct?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Do you agree? Explain your answer.</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This is true, however…</a:t>
            </a: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6" name="Rectangle: Rounded Corners 5">
            <a:extLst>
              <a:ext uri="{FF2B5EF4-FFF2-40B4-BE49-F238E27FC236}">
                <a16:creationId xmlns:a16="http://schemas.microsoft.com/office/drawing/2014/main" id="{6420332F-2DDD-4ACB-AF1E-5BF11E6FC676}"/>
              </a:ext>
            </a:extLst>
          </p:cNvPr>
          <p:cNvSpPr/>
          <p:nvPr/>
        </p:nvSpPr>
        <p:spPr>
          <a:xfrm>
            <a:off x="1598229" y="2094845"/>
            <a:ext cx="5947542" cy="1334155"/>
          </a:xfrm>
          <a:prstGeom prst="roundRect">
            <a:avLst/>
          </a:prstGeom>
          <a:solidFill>
            <a:schemeClr val="bg1"/>
          </a:solidFill>
          <a:ln w="38100">
            <a:solidFill>
              <a:srgbClr val="FF66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800" b="1" dirty="0">
                <a:latin typeface="Century Gothic" panose="020B0502020202020204" pitchFamily="34" charset="0"/>
              </a:rPr>
              <a:t>36 has more factor pairs than 32 because it is a bigger number.</a:t>
            </a:r>
          </a:p>
        </p:txBody>
      </p:sp>
    </p:spTree>
    <p:extLst>
      <p:ext uri="{BB962C8B-B14F-4D97-AF65-F5344CB8AC3E}">
        <p14:creationId xmlns:p14="http://schemas.microsoft.com/office/powerpoint/2010/main" val="3781647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the statement below correct?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Do you agree? Explain your answer.</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This is true, however it has nothing to do with the size of number. For example, 36 has 5 factor pairs, but 44 has only 3 and 37 has only one factor pair. </a:t>
            </a: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6" name="Rectangle: Rounded Corners 5">
            <a:extLst>
              <a:ext uri="{FF2B5EF4-FFF2-40B4-BE49-F238E27FC236}">
                <a16:creationId xmlns:a16="http://schemas.microsoft.com/office/drawing/2014/main" id="{6420332F-2DDD-4ACB-AF1E-5BF11E6FC676}"/>
              </a:ext>
            </a:extLst>
          </p:cNvPr>
          <p:cNvSpPr/>
          <p:nvPr/>
        </p:nvSpPr>
        <p:spPr>
          <a:xfrm>
            <a:off x="1598229" y="2094845"/>
            <a:ext cx="5947542" cy="1334155"/>
          </a:xfrm>
          <a:prstGeom prst="roundRect">
            <a:avLst/>
          </a:prstGeom>
          <a:solidFill>
            <a:schemeClr val="bg1"/>
          </a:solidFill>
          <a:ln w="38100">
            <a:solidFill>
              <a:srgbClr val="FF66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800" b="1" dirty="0">
                <a:latin typeface="Century Gothic" panose="020B0502020202020204" pitchFamily="34" charset="0"/>
              </a:rPr>
              <a:t>36 has more factor pairs than 32 because it is a bigger number.</a:t>
            </a:r>
          </a:p>
        </p:txBody>
      </p:sp>
    </p:spTree>
    <p:extLst>
      <p:ext uri="{BB962C8B-B14F-4D97-AF65-F5344CB8AC3E}">
        <p14:creationId xmlns:p14="http://schemas.microsoft.com/office/powerpoint/2010/main" val="2680615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27814" y="6454317"/>
            <a:ext cx="1231337" cy="403587"/>
            <a:chOff x="36360" y="6454317"/>
            <a:chExt cx="1231337"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36360"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4 – Spring Block 1 – Multiplication and Division</a:t>
            </a:r>
            <a:br>
              <a:rPr lang="en-GB" sz="1600" b="1" dirty="0">
                <a:solidFill>
                  <a:schemeClr val="bg2">
                    <a:lumMod val="50000"/>
                  </a:schemeClr>
                </a:solidFill>
                <a:latin typeface="Century Gothic" panose="020B0502020202020204" pitchFamily="34" charset="0"/>
              </a:rPr>
            </a:br>
            <a:endParaRPr lang="en-GB" sz="16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3: Factor Pairs</a:t>
            </a:r>
          </a:p>
          <a:p>
            <a:pPr lvl="0" fontAlgn="base">
              <a:defRPr/>
            </a:pPr>
            <a:endParaRPr lang="en-GB" sz="1400" dirty="0">
              <a:solidFill>
                <a:prstClr val="black"/>
              </a:solidFill>
              <a:latin typeface="SassoonCRInfantMedium" panose="02000603020000020003" pitchFamily="2" charset="0"/>
            </a:endParaRPr>
          </a:p>
        </p:txBody>
      </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these questions about the 11 and 12 times table.</a:t>
            </a: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BEFF8518-CFF0-40C5-BAA9-0BD0C0E8DC00}"/>
              </a:ext>
            </a:extLst>
          </p:cNvPr>
          <p:cNvGraphicFramePr>
            <a:graphicFrameLocks noGrp="1"/>
          </p:cNvGraphicFramePr>
          <p:nvPr>
            <p:extLst>
              <p:ext uri="{D42A27DB-BD31-4B8C-83A1-F6EECF244321}">
                <p14:modId xmlns:p14="http://schemas.microsoft.com/office/powerpoint/2010/main" val="497790932"/>
              </p:ext>
            </p:extLst>
          </p:nvPr>
        </p:nvGraphicFramePr>
        <p:xfrm>
          <a:off x="1559943" y="1981619"/>
          <a:ext cx="6024113" cy="2638780"/>
        </p:xfrm>
        <a:graphic>
          <a:graphicData uri="http://schemas.openxmlformats.org/drawingml/2006/table">
            <a:tbl>
              <a:tblPr firstRow="1" bandRow="1">
                <a:tableStyleId>{5940675A-B579-460E-94D1-54222C63F5DA}</a:tableStyleId>
              </a:tblPr>
              <a:tblGrid>
                <a:gridCol w="1770057">
                  <a:extLst>
                    <a:ext uri="{9D8B030D-6E8A-4147-A177-3AD203B41FA5}">
                      <a16:colId xmlns:a16="http://schemas.microsoft.com/office/drawing/2014/main" val="3877617159"/>
                    </a:ext>
                  </a:extLst>
                </a:gridCol>
                <a:gridCol w="885028">
                  <a:extLst>
                    <a:ext uri="{9D8B030D-6E8A-4147-A177-3AD203B41FA5}">
                      <a16:colId xmlns:a16="http://schemas.microsoft.com/office/drawing/2014/main" val="616311692"/>
                    </a:ext>
                  </a:extLst>
                </a:gridCol>
                <a:gridCol w="612000">
                  <a:extLst>
                    <a:ext uri="{9D8B030D-6E8A-4147-A177-3AD203B41FA5}">
                      <a16:colId xmlns:a16="http://schemas.microsoft.com/office/drawing/2014/main" val="1165275927"/>
                    </a:ext>
                  </a:extLst>
                </a:gridCol>
                <a:gridCol w="1872000">
                  <a:extLst>
                    <a:ext uri="{9D8B030D-6E8A-4147-A177-3AD203B41FA5}">
                      <a16:colId xmlns:a16="http://schemas.microsoft.com/office/drawing/2014/main" val="1403839065"/>
                    </a:ext>
                  </a:extLst>
                </a:gridCol>
                <a:gridCol w="885028">
                  <a:extLst>
                    <a:ext uri="{9D8B030D-6E8A-4147-A177-3AD203B41FA5}">
                      <a16:colId xmlns:a16="http://schemas.microsoft.com/office/drawing/2014/main" val="1137640147"/>
                    </a:ext>
                  </a:extLst>
                </a:gridCol>
              </a:tblGrid>
              <a:tr h="527395">
                <a:tc>
                  <a:txBody>
                    <a:bodyPr/>
                    <a:lstStyle/>
                    <a:p>
                      <a:pPr algn="ctr"/>
                      <a:r>
                        <a:rPr lang="en-GB" sz="2600" b="1" dirty="0">
                          <a:latin typeface="Century Gothic" panose="020B0502020202020204" pitchFamily="34" charset="0"/>
                        </a:rPr>
                        <a:t>1 x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12 ÷ 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40171281"/>
                  </a:ext>
                </a:extLst>
              </a:tr>
              <a:tr h="527395">
                <a:tc>
                  <a:txBody>
                    <a:bodyPr/>
                    <a:lstStyle/>
                    <a:p>
                      <a:pPr algn="ctr"/>
                      <a:r>
                        <a:rPr lang="en-GB" sz="2600" b="1" dirty="0">
                          <a:latin typeface="Century Gothic" panose="020B0502020202020204" pitchFamily="34" charset="0"/>
                        </a:rPr>
                        <a:t>11 ÷ 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2 x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64641712"/>
                  </a:ext>
                </a:extLst>
              </a:tr>
              <a:tr h="527395">
                <a:tc>
                  <a:txBody>
                    <a:bodyPr/>
                    <a:lstStyle/>
                    <a:p>
                      <a:pPr algn="ctr"/>
                      <a:r>
                        <a:rPr lang="en-GB" sz="2600" b="1" dirty="0">
                          <a:latin typeface="Century Gothic" panose="020B0502020202020204" pitchFamily="34" charset="0"/>
                        </a:rPr>
                        <a:t>22 ÷ 2 =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4 x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255989"/>
                  </a:ext>
                </a:extLst>
              </a:tr>
              <a:tr h="529200">
                <a:tc>
                  <a:txBody>
                    <a:bodyPr/>
                    <a:lstStyle/>
                    <a:p>
                      <a:pPr algn="ctr"/>
                      <a:r>
                        <a:rPr lang="en-GB" sz="2600" b="1" dirty="0">
                          <a:latin typeface="Century Gothic" panose="020B0502020202020204" pitchFamily="34" charset="0"/>
                        </a:rPr>
                        <a:t>3 x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108 ÷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86859817"/>
                  </a:ext>
                </a:extLst>
              </a:tr>
              <a:tr h="527395">
                <a:tc>
                  <a:txBody>
                    <a:bodyPr/>
                    <a:lstStyle/>
                    <a:p>
                      <a:pPr algn="ctr"/>
                      <a:r>
                        <a:rPr lang="en-GB" sz="2600" b="1" dirty="0">
                          <a:latin typeface="Century Gothic" panose="020B0502020202020204" pitchFamily="34" charset="0"/>
                        </a:rPr>
                        <a:t>99 ÷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60 ÷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8178932"/>
                  </a:ext>
                </a:extLst>
              </a:tr>
            </a:tbl>
          </a:graphicData>
        </a:graphic>
      </p:graphicFrame>
    </p:spTree>
    <p:extLst>
      <p:ext uri="{BB962C8B-B14F-4D97-AF65-F5344CB8AC3E}">
        <p14:creationId xmlns:p14="http://schemas.microsoft.com/office/powerpoint/2010/main" val="273723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400" b="1" u="sng"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these questions about the 11 and 12 times table.</a:t>
            </a: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BEFF8518-CFF0-40C5-BAA9-0BD0C0E8DC00}"/>
              </a:ext>
            </a:extLst>
          </p:cNvPr>
          <p:cNvGraphicFramePr>
            <a:graphicFrameLocks noGrp="1"/>
          </p:cNvGraphicFramePr>
          <p:nvPr>
            <p:extLst>
              <p:ext uri="{D42A27DB-BD31-4B8C-83A1-F6EECF244321}">
                <p14:modId xmlns:p14="http://schemas.microsoft.com/office/powerpoint/2010/main" val="370631852"/>
              </p:ext>
            </p:extLst>
          </p:nvPr>
        </p:nvGraphicFramePr>
        <p:xfrm>
          <a:off x="1559943" y="1981619"/>
          <a:ext cx="6024113" cy="2638780"/>
        </p:xfrm>
        <a:graphic>
          <a:graphicData uri="http://schemas.openxmlformats.org/drawingml/2006/table">
            <a:tbl>
              <a:tblPr firstRow="1" bandRow="1">
                <a:tableStyleId>{5940675A-B579-460E-94D1-54222C63F5DA}</a:tableStyleId>
              </a:tblPr>
              <a:tblGrid>
                <a:gridCol w="1770057">
                  <a:extLst>
                    <a:ext uri="{9D8B030D-6E8A-4147-A177-3AD203B41FA5}">
                      <a16:colId xmlns:a16="http://schemas.microsoft.com/office/drawing/2014/main" val="3877617159"/>
                    </a:ext>
                  </a:extLst>
                </a:gridCol>
                <a:gridCol w="885028">
                  <a:extLst>
                    <a:ext uri="{9D8B030D-6E8A-4147-A177-3AD203B41FA5}">
                      <a16:colId xmlns:a16="http://schemas.microsoft.com/office/drawing/2014/main" val="616311692"/>
                    </a:ext>
                  </a:extLst>
                </a:gridCol>
                <a:gridCol w="612000">
                  <a:extLst>
                    <a:ext uri="{9D8B030D-6E8A-4147-A177-3AD203B41FA5}">
                      <a16:colId xmlns:a16="http://schemas.microsoft.com/office/drawing/2014/main" val="1165275927"/>
                    </a:ext>
                  </a:extLst>
                </a:gridCol>
                <a:gridCol w="1872000">
                  <a:extLst>
                    <a:ext uri="{9D8B030D-6E8A-4147-A177-3AD203B41FA5}">
                      <a16:colId xmlns:a16="http://schemas.microsoft.com/office/drawing/2014/main" val="1403839065"/>
                    </a:ext>
                  </a:extLst>
                </a:gridCol>
                <a:gridCol w="885028">
                  <a:extLst>
                    <a:ext uri="{9D8B030D-6E8A-4147-A177-3AD203B41FA5}">
                      <a16:colId xmlns:a16="http://schemas.microsoft.com/office/drawing/2014/main" val="1137640147"/>
                    </a:ext>
                  </a:extLst>
                </a:gridCol>
              </a:tblGrid>
              <a:tr h="527395">
                <a:tc>
                  <a:txBody>
                    <a:bodyPr/>
                    <a:lstStyle/>
                    <a:p>
                      <a:pPr algn="ctr"/>
                      <a:r>
                        <a:rPr lang="en-GB" sz="2600" b="1" dirty="0">
                          <a:latin typeface="Century Gothic" panose="020B0502020202020204" pitchFamily="34" charset="0"/>
                        </a:rPr>
                        <a:t>1 x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11</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12 ÷ 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12</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40171281"/>
                  </a:ext>
                </a:extLst>
              </a:tr>
              <a:tr h="527395">
                <a:tc>
                  <a:txBody>
                    <a:bodyPr/>
                    <a:lstStyle/>
                    <a:p>
                      <a:pPr algn="ctr"/>
                      <a:r>
                        <a:rPr lang="en-GB" sz="2600" b="1" dirty="0">
                          <a:latin typeface="Century Gothic" panose="020B0502020202020204" pitchFamily="34" charset="0"/>
                        </a:rPr>
                        <a:t>11 ÷ 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11</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2 x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24</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64641712"/>
                  </a:ext>
                </a:extLst>
              </a:tr>
              <a:tr h="527395">
                <a:tc>
                  <a:txBody>
                    <a:bodyPr/>
                    <a:lstStyle/>
                    <a:p>
                      <a:pPr algn="ctr"/>
                      <a:r>
                        <a:rPr lang="en-GB" sz="2600" b="1" dirty="0">
                          <a:latin typeface="Century Gothic" panose="020B0502020202020204" pitchFamily="34" charset="0"/>
                        </a:rPr>
                        <a:t>22 ÷ 2 =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11</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4 x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48</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255989"/>
                  </a:ext>
                </a:extLst>
              </a:tr>
              <a:tr h="529200">
                <a:tc>
                  <a:txBody>
                    <a:bodyPr/>
                    <a:lstStyle/>
                    <a:p>
                      <a:pPr algn="ctr"/>
                      <a:r>
                        <a:rPr lang="en-GB" sz="2600" b="1" dirty="0">
                          <a:latin typeface="Century Gothic" panose="020B0502020202020204" pitchFamily="34" charset="0"/>
                        </a:rPr>
                        <a:t>3 x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33</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108 ÷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9</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86859817"/>
                  </a:ext>
                </a:extLst>
              </a:tr>
              <a:tr h="527395">
                <a:tc>
                  <a:txBody>
                    <a:bodyPr/>
                    <a:lstStyle/>
                    <a:p>
                      <a:pPr algn="ctr"/>
                      <a:r>
                        <a:rPr lang="en-GB" sz="2600" b="1" dirty="0">
                          <a:latin typeface="Century Gothic" panose="020B0502020202020204" pitchFamily="34" charset="0"/>
                        </a:rPr>
                        <a:t>99 ÷ 11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9</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600" b="1" dirty="0">
                        <a:latin typeface="Century Gothic" panose="020B0502020202020204" pitchFamily="34" charset="0"/>
                      </a:endParaRP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GB" sz="2600" b="1" dirty="0">
                          <a:latin typeface="Century Gothic" panose="020B0502020202020204" pitchFamily="34" charset="0"/>
                        </a:rPr>
                        <a:t>60 ÷ 12 =</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600" b="1" dirty="0">
                          <a:solidFill>
                            <a:srgbClr val="FF0000"/>
                          </a:solidFill>
                          <a:latin typeface="Century Gothic" panose="020B0502020202020204" pitchFamily="34" charset="0"/>
                        </a:rPr>
                        <a:t>5</a:t>
                      </a:r>
                    </a:p>
                  </a:txBody>
                  <a:tcPr marL="121706" marR="121706" marT="60853" marB="60853">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8178932"/>
                  </a:ext>
                </a:extLst>
              </a:tr>
            </a:tbl>
          </a:graphicData>
        </a:graphic>
      </p:graphicFrame>
    </p:spTree>
    <p:extLst>
      <p:ext uri="{BB962C8B-B14F-4D97-AF65-F5344CB8AC3E}">
        <p14:creationId xmlns:p14="http://schemas.microsoft.com/office/powerpoint/2010/main" val="3602762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6" name="Picture 15">
            <a:extLst>
              <a:ext uri="{FF2B5EF4-FFF2-40B4-BE49-F238E27FC236}">
                <a16:creationId xmlns:a16="http://schemas.microsoft.com/office/drawing/2014/main" id="{7CA72DC7-6534-4CA8-BB7B-D2923BB12FB3}"/>
              </a:ext>
            </a:extLst>
          </p:cNvPr>
          <p:cNvPicPr>
            <a:picLocks noChangeAspect="1"/>
          </p:cNvPicPr>
          <p:nvPr/>
        </p:nvPicPr>
        <p:blipFill>
          <a:blip r:embed="rId4"/>
          <a:stretch>
            <a:fillRect/>
          </a:stretch>
        </p:blipFill>
        <p:spPr>
          <a:xfrm>
            <a:off x="115438" y="139397"/>
            <a:ext cx="8913124" cy="6322100"/>
          </a:xfrm>
          <a:prstGeom prst="rect">
            <a:avLst/>
          </a:prstGeom>
        </p:spPr>
      </p:pic>
      <p:sp>
        <p:nvSpPr>
          <p:cNvPr id="33" name="Rectangle 32">
            <a:extLst>
              <a:ext uri="{FF2B5EF4-FFF2-40B4-BE49-F238E27FC236}">
                <a16:creationId xmlns:a16="http://schemas.microsoft.com/office/drawing/2014/main" id="{45D312DF-E2AE-4DCD-8E2D-67B420C88D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factor crab.</a:t>
            </a:r>
          </a:p>
          <a:p>
            <a:pPr lvl="0" algn="ctr"/>
            <a:endParaRPr lang="en-GB" sz="2400" b="1" u="sng" dirty="0">
              <a:solidFill>
                <a:schemeClr val="tx1"/>
              </a:solidFill>
              <a:latin typeface="Century Gothic" panose="020B0502020202020204" pitchFamily="34" charset="0"/>
            </a:endParaRPr>
          </a:p>
        </p:txBody>
      </p:sp>
      <p:sp>
        <p:nvSpPr>
          <p:cNvPr id="3" name="Rectangle 2">
            <a:extLst>
              <a:ext uri="{FF2B5EF4-FFF2-40B4-BE49-F238E27FC236}">
                <a16:creationId xmlns:a16="http://schemas.microsoft.com/office/drawing/2014/main" id="{A1F3566E-D61C-4312-9403-038C43F1C39B}"/>
              </a:ext>
            </a:extLst>
          </p:cNvPr>
          <p:cNvSpPr/>
          <p:nvPr/>
        </p:nvSpPr>
        <p:spPr>
          <a:xfrm>
            <a:off x="4032986" y="3711301"/>
            <a:ext cx="720000" cy="7200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solidFill>
                <a:srgbClr val="FF0000"/>
              </a:solidFill>
              <a:latin typeface="Century Gothic" panose="020B0502020202020204" pitchFamily="34" charset="0"/>
            </a:endParaRPr>
          </a:p>
        </p:txBody>
      </p:sp>
      <p:grpSp>
        <p:nvGrpSpPr>
          <p:cNvPr id="21" name="Group 20">
            <a:extLst>
              <a:ext uri="{FF2B5EF4-FFF2-40B4-BE49-F238E27FC236}">
                <a16:creationId xmlns:a16="http://schemas.microsoft.com/office/drawing/2014/main" id="{E2C16565-FE51-47F0-A02A-F7A1FF77105F}"/>
              </a:ext>
            </a:extLst>
          </p:cNvPr>
          <p:cNvGrpSpPr/>
          <p:nvPr/>
        </p:nvGrpSpPr>
        <p:grpSpPr>
          <a:xfrm>
            <a:off x="1602885" y="1752476"/>
            <a:ext cx="5867467" cy="3864693"/>
            <a:chOff x="1602885" y="1752476"/>
            <a:chExt cx="5867467" cy="3864693"/>
          </a:xfrm>
        </p:grpSpPr>
        <p:sp>
          <p:nvSpPr>
            <p:cNvPr id="22" name="Rectangle 21">
              <a:extLst>
                <a:ext uri="{FF2B5EF4-FFF2-40B4-BE49-F238E27FC236}">
                  <a16:creationId xmlns:a16="http://schemas.microsoft.com/office/drawing/2014/main" id="{11A11B98-F608-4BDB-BE86-92A5723D7325}"/>
                </a:ext>
              </a:extLst>
            </p:cNvPr>
            <p:cNvSpPr/>
            <p:nvPr/>
          </p:nvSpPr>
          <p:spPr>
            <a:xfrm>
              <a:off x="6124857" y="4897169"/>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4</a:t>
              </a:r>
            </a:p>
          </p:txBody>
        </p:sp>
        <p:sp>
          <p:nvSpPr>
            <p:cNvPr id="23" name="Rectangle 22">
              <a:extLst>
                <a:ext uri="{FF2B5EF4-FFF2-40B4-BE49-F238E27FC236}">
                  <a16:creationId xmlns:a16="http://schemas.microsoft.com/office/drawing/2014/main" id="{49F49B9E-7095-4290-A6B7-65DEB5F1BAC2}"/>
                </a:ext>
              </a:extLst>
            </p:cNvPr>
            <p:cNvSpPr/>
            <p:nvPr/>
          </p:nvSpPr>
          <p:spPr>
            <a:xfrm>
              <a:off x="1980340" y="1752476"/>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1</a:t>
              </a:r>
              <a:endParaRPr lang="en-GB" b="1" dirty="0">
                <a:latin typeface="Century Gothic" panose="020B0502020202020204" pitchFamily="34" charset="0"/>
              </a:endParaRPr>
            </a:p>
          </p:txBody>
        </p:sp>
        <p:sp>
          <p:nvSpPr>
            <p:cNvPr id="24" name="Rectangle 23">
              <a:extLst>
                <a:ext uri="{FF2B5EF4-FFF2-40B4-BE49-F238E27FC236}">
                  <a16:creationId xmlns:a16="http://schemas.microsoft.com/office/drawing/2014/main" id="{7C0EA54A-B8BA-408B-9DFC-E0C228799DFB}"/>
                </a:ext>
              </a:extLst>
            </p:cNvPr>
            <p:cNvSpPr/>
            <p:nvPr/>
          </p:nvSpPr>
          <p:spPr>
            <a:xfrm>
              <a:off x="1602885" y="3351301"/>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2</a:t>
              </a:r>
            </a:p>
          </p:txBody>
        </p:sp>
        <p:sp>
          <p:nvSpPr>
            <p:cNvPr id="25" name="Rectangle 24">
              <a:extLst>
                <a:ext uri="{FF2B5EF4-FFF2-40B4-BE49-F238E27FC236}">
                  <a16:creationId xmlns:a16="http://schemas.microsoft.com/office/drawing/2014/main" id="{911F198E-0722-44FA-A387-5C418CAFDF5C}"/>
                </a:ext>
              </a:extLst>
            </p:cNvPr>
            <p:cNvSpPr/>
            <p:nvPr/>
          </p:nvSpPr>
          <p:spPr>
            <a:xfrm>
              <a:off x="6476843" y="1752476"/>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16</a:t>
              </a:r>
            </a:p>
          </p:txBody>
        </p:sp>
        <p:sp>
          <p:nvSpPr>
            <p:cNvPr id="26" name="Rectangle 25">
              <a:extLst>
                <a:ext uri="{FF2B5EF4-FFF2-40B4-BE49-F238E27FC236}">
                  <a16:creationId xmlns:a16="http://schemas.microsoft.com/office/drawing/2014/main" id="{0832F76C-941E-4527-8481-3D5E2C165821}"/>
                </a:ext>
              </a:extLst>
            </p:cNvPr>
            <p:cNvSpPr/>
            <p:nvPr/>
          </p:nvSpPr>
          <p:spPr>
            <a:xfrm>
              <a:off x="6750352" y="3351301"/>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8</a:t>
              </a:r>
            </a:p>
          </p:txBody>
        </p:sp>
        <p:sp>
          <p:nvSpPr>
            <p:cNvPr id="27" name="Rectangle 26">
              <a:extLst>
                <a:ext uri="{FF2B5EF4-FFF2-40B4-BE49-F238E27FC236}">
                  <a16:creationId xmlns:a16="http://schemas.microsoft.com/office/drawing/2014/main" id="{9DA6C221-F93C-4059-83C0-5A16FFCEB571}"/>
                </a:ext>
              </a:extLst>
            </p:cNvPr>
            <p:cNvSpPr/>
            <p:nvPr/>
          </p:nvSpPr>
          <p:spPr>
            <a:xfrm>
              <a:off x="1947387" y="4897169"/>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4</a:t>
              </a:r>
            </a:p>
          </p:txBody>
        </p:sp>
      </p:grpSp>
    </p:spTree>
    <p:extLst>
      <p:ext uri="{BB962C8B-B14F-4D97-AF65-F5344CB8AC3E}">
        <p14:creationId xmlns:p14="http://schemas.microsoft.com/office/powerpoint/2010/main" val="3689650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6" name="Picture 15">
            <a:extLst>
              <a:ext uri="{FF2B5EF4-FFF2-40B4-BE49-F238E27FC236}">
                <a16:creationId xmlns:a16="http://schemas.microsoft.com/office/drawing/2014/main" id="{7CA72DC7-6534-4CA8-BB7B-D2923BB12FB3}"/>
              </a:ext>
            </a:extLst>
          </p:cNvPr>
          <p:cNvPicPr>
            <a:picLocks noChangeAspect="1"/>
          </p:cNvPicPr>
          <p:nvPr/>
        </p:nvPicPr>
        <p:blipFill>
          <a:blip r:embed="rId4"/>
          <a:stretch>
            <a:fillRect/>
          </a:stretch>
        </p:blipFill>
        <p:spPr>
          <a:xfrm>
            <a:off x="115438" y="139397"/>
            <a:ext cx="8913124" cy="6322100"/>
          </a:xfrm>
          <a:prstGeom prst="rect">
            <a:avLst/>
          </a:prstGeom>
        </p:spPr>
      </p:pic>
      <p:sp>
        <p:nvSpPr>
          <p:cNvPr id="33" name="Rectangle 32">
            <a:extLst>
              <a:ext uri="{FF2B5EF4-FFF2-40B4-BE49-F238E27FC236}">
                <a16:creationId xmlns:a16="http://schemas.microsoft.com/office/drawing/2014/main" id="{45D312DF-E2AE-4DCD-8E2D-67B420C88D8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factor crab.</a:t>
            </a:r>
          </a:p>
          <a:p>
            <a:pPr lvl="0" algn="ctr"/>
            <a:endParaRPr lang="en-GB" sz="2400" b="1" u="sng" dirty="0">
              <a:solidFill>
                <a:schemeClr val="tx1"/>
              </a:solidFill>
              <a:latin typeface="Century Gothic" panose="020B0502020202020204" pitchFamily="34" charset="0"/>
            </a:endParaRPr>
          </a:p>
        </p:txBody>
      </p:sp>
      <p:grpSp>
        <p:nvGrpSpPr>
          <p:cNvPr id="2" name="Group 1">
            <a:extLst>
              <a:ext uri="{FF2B5EF4-FFF2-40B4-BE49-F238E27FC236}">
                <a16:creationId xmlns:a16="http://schemas.microsoft.com/office/drawing/2014/main" id="{CB7222A8-F142-45F6-AF24-1596902B8181}"/>
              </a:ext>
            </a:extLst>
          </p:cNvPr>
          <p:cNvGrpSpPr/>
          <p:nvPr/>
        </p:nvGrpSpPr>
        <p:grpSpPr>
          <a:xfrm>
            <a:off x="1602885" y="1752476"/>
            <a:ext cx="5867467" cy="3864693"/>
            <a:chOff x="1602885" y="1752476"/>
            <a:chExt cx="5867467" cy="3864693"/>
          </a:xfrm>
        </p:grpSpPr>
        <p:sp>
          <p:nvSpPr>
            <p:cNvPr id="35" name="Rectangle 34">
              <a:extLst>
                <a:ext uri="{FF2B5EF4-FFF2-40B4-BE49-F238E27FC236}">
                  <a16:creationId xmlns:a16="http://schemas.microsoft.com/office/drawing/2014/main" id="{B7D87D86-DA4E-40A9-B596-41485BB019BD}"/>
                </a:ext>
              </a:extLst>
            </p:cNvPr>
            <p:cNvSpPr/>
            <p:nvPr/>
          </p:nvSpPr>
          <p:spPr>
            <a:xfrm>
              <a:off x="6124857" y="4897169"/>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4</a:t>
              </a:r>
            </a:p>
          </p:txBody>
        </p:sp>
        <p:sp>
          <p:nvSpPr>
            <p:cNvPr id="36" name="Rectangle 35">
              <a:extLst>
                <a:ext uri="{FF2B5EF4-FFF2-40B4-BE49-F238E27FC236}">
                  <a16:creationId xmlns:a16="http://schemas.microsoft.com/office/drawing/2014/main" id="{F628EE27-335D-4A7E-ACFB-8CA12D28F650}"/>
                </a:ext>
              </a:extLst>
            </p:cNvPr>
            <p:cNvSpPr/>
            <p:nvPr/>
          </p:nvSpPr>
          <p:spPr>
            <a:xfrm>
              <a:off x="1980340" y="1752476"/>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1</a:t>
              </a:r>
              <a:endParaRPr lang="en-GB" b="1" dirty="0">
                <a:latin typeface="Century Gothic" panose="020B0502020202020204" pitchFamily="34" charset="0"/>
              </a:endParaRPr>
            </a:p>
          </p:txBody>
        </p:sp>
        <p:sp>
          <p:nvSpPr>
            <p:cNvPr id="37" name="Rectangle 36">
              <a:extLst>
                <a:ext uri="{FF2B5EF4-FFF2-40B4-BE49-F238E27FC236}">
                  <a16:creationId xmlns:a16="http://schemas.microsoft.com/office/drawing/2014/main" id="{F0BE8B96-5A6D-49C5-BF78-33D00BE87973}"/>
                </a:ext>
              </a:extLst>
            </p:cNvPr>
            <p:cNvSpPr/>
            <p:nvPr/>
          </p:nvSpPr>
          <p:spPr>
            <a:xfrm>
              <a:off x="1602885" y="3351301"/>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2</a:t>
              </a:r>
            </a:p>
          </p:txBody>
        </p:sp>
        <p:sp>
          <p:nvSpPr>
            <p:cNvPr id="38" name="Rectangle 37">
              <a:extLst>
                <a:ext uri="{FF2B5EF4-FFF2-40B4-BE49-F238E27FC236}">
                  <a16:creationId xmlns:a16="http://schemas.microsoft.com/office/drawing/2014/main" id="{D46182D8-DA4B-4970-8949-E36BCC64669D}"/>
                </a:ext>
              </a:extLst>
            </p:cNvPr>
            <p:cNvSpPr/>
            <p:nvPr/>
          </p:nvSpPr>
          <p:spPr>
            <a:xfrm>
              <a:off x="6476843" y="1752476"/>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16</a:t>
              </a:r>
            </a:p>
          </p:txBody>
        </p:sp>
        <p:sp>
          <p:nvSpPr>
            <p:cNvPr id="39" name="Rectangle 38">
              <a:extLst>
                <a:ext uri="{FF2B5EF4-FFF2-40B4-BE49-F238E27FC236}">
                  <a16:creationId xmlns:a16="http://schemas.microsoft.com/office/drawing/2014/main" id="{265A6B00-8377-41D2-BCFC-9F4610AAA3BB}"/>
                </a:ext>
              </a:extLst>
            </p:cNvPr>
            <p:cNvSpPr/>
            <p:nvPr/>
          </p:nvSpPr>
          <p:spPr>
            <a:xfrm>
              <a:off x="6750352" y="3351301"/>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8</a:t>
              </a:r>
            </a:p>
          </p:txBody>
        </p:sp>
        <p:sp>
          <p:nvSpPr>
            <p:cNvPr id="40" name="Rectangle 39">
              <a:extLst>
                <a:ext uri="{FF2B5EF4-FFF2-40B4-BE49-F238E27FC236}">
                  <a16:creationId xmlns:a16="http://schemas.microsoft.com/office/drawing/2014/main" id="{04E24BB3-06AC-4262-946F-E103C5C7BB3D}"/>
                </a:ext>
              </a:extLst>
            </p:cNvPr>
            <p:cNvSpPr/>
            <p:nvPr/>
          </p:nvSpPr>
          <p:spPr>
            <a:xfrm>
              <a:off x="1947387" y="4897169"/>
              <a:ext cx="720000" cy="720000"/>
            </a:xfrm>
            <a:prstGeom prst="rect">
              <a:avLst/>
            </a:prstGeom>
            <a:solidFill>
              <a:schemeClr val="bg1"/>
            </a:solidFill>
            <a:ln w="38100"/>
          </p:spPr>
          <p:style>
            <a:lnRef idx="2">
              <a:schemeClr val="dk1"/>
            </a:lnRef>
            <a:fillRef idx="1">
              <a:schemeClr val="lt1"/>
            </a:fillRef>
            <a:effectRef idx="0">
              <a:schemeClr val="dk1"/>
            </a:effectRef>
            <a:fontRef idx="minor">
              <a:schemeClr val="dk1"/>
            </a:fontRef>
          </p:style>
          <p:txBody>
            <a:bodyPr rtlCol="0" anchor="ctr"/>
            <a:lstStyle/>
            <a:p>
              <a:pPr algn="ctr"/>
              <a:r>
                <a:rPr lang="en-GB" sz="2000" b="1" dirty="0">
                  <a:latin typeface="Century Gothic" panose="020B0502020202020204" pitchFamily="34" charset="0"/>
                </a:rPr>
                <a:t>4</a:t>
              </a:r>
            </a:p>
          </p:txBody>
        </p:sp>
      </p:grpSp>
      <p:sp>
        <p:nvSpPr>
          <p:cNvPr id="3" name="Rectangle 2">
            <a:extLst>
              <a:ext uri="{FF2B5EF4-FFF2-40B4-BE49-F238E27FC236}">
                <a16:creationId xmlns:a16="http://schemas.microsoft.com/office/drawing/2014/main" id="{A1F3566E-D61C-4312-9403-038C43F1C39B}"/>
              </a:ext>
            </a:extLst>
          </p:cNvPr>
          <p:cNvSpPr/>
          <p:nvPr/>
        </p:nvSpPr>
        <p:spPr>
          <a:xfrm>
            <a:off x="4032986" y="3711301"/>
            <a:ext cx="720000" cy="7200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Century Gothic" panose="020B0502020202020204" pitchFamily="34" charset="0"/>
              </a:rPr>
              <a:t>16</a:t>
            </a:r>
          </a:p>
        </p:txBody>
      </p:sp>
    </p:spTree>
    <p:extLst>
      <p:ext uri="{BB962C8B-B14F-4D97-AF65-F5344CB8AC3E}">
        <p14:creationId xmlns:p14="http://schemas.microsoft.com/office/powerpoint/2010/main" val="557408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Write the missing factors.</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F712E34C-4993-4CD5-86DA-792EF0D0ABB6}"/>
              </a:ext>
            </a:extLst>
          </p:cNvPr>
          <p:cNvGraphicFramePr>
            <a:graphicFrameLocks noGrp="1"/>
          </p:cNvGraphicFramePr>
          <p:nvPr>
            <p:extLst>
              <p:ext uri="{D42A27DB-BD31-4B8C-83A1-F6EECF244321}">
                <p14:modId xmlns:p14="http://schemas.microsoft.com/office/powerpoint/2010/main" val="1328667094"/>
              </p:ext>
            </p:extLst>
          </p:nvPr>
        </p:nvGraphicFramePr>
        <p:xfrm>
          <a:off x="2521828" y="1716712"/>
          <a:ext cx="4100344" cy="3591225"/>
        </p:xfrm>
        <a:graphic>
          <a:graphicData uri="http://schemas.openxmlformats.org/drawingml/2006/table">
            <a:tbl>
              <a:tblPr firstRow="1" bandRow="1">
                <a:tableStyleId>{5940675A-B579-460E-94D1-54222C63F5DA}</a:tableStyleId>
              </a:tblPr>
              <a:tblGrid>
                <a:gridCol w="683392">
                  <a:extLst>
                    <a:ext uri="{9D8B030D-6E8A-4147-A177-3AD203B41FA5}">
                      <a16:colId xmlns:a16="http://schemas.microsoft.com/office/drawing/2014/main" val="3626480693"/>
                    </a:ext>
                  </a:extLst>
                </a:gridCol>
                <a:gridCol w="683388">
                  <a:extLst>
                    <a:ext uri="{9D8B030D-6E8A-4147-A177-3AD203B41FA5}">
                      <a16:colId xmlns:a16="http://schemas.microsoft.com/office/drawing/2014/main" val="1520569747"/>
                    </a:ext>
                  </a:extLst>
                </a:gridCol>
                <a:gridCol w="683392">
                  <a:extLst>
                    <a:ext uri="{9D8B030D-6E8A-4147-A177-3AD203B41FA5}">
                      <a16:colId xmlns:a16="http://schemas.microsoft.com/office/drawing/2014/main" val="2148224826"/>
                    </a:ext>
                  </a:extLst>
                </a:gridCol>
                <a:gridCol w="683392">
                  <a:extLst>
                    <a:ext uri="{9D8B030D-6E8A-4147-A177-3AD203B41FA5}">
                      <a16:colId xmlns:a16="http://schemas.microsoft.com/office/drawing/2014/main" val="1758351635"/>
                    </a:ext>
                  </a:extLst>
                </a:gridCol>
                <a:gridCol w="683388">
                  <a:extLst>
                    <a:ext uri="{9D8B030D-6E8A-4147-A177-3AD203B41FA5}">
                      <a16:colId xmlns:a16="http://schemas.microsoft.com/office/drawing/2014/main" val="3865584606"/>
                    </a:ext>
                  </a:extLst>
                </a:gridCol>
                <a:gridCol w="683392">
                  <a:extLst>
                    <a:ext uri="{9D8B030D-6E8A-4147-A177-3AD203B41FA5}">
                      <a16:colId xmlns:a16="http://schemas.microsoft.com/office/drawing/2014/main" val="2095075174"/>
                    </a:ext>
                  </a:extLst>
                </a:gridCol>
              </a:tblGrid>
              <a:tr h="771692">
                <a:tc gridSpan="6">
                  <a:txBody>
                    <a:bodyPr/>
                    <a:lstStyle/>
                    <a:p>
                      <a:pPr algn="ctr"/>
                      <a:r>
                        <a:rPr lang="en-GB" sz="2500" b="1" dirty="0">
                          <a:latin typeface="Century Gothic" panose="020B0502020202020204" pitchFamily="34" charset="0"/>
                        </a:rPr>
                        <a:t>40</a:t>
                      </a:r>
                    </a:p>
                  </a:txBody>
                  <a:tcPr marL="100584" marR="100584" marT="50292" marB="50292"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01255382"/>
                  </a:ext>
                </a:extLst>
              </a:tr>
              <a:tr h="684000">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70050504"/>
                  </a:ext>
                </a:extLst>
              </a:tr>
              <a:tr h="684000">
                <a:tc>
                  <a:txBody>
                    <a:bodyPr/>
                    <a:lstStyle/>
                    <a:p>
                      <a:pPr algn="ctr"/>
                      <a:r>
                        <a:rPr lang="en-GB" sz="2500" b="1" dirty="0">
                          <a:latin typeface="Century Gothic" panose="020B0502020202020204" pitchFamily="34" charset="0"/>
                        </a:rPr>
                        <a:t>A.</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840282023"/>
                  </a:ext>
                </a:extLst>
              </a:tr>
              <a:tr h="684000">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C.</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0694745"/>
                  </a:ext>
                </a:extLst>
              </a:tr>
              <a:tr h="684000">
                <a:tc>
                  <a:txBody>
                    <a:bodyPr/>
                    <a:lstStyle/>
                    <a:p>
                      <a:pPr algn="ctr"/>
                      <a:r>
                        <a:rPr lang="en-GB" sz="2500" b="1" dirty="0">
                          <a:latin typeface="Century Gothic" panose="020B0502020202020204" pitchFamily="34" charset="0"/>
                        </a:rPr>
                        <a:t>B.</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642466760"/>
                  </a:ext>
                </a:extLst>
              </a:tr>
              <a:tr h="83533">
                <a:tc>
                  <a:txBody>
                    <a:bodyPr/>
                    <a:lstStyle/>
                    <a:p>
                      <a:pPr algn="ctr"/>
                      <a:endParaRPr lang="en-GB" sz="1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995120555"/>
                  </a:ext>
                </a:extLst>
              </a:tr>
            </a:tbl>
          </a:graphicData>
        </a:graphic>
      </p:graphicFrame>
    </p:spTree>
    <p:extLst>
      <p:ext uri="{BB962C8B-B14F-4D97-AF65-F5344CB8AC3E}">
        <p14:creationId xmlns:p14="http://schemas.microsoft.com/office/powerpoint/2010/main" val="1477388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Write the missing factors.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A = 2; B = 8; C = 10</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F712E34C-4993-4CD5-86DA-792EF0D0ABB6}"/>
              </a:ext>
            </a:extLst>
          </p:cNvPr>
          <p:cNvGraphicFramePr>
            <a:graphicFrameLocks noGrp="1"/>
          </p:cNvGraphicFramePr>
          <p:nvPr>
            <p:extLst>
              <p:ext uri="{D42A27DB-BD31-4B8C-83A1-F6EECF244321}">
                <p14:modId xmlns:p14="http://schemas.microsoft.com/office/powerpoint/2010/main" val="3634686836"/>
              </p:ext>
            </p:extLst>
          </p:nvPr>
        </p:nvGraphicFramePr>
        <p:xfrm>
          <a:off x="2521828" y="1716712"/>
          <a:ext cx="4100344" cy="3591225"/>
        </p:xfrm>
        <a:graphic>
          <a:graphicData uri="http://schemas.openxmlformats.org/drawingml/2006/table">
            <a:tbl>
              <a:tblPr firstRow="1" bandRow="1">
                <a:tableStyleId>{5940675A-B579-460E-94D1-54222C63F5DA}</a:tableStyleId>
              </a:tblPr>
              <a:tblGrid>
                <a:gridCol w="683392">
                  <a:extLst>
                    <a:ext uri="{9D8B030D-6E8A-4147-A177-3AD203B41FA5}">
                      <a16:colId xmlns:a16="http://schemas.microsoft.com/office/drawing/2014/main" val="3626480693"/>
                    </a:ext>
                  </a:extLst>
                </a:gridCol>
                <a:gridCol w="683388">
                  <a:extLst>
                    <a:ext uri="{9D8B030D-6E8A-4147-A177-3AD203B41FA5}">
                      <a16:colId xmlns:a16="http://schemas.microsoft.com/office/drawing/2014/main" val="1520569747"/>
                    </a:ext>
                  </a:extLst>
                </a:gridCol>
                <a:gridCol w="683392">
                  <a:extLst>
                    <a:ext uri="{9D8B030D-6E8A-4147-A177-3AD203B41FA5}">
                      <a16:colId xmlns:a16="http://schemas.microsoft.com/office/drawing/2014/main" val="2148224826"/>
                    </a:ext>
                  </a:extLst>
                </a:gridCol>
                <a:gridCol w="683392">
                  <a:extLst>
                    <a:ext uri="{9D8B030D-6E8A-4147-A177-3AD203B41FA5}">
                      <a16:colId xmlns:a16="http://schemas.microsoft.com/office/drawing/2014/main" val="1758351635"/>
                    </a:ext>
                  </a:extLst>
                </a:gridCol>
                <a:gridCol w="683388">
                  <a:extLst>
                    <a:ext uri="{9D8B030D-6E8A-4147-A177-3AD203B41FA5}">
                      <a16:colId xmlns:a16="http://schemas.microsoft.com/office/drawing/2014/main" val="3865584606"/>
                    </a:ext>
                  </a:extLst>
                </a:gridCol>
                <a:gridCol w="683392">
                  <a:extLst>
                    <a:ext uri="{9D8B030D-6E8A-4147-A177-3AD203B41FA5}">
                      <a16:colId xmlns:a16="http://schemas.microsoft.com/office/drawing/2014/main" val="2095075174"/>
                    </a:ext>
                  </a:extLst>
                </a:gridCol>
              </a:tblGrid>
              <a:tr h="771692">
                <a:tc gridSpan="6">
                  <a:txBody>
                    <a:bodyPr/>
                    <a:lstStyle/>
                    <a:p>
                      <a:pPr algn="ctr"/>
                      <a:r>
                        <a:rPr lang="en-GB" sz="2500" b="1" dirty="0">
                          <a:latin typeface="Century Gothic" panose="020B0502020202020204" pitchFamily="34" charset="0"/>
                        </a:rPr>
                        <a:t>40</a:t>
                      </a:r>
                    </a:p>
                  </a:txBody>
                  <a:tcPr marL="100584" marR="100584" marT="50292" marB="50292"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501255382"/>
                  </a:ext>
                </a:extLst>
              </a:tr>
              <a:tr h="684000">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40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70050504"/>
                  </a:ext>
                </a:extLst>
              </a:tr>
              <a:tr h="684000">
                <a:tc>
                  <a:txBody>
                    <a:bodyPr/>
                    <a:lstStyle/>
                    <a:p>
                      <a:pPr algn="ctr"/>
                      <a:r>
                        <a:rPr lang="en-GB" sz="2500" b="1" dirty="0">
                          <a:latin typeface="Century Gothic" panose="020B0502020202020204" pitchFamily="34" charset="0"/>
                        </a:rPr>
                        <a:t>A.</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solidFill>
                            <a:srgbClr val="FF0000"/>
                          </a:solidFill>
                          <a:latin typeface="Century Gothic" panose="020B0502020202020204" pitchFamily="34" charset="0"/>
                        </a:rPr>
                        <a:t>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840282023"/>
                  </a:ext>
                </a:extLst>
              </a:tr>
              <a:tr h="684000">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C.</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solidFill>
                            <a:srgbClr val="FF0000"/>
                          </a:solidFill>
                          <a:latin typeface="Century Gothic" panose="020B0502020202020204" pitchFamily="34" charset="0"/>
                        </a:rPr>
                        <a:t>10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0694745"/>
                  </a:ext>
                </a:extLst>
              </a:tr>
              <a:tr h="684000">
                <a:tc>
                  <a:txBody>
                    <a:bodyPr/>
                    <a:lstStyle/>
                    <a:p>
                      <a:pPr algn="ctr"/>
                      <a:r>
                        <a:rPr lang="en-GB" sz="2500" b="1" dirty="0">
                          <a:latin typeface="Century Gothic" panose="020B0502020202020204" pitchFamily="34" charset="0"/>
                        </a:rPr>
                        <a:t>B.</a:t>
                      </a:r>
                    </a:p>
                  </a:txBody>
                  <a:tcPr marL="0" marR="0" marT="0"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solidFill>
                            <a:srgbClr val="FF0000"/>
                          </a:solidFill>
                          <a:latin typeface="Century Gothic" panose="020B0502020202020204" pitchFamily="34" charset="0"/>
                        </a:rPr>
                        <a:t>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tc>
                  <a:txBody>
                    <a:bodyPr/>
                    <a:lstStyle/>
                    <a:p>
                      <a:pPr algn="ctr"/>
                      <a:r>
                        <a:rPr lang="en-GB" sz="2500" b="1" dirty="0">
                          <a:latin typeface="Century Gothic" panose="020B0502020202020204" pitchFamily="34" charset="0"/>
                        </a:rPr>
                        <a:t>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solidFill>
                      <a:schemeClr val="accent5">
                        <a:lumMod val="20000"/>
                        <a:lumOff val="80000"/>
                      </a:schemeClr>
                    </a:solidFill>
                  </a:tcPr>
                </a:tc>
                <a:tc>
                  <a:txBody>
                    <a:bodyPr/>
                    <a:lstStyle/>
                    <a:p>
                      <a:pPr algn="ctr"/>
                      <a:endParaRPr lang="en-GB" sz="25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642466760"/>
                  </a:ext>
                </a:extLst>
              </a:tr>
              <a:tr h="83533">
                <a:tc>
                  <a:txBody>
                    <a:bodyPr/>
                    <a:lstStyle/>
                    <a:p>
                      <a:pPr algn="ctr"/>
                      <a:endParaRPr lang="en-GB" sz="1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381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ctr"/>
                      <a:endParaRPr lang="en-GB" sz="1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3995120555"/>
                  </a:ext>
                </a:extLst>
              </a:tr>
            </a:tbl>
          </a:graphicData>
        </a:graphic>
      </p:graphicFrame>
    </p:spTree>
    <p:extLst>
      <p:ext uri="{BB962C8B-B14F-4D97-AF65-F5344CB8AC3E}">
        <p14:creationId xmlns:p14="http://schemas.microsoft.com/office/powerpoint/2010/main" val="1817079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571e11c5eb0f57803ce0a807acb8b90a">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23555bd6f297cf4c0acd9aacdfd8cc7f"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58793979-9D25-419B-8848-1B650CCEAF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F8F11D-A449-4684-B8E0-461263A2E192}">
  <ds:schemaRefs>
    <ds:schemaRef ds:uri="http://purl.org/dc/dcmitype/"/>
    <ds:schemaRef ds:uri="http://schemas.microsoft.com/office/infopath/2007/PartnerControls"/>
    <ds:schemaRef ds:uri="86144f90-c7b6-48d0-aae5-f5e9e48cc3df"/>
    <ds:schemaRef ds:uri="http://purl.org/dc/elements/1.1/"/>
    <ds:schemaRef ds:uri="http://schemas.microsoft.com/office/2006/metadata/properties"/>
    <ds:schemaRef ds:uri="http://schemas.microsoft.com/sharepoint/v3"/>
    <ds:schemaRef ds:uri="http://purl.org/dc/terms/"/>
    <ds:schemaRef ds:uri="http://schemas.microsoft.com/office/2006/documentManagement/types"/>
    <ds:schemaRef ds:uri="http://schemas.openxmlformats.org/package/2006/metadata/core-properties"/>
    <ds:schemaRef ds:uri="0f0ae0ff-29c4-4766-b250-c1a9bee8d43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1106</TotalTime>
  <Words>955</Words>
  <Application>Microsoft Office PowerPoint</Application>
  <PresentationFormat>On-screen Show (4:3)</PresentationFormat>
  <Paragraphs>343</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4 Factor Pairs PowerPoint Presentation</dc:title>
  <dc:creator>Ashleigh Sobol</dc:creator>
  <cp:lastModifiedBy>Denney, Lisa</cp:lastModifiedBy>
  <cp:revision>51</cp:revision>
  <dcterms:created xsi:type="dcterms:W3CDTF">2018-03-17T10:08:43Z</dcterms:created>
  <dcterms:modified xsi:type="dcterms:W3CDTF">2020-06-22T17:53:06Z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ies>
</file>