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87" r:id="rId2"/>
    <p:sldId id="284" r:id="rId3"/>
    <p:sldId id="285" r:id="rId4"/>
    <p:sldId id="299" r:id="rId5"/>
    <p:sldId id="293" r:id="rId6"/>
    <p:sldId id="279" r:id="rId7"/>
    <p:sldId id="302" r:id="rId8"/>
    <p:sldId id="303" r:id="rId9"/>
    <p:sldId id="307" r:id="rId10"/>
    <p:sldId id="308" r:id="rId11"/>
    <p:sldId id="304" r:id="rId12"/>
    <p:sldId id="294" r:id="rId13"/>
    <p:sldId id="296" r:id="rId14"/>
    <p:sldId id="301" r:id="rId15"/>
    <p:sldId id="305" r:id="rId16"/>
    <p:sldId id="292" r:id="rId17"/>
    <p:sldId id="280" r:id="rId18"/>
    <p:sldId id="30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253746"/>
    <a:srgbClr val="BDD7EE"/>
    <a:srgbClr val="E6E6E6"/>
    <a:srgbClr val="FFE699"/>
    <a:srgbClr val="F2F2F2"/>
    <a:srgbClr val="FFF2CC"/>
    <a:srgbClr val="EA7600"/>
    <a:srgbClr val="9AF67A"/>
    <a:srgbClr val="85F4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50" autoAdjust="0"/>
    <p:restoredTop sz="81031" autoAdjust="0"/>
  </p:normalViewPr>
  <p:slideViewPr>
    <p:cSldViewPr snapToGrid="0">
      <p:cViewPr varScale="1">
        <p:scale>
          <a:sx n="58" d="100"/>
          <a:sy n="58" d="100"/>
        </p:scale>
        <p:origin x="192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ECC001-2C7A-4C2A-8B06-705CA02DC7C6}" type="datetimeFigureOut">
              <a:rPr lang="en-GB" smtClean="0"/>
              <a:t>22/06/2020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73E03-7F6C-40B1-9C82-92C8804404E5}" type="slidenum">
              <a:rPr lang="en-GB" smtClean="0"/>
              <a:t>‹#›</a:t>
            </a:fld>
            <a:endParaRPr lang="en-GB"/>
          </a:p>
        </p:txBody>
      </p:sp>
    </p:spTree>
    <p:extLst>
      <p:ext uri="{BB962C8B-B14F-4D97-AF65-F5344CB8AC3E}">
        <p14:creationId xmlns:p14="http://schemas.microsoft.com/office/powerpoint/2010/main" val="186270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1" i="0" u="none" strike="noStrike" kern="1200" cap="none" spc="0" normalizeH="0" baseline="0" noProof="0" dirty="0">
                <a:ln>
                  <a:noFill/>
                </a:ln>
                <a:solidFill>
                  <a:srgbClr val="253746"/>
                </a:solidFill>
                <a:effectLst/>
                <a:uLnTx/>
                <a:uFillTx/>
                <a:latin typeface="+mn-lt"/>
                <a:ea typeface="+mn-ea"/>
                <a:cs typeface="+mn-cs"/>
              </a:rPr>
              <a:t>Before teaching, be aware that</a:t>
            </a:r>
            <a:r>
              <a:rPr kumimoji="0" lang="en-GB" sz="1200" b="0" i="0" u="none" strike="noStrike" kern="1200" cap="none" spc="0" normalizeH="0" baseline="0" noProof="0" dirty="0">
                <a:ln>
                  <a:noFill/>
                </a:ln>
                <a:solidFill>
                  <a:srgbClr val="253746"/>
                </a:solidFill>
                <a:effectLst/>
                <a:uLnTx/>
                <a:uFillTx/>
                <a:latin typeface="+mn-lt"/>
                <a:ea typeface="+mn-ea"/>
                <a:cs typeface="+mn-cs"/>
              </a:rPr>
              <a:t>:</a:t>
            </a:r>
          </a:p>
          <a:p>
            <a:pPr marL="231775" marR="0" lvl="0" indent="-2317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rgbClr val="253746"/>
                </a:solidFill>
                <a:effectLst/>
                <a:uLnTx/>
                <a:uFillTx/>
                <a:latin typeface="+mn-lt"/>
                <a:ea typeface="+mn-ea"/>
                <a:cs typeface="+mn-cs"/>
              </a:rPr>
              <a:t>On </a:t>
            </a:r>
            <a:r>
              <a:rPr kumimoji="0" lang="en-GB" sz="1200" b="1" i="0" u="none" strike="noStrike" kern="1200" cap="none" spc="0" normalizeH="0" baseline="0" noProof="0" dirty="0">
                <a:ln>
                  <a:noFill/>
                </a:ln>
                <a:solidFill>
                  <a:srgbClr val="253746"/>
                </a:solidFill>
                <a:effectLst/>
                <a:uLnTx/>
                <a:uFillTx/>
                <a:latin typeface="+mn-lt"/>
                <a:ea typeface="+mn-ea"/>
                <a:cs typeface="+mn-cs"/>
              </a:rPr>
              <a:t>Day 1</a:t>
            </a:r>
            <a:r>
              <a:rPr kumimoji="0" lang="en-GB" sz="1200" b="0" i="0" u="none" strike="noStrike" kern="1200" cap="none" spc="0" normalizeH="0" baseline="0" noProof="0" dirty="0">
                <a:ln>
                  <a:noFill/>
                </a:ln>
                <a:solidFill>
                  <a:srgbClr val="253746"/>
                </a:solidFill>
                <a:effectLst/>
                <a:uLnTx/>
                <a:uFillTx/>
                <a:latin typeface="+mn-lt"/>
                <a:ea typeface="+mn-ea"/>
                <a:cs typeface="+mn-cs"/>
              </a:rPr>
              <a:t> </a:t>
            </a:r>
            <a:r>
              <a:rPr kumimoji="0" lang="en-GB" sz="1200" b="0" i="1" u="none" strike="noStrike" kern="1200" cap="none" spc="0" normalizeH="0" baseline="0" noProof="0" dirty="0">
                <a:ln>
                  <a:noFill/>
                </a:ln>
                <a:solidFill>
                  <a:srgbClr val="253746"/>
                </a:solidFill>
                <a:effectLst/>
                <a:uLnTx/>
                <a:uFillTx/>
                <a:latin typeface="+mn-lt"/>
                <a:ea typeface="+mn-ea"/>
                <a:cs typeface="+mn-cs"/>
              </a:rPr>
              <a:t>children will need </a:t>
            </a:r>
            <a:r>
              <a:rPr kumimoji="0" lang="en-GB" sz="1200" b="0" i="0" u="none" strike="noStrike" kern="1200" cap="none" spc="0" normalizeH="0" baseline="0" noProof="0" dirty="0">
                <a:ln>
                  <a:noFill/>
                </a:ln>
                <a:solidFill>
                  <a:srgbClr val="253746"/>
                </a:solidFill>
                <a:effectLst/>
                <a:uLnTx/>
                <a:uFillTx/>
                <a:latin typeface="+mn-lt"/>
                <a:ea typeface="+mn-ea"/>
                <a:cs typeface="+mn-cs"/>
              </a:rPr>
              <a:t>mini-whiteboards and pens</a:t>
            </a:r>
            <a:r>
              <a:rPr kumimoji="0" lang="en-GB" sz="1200" b="0" i="0" u="none" strike="noStrike" kern="1200" cap="none" spc="0" normalizeH="0" baseline="0" noProof="0">
                <a:ln>
                  <a:noFill/>
                </a:ln>
                <a:solidFill>
                  <a:srgbClr val="253746"/>
                </a:solidFill>
                <a:effectLst/>
                <a:uLnTx/>
                <a:uFillTx/>
                <a:latin typeface="+mn-lt"/>
                <a:ea typeface="+mn-ea"/>
                <a:cs typeface="+mn-cs"/>
              </a:rPr>
              <a:t>.  </a:t>
            </a:r>
            <a:endParaRPr kumimoji="0" lang="en-GB" sz="1200" b="0" i="0" u="none" strike="noStrike" kern="1200" cap="none" spc="0" normalizeH="0" baseline="0" noProof="0" dirty="0">
              <a:ln>
                <a:noFill/>
              </a:ln>
              <a:solidFill>
                <a:srgbClr val="253746"/>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a:t>
            </a:fld>
            <a:endParaRPr lang="en-GB"/>
          </a:p>
        </p:txBody>
      </p:sp>
    </p:spTree>
    <p:extLst>
      <p:ext uri="{BB962C8B-B14F-4D97-AF65-F5344CB8AC3E}">
        <p14:creationId xmlns:p14="http://schemas.microsoft.com/office/powerpoint/2010/main" val="1031696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Today would be a great day to use a problem-solving investigation – </a:t>
            </a:r>
            <a:r>
              <a:rPr kumimoji="0" lang="en-GB" sz="1200" b="1" i="1" u="none" strike="noStrike" kern="1200" cap="none" spc="0" normalizeH="0" baseline="0" noProof="0" dirty="0">
                <a:ln>
                  <a:noFill/>
                </a:ln>
                <a:solidFill>
                  <a:prstClr val="black"/>
                </a:solidFill>
                <a:effectLst/>
                <a:uLnTx/>
                <a:uFillTx/>
                <a:latin typeface="+mn-lt"/>
                <a:ea typeface="+mn-ea"/>
                <a:cs typeface="+mn-cs"/>
              </a:rPr>
              <a:t>Race to 200 </a:t>
            </a:r>
            <a:r>
              <a:rPr kumimoji="0" lang="en-GB" sz="1200" b="1" i="0" u="none" strike="noStrike" kern="1200" cap="none" spc="0" normalizeH="0" baseline="0" noProof="0" dirty="0">
                <a:ln>
                  <a:noFill/>
                </a:ln>
                <a:solidFill>
                  <a:prstClr val="black"/>
                </a:solidFill>
                <a:effectLst/>
                <a:uLnTx/>
                <a:uFillTx/>
                <a:latin typeface="+mn-lt"/>
                <a:ea typeface="+mn-ea"/>
                <a:cs typeface="+mn-cs"/>
              </a:rPr>
              <a:t>– as the group activity, which you can find in this unit’s IN-DEPTH INVESTIGATION box on Hamilton’s website.</a:t>
            </a:r>
            <a:endParaRPr kumimoji="0" lang="en-GB"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10</a:t>
            </a:fld>
            <a:endParaRPr lang="en-GB"/>
          </a:p>
        </p:txBody>
      </p:sp>
    </p:spTree>
    <p:extLst>
      <p:ext uri="{BB962C8B-B14F-4D97-AF65-F5344CB8AC3E}">
        <p14:creationId xmlns:p14="http://schemas.microsoft.com/office/powerpoint/2010/main" val="3912626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The Practice Sheet on this slide is suitable for most children.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Differentiated PRACTICE WORKSHEETS are available on Hamilton’s website in this unit’s PROCEDURAL FLUENCY box.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WT/ ARE/ GD:  </a:t>
            </a:r>
            <a:r>
              <a:rPr lang="en-GB" sz="1200" kern="1200" dirty="0">
                <a:solidFill>
                  <a:schemeClr val="tx1"/>
                </a:solidFill>
                <a:effectLst/>
                <a:latin typeface="+mn-lt"/>
                <a:ea typeface="+mn-ea"/>
                <a:cs typeface="+mn-cs"/>
              </a:rPr>
              <a:t>List factors, then choose a pair to help work out multiplications (Sheet 1)</a:t>
            </a:r>
            <a:endParaRPr lang="en-GB" dirty="0">
              <a:solidFill>
                <a:srgbClr val="253746"/>
              </a:solidFill>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11</a:t>
            </a:fld>
            <a:endParaRPr lang="en-GB"/>
          </a:p>
        </p:txBody>
      </p:sp>
    </p:spTree>
    <p:extLst>
      <p:ext uri="{BB962C8B-B14F-4D97-AF65-F5344CB8AC3E}">
        <p14:creationId xmlns:p14="http://schemas.microsoft.com/office/powerpoint/2010/main" val="3898940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srgbClr val="253746"/>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12</a:t>
            </a:fld>
            <a:endParaRPr lang="en-GB"/>
          </a:p>
        </p:txBody>
      </p:sp>
    </p:spTree>
    <p:extLst>
      <p:ext uri="{BB962C8B-B14F-4D97-AF65-F5344CB8AC3E}">
        <p14:creationId xmlns:p14="http://schemas.microsoft.com/office/powerpoint/2010/main" val="2842262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kumimoji="0" lang="en-GB"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13</a:t>
            </a:fld>
            <a:endParaRPr lang="en-GB"/>
          </a:p>
        </p:txBody>
      </p:sp>
    </p:spTree>
    <p:extLst>
      <p:ext uri="{BB962C8B-B14F-4D97-AF65-F5344CB8AC3E}">
        <p14:creationId xmlns:p14="http://schemas.microsoft.com/office/powerpoint/2010/main" val="677738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Children can now go on to do differentiated GROUP ACTIVITIES. You can find Hamilton’s group activities in this unit’s TEACHING AND GROUP ACTIVITIES download.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WT/ARE:   Children multiply three numbers (2–9), recognising where reordering can simplify the calculation. Record the multiplication and write a sentence to explain choice.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GD:  Children multiply three numbers, recognising where factors and reordering can simplify the calculation.  Record the multiplication and write a sentence to explain choice.</a:t>
            </a:r>
            <a:endParaRPr kumimoji="0" lang="en-GB" sz="1200" b="0" i="0" u="none" strike="noStrike" kern="1200" cap="none" spc="0" normalizeH="0" baseline="0" noProof="0" dirty="0">
              <a:ln>
                <a:noFill/>
              </a:ln>
              <a:solidFill>
                <a:srgbClr val="253746"/>
              </a:solidFill>
              <a:effectLst/>
              <a:uLnTx/>
              <a:uFillTx/>
              <a:latin typeface="+mn-lt"/>
              <a:ea typeface="+mn-ea"/>
              <a:cs typeface="+mn-cs"/>
            </a:endParaRPr>
          </a:p>
          <a:p>
            <a:endParaRPr kumimoji="0" lang="en-GB"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3873E03-7F6C-40B1-9C82-92C8804404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1937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The Practice Sheet on this slide is suitable for most children.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Differentiated PRACTICE WORKSHEETS are available on Hamilton’s website in this unit’s PROCEDURAL FLUENCY box.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WT/ ARE/ GD:  </a:t>
            </a:r>
            <a:r>
              <a:rPr lang="en-GB" sz="1200" kern="1200" dirty="0">
                <a:solidFill>
                  <a:schemeClr val="tx1"/>
                </a:solidFill>
                <a:effectLst/>
                <a:latin typeface="+mn-lt"/>
                <a:ea typeface="+mn-ea"/>
                <a:cs typeface="+mn-cs"/>
              </a:rPr>
              <a:t>Choose a number from each star. Decide the easiest order to multiply them together (Sheet 1)</a:t>
            </a:r>
            <a:endParaRPr lang="en-GB" dirty="0">
              <a:solidFill>
                <a:srgbClr val="253746"/>
              </a:solidFill>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15</a:t>
            </a:fld>
            <a:endParaRPr lang="en-GB"/>
          </a:p>
        </p:txBody>
      </p:sp>
    </p:spTree>
    <p:extLst>
      <p:ext uri="{BB962C8B-B14F-4D97-AF65-F5344CB8AC3E}">
        <p14:creationId xmlns:p14="http://schemas.microsoft.com/office/powerpoint/2010/main" val="502412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dirty="0">
                <a:solidFill>
                  <a:schemeClr val="tx1"/>
                </a:solidFill>
              </a:rPr>
              <a:t>You can now use the </a:t>
            </a:r>
            <a:r>
              <a:rPr lang="en-GB" sz="1200" b="1" i="0" kern="1200" dirty="0">
                <a:solidFill>
                  <a:schemeClr val="tx1"/>
                </a:solidFill>
                <a:effectLst/>
                <a:latin typeface="+mn-lt"/>
                <a:ea typeface="+mn-ea"/>
                <a:cs typeface="+mn-cs"/>
              </a:rPr>
              <a:t>Mastery: Reasoning and Problem-Solving </a:t>
            </a:r>
            <a:r>
              <a:rPr lang="en-GB" sz="1200" b="0" i="0" kern="1200" dirty="0">
                <a:solidFill>
                  <a:schemeClr val="tx1"/>
                </a:solidFill>
                <a:effectLst/>
                <a:latin typeface="+mn-lt"/>
                <a:ea typeface="+mn-ea"/>
                <a:cs typeface="+mn-cs"/>
              </a:rPr>
              <a:t>questions to assess children’s success across this unit.  Go to the next slide.</a:t>
            </a:r>
            <a:endParaRPr lang="en-GB" b="0" dirty="0">
              <a:solidFill>
                <a:schemeClr val="tx1"/>
              </a:solidFill>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srgbClr val="253746"/>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16</a:t>
            </a:fld>
            <a:endParaRPr lang="en-GB"/>
          </a:p>
        </p:txBody>
      </p:sp>
    </p:spTree>
    <p:extLst>
      <p:ext uri="{BB962C8B-B14F-4D97-AF65-F5344CB8AC3E}">
        <p14:creationId xmlns:p14="http://schemas.microsoft.com/office/powerpoint/2010/main" val="2180184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lang="en-GB" b="0" dirty="0">
              <a:solidFill>
                <a:schemeClr val="tx1"/>
              </a:solidFill>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17</a:t>
            </a:fld>
            <a:endParaRPr lang="en-GB"/>
          </a:p>
        </p:txBody>
      </p:sp>
    </p:spTree>
    <p:extLst>
      <p:ext uri="{BB962C8B-B14F-4D97-AF65-F5344CB8AC3E}">
        <p14:creationId xmlns:p14="http://schemas.microsoft.com/office/powerpoint/2010/main" val="2404325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lang="en-GB" b="0" dirty="0">
              <a:solidFill>
                <a:schemeClr val="tx1"/>
              </a:solidFill>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18</a:t>
            </a:fld>
            <a:endParaRPr lang="en-GB"/>
          </a:p>
        </p:txBody>
      </p:sp>
    </p:spTree>
    <p:extLst>
      <p:ext uri="{BB962C8B-B14F-4D97-AF65-F5344CB8AC3E}">
        <p14:creationId xmlns:p14="http://schemas.microsoft.com/office/powerpoint/2010/main" val="972179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Choose starters that suit your class by dragging and dropping the relevant slide or slides below to the start of the teaching for each day.</a:t>
            </a:r>
          </a:p>
          <a:p>
            <a:endParaRPr lang="en-GB" dirty="0">
              <a:solidFill>
                <a:srgbClr val="253746"/>
              </a:solidFill>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2</a:t>
            </a:fld>
            <a:endParaRPr lang="en-GB"/>
          </a:p>
        </p:txBody>
      </p:sp>
    </p:spTree>
    <p:extLst>
      <p:ext uri="{BB962C8B-B14F-4D97-AF65-F5344CB8AC3E}">
        <p14:creationId xmlns:p14="http://schemas.microsoft.com/office/powerpoint/2010/main" val="1031696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Pre-requisite skills – to use this starter, drag this slide to the start of Day 1</a:t>
            </a:r>
          </a:p>
          <a:p>
            <a:pPr hangingPunct="0">
              <a:spcAft>
                <a:spcPts val="0"/>
              </a:spcAft>
            </a:pPr>
            <a:r>
              <a:rPr lang="en-GB" sz="1200" dirty="0">
                <a:effectLst/>
                <a:latin typeface="Calibri" panose="020F0502020204030204" pitchFamily="34" charset="0"/>
                <a:ea typeface="Times New Roman" panose="02020603050405020304" pitchFamily="18" charset="0"/>
                <a:cs typeface="Calibri" panose="020F0502020204030204" pitchFamily="34" charset="0"/>
              </a:rPr>
              <a:t>Children work in pairs. They shuffle a set of number cards 0–12 and place them face down on a table. Turn over a 2 minute sand timer (or use </a:t>
            </a:r>
            <a:r>
              <a:rPr lang="en-GB" sz="1200" dirty="0" err="1">
                <a:effectLst/>
                <a:latin typeface="Calibri" panose="020F0502020204030204" pitchFamily="34" charset="0"/>
                <a:ea typeface="Times New Roman" panose="02020603050405020304" pitchFamily="18" charset="0"/>
                <a:cs typeface="Calibri" panose="020F0502020204030204" pitchFamily="34" charset="0"/>
              </a:rPr>
              <a:t>IWB</a:t>
            </a:r>
            <a:r>
              <a:rPr lang="en-GB" sz="1200" dirty="0">
                <a:effectLst/>
                <a:latin typeface="Calibri" panose="020F0502020204030204" pitchFamily="34" charset="0"/>
                <a:ea typeface="Times New Roman" panose="02020603050405020304" pitchFamily="18" charset="0"/>
                <a:cs typeface="Calibri" panose="020F0502020204030204" pitchFamily="34" charset="0"/>
              </a:rPr>
              <a:t> timer) and challenge the children to multiply each number by 7 before the sand runs out. Shuffle the cards and repeat. </a:t>
            </a:r>
            <a:r>
              <a:rPr lang="en-GB" sz="1200" i="1" dirty="0">
                <a:effectLst/>
                <a:latin typeface="Calibri" panose="020F0502020204030204" pitchFamily="34" charset="0"/>
                <a:ea typeface="Times New Roman" panose="02020603050405020304" pitchFamily="18" charset="0"/>
                <a:cs typeface="Calibri" panose="020F0502020204030204" pitchFamily="34" charset="0"/>
              </a:rPr>
              <a:t>Can you beat your fastest time?</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3</a:t>
            </a:fld>
            <a:endParaRPr lang="en-GB"/>
          </a:p>
        </p:txBody>
      </p:sp>
    </p:spTree>
    <p:extLst>
      <p:ext uri="{BB962C8B-B14F-4D97-AF65-F5344CB8AC3E}">
        <p14:creationId xmlns:p14="http://schemas.microsoft.com/office/powerpoint/2010/main" val="1031696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Pre-requisite skills – to use this starter, drag this slide to the start of Day 2</a:t>
            </a:r>
          </a:p>
          <a:p>
            <a:pPr hangingPunct="0">
              <a:spcAft>
                <a:spcPts val="0"/>
              </a:spcAft>
            </a:pPr>
            <a:r>
              <a:rPr lang="en-GB" sz="1200" dirty="0">
                <a:effectLst/>
                <a:latin typeface="Calibri" panose="020F0502020204030204" pitchFamily="34" charset="0"/>
                <a:ea typeface="Times New Roman" panose="02020603050405020304" pitchFamily="18" charset="0"/>
                <a:cs typeface="Calibri" panose="020F0502020204030204" pitchFamily="34" charset="0"/>
              </a:rPr>
              <a:t>Remind children that multiplying numbers 0–12 by 11 is quite straightforward, since there are only four facts that don’t stick to the pattern of ‘repeating’ the digit multiplied by (as in </a:t>
            </a:r>
            <a:r>
              <a:rPr lang="en-GB" sz="1200" b="1" dirty="0">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5</a:t>
            </a:r>
            <a:r>
              <a:rPr lang="en-GB" sz="1200" dirty="0">
                <a:effectLst/>
                <a:latin typeface="Calibri" panose="020F0502020204030204" pitchFamily="34" charset="0"/>
                <a:ea typeface="Times New Roman" panose="02020603050405020304" pitchFamily="18" charset="0"/>
                <a:cs typeface="Calibri" panose="020F0502020204030204" pitchFamily="34" charset="0"/>
              </a:rPr>
              <a:t> × 11 = </a:t>
            </a:r>
            <a:r>
              <a:rPr lang="en-GB" sz="1200" b="1" dirty="0">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55</a:t>
            </a:r>
            <a:r>
              <a:rPr lang="en-GB" sz="1200" dirty="0">
                <a:effectLst/>
                <a:latin typeface="Calibri" panose="020F0502020204030204" pitchFamily="34" charset="0"/>
                <a:ea typeface="Times New Roman" panose="02020603050405020304" pitchFamily="18" charset="0"/>
                <a:cs typeface="Calibri" panose="020F0502020204030204" pitchFamily="34" charset="0"/>
              </a:rPr>
              <a:t>).  They are:</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hangingPunct="0">
              <a:spcAft>
                <a:spcPts val="0"/>
              </a:spcAft>
              <a:buFont typeface="Courier New" panose="02070309020205020404" pitchFamily="49" charset="0"/>
              <a:buChar char="o"/>
            </a:pPr>
            <a:r>
              <a:rPr lang="en-GB"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 × 11 = 0 (</a:t>
            </a:r>
            <a:r>
              <a:rPr lang="en-GB" sz="12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Which is always the case when we multiply by zero</a:t>
            </a:r>
            <a:r>
              <a:rPr lang="en-GB"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hangingPunct="0">
              <a:spcAft>
                <a:spcPts val="0"/>
              </a:spcAft>
              <a:buFont typeface="Courier New" panose="02070309020205020404" pitchFamily="49" charset="0"/>
              <a:buChar char="o"/>
            </a:pPr>
            <a:r>
              <a:rPr lang="en-GB" sz="1200" dirty="0">
                <a:effectLst/>
                <a:latin typeface="Calibri" panose="020F0502020204030204" pitchFamily="34" charset="0"/>
                <a:ea typeface="Times New Roman" panose="02020603050405020304" pitchFamily="18" charset="0"/>
                <a:cs typeface="Calibri" panose="020F0502020204030204" pitchFamily="34" charset="0"/>
              </a:rPr>
              <a:t>10 </a:t>
            </a:r>
            <a:r>
              <a:rPr lang="en-GB" sz="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en-GB" sz="1200" dirty="0">
                <a:effectLst/>
                <a:latin typeface="Calibri" panose="020F0502020204030204" pitchFamily="34" charset="0"/>
                <a:ea typeface="Times New Roman" panose="02020603050405020304" pitchFamily="18" charset="0"/>
                <a:cs typeface="Calibri" panose="020F0502020204030204" pitchFamily="34" charset="0"/>
              </a:rPr>
              <a:t> 11 (</a:t>
            </a:r>
            <a:r>
              <a:rPr lang="en-GB" sz="1200" i="1" dirty="0">
                <a:effectLst/>
                <a:latin typeface="Calibri" panose="020F0502020204030204" pitchFamily="34" charset="0"/>
                <a:ea typeface="Times New Roman" panose="02020603050405020304" pitchFamily="18" charset="0"/>
                <a:cs typeface="Calibri" panose="020F0502020204030204" pitchFamily="34" charset="0"/>
              </a:rPr>
              <a:t>Which we all know is 110… Why?);</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hangingPunct="0">
              <a:spcAft>
                <a:spcPts val="0"/>
              </a:spcAft>
              <a:buFont typeface="Courier New" panose="02070309020205020404" pitchFamily="49" charset="0"/>
              <a:buChar char="o"/>
            </a:pPr>
            <a:r>
              <a:rPr lang="en-GB" sz="1200" dirty="0">
                <a:effectLst/>
                <a:latin typeface="Calibri" panose="020F0502020204030204" pitchFamily="34" charset="0"/>
                <a:ea typeface="Times New Roman" panose="02020603050405020304" pitchFamily="18" charset="0"/>
                <a:cs typeface="Calibri" panose="020F0502020204030204" pitchFamily="34" charset="0"/>
              </a:rPr>
              <a:t>11 × 11 = 121 (</a:t>
            </a:r>
            <a:r>
              <a:rPr lang="en-GB" sz="1200" i="1" dirty="0">
                <a:effectLst/>
                <a:latin typeface="Calibri" panose="020F0502020204030204" pitchFamily="34" charset="0"/>
                <a:ea typeface="Times New Roman" panose="02020603050405020304" pitchFamily="18" charset="0"/>
                <a:cs typeface="Calibri" panose="020F0502020204030204" pitchFamily="34" charset="0"/>
              </a:rPr>
              <a:t>A palindromic number, and 11 more than 10 × 11</a:t>
            </a:r>
            <a:r>
              <a:rPr lang="en-GB" sz="1200" dirty="0">
                <a:effectLst/>
                <a:latin typeface="Calibri" panose="020F0502020204030204" pitchFamily="34" charset="0"/>
                <a:ea typeface="Times New Roman" panose="02020603050405020304" pitchFamily="18" charset="0"/>
                <a:cs typeface="Calibri" panose="020F0502020204030204" pitchFamily="34" charset="0"/>
              </a:rPr>
              <a:t>);</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p>
            <a:pPr marL="342900" lvl="0" indent="-342900" hangingPunct="0">
              <a:spcAft>
                <a:spcPts val="0"/>
              </a:spcAft>
              <a:buFont typeface="Courier New" panose="02070309020205020404" pitchFamily="49" charset="0"/>
              <a:buChar char="o"/>
            </a:pPr>
            <a:r>
              <a:rPr lang="en-GB" sz="1200" dirty="0">
                <a:effectLst/>
                <a:latin typeface="Calibri" panose="020F0502020204030204" pitchFamily="34" charset="0"/>
                <a:ea typeface="Times New Roman" panose="02020603050405020304" pitchFamily="18" charset="0"/>
                <a:cs typeface="Calibri" panose="020F0502020204030204" pitchFamily="34" charset="0"/>
              </a:rPr>
              <a:t>12 × 11 = 132. </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p>
            <a:pPr hangingPunct="0">
              <a:spcAft>
                <a:spcPts val="0"/>
              </a:spcAft>
            </a:pPr>
            <a:r>
              <a:rPr lang="en-GB" sz="1200" dirty="0">
                <a:effectLst/>
                <a:latin typeface="Calibri" panose="020F0502020204030204" pitchFamily="34" charset="0"/>
                <a:ea typeface="Times New Roman" panose="02020603050405020304" pitchFamily="18" charset="0"/>
                <a:cs typeface="Calibri" panose="020F0502020204030204" pitchFamily="34" charset="0"/>
              </a:rPr>
              <a:t>There’s another relationship to spot when finding 11 × 11: we add the 1 and 1 in </a:t>
            </a:r>
            <a:r>
              <a:rPr lang="en-GB" sz="12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11</a:t>
            </a:r>
            <a:r>
              <a:rPr lang="en-GB" sz="1200" dirty="0">
                <a:effectLst/>
                <a:latin typeface="Calibri" panose="020F0502020204030204" pitchFamily="34" charset="0"/>
                <a:ea typeface="Times New Roman" panose="02020603050405020304" pitchFamily="18" charset="0"/>
                <a:cs typeface="Calibri" panose="020F0502020204030204" pitchFamily="34" charset="0"/>
              </a:rPr>
              <a:t> to give </a:t>
            </a:r>
            <a:r>
              <a:rPr lang="en-GB" sz="12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2</a:t>
            </a:r>
            <a:r>
              <a:rPr lang="en-GB" sz="1200" dirty="0">
                <a:effectLst/>
                <a:latin typeface="Calibri" panose="020F0502020204030204" pitchFamily="34" charset="0"/>
                <a:ea typeface="Times New Roman" panose="02020603050405020304" pitchFamily="18" charset="0"/>
                <a:cs typeface="Calibri" panose="020F0502020204030204" pitchFamily="34" charset="0"/>
              </a:rPr>
              <a:t> and place it in the middle of 11 to give 1</a:t>
            </a:r>
            <a:r>
              <a:rPr lang="en-GB" sz="12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2</a:t>
            </a:r>
            <a:r>
              <a:rPr lang="en-GB" sz="1200" dirty="0">
                <a:effectLst/>
                <a:latin typeface="Calibri" panose="020F0502020204030204" pitchFamily="34" charset="0"/>
                <a:ea typeface="Times New Roman" panose="02020603050405020304" pitchFamily="18" charset="0"/>
                <a:cs typeface="Calibri" panose="020F0502020204030204" pitchFamily="34" charset="0"/>
              </a:rPr>
              <a:t>1. To multiply 11 by </a:t>
            </a:r>
            <a:r>
              <a:rPr lang="en-GB" sz="1200" b="1" dirty="0">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12</a:t>
            </a:r>
            <a:r>
              <a:rPr lang="en-GB" sz="1200" dirty="0">
                <a:effectLst/>
                <a:latin typeface="Calibri" panose="020F0502020204030204" pitchFamily="34" charset="0"/>
                <a:ea typeface="Times New Roman" panose="02020603050405020304" pitchFamily="18" charset="0"/>
                <a:cs typeface="Calibri" panose="020F0502020204030204" pitchFamily="34" charset="0"/>
              </a:rPr>
              <a:t>, we add 1 and 2 in the 12 and put </a:t>
            </a:r>
            <a:r>
              <a:rPr lang="en-GB" sz="1200" b="1" dirty="0">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3</a:t>
            </a:r>
            <a:r>
              <a:rPr lang="en-GB" sz="1200" dirty="0">
                <a:effectLst/>
                <a:latin typeface="Calibri" panose="020F0502020204030204" pitchFamily="34" charset="0"/>
                <a:ea typeface="Times New Roman" panose="02020603050405020304" pitchFamily="18" charset="0"/>
                <a:cs typeface="Calibri" panose="020F0502020204030204" pitchFamily="34" charset="0"/>
              </a:rPr>
              <a:t> in the middle of 12, i.e. 1</a:t>
            </a:r>
            <a:r>
              <a:rPr lang="en-GB" sz="1200" b="1" dirty="0">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3</a:t>
            </a:r>
            <a:r>
              <a:rPr lang="en-GB" sz="1200" dirty="0">
                <a:effectLst/>
                <a:latin typeface="Calibri" panose="020F0502020204030204" pitchFamily="34" charset="0"/>
                <a:ea typeface="Times New Roman" panose="02020603050405020304" pitchFamily="18" charset="0"/>
                <a:cs typeface="Calibri" panose="020F0502020204030204" pitchFamily="34" charset="0"/>
              </a:rPr>
              <a:t>2. </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a:p>
            <a:pPr hangingPunct="0">
              <a:spcAft>
                <a:spcPts val="0"/>
              </a:spcAft>
            </a:pPr>
            <a:r>
              <a:rPr lang="en-GB" sz="1200" dirty="0">
                <a:effectLst/>
                <a:latin typeface="Calibri" panose="020F0502020204030204" pitchFamily="34" charset="0"/>
                <a:ea typeface="Times New Roman" panose="02020603050405020304" pitchFamily="18" charset="0"/>
                <a:cs typeface="Calibri" panose="020F0502020204030204" pitchFamily="34" charset="0"/>
              </a:rPr>
              <a:t>Call out numbers from 0 to 12 in random order, children multiply by 11, e.g. you call 3, they say 33. Call out 11 and 12 pretty frequently!</a:t>
            </a:r>
            <a:endParaRPr lang="en-GB" sz="1200" dirty="0">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3873E03-7F6C-40B1-9C82-92C8804404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4257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GB" sz="1200" b="0" i="0" u="none" strike="noStrike" kern="1200" cap="none" spc="0" normalizeH="0" baseline="0" noProof="0" dirty="0">
              <a:ln>
                <a:noFill/>
              </a:ln>
              <a:solidFill>
                <a:srgbClr val="253746"/>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5</a:t>
            </a:fld>
            <a:endParaRPr lang="en-GB"/>
          </a:p>
        </p:txBody>
      </p:sp>
    </p:spTree>
    <p:extLst>
      <p:ext uri="{BB962C8B-B14F-4D97-AF65-F5344CB8AC3E}">
        <p14:creationId xmlns:p14="http://schemas.microsoft.com/office/powerpoint/2010/main" val="728046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kumimoji="0" lang="en-GB"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6</a:t>
            </a:fld>
            <a:endParaRPr lang="en-GB"/>
          </a:p>
        </p:txBody>
      </p:sp>
    </p:spTree>
    <p:extLst>
      <p:ext uri="{BB962C8B-B14F-4D97-AF65-F5344CB8AC3E}">
        <p14:creationId xmlns:p14="http://schemas.microsoft.com/office/powerpoint/2010/main" val="1031696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kumimoji="0" lang="en-GB"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3873E03-7F6C-40B1-9C82-92C8804404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368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Today would be a great day to use a problem-solving investigation – </a:t>
            </a:r>
            <a:r>
              <a:rPr kumimoji="0" lang="en-GB" sz="1200" b="1" i="1" u="none" strike="noStrike" kern="1200" cap="none" spc="0" normalizeH="0" baseline="0" noProof="0" dirty="0">
                <a:ln>
                  <a:noFill/>
                </a:ln>
                <a:solidFill>
                  <a:prstClr val="black"/>
                </a:solidFill>
                <a:effectLst/>
                <a:uLnTx/>
                <a:uFillTx/>
                <a:latin typeface="+mn-lt"/>
                <a:ea typeface="+mn-ea"/>
                <a:cs typeface="+mn-cs"/>
              </a:rPr>
              <a:t>Race to 200 </a:t>
            </a:r>
            <a:r>
              <a:rPr kumimoji="0" lang="en-GB" sz="1200" b="1" i="0" u="none" strike="noStrike" kern="1200" cap="none" spc="0" normalizeH="0" baseline="0" noProof="0" dirty="0">
                <a:ln>
                  <a:noFill/>
                </a:ln>
                <a:solidFill>
                  <a:prstClr val="black"/>
                </a:solidFill>
                <a:effectLst/>
                <a:uLnTx/>
                <a:uFillTx/>
                <a:latin typeface="+mn-lt"/>
                <a:ea typeface="+mn-ea"/>
                <a:cs typeface="+mn-cs"/>
              </a:rPr>
              <a:t>– as the group activity, which you can find in this unit’s IN-DEPTH INVESTIGATION box on Hamilton’s website.</a:t>
            </a:r>
            <a:endParaRPr kumimoji="0" lang="en-GB"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Alternatively, children can now go on to do differentiated GROUP ACTIVITIES. You can find Hamilton’s group activities in this unit’s TEACHING AND GROUP ACTIVITIES download.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WT/ARE:  Children multiply 23 by 8, 12, 14, 16 and 18 by listing factors and using a chosen pair to aid multiplication.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GD:  Use a ‘broken’ calculator to multiply 379 by 6, 8, 12, 18 and 24 by listing factors and using a chosen pair to aid multiplication.</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3873E03-7F6C-40B1-9C82-92C8804404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1052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mn-lt"/>
                <a:ea typeface="+mn-ea"/>
                <a:cs typeface="+mn-cs"/>
              </a:rPr>
              <a:t>Today would be a great day to use a problem-solving investigation – </a:t>
            </a:r>
            <a:r>
              <a:rPr kumimoji="0" lang="en-GB" sz="1200" b="1" i="1" u="none" strike="noStrike" kern="1200" cap="none" spc="0" normalizeH="0" baseline="0" noProof="0" dirty="0">
                <a:ln>
                  <a:noFill/>
                </a:ln>
                <a:solidFill>
                  <a:prstClr val="black"/>
                </a:solidFill>
                <a:effectLst/>
                <a:uLnTx/>
                <a:uFillTx/>
                <a:latin typeface="+mn-lt"/>
                <a:ea typeface="+mn-ea"/>
                <a:cs typeface="+mn-cs"/>
              </a:rPr>
              <a:t>Race to 200 </a:t>
            </a:r>
            <a:r>
              <a:rPr kumimoji="0" lang="en-GB" sz="1200" b="1" i="0" u="none" strike="noStrike" kern="1200" cap="none" spc="0" normalizeH="0" baseline="0" noProof="0" dirty="0">
                <a:ln>
                  <a:noFill/>
                </a:ln>
                <a:solidFill>
                  <a:prstClr val="black"/>
                </a:solidFill>
                <a:effectLst/>
                <a:uLnTx/>
                <a:uFillTx/>
                <a:latin typeface="+mn-lt"/>
                <a:ea typeface="+mn-ea"/>
                <a:cs typeface="+mn-cs"/>
              </a:rPr>
              <a:t>– as the group activity, which you can find in this unit’s IN-DEPTH INVESTIGATION box on Hamilton’s website.</a:t>
            </a:r>
            <a:endParaRPr kumimoji="0" lang="en-GB" sz="1200" b="0" i="0" u="none" strike="noStrike" kern="1200" cap="none" spc="0" normalizeH="0" baseline="0" noProof="0" dirty="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33873E03-7F6C-40B1-9C82-92C8804404E5}" type="slidenum">
              <a:rPr lang="en-GB" smtClean="0"/>
              <a:t>9</a:t>
            </a:fld>
            <a:endParaRPr lang="en-GB"/>
          </a:p>
        </p:txBody>
      </p:sp>
    </p:spTree>
    <p:extLst>
      <p:ext uri="{BB962C8B-B14F-4D97-AF65-F5344CB8AC3E}">
        <p14:creationId xmlns:p14="http://schemas.microsoft.com/office/powerpoint/2010/main" val="3168579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hamilton-trust.org.uk/maths/year-4-math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Year 4</a:t>
            </a:r>
          </a:p>
        </p:txBody>
      </p:sp>
      <p:sp>
        <p:nvSpPr>
          <p:cNvPr id="6" name="Slide Number Placeholder 5"/>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1618754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Year 4</a:t>
            </a:r>
          </a:p>
        </p:txBody>
      </p:sp>
      <p:sp>
        <p:nvSpPr>
          <p:cNvPr id="6" name="Slide Number Placeholder 5"/>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221162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Year 4</a:t>
            </a:r>
          </a:p>
        </p:txBody>
      </p:sp>
      <p:sp>
        <p:nvSpPr>
          <p:cNvPr id="6" name="Slide Number Placeholder 5"/>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3077515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FB96D1F-83BC-4887-89A5-175B6E6C68B9}"/>
              </a:ext>
            </a:extLst>
          </p:cNvPr>
          <p:cNvSpPr/>
          <p:nvPr userDrawn="1"/>
        </p:nvSpPr>
        <p:spPr>
          <a:xfrm>
            <a:off x="-53107" y="6221405"/>
            <a:ext cx="9197108" cy="657069"/>
          </a:xfrm>
          <a:prstGeom prst="rect">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b="1" dirty="0"/>
          </a:p>
        </p:txBody>
      </p:sp>
      <p:sp>
        <p:nvSpPr>
          <p:cNvPr id="3" name="Subtitle 2">
            <a:extLst>
              <a:ext uri="{FF2B5EF4-FFF2-40B4-BE49-F238E27FC236}">
                <a16:creationId xmlns:a16="http://schemas.microsoft.com/office/drawing/2014/main" id="{7413BC91-F6D0-4DC8-B0B8-6E7E7FAB663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17" name="Slide Number Placeholder 16">
            <a:extLst>
              <a:ext uri="{FF2B5EF4-FFF2-40B4-BE49-F238E27FC236}">
                <a16:creationId xmlns:a16="http://schemas.microsoft.com/office/drawing/2014/main" id="{5D9A2E24-96C9-44BE-881E-97F4ADE1902D}"/>
              </a:ext>
            </a:extLst>
          </p:cNvPr>
          <p:cNvSpPr>
            <a:spLocks noGrp="1"/>
          </p:cNvSpPr>
          <p:nvPr>
            <p:ph type="sldNum" sz="quarter" idx="12"/>
          </p:nvPr>
        </p:nvSpPr>
        <p:spPr>
          <a:xfrm>
            <a:off x="4185487" y="6367375"/>
            <a:ext cx="719921" cy="365125"/>
          </a:xfrm>
        </p:spPr>
        <p:txBody>
          <a:bodyPr/>
          <a:lstStyle>
            <a:lvl1pPr algn="ctr">
              <a:defRPr sz="1200" b="0">
                <a:solidFill>
                  <a:srgbClr val="EA7600"/>
                </a:solidFill>
                <a:latin typeface="+mn-lt"/>
              </a:defRPr>
            </a:lvl1pPr>
          </a:lstStyle>
          <a:p>
            <a:fld id="{BA0EE811-478C-4958-8104-2A70B5A19611}" type="slidenum">
              <a:rPr lang="en-GB" smtClean="0"/>
              <a:pPr/>
              <a:t>‹#›</a:t>
            </a:fld>
            <a:endParaRPr lang="en-GB" dirty="0"/>
          </a:p>
        </p:txBody>
      </p:sp>
      <p:sp>
        <p:nvSpPr>
          <p:cNvPr id="2" name="Rectangle 1">
            <a:extLst>
              <a:ext uri="{FF2B5EF4-FFF2-40B4-BE49-F238E27FC236}">
                <a16:creationId xmlns:a16="http://schemas.microsoft.com/office/drawing/2014/main" id="{D89D1CB2-11BF-434A-9AE8-BEAF97E774D6}"/>
              </a:ext>
            </a:extLst>
          </p:cNvPr>
          <p:cNvSpPr/>
          <p:nvPr userDrawn="1"/>
        </p:nvSpPr>
        <p:spPr>
          <a:xfrm>
            <a:off x="810410" y="6390463"/>
            <a:ext cx="1799532" cy="292388"/>
          </a:xfrm>
          <a:prstGeom prst="rect">
            <a:avLst/>
          </a:prstGeom>
        </p:spPr>
        <p:txBody>
          <a:bodyPr wrap="none">
            <a:spAutoFit/>
          </a:bodyPr>
          <a:lstStyle/>
          <a:p>
            <a:pPr algn="l"/>
            <a:r>
              <a:rPr lang="en-GB" sz="1200" b="0" dirty="0">
                <a:solidFill>
                  <a:srgbClr val="EA7600"/>
                </a:solidFill>
              </a:rPr>
              <a:t>© </a:t>
            </a:r>
            <a:r>
              <a:rPr lang="en-GB" sz="1300" b="0" dirty="0">
                <a:solidFill>
                  <a:srgbClr val="EA7600"/>
                </a:solidFill>
                <a:hlinkClick r:id="rId2"/>
              </a:rPr>
              <a:t>hamilton-trust.org.uk</a:t>
            </a:r>
            <a:endParaRPr lang="en-GB" sz="1300" b="0" dirty="0">
              <a:solidFill>
                <a:srgbClr val="EA7600"/>
              </a:solidFill>
            </a:endParaRPr>
          </a:p>
        </p:txBody>
      </p:sp>
      <p:pic>
        <p:nvPicPr>
          <p:cNvPr id="9" name="Picture 8">
            <a:extLst>
              <a:ext uri="{FF2B5EF4-FFF2-40B4-BE49-F238E27FC236}">
                <a16:creationId xmlns:a16="http://schemas.microsoft.com/office/drawing/2014/main" id="{251EBB7B-6C39-48C7-850C-99BEC78CA16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58" y="6091747"/>
            <a:ext cx="775846" cy="721945"/>
          </a:xfrm>
          <a:prstGeom prst="rect">
            <a:avLst/>
          </a:prstGeom>
        </p:spPr>
      </p:pic>
      <p:sp>
        <p:nvSpPr>
          <p:cNvPr id="16" name="Footer Placeholder 15">
            <a:extLst>
              <a:ext uri="{FF2B5EF4-FFF2-40B4-BE49-F238E27FC236}">
                <a16:creationId xmlns:a16="http://schemas.microsoft.com/office/drawing/2014/main" id="{7E7D638D-B41C-46A9-87E5-34C770A46C82}"/>
              </a:ext>
            </a:extLst>
          </p:cNvPr>
          <p:cNvSpPr>
            <a:spLocks noGrp="1"/>
          </p:cNvSpPr>
          <p:nvPr>
            <p:ph type="ftr" sz="quarter" idx="11"/>
          </p:nvPr>
        </p:nvSpPr>
        <p:spPr>
          <a:xfrm>
            <a:off x="5943602" y="6367376"/>
            <a:ext cx="3086100" cy="365125"/>
          </a:xfrm>
        </p:spPr>
        <p:txBody>
          <a:bodyPr/>
          <a:lstStyle>
            <a:lvl1pPr>
              <a:defRPr sz="1200" b="0">
                <a:solidFill>
                  <a:srgbClr val="EA7600"/>
                </a:solidFill>
                <a:latin typeface="+mn-lt"/>
              </a:defRPr>
            </a:lvl1pPr>
          </a:lstStyle>
          <a:p>
            <a:pPr algn="r"/>
            <a:r>
              <a:rPr lang="en-GB"/>
              <a:t>Year 4</a:t>
            </a:r>
            <a:endParaRPr lang="en-GB" dirty="0"/>
          </a:p>
        </p:txBody>
      </p:sp>
    </p:spTree>
    <p:extLst>
      <p:ext uri="{BB962C8B-B14F-4D97-AF65-F5344CB8AC3E}">
        <p14:creationId xmlns:p14="http://schemas.microsoft.com/office/powerpoint/2010/main" val="1291871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Year 4</a:t>
            </a:r>
          </a:p>
        </p:txBody>
      </p:sp>
      <p:sp>
        <p:nvSpPr>
          <p:cNvPr id="6" name="Slide Number Placeholder 5"/>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3763184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Year 4</a:t>
            </a:r>
          </a:p>
        </p:txBody>
      </p:sp>
      <p:sp>
        <p:nvSpPr>
          <p:cNvPr id="6" name="Slide Number Placeholder 5"/>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3391776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Year 4</a:t>
            </a:r>
          </a:p>
        </p:txBody>
      </p:sp>
      <p:sp>
        <p:nvSpPr>
          <p:cNvPr id="7" name="Slide Number Placeholder 6"/>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686770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Year 4</a:t>
            </a:r>
          </a:p>
        </p:txBody>
      </p:sp>
      <p:sp>
        <p:nvSpPr>
          <p:cNvPr id="9" name="Slide Number Placeholder 8"/>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3882469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Year 4</a:t>
            </a:r>
          </a:p>
        </p:txBody>
      </p:sp>
      <p:sp>
        <p:nvSpPr>
          <p:cNvPr id="5" name="Slide Number Placeholder 4"/>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766172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Year 4</a:t>
            </a:r>
          </a:p>
        </p:txBody>
      </p:sp>
      <p:sp>
        <p:nvSpPr>
          <p:cNvPr id="4" name="Slide Number Placeholder 3"/>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3848032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Year 4</a:t>
            </a:r>
          </a:p>
        </p:txBody>
      </p:sp>
      <p:sp>
        <p:nvSpPr>
          <p:cNvPr id="7" name="Slide Number Placeholder 6"/>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686641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Year 4</a:t>
            </a:r>
          </a:p>
        </p:txBody>
      </p:sp>
      <p:sp>
        <p:nvSpPr>
          <p:cNvPr id="7" name="Slide Number Placeholder 6"/>
          <p:cNvSpPr>
            <a:spLocks noGrp="1"/>
          </p:cNvSpPr>
          <p:nvPr>
            <p:ph type="sldNum" sz="quarter" idx="12"/>
          </p:nvPr>
        </p:nvSpPr>
        <p:spPr/>
        <p:txBody>
          <a:bodyPr/>
          <a:lstStyle/>
          <a:p>
            <a:fld id="{BA0EE811-478C-4958-8104-2A70B5A19611}" type="slidenum">
              <a:rPr lang="en-GB" smtClean="0"/>
              <a:t>‹#›</a:t>
            </a:fld>
            <a:endParaRPr lang="en-GB"/>
          </a:p>
        </p:txBody>
      </p:sp>
    </p:spTree>
    <p:extLst>
      <p:ext uri="{BB962C8B-B14F-4D97-AF65-F5344CB8AC3E}">
        <p14:creationId xmlns:p14="http://schemas.microsoft.com/office/powerpoint/2010/main" val="3111712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1000">
              <a:srgbClr val="F2F2F2"/>
            </a:gs>
            <a:gs pos="0">
              <a:srgbClr val="FFF2CC"/>
            </a:gs>
            <a:gs pos="100000">
              <a:srgbClr val="FFE699"/>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Year 4</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0EE811-478C-4958-8104-2A70B5A19611}" type="slidenum">
              <a:rPr lang="en-GB" smtClean="0"/>
              <a:t>‹#›</a:t>
            </a:fld>
            <a:endParaRPr lang="en-GB"/>
          </a:p>
        </p:txBody>
      </p:sp>
    </p:spTree>
    <p:extLst>
      <p:ext uri="{BB962C8B-B14F-4D97-AF65-F5344CB8AC3E}">
        <p14:creationId xmlns:p14="http://schemas.microsoft.com/office/powerpoint/2010/main" val="4128276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p:txBody>
          <a:bodyPr/>
          <a:lstStyle/>
          <a:p>
            <a:pPr algn="r"/>
            <a:r>
              <a:rPr lang="en-GB"/>
              <a:t>Year 4</a:t>
            </a:r>
            <a:endParaRPr lang="en-GB" dirty="0"/>
          </a:p>
        </p:txBody>
      </p:sp>
      <p:sp>
        <p:nvSpPr>
          <p:cNvPr id="13" name="TextBox 12">
            <a:extLst>
              <a:ext uri="{FF2B5EF4-FFF2-40B4-BE49-F238E27FC236}">
                <a16:creationId xmlns:a16="http://schemas.microsoft.com/office/drawing/2014/main" id="{B69677ED-5C54-4353-B94F-C526DD00205C}"/>
              </a:ext>
            </a:extLst>
          </p:cNvPr>
          <p:cNvSpPr txBox="1"/>
          <p:nvPr/>
        </p:nvSpPr>
        <p:spPr>
          <a:xfrm>
            <a:off x="480194" y="1743331"/>
            <a:ext cx="8130503" cy="2500685"/>
          </a:xfrm>
          <a:prstGeom prst="rect">
            <a:avLst/>
          </a:prstGeom>
          <a:noFill/>
        </p:spPr>
        <p:txBody>
          <a:bodyPr wrap="square" rtlCol="0">
            <a:spAutoFit/>
          </a:bodyPr>
          <a:lstStyle/>
          <a:p>
            <a:pPr algn="ctr">
              <a:spcAft>
                <a:spcPts val="450"/>
              </a:spcAft>
              <a:buClr>
                <a:schemeClr val="accent2"/>
              </a:buClr>
            </a:pPr>
            <a:r>
              <a:rPr lang="en-US" sz="2400" b="1" dirty="0">
                <a:solidFill>
                  <a:srgbClr val="253746"/>
                </a:solidFill>
              </a:rPr>
              <a:t>Objectives</a:t>
            </a:r>
            <a:endParaRPr lang="en-GB" sz="2400" b="1" dirty="0">
              <a:solidFill>
                <a:srgbClr val="253746"/>
              </a:solidFill>
            </a:endParaRPr>
          </a:p>
          <a:p>
            <a:pPr>
              <a:buClr>
                <a:srgbClr val="EA7600"/>
              </a:buClr>
              <a:buSzPct val="120000"/>
            </a:pPr>
            <a:r>
              <a:rPr lang="en-GB" sz="2000" b="1" dirty="0">
                <a:solidFill>
                  <a:srgbClr val="253746"/>
                </a:solidFill>
              </a:rPr>
              <a:t>Day 1</a:t>
            </a:r>
          </a:p>
          <a:p>
            <a:pPr>
              <a:spcAft>
                <a:spcPts val="1000"/>
              </a:spcAft>
              <a:buClr>
                <a:srgbClr val="EA7600"/>
              </a:buClr>
              <a:buSzPct val="120000"/>
            </a:pPr>
            <a:r>
              <a:rPr lang="en-GB" sz="2000" b="1" dirty="0">
                <a:solidFill>
                  <a:schemeClr val="accent5">
                    <a:lumMod val="75000"/>
                  </a:schemeClr>
                </a:solidFill>
              </a:rPr>
              <a:t>Revise factors.                                                                                                              Use factors to aid mental multiplication.</a:t>
            </a:r>
          </a:p>
          <a:p>
            <a:pPr>
              <a:buClr>
                <a:srgbClr val="EA7600"/>
              </a:buClr>
              <a:buSzPct val="120000"/>
            </a:pPr>
            <a:r>
              <a:rPr lang="en-GB" sz="2000" b="1" dirty="0">
                <a:solidFill>
                  <a:srgbClr val="253746"/>
                </a:solidFill>
              </a:rPr>
              <a:t>Day 2</a:t>
            </a:r>
          </a:p>
          <a:p>
            <a:pPr>
              <a:spcAft>
                <a:spcPts val="1000"/>
              </a:spcAft>
              <a:buClr>
                <a:srgbClr val="EA7600"/>
              </a:buClr>
              <a:buSzPct val="120000"/>
            </a:pPr>
            <a:r>
              <a:rPr lang="en-GB" sz="2000" b="1" dirty="0">
                <a:solidFill>
                  <a:schemeClr val="accent5">
                    <a:lumMod val="75000"/>
                  </a:schemeClr>
                </a:solidFill>
              </a:rPr>
              <a:t>Multiply three numbers, recognising where commutativity can simplify a calculation, e.g. 2 × 6 × 5 = 6 × 10.</a:t>
            </a:r>
          </a:p>
        </p:txBody>
      </p:sp>
      <p:sp>
        <p:nvSpPr>
          <p:cNvPr id="15" name="TextBox 14">
            <a:extLst>
              <a:ext uri="{FF2B5EF4-FFF2-40B4-BE49-F238E27FC236}">
                <a16:creationId xmlns:a16="http://schemas.microsoft.com/office/drawing/2014/main" id="{A64F3FED-3247-4F55-BF8A-D1D9E087C650}"/>
              </a:ext>
            </a:extLst>
          </p:cNvPr>
          <p:cNvSpPr txBox="1"/>
          <p:nvPr/>
        </p:nvSpPr>
        <p:spPr>
          <a:xfrm>
            <a:off x="573881" y="16610"/>
            <a:ext cx="8036816" cy="892552"/>
          </a:xfrm>
          <a:prstGeom prst="rect">
            <a:avLst/>
          </a:prstGeom>
          <a:noFill/>
        </p:spPr>
        <p:txBody>
          <a:bodyPr wrap="square" rtlCol="0">
            <a:spAutoFit/>
          </a:bodyPr>
          <a:lstStyle/>
          <a:p>
            <a:pPr algn="ctr"/>
            <a:r>
              <a:rPr lang="en-GB" sz="2800" b="1" dirty="0">
                <a:solidFill>
                  <a:srgbClr val="253746"/>
                </a:solidFill>
              </a:rPr>
              <a:t>Multiplication and Division</a:t>
            </a:r>
          </a:p>
          <a:p>
            <a:pPr algn="ctr"/>
            <a:r>
              <a:rPr lang="en-GB" sz="2400" b="1" dirty="0">
                <a:solidFill>
                  <a:srgbClr val="253746"/>
                </a:solidFill>
              </a:rPr>
              <a:t>Factors, multiples and mental multiplication</a:t>
            </a:r>
          </a:p>
        </p:txBody>
      </p:sp>
    </p:spTree>
    <p:extLst>
      <p:ext uri="{BB962C8B-B14F-4D97-AF65-F5344CB8AC3E}">
        <p14:creationId xmlns:p14="http://schemas.microsoft.com/office/powerpoint/2010/main" val="2966993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10</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algn="r"/>
            <a:r>
              <a:rPr lang="en-GB"/>
              <a:t>Year 3/4</a:t>
            </a:r>
            <a:endParaRPr lang="en-GB" dirty="0"/>
          </a:p>
        </p:txBody>
      </p:sp>
      <p:sp>
        <p:nvSpPr>
          <p:cNvPr id="5" name="TextBox 4">
            <a:extLst>
              <a:ext uri="{FF2B5EF4-FFF2-40B4-BE49-F238E27FC236}">
                <a16:creationId xmlns:a16="http://schemas.microsoft.com/office/drawing/2014/main" id="{AB3E15E5-D652-40AE-828D-17B9AF65B97A}"/>
              </a:ext>
            </a:extLst>
          </p:cNvPr>
          <p:cNvSpPr txBox="1"/>
          <p:nvPr/>
        </p:nvSpPr>
        <p:spPr>
          <a:xfrm>
            <a:off x="198629" y="182668"/>
            <a:ext cx="3376558" cy="707886"/>
          </a:xfrm>
          <a:prstGeom prst="rect">
            <a:avLst/>
          </a:prstGeom>
          <a:noFill/>
        </p:spPr>
        <p:txBody>
          <a:bodyPr wrap="square" rtlCol="0">
            <a:spAutoFit/>
          </a:bodyPr>
          <a:lstStyle/>
          <a:p>
            <a:pPr lvl="0">
              <a:buClr>
                <a:srgbClr val="EA7600"/>
              </a:buClr>
              <a:buSzPct val="120000"/>
            </a:pPr>
            <a:r>
              <a:rPr lang="en-GB" sz="2000" b="1" dirty="0">
                <a:solidFill>
                  <a:srgbClr val="253746"/>
                </a:solidFill>
              </a:rPr>
              <a:t>Investigation: </a:t>
            </a:r>
          </a:p>
          <a:p>
            <a:pPr lvl="0">
              <a:buClr>
                <a:srgbClr val="EA7600"/>
              </a:buClr>
              <a:buSzPct val="120000"/>
            </a:pPr>
            <a:r>
              <a:rPr lang="en-GB" sz="2000" b="1" i="1" dirty="0">
                <a:solidFill>
                  <a:srgbClr val="5B9BD5">
                    <a:lumMod val="75000"/>
                  </a:srgbClr>
                </a:solidFill>
              </a:rPr>
              <a:t>Child Sheet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4103" y="89848"/>
            <a:ext cx="4442777" cy="51912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5330" y="5135091"/>
            <a:ext cx="5167630" cy="12428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6010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A793100-AA8C-4B9D-8CC5-2CF69FB2DE1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7358" y="192109"/>
            <a:ext cx="8352705" cy="5458533"/>
          </a:xfrm>
          <a:prstGeom prst="rect">
            <a:avLst/>
          </a:prstGeom>
          <a:ln>
            <a:noFill/>
          </a:ln>
          <a:effectLst>
            <a:outerShdw blurRad="292100" dist="139700" dir="2700000" algn="tl" rotWithShape="0">
              <a:srgbClr val="333333">
                <a:alpha val="65000"/>
              </a:srgbClr>
            </a:outerShdw>
          </a:effectLst>
        </p:spPr>
      </p:pic>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11</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algn="r"/>
            <a:r>
              <a:rPr lang="en-GB"/>
              <a:t>Year 4</a:t>
            </a:r>
            <a:endParaRPr lang="en-GB" dirty="0"/>
          </a:p>
        </p:txBody>
      </p:sp>
      <p:pic>
        <p:nvPicPr>
          <p:cNvPr id="9" name="Picture 8">
            <a:extLst>
              <a:ext uri="{FF2B5EF4-FFF2-40B4-BE49-F238E27FC236}">
                <a16:creationId xmlns:a16="http://schemas.microsoft.com/office/drawing/2014/main" id="{54536186-898C-486C-BD67-F07A465226B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277" y="4207662"/>
            <a:ext cx="9057445" cy="1805240"/>
          </a:xfrm>
          <a:prstGeom prst="rect">
            <a:avLst/>
          </a:prstGeom>
          <a:ln>
            <a:solidFill>
              <a:srgbClr val="FFC000"/>
            </a:solidFill>
          </a:ln>
        </p:spPr>
      </p:pic>
      <p:grpSp>
        <p:nvGrpSpPr>
          <p:cNvPr id="11" name="Group 10"/>
          <p:cNvGrpSpPr/>
          <p:nvPr/>
        </p:nvGrpSpPr>
        <p:grpSpPr>
          <a:xfrm>
            <a:off x="6359862" y="5410477"/>
            <a:ext cx="1713640" cy="1139460"/>
            <a:chOff x="1834709" y="4015907"/>
            <a:chExt cx="1606379" cy="935174"/>
          </a:xfrm>
        </p:grpSpPr>
        <p:sp>
          <p:nvSpPr>
            <p:cNvPr id="14" name="Rounded Rectangle 13"/>
            <p:cNvSpPr/>
            <p:nvPr/>
          </p:nvSpPr>
          <p:spPr>
            <a:xfrm>
              <a:off x="1834709" y="4015907"/>
              <a:ext cx="1606379" cy="495328"/>
            </a:xfrm>
            <a:prstGeom prst="roundRect">
              <a:avLst>
                <a:gd name="adj" fmla="val 42473"/>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Challenge</a:t>
              </a:r>
              <a:endParaRPr lang="en-GB" sz="2400" b="1" dirty="0">
                <a:solidFill>
                  <a:schemeClr val="tx1"/>
                </a:solidFill>
              </a:endParaRPr>
            </a:p>
          </p:txBody>
        </p:sp>
        <p:pic>
          <p:nvPicPr>
            <p:cNvPr id="15" name="Picture 2" descr="Related imag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944755">
              <a:off x="2170831" y="4345600"/>
              <a:ext cx="388517" cy="60548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55758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12</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p:txBody>
          <a:bodyPr/>
          <a:lstStyle/>
          <a:p>
            <a:pPr algn="r"/>
            <a:r>
              <a:rPr lang="en-GB"/>
              <a:t>Year 4</a:t>
            </a:r>
            <a:endParaRPr lang="en-GB" dirty="0"/>
          </a:p>
        </p:txBody>
      </p:sp>
      <p:sp>
        <p:nvSpPr>
          <p:cNvPr id="13" name="TextBox 12">
            <a:extLst>
              <a:ext uri="{FF2B5EF4-FFF2-40B4-BE49-F238E27FC236}">
                <a16:creationId xmlns:a16="http://schemas.microsoft.com/office/drawing/2014/main" id="{B69677ED-5C54-4353-B94F-C526DD00205C}"/>
              </a:ext>
            </a:extLst>
          </p:cNvPr>
          <p:cNvSpPr txBox="1"/>
          <p:nvPr/>
        </p:nvSpPr>
        <p:spPr>
          <a:xfrm>
            <a:off x="480194" y="1743331"/>
            <a:ext cx="8130503" cy="1449115"/>
          </a:xfrm>
          <a:prstGeom prst="rect">
            <a:avLst/>
          </a:prstGeom>
          <a:noFill/>
        </p:spPr>
        <p:txBody>
          <a:bodyPr wrap="square" rtlCol="0">
            <a:spAutoFit/>
          </a:bodyPr>
          <a:lstStyle/>
          <a:p>
            <a:pPr algn="ctr">
              <a:spcAft>
                <a:spcPts val="450"/>
              </a:spcAft>
              <a:buClr>
                <a:schemeClr val="accent2"/>
              </a:buClr>
            </a:pPr>
            <a:r>
              <a:rPr lang="en-US" sz="2400" b="1" dirty="0">
                <a:solidFill>
                  <a:srgbClr val="253746"/>
                </a:solidFill>
              </a:rPr>
              <a:t>Objectives</a:t>
            </a:r>
            <a:endParaRPr lang="en-GB" sz="2400" b="1" dirty="0">
              <a:solidFill>
                <a:srgbClr val="253746"/>
              </a:solidFill>
            </a:endParaRPr>
          </a:p>
          <a:p>
            <a:pPr>
              <a:buClr>
                <a:srgbClr val="EA7600"/>
              </a:buClr>
              <a:buSzPct val="120000"/>
            </a:pPr>
            <a:r>
              <a:rPr lang="en-GB" sz="2000" b="1" dirty="0">
                <a:solidFill>
                  <a:srgbClr val="253746"/>
                </a:solidFill>
              </a:rPr>
              <a:t>Day 2</a:t>
            </a:r>
          </a:p>
          <a:p>
            <a:pPr>
              <a:spcAft>
                <a:spcPts val="1000"/>
              </a:spcAft>
              <a:buClr>
                <a:srgbClr val="EA7600"/>
              </a:buClr>
              <a:buSzPct val="120000"/>
            </a:pPr>
            <a:r>
              <a:rPr lang="en-GB" sz="2000" b="1" dirty="0">
                <a:solidFill>
                  <a:schemeClr val="accent5">
                    <a:lumMod val="75000"/>
                  </a:schemeClr>
                </a:solidFill>
              </a:rPr>
              <a:t>Multiply three numbers, recognising where commutativity can simplify a calculation, e.g. 2 × 6 × 5 = 6 × 10.</a:t>
            </a:r>
          </a:p>
        </p:txBody>
      </p:sp>
      <p:sp>
        <p:nvSpPr>
          <p:cNvPr id="15" name="TextBox 14">
            <a:extLst>
              <a:ext uri="{FF2B5EF4-FFF2-40B4-BE49-F238E27FC236}">
                <a16:creationId xmlns:a16="http://schemas.microsoft.com/office/drawing/2014/main" id="{A64F3FED-3247-4F55-BF8A-D1D9E087C650}"/>
              </a:ext>
            </a:extLst>
          </p:cNvPr>
          <p:cNvSpPr txBox="1"/>
          <p:nvPr/>
        </p:nvSpPr>
        <p:spPr>
          <a:xfrm>
            <a:off x="573881" y="16610"/>
            <a:ext cx="8036816" cy="892552"/>
          </a:xfrm>
          <a:prstGeom prst="rect">
            <a:avLst/>
          </a:prstGeom>
          <a:noFill/>
        </p:spPr>
        <p:txBody>
          <a:bodyPr wrap="square" rtlCol="0">
            <a:spAutoFit/>
          </a:bodyPr>
          <a:lstStyle/>
          <a:p>
            <a:pPr algn="ctr"/>
            <a:r>
              <a:rPr lang="en-GB" sz="2800" b="1" dirty="0">
                <a:solidFill>
                  <a:srgbClr val="253746"/>
                </a:solidFill>
              </a:rPr>
              <a:t>Multiplication and Division</a:t>
            </a:r>
          </a:p>
          <a:p>
            <a:pPr algn="ctr"/>
            <a:r>
              <a:rPr lang="en-GB" sz="2400" b="1" dirty="0">
                <a:solidFill>
                  <a:srgbClr val="253746"/>
                </a:solidFill>
              </a:rPr>
              <a:t>Factors, multiples and mental multiplication</a:t>
            </a:r>
          </a:p>
        </p:txBody>
      </p:sp>
    </p:spTree>
    <p:extLst>
      <p:ext uri="{BB962C8B-B14F-4D97-AF65-F5344CB8AC3E}">
        <p14:creationId xmlns:p14="http://schemas.microsoft.com/office/powerpoint/2010/main" val="3108847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13</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algn="r"/>
            <a:r>
              <a:rPr lang="en-GB"/>
              <a:t>Year 4</a:t>
            </a:r>
            <a:endParaRPr lang="en-GB" dirty="0"/>
          </a:p>
        </p:txBody>
      </p:sp>
      <p:sp>
        <p:nvSpPr>
          <p:cNvPr id="12" name="TextBox 11">
            <a:extLst>
              <a:ext uri="{FF2B5EF4-FFF2-40B4-BE49-F238E27FC236}">
                <a16:creationId xmlns:a16="http://schemas.microsoft.com/office/drawing/2014/main" id="{B69677ED-5C54-4353-B94F-C526DD00205C}"/>
              </a:ext>
            </a:extLst>
          </p:cNvPr>
          <p:cNvSpPr txBox="1"/>
          <p:nvPr/>
        </p:nvSpPr>
        <p:spPr>
          <a:xfrm>
            <a:off x="230981" y="138645"/>
            <a:ext cx="8784065" cy="707886"/>
          </a:xfrm>
          <a:prstGeom prst="rect">
            <a:avLst/>
          </a:prstGeom>
          <a:noFill/>
        </p:spPr>
        <p:txBody>
          <a:bodyPr wrap="square" rtlCol="0">
            <a:spAutoFit/>
          </a:bodyPr>
          <a:lstStyle/>
          <a:p>
            <a:pPr lvl="0">
              <a:buClr>
                <a:srgbClr val="EA7600"/>
              </a:buClr>
              <a:buSzPct val="120000"/>
            </a:pPr>
            <a:r>
              <a:rPr lang="en-GB" sz="2000" b="1" dirty="0">
                <a:solidFill>
                  <a:srgbClr val="253746"/>
                </a:solidFill>
              </a:rPr>
              <a:t>Day 2: </a:t>
            </a:r>
            <a:r>
              <a:rPr lang="en-GB" sz="2000" b="1" dirty="0">
                <a:solidFill>
                  <a:srgbClr val="5B9BD5">
                    <a:lumMod val="75000"/>
                  </a:srgbClr>
                </a:solidFill>
              </a:rPr>
              <a:t>Multiply three numbers, recognising where commutativity can simplify a calculation, e.g. 2 × 6 × 5 = 6 × 10.</a:t>
            </a:r>
          </a:p>
        </p:txBody>
      </p:sp>
      <p:sp>
        <p:nvSpPr>
          <p:cNvPr id="5" name="TextBox 4">
            <a:extLst>
              <a:ext uri="{FF2B5EF4-FFF2-40B4-BE49-F238E27FC236}">
                <a16:creationId xmlns:a16="http://schemas.microsoft.com/office/drawing/2014/main" id="{5656BE84-7B05-477B-88FC-3ED13B47858A}"/>
              </a:ext>
            </a:extLst>
          </p:cNvPr>
          <p:cNvSpPr txBox="1"/>
          <p:nvPr/>
        </p:nvSpPr>
        <p:spPr>
          <a:xfrm>
            <a:off x="3451240" y="958111"/>
            <a:ext cx="2188413" cy="523220"/>
          </a:xfrm>
          <a:prstGeom prst="rect">
            <a:avLst/>
          </a:prstGeom>
          <a:solidFill>
            <a:schemeClr val="bg1"/>
          </a:solidFill>
          <a:ln w="28575">
            <a:solidFill>
              <a:srgbClr val="1F4E79"/>
            </a:solidFill>
          </a:ln>
          <a:effectLst>
            <a:outerShdw blurRad="50800" dist="38100" dir="2700000" algn="tl" rotWithShape="0">
              <a:prstClr val="black">
                <a:alpha val="40000"/>
              </a:prstClr>
            </a:outerShdw>
          </a:effectLst>
        </p:spPr>
        <p:txBody>
          <a:bodyPr wrap="square" rtlCol="0">
            <a:spAutoFit/>
          </a:bodyPr>
          <a:lstStyle/>
          <a:p>
            <a:pPr lvl="0" algn="ctr"/>
            <a:r>
              <a:rPr lang="en-GB" sz="2800" b="1" dirty="0">
                <a:solidFill>
                  <a:srgbClr val="253746"/>
                </a:solidFill>
              </a:rPr>
              <a:t>2 + 7 + 8 </a:t>
            </a:r>
            <a:endParaRPr kumimoji="0" lang="en-GB" sz="2800" b="1" i="0" u="none" strike="noStrike" kern="1200" cap="none" spc="0" normalizeH="0" baseline="0" noProof="0" dirty="0">
              <a:ln>
                <a:noFill/>
              </a:ln>
              <a:solidFill>
                <a:srgbClr val="253746"/>
              </a:solidFill>
              <a:effectLst/>
              <a:uLnTx/>
              <a:uFillTx/>
              <a:latin typeface="Calibri" panose="020F0502020204030204"/>
              <a:ea typeface="+mn-ea"/>
              <a:cs typeface="+mn-cs"/>
            </a:endParaRPr>
          </a:p>
        </p:txBody>
      </p:sp>
      <p:sp>
        <p:nvSpPr>
          <p:cNvPr id="6" name="Speech Bubble: Rectangle with Corners Rounded 10">
            <a:extLst>
              <a:ext uri="{FF2B5EF4-FFF2-40B4-BE49-F238E27FC236}">
                <a16:creationId xmlns:a16="http://schemas.microsoft.com/office/drawing/2014/main" id="{87E99B11-0310-462A-9D63-8EACC7EBACDB}"/>
              </a:ext>
            </a:extLst>
          </p:cNvPr>
          <p:cNvSpPr/>
          <p:nvPr/>
        </p:nvSpPr>
        <p:spPr>
          <a:xfrm>
            <a:off x="1035170" y="1932317"/>
            <a:ext cx="3150317" cy="1106662"/>
          </a:xfrm>
          <a:prstGeom prst="wedgeEllipseCallout">
            <a:avLst>
              <a:gd name="adj1" fmla="val 39994"/>
              <a:gd name="adj2" fmla="val -70233"/>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253746"/>
                </a:solidFill>
                <a:effectLst/>
                <a:uLnTx/>
                <a:uFillTx/>
                <a:latin typeface="Calibri" panose="020F0502020204030204"/>
                <a:ea typeface="+mn-ea"/>
                <a:cs typeface="+mn-cs"/>
              </a:rPr>
              <a:t>How would you work this out?</a:t>
            </a:r>
          </a:p>
        </p:txBody>
      </p:sp>
      <p:sp>
        <p:nvSpPr>
          <p:cNvPr id="7" name="Speech Bubble: Rectangle with Corners Rounded 10">
            <a:extLst>
              <a:ext uri="{FF2B5EF4-FFF2-40B4-BE49-F238E27FC236}">
                <a16:creationId xmlns:a16="http://schemas.microsoft.com/office/drawing/2014/main" id="{58DC544C-EB12-4E44-87C4-676B51B6E997}"/>
              </a:ext>
            </a:extLst>
          </p:cNvPr>
          <p:cNvSpPr/>
          <p:nvPr/>
        </p:nvSpPr>
        <p:spPr>
          <a:xfrm>
            <a:off x="3935135" y="2299601"/>
            <a:ext cx="3723775" cy="1450410"/>
          </a:xfrm>
          <a:prstGeom prst="wedgeEllipseCallout">
            <a:avLst>
              <a:gd name="adj1" fmla="val -58229"/>
              <a:gd name="adj2" fmla="val -51201"/>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GB" b="1" dirty="0">
                <a:solidFill>
                  <a:srgbClr val="253746"/>
                </a:solidFill>
              </a:rPr>
              <a:t>We can add in any order, so we could add 2 and 8 to make 10, then add the 7 on! </a:t>
            </a:r>
            <a:endParaRPr kumimoji="0" lang="en-GB" b="1" i="0" u="none" strike="noStrike" kern="1200" cap="none" spc="0" normalizeH="0" baseline="0" noProof="0" dirty="0">
              <a:ln>
                <a:noFill/>
              </a:ln>
              <a:solidFill>
                <a:srgbClr val="253746"/>
              </a:solidFill>
              <a:effectLst/>
              <a:uLnTx/>
              <a:uFillTx/>
              <a:latin typeface="Calibri" panose="020F0502020204030204"/>
            </a:endParaRPr>
          </a:p>
        </p:txBody>
      </p:sp>
      <p:sp>
        <p:nvSpPr>
          <p:cNvPr id="8" name="Speech Bubble: Rectangle with Corners Rounded 10">
            <a:extLst>
              <a:ext uri="{FF2B5EF4-FFF2-40B4-BE49-F238E27FC236}">
                <a16:creationId xmlns:a16="http://schemas.microsoft.com/office/drawing/2014/main" id="{B21F5538-9E30-41E0-BCE7-0A4973D3ED46}"/>
              </a:ext>
            </a:extLst>
          </p:cNvPr>
          <p:cNvSpPr/>
          <p:nvPr/>
        </p:nvSpPr>
        <p:spPr>
          <a:xfrm>
            <a:off x="963552" y="3483795"/>
            <a:ext cx="5090900" cy="1772283"/>
          </a:xfrm>
          <a:prstGeom prst="wedgeEllipseCallout">
            <a:avLst>
              <a:gd name="adj1" fmla="val -51279"/>
              <a:gd name="adj2" fmla="val 54666"/>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GB" b="1" dirty="0">
                <a:solidFill>
                  <a:srgbClr val="253746"/>
                </a:solidFill>
              </a:rPr>
              <a:t>Multiplication can be done in any order, just like addition, to arrive at the same answer. </a:t>
            </a:r>
          </a:p>
          <a:p>
            <a:pPr lvl="0" algn="ctr"/>
            <a:r>
              <a:rPr lang="en-GB" b="1" dirty="0">
                <a:solidFill>
                  <a:srgbClr val="253746"/>
                </a:solidFill>
              </a:rPr>
              <a:t>Work out 1 × 2 × 3 and 3 × 1 × 2.</a:t>
            </a:r>
            <a:endParaRPr kumimoji="0" lang="en-GB" b="1" i="0" u="none" strike="noStrike" kern="1200" cap="none" spc="0" normalizeH="0" baseline="0" noProof="0" dirty="0">
              <a:ln>
                <a:noFill/>
              </a:ln>
              <a:solidFill>
                <a:srgbClr val="253746"/>
              </a:solidFill>
              <a:effectLst/>
              <a:uLnTx/>
              <a:uFillTx/>
              <a:latin typeface="Calibri" panose="020F0502020204030204"/>
            </a:endParaRPr>
          </a:p>
        </p:txBody>
      </p:sp>
      <p:sp>
        <p:nvSpPr>
          <p:cNvPr id="9" name="Speech Bubble: Rectangle with Corners Rounded 10">
            <a:extLst>
              <a:ext uri="{FF2B5EF4-FFF2-40B4-BE49-F238E27FC236}">
                <a16:creationId xmlns:a16="http://schemas.microsoft.com/office/drawing/2014/main" id="{94A9A779-CC70-403B-A542-132CCACC15C1}"/>
              </a:ext>
            </a:extLst>
          </p:cNvPr>
          <p:cNvSpPr/>
          <p:nvPr/>
        </p:nvSpPr>
        <p:spPr>
          <a:xfrm>
            <a:off x="5305926" y="4369935"/>
            <a:ext cx="3099520" cy="1529953"/>
          </a:xfrm>
          <a:prstGeom prst="wedgeEllipseCallout">
            <a:avLst>
              <a:gd name="adj1" fmla="val -51279"/>
              <a:gd name="adj2" fmla="val 54666"/>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GB" b="1" dirty="0">
                <a:solidFill>
                  <a:srgbClr val="253746"/>
                </a:solidFill>
              </a:rPr>
              <a:t>We call this property </a:t>
            </a:r>
            <a:r>
              <a:rPr lang="en-GB" b="1" dirty="0">
                <a:solidFill>
                  <a:srgbClr val="FF0000"/>
                </a:solidFill>
              </a:rPr>
              <a:t>‘</a:t>
            </a:r>
            <a:r>
              <a:rPr lang="en-GB" sz="2400" b="1" dirty="0">
                <a:solidFill>
                  <a:srgbClr val="FF0000"/>
                </a:solidFill>
              </a:rPr>
              <a:t>commutativity</a:t>
            </a:r>
            <a:r>
              <a:rPr lang="en-GB" b="1" dirty="0">
                <a:solidFill>
                  <a:srgbClr val="FF0000"/>
                </a:solidFill>
              </a:rPr>
              <a:t>’. </a:t>
            </a:r>
            <a:endParaRPr kumimoji="0" lang="en-GB" b="1" i="0" u="none" strike="noStrike" kern="1200" cap="none" spc="0" normalizeH="0" baseline="0" noProof="0" dirty="0">
              <a:ln>
                <a:noFill/>
              </a:ln>
              <a:solidFill>
                <a:srgbClr val="FF0000"/>
              </a:solidFill>
              <a:effectLst/>
              <a:uLnTx/>
              <a:uFillTx/>
              <a:latin typeface="Calibri" panose="020F0502020204030204"/>
            </a:endParaRPr>
          </a:p>
        </p:txBody>
      </p:sp>
    </p:spTree>
    <p:extLst>
      <p:ext uri="{BB962C8B-B14F-4D97-AF65-F5344CB8AC3E}">
        <p14:creationId xmlns:p14="http://schemas.microsoft.com/office/powerpoint/2010/main" val="381467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A0EE811-478C-4958-8104-2A70B5A19611}" type="slidenum">
              <a:rPr kumimoji="0" lang="en-GB" sz="1200" b="0" i="0" u="none" strike="noStrike" kern="1200" cap="none" spc="0" normalizeH="0" baseline="0" noProof="0" smtClean="0">
                <a:ln>
                  <a:noFill/>
                </a:ln>
                <a:solidFill>
                  <a:srgbClr val="EA7600"/>
                </a:solidFill>
                <a:effectLst/>
                <a:uLnTx/>
                <a:uFillTx/>
                <a:latin typeface="Calibri" panose="020F050202020403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EA7600"/>
                </a:solidFill>
                <a:effectLst/>
                <a:uLnTx/>
                <a:uFillTx/>
                <a:latin typeface="Calibri" panose="020F0502020204030204"/>
                <a:ea typeface="+mn-ea"/>
                <a:cs typeface="+mn-cs"/>
              </a:rPr>
              <a:t>Year 4</a:t>
            </a:r>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B69677ED-5C54-4353-B94F-C526DD00205C}"/>
              </a:ext>
            </a:extLst>
          </p:cNvPr>
          <p:cNvSpPr txBox="1"/>
          <p:nvPr/>
        </p:nvSpPr>
        <p:spPr>
          <a:xfrm>
            <a:off x="230981" y="138645"/>
            <a:ext cx="8784065"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
                <a:srgbClr val="EA7600"/>
              </a:buClr>
              <a:buSzPct val="120000"/>
              <a:buFontTx/>
              <a:buNone/>
              <a:tabLst/>
              <a:defRPr/>
            </a:pPr>
            <a:r>
              <a:rPr kumimoji="0" lang="en-GB" sz="2000" b="1" i="0" u="none" strike="noStrike" kern="1200" cap="none" spc="0" normalizeH="0" baseline="0" noProof="0" dirty="0">
                <a:ln>
                  <a:noFill/>
                </a:ln>
                <a:solidFill>
                  <a:srgbClr val="253746"/>
                </a:solidFill>
                <a:effectLst/>
                <a:uLnTx/>
                <a:uFillTx/>
                <a:latin typeface="Calibri" panose="020F0502020204030204"/>
                <a:ea typeface="+mn-ea"/>
                <a:cs typeface="+mn-cs"/>
              </a:rPr>
              <a:t>Day 2: </a:t>
            </a:r>
            <a:r>
              <a:rPr kumimoji="0" lang="en-GB"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Multiply three numbers, recognising where commutativity can simplify a calculation, e.g. 2 × 6 × 5 = 6 × 10.</a:t>
            </a:r>
          </a:p>
        </p:txBody>
      </p:sp>
      <p:sp>
        <p:nvSpPr>
          <p:cNvPr id="5" name="TextBox 4">
            <a:extLst>
              <a:ext uri="{FF2B5EF4-FFF2-40B4-BE49-F238E27FC236}">
                <a16:creationId xmlns:a16="http://schemas.microsoft.com/office/drawing/2014/main" id="{CAFC6FC7-E371-49A2-A4A4-964612704F23}"/>
              </a:ext>
            </a:extLst>
          </p:cNvPr>
          <p:cNvSpPr txBox="1"/>
          <p:nvPr/>
        </p:nvSpPr>
        <p:spPr>
          <a:xfrm>
            <a:off x="3411415" y="999216"/>
            <a:ext cx="1991327" cy="523220"/>
          </a:xfrm>
          <a:prstGeom prst="rect">
            <a:avLst/>
          </a:prstGeom>
          <a:solidFill>
            <a:schemeClr val="bg1"/>
          </a:solidFill>
          <a:ln w="28575">
            <a:solidFill>
              <a:srgbClr val="1F4E79"/>
            </a:solidFill>
          </a:ln>
          <a:effectLst>
            <a:outerShdw blurRad="50800" dist="38100" dir="2700000" algn="tl" rotWithShape="0">
              <a:prstClr val="black">
                <a:alpha val="40000"/>
              </a:prstClr>
            </a:outerShdw>
          </a:effectLst>
        </p:spPr>
        <p:txBody>
          <a:bodyPr wrap="square" rtlCol="0">
            <a:spAutoFit/>
          </a:bodyPr>
          <a:lstStyle/>
          <a:p>
            <a:pPr lvl="0" algn="ctr"/>
            <a:r>
              <a:rPr lang="en-GB" sz="2800" b="1" dirty="0">
                <a:solidFill>
                  <a:srgbClr val="253746"/>
                </a:solidFill>
              </a:rPr>
              <a:t>4 × 7 × 5</a:t>
            </a:r>
            <a:endParaRPr kumimoji="0" lang="en-GB" sz="2800" b="1" i="0" u="none" strike="noStrike" kern="1200" cap="none" spc="0" normalizeH="0" baseline="0" noProof="0" dirty="0">
              <a:ln>
                <a:noFill/>
              </a:ln>
              <a:solidFill>
                <a:srgbClr val="253746"/>
              </a:solidFill>
              <a:effectLst/>
              <a:uLnTx/>
              <a:uFillTx/>
              <a:latin typeface="Calibri" panose="020F0502020204030204"/>
              <a:ea typeface="+mn-ea"/>
              <a:cs typeface="+mn-cs"/>
            </a:endParaRPr>
          </a:p>
        </p:txBody>
      </p:sp>
      <p:sp>
        <p:nvSpPr>
          <p:cNvPr id="6" name="Speech Bubble: Rectangle with Corners Rounded 10">
            <a:extLst>
              <a:ext uri="{FF2B5EF4-FFF2-40B4-BE49-F238E27FC236}">
                <a16:creationId xmlns:a16="http://schemas.microsoft.com/office/drawing/2014/main" id="{ADCF91B2-D60F-471A-AC6E-2A30F8F00441}"/>
              </a:ext>
            </a:extLst>
          </p:cNvPr>
          <p:cNvSpPr/>
          <p:nvPr/>
        </p:nvSpPr>
        <p:spPr>
          <a:xfrm>
            <a:off x="1358135" y="1932316"/>
            <a:ext cx="4260669" cy="1496683"/>
          </a:xfrm>
          <a:prstGeom prst="wedgeEllipseCallout">
            <a:avLst>
              <a:gd name="adj1" fmla="val 26011"/>
              <a:gd name="adj2" fmla="val -72538"/>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GB" b="1" dirty="0">
                <a:solidFill>
                  <a:srgbClr val="253746"/>
                </a:solidFill>
              </a:rPr>
              <a:t>How could we change the order of this multiplication to help simplify the calculation? </a:t>
            </a:r>
            <a:endParaRPr kumimoji="0" lang="en-GB" b="1" i="0" u="none" strike="noStrike" kern="1200" cap="none" spc="0" normalizeH="0" baseline="0" noProof="0" dirty="0">
              <a:ln>
                <a:noFill/>
              </a:ln>
              <a:solidFill>
                <a:srgbClr val="253746"/>
              </a:solidFill>
              <a:effectLst/>
              <a:uLnTx/>
              <a:uFillTx/>
              <a:latin typeface="Calibri" panose="020F0502020204030204"/>
            </a:endParaRPr>
          </a:p>
        </p:txBody>
      </p:sp>
      <p:sp>
        <p:nvSpPr>
          <p:cNvPr id="7" name="Speech Bubble: Rectangle with Corners Rounded 10">
            <a:extLst>
              <a:ext uri="{FF2B5EF4-FFF2-40B4-BE49-F238E27FC236}">
                <a16:creationId xmlns:a16="http://schemas.microsoft.com/office/drawing/2014/main" id="{0C069810-EA43-44EF-A250-BEFFBC50523B}"/>
              </a:ext>
            </a:extLst>
          </p:cNvPr>
          <p:cNvSpPr/>
          <p:nvPr/>
        </p:nvSpPr>
        <p:spPr>
          <a:xfrm>
            <a:off x="5007413" y="1983255"/>
            <a:ext cx="3299542" cy="1160186"/>
          </a:xfrm>
          <a:prstGeom prst="wedgeEllipseCallout">
            <a:avLst>
              <a:gd name="adj1" fmla="val -40514"/>
              <a:gd name="adj2" fmla="val 70401"/>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GB" b="1" dirty="0">
                <a:solidFill>
                  <a:srgbClr val="253746"/>
                </a:solidFill>
              </a:rPr>
              <a:t>e.g. 4 × 5 × 7, i.e. working out 20 × 7.</a:t>
            </a:r>
            <a:endParaRPr kumimoji="0" lang="en-GB" b="1" i="0" u="none" strike="noStrike" kern="1200" cap="none" spc="0" normalizeH="0" baseline="0" noProof="0" dirty="0">
              <a:ln>
                <a:noFill/>
              </a:ln>
              <a:solidFill>
                <a:srgbClr val="253746"/>
              </a:solidFill>
              <a:effectLst/>
              <a:uLnTx/>
              <a:uFillTx/>
              <a:latin typeface="Calibri" panose="020F0502020204030204"/>
            </a:endParaRPr>
          </a:p>
        </p:txBody>
      </p:sp>
      <p:sp>
        <p:nvSpPr>
          <p:cNvPr id="8" name="TextBox 7">
            <a:extLst>
              <a:ext uri="{FF2B5EF4-FFF2-40B4-BE49-F238E27FC236}">
                <a16:creationId xmlns:a16="http://schemas.microsoft.com/office/drawing/2014/main" id="{7A630398-DECE-47C0-BB8F-158F1897A616}"/>
              </a:ext>
            </a:extLst>
          </p:cNvPr>
          <p:cNvSpPr txBox="1"/>
          <p:nvPr/>
        </p:nvSpPr>
        <p:spPr>
          <a:xfrm>
            <a:off x="3411415" y="3654121"/>
            <a:ext cx="1991327" cy="523220"/>
          </a:xfrm>
          <a:prstGeom prst="rect">
            <a:avLst/>
          </a:prstGeom>
          <a:solidFill>
            <a:schemeClr val="bg1"/>
          </a:solidFill>
          <a:ln w="28575">
            <a:solidFill>
              <a:srgbClr val="1F4E79"/>
            </a:solidFill>
          </a:ln>
          <a:effectLst>
            <a:outerShdw blurRad="50800" dist="38100" dir="2700000" algn="tl" rotWithShape="0">
              <a:prstClr val="black">
                <a:alpha val="40000"/>
              </a:prstClr>
            </a:outerShdw>
          </a:effectLst>
        </p:spPr>
        <p:txBody>
          <a:bodyPr wrap="square" rtlCol="0">
            <a:spAutoFit/>
          </a:bodyPr>
          <a:lstStyle/>
          <a:p>
            <a:pPr lvl="0" algn="ctr"/>
            <a:r>
              <a:rPr lang="en-GB" sz="2800" b="1" dirty="0">
                <a:solidFill>
                  <a:srgbClr val="253746"/>
                </a:solidFill>
              </a:rPr>
              <a:t>7 × 2 × 8</a:t>
            </a:r>
            <a:endParaRPr kumimoji="0" lang="en-GB" sz="2800" b="1" i="0" u="none" strike="noStrike" kern="1200" cap="none" spc="0" normalizeH="0" baseline="0" noProof="0" dirty="0">
              <a:ln>
                <a:noFill/>
              </a:ln>
              <a:solidFill>
                <a:srgbClr val="253746"/>
              </a:solidFill>
              <a:effectLst/>
              <a:uLnTx/>
              <a:uFillTx/>
              <a:latin typeface="Calibri" panose="020F0502020204030204"/>
              <a:ea typeface="+mn-ea"/>
              <a:cs typeface="+mn-cs"/>
            </a:endParaRPr>
          </a:p>
        </p:txBody>
      </p:sp>
      <p:sp>
        <p:nvSpPr>
          <p:cNvPr id="9" name="Speech Bubble: Rectangle with Corners Rounded 10">
            <a:extLst>
              <a:ext uri="{FF2B5EF4-FFF2-40B4-BE49-F238E27FC236}">
                <a16:creationId xmlns:a16="http://schemas.microsoft.com/office/drawing/2014/main" id="{2ACB2A75-BDFF-4BF4-9E06-002A90603872}"/>
              </a:ext>
            </a:extLst>
          </p:cNvPr>
          <p:cNvSpPr/>
          <p:nvPr/>
        </p:nvSpPr>
        <p:spPr>
          <a:xfrm>
            <a:off x="551343" y="4442347"/>
            <a:ext cx="4260669" cy="1496683"/>
          </a:xfrm>
          <a:prstGeom prst="wedgeEllipseCallout">
            <a:avLst>
              <a:gd name="adj1" fmla="val 39994"/>
              <a:gd name="adj2" fmla="val -70233"/>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GB" b="1" dirty="0">
                <a:solidFill>
                  <a:srgbClr val="253746"/>
                </a:solidFill>
              </a:rPr>
              <a:t>How could we change the order of this multiplication to help simplify the calculation? </a:t>
            </a:r>
            <a:endParaRPr kumimoji="0" lang="en-GB" b="1" i="0" u="none" strike="noStrike" kern="1200" cap="none" spc="0" normalizeH="0" baseline="0" noProof="0" dirty="0">
              <a:ln>
                <a:noFill/>
              </a:ln>
              <a:solidFill>
                <a:srgbClr val="253746"/>
              </a:solidFill>
              <a:effectLst/>
              <a:uLnTx/>
              <a:uFillTx/>
              <a:latin typeface="Calibri" panose="020F0502020204030204"/>
            </a:endParaRPr>
          </a:p>
        </p:txBody>
      </p:sp>
      <p:sp>
        <p:nvSpPr>
          <p:cNvPr id="11" name="Speech Bubble: Rectangle with Corners Rounded 10">
            <a:extLst>
              <a:ext uri="{FF2B5EF4-FFF2-40B4-BE49-F238E27FC236}">
                <a16:creationId xmlns:a16="http://schemas.microsoft.com/office/drawing/2014/main" id="{152E98C1-73FB-4B90-95AB-E74B3A114510}"/>
              </a:ext>
            </a:extLst>
          </p:cNvPr>
          <p:cNvSpPr/>
          <p:nvPr/>
        </p:nvSpPr>
        <p:spPr>
          <a:xfrm>
            <a:off x="4359231" y="4224875"/>
            <a:ext cx="4595905" cy="1713488"/>
          </a:xfrm>
          <a:prstGeom prst="wedgeEllipseCallout">
            <a:avLst>
              <a:gd name="adj1" fmla="val 51007"/>
              <a:gd name="adj2" fmla="val 51190"/>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lang="en-GB" b="1" dirty="0">
                <a:solidFill>
                  <a:srgbClr val="253746"/>
                </a:solidFill>
              </a:rPr>
              <a:t>7 × 8 × 2 is probably a simpler order to work with because the second step involves finding 56 × 2, rather than 14 × 8.</a:t>
            </a:r>
            <a:endParaRPr kumimoji="0" lang="en-GB" b="1" i="0" u="none" strike="noStrike" kern="1200" cap="none" spc="0" normalizeH="0" baseline="0" noProof="0" dirty="0">
              <a:ln>
                <a:noFill/>
              </a:ln>
              <a:solidFill>
                <a:srgbClr val="253746"/>
              </a:solidFill>
              <a:effectLst/>
              <a:uLnTx/>
              <a:uFillTx/>
              <a:latin typeface="Calibri" panose="020F0502020204030204"/>
            </a:endParaRPr>
          </a:p>
        </p:txBody>
      </p:sp>
    </p:spTree>
    <p:extLst>
      <p:ext uri="{BB962C8B-B14F-4D97-AF65-F5344CB8AC3E}">
        <p14:creationId xmlns:p14="http://schemas.microsoft.com/office/powerpoint/2010/main" val="89083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9DA0426-E4CF-45EB-86E4-8C5738A460E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316" t="9173" r="8209" b="28451"/>
          <a:stretch/>
        </p:blipFill>
        <p:spPr>
          <a:xfrm>
            <a:off x="181198" y="138851"/>
            <a:ext cx="8673352" cy="4582768"/>
          </a:xfrm>
          <a:prstGeom prst="rect">
            <a:avLst/>
          </a:prstGeom>
          <a:ln>
            <a:noFill/>
          </a:ln>
          <a:effectLst>
            <a:outerShdw blurRad="292100" dist="139700" dir="2700000" algn="tl" rotWithShape="0">
              <a:srgbClr val="333333">
                <a:alpha val="65000"/>
              </a:srgbClr>
            </a:outerShdw>
          </a:effectLst>
        </p:spPr>
      </p:pic>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15</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algn="r"/>
            <a:r>
              <a:rPr lang="en-GB"/>
              <a:t>Year 4</a:t>
            </a:r>
            <a:endParaRPr lang="en-GB" dirty="0"/>
          </a:p>
        </p:txBody>
      </p:sp>
      <p:pic>
        <p:nvPicPr>
          <p:cNvPr id="6" name="Picture 5">
            <a:extLst>
              <a:ext uri="{FF2B5EF4-FFF2-40B4-BE49-F238E27FC236}">
                <a16:creationId xmlns:a16="http://schemas.microsoft.com/office/drawing/2014/main" id="{CA953FB6-298E-4226-99EA-0E97A43AED4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8757" y="4922989"/>
            <a:ext cx="7866486" cy="1134966"/>
          </a:xfrm>
          <a:prstGeom prst="rect">
            <a:avLst/>
          </a:prstGeom>
          <a:ln>
            <a:solidFill>
              <a:srgbClr val="FFC000"/>
            </a:solidFill>
          </a:ln>
        </p:spPr>
      </p:pic>
      <p:grpSp>
        <p:nvGrpSpPr>
          <p:cNvPr id="7" name="Group 6">
            <a:extLst>
              <a:ext uri="{FF2B5EF4-FFF2-40B4-BE49-F238E27FC236}">
                <a16:creationId xmlns:a16="http://schemas.microsoft.com/office/drawing/2014/main" id="{8BDD5C2A-9C1B-4834-BEE9-4B81C05EE34A}"/>
              </a:ext>
            </a:extLst>
          </p:cNvPr>
          <p:cNvGrpSpPr/>
          <p:nvPr/>
        </p:nvGrpSpPr>
        <p:grpSpPr>
          <a:xfrm>
            <a:off x="2804234" y="4867703"/>
            <a:ext cx="1713640" cy="1139460"/>
            <a:chOff x="1834709" y="4015907"/>
            <a:chExt cx="1606379" cy="935174"/>
          </a:xfrm>
        </p:grpSpPr>
        <p:sp>
          <p:nvSpPr>
            <p:cNvPr id="8" name="Rounded Rectangle 13">
              <a:extLst>
                <a:ext uri="{FF2B5EF4-FFF2-40B4-BE49-F238E27FC236}">
                  <a16:creationId xmlns:a16="http://schemas.microsoft.com/office/drawing/2014/main" id="{D2F04DFC-EEEC-4134-91AF-9CC58BBBD9D4}"/>
                </a:ext>
              </a:extLst>
            </p:cNvPr>
            <p:cNvSpPr/>
            <p:nvPr/>
          </p:nvSpPr>
          <p:spPr>
            <a:xfrm>
              <a:off x="1834709" y="4015907"/>
              <a:ext cx="1606379" cy="495328"/>
            </a:xfrm>
            <a:prstGeom prst="roundRect">
              <a:avLst>
                <a:gd name="adj" fmla="val 42473"/>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Challenge</a:t>
              </a:r>
              <a:endParaRPr lang="en-GB" sz="2400" b="1" dirty="0">
                <a:solidFill>
                  <a:schemeClr val="tx1"/>
                </a:solidFill>
              </a:endParaRPr>
            </a:p>
          </p:txBody>
        </p:sp>
        <p:pic>
          <p:nvPicPr>
            <p:cNvPr id="9" name="Picture 2" descr="Related image">
              <a:extLst>
                <a:ext uri="{FF2B5EF4-FFF2-40B4-BE49-F238E27FC236}">
                  <a16:creationId xmlns:a16="http://schemas.microsoft.com/office/drawing/2014/main" id="{C5733227-F0AB-4883-A9E8-6F6F56EFEFF4}"/>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944755">
              <a:off x="2170831" y="4345600"/>
              <a:ext cx="388517" cy="60548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48030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16</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p:txBody>
          <a:bodyPr/>
          <a:lstStyle/>
          <a:p>
            <a:pPr algn="r"/>
            <a:r>
              <a:rPr lang="en-GB"/>
              <a:t>Year 4</a:t>
            </a:r>
            <a:endParaRPr lang="en-GB" dirty="0"/>
          </a:p>
        </p:txBody>
      </p:sp>
      <p:sp>
        <p:nvSpPr>
          <p:cNvPr id="13" name="TextBox 12">
            <a:extLst>
              <a:ext uri="{FF2B5EF4-FFF2-40B4-BE49-F238E27FC236}">
                <a16:creationId xmlns:a16="http://schemas.microsoft.com/office/drawing/2014/main" id="{B69677ED-5C54-4353-B94F-C526DD00205C}"/>
              </a:ext>
            </a:extLst>
          </p:cNvPr>
          <p:cNvSpPr txBox="1"/>
          <p:nvPr/>
        </p:nvSpPr>
        <p:spPr>
          <a:xfrm>
            <a:off x="480194" y="1743331"/>
            <a:ext cx="8130503" cy="2500685"/>
          </a:xfrm>
          <a:prstGeom prst="rect">
            <a:avLst/>
          </a:prstGeom>
          <a:noFill/>
        </p:spPr>
        <p:txBody>
          <a:bodyPr wrap="square" rtlCol="0">
            <a:spAutoFit/>
          </a:bodyPr>
          <a:lstStyle/>
          <a:p>
            <a:pPr algn="ctr">
              <a:spcAft>
                <a:spcPts val="450"/>
              </a:spcAft>
              <a:buClr>
                <a:schemeClr val="accent2"/>
              </a:buClr>
            </a:pPr>
            <a:r>
              <a:rPr lang="en-US" sz="2400" b="1" dirty="0">
                <a:solidFill>
                  <a:srgbClr val="253746"/>
                </a:solidFill>
              </a:rPr>
              <a:t>Objectives</a:t>
            </a:r>
            <a:endParaRPr lang="en-GB" sz="2400" b="1" dirty="0">
              <a:solidFill>
                <a:srgbClr val="253746"/>
              </a:solidFill>
            </a:endParaRPr>
          </a:p>
          <a:p>
            <a:pPr>
              <a:buClr>
                <a:srgbClr val="EA7600"/>
              </a:buClr>
              <a:buSzPct val="120000"/>
            </a:pPr>
            <a:r>
              <a:rPr lang="en-GB" sz="2000" b="1" dirty="0">
                <a:solidFill>
                  <a:srgbClr val="253746"/>
                </a:solidFill>
              </a:rPr>
              <a:t>Day 1</a:t>
            </a:r>
          </a:p>
          <a:p>
            <a:pPr>
              <a:spcAft>
                <a:spcPts val="1000"/>
              </a:spcAft>
              <a:buClr>
                <a:srgbClr val="EA7600"/>
              </a:buClr>
              <a:buSzPct val="120000"/>
            </a:pPr>
            <a:r>
              <a:rPr lang="en-GB" sz="2000" b="1" dirty="0">
                <a:solidFill>
                  <a:schemeClr val="accent5">
                    <a:lumMod val="75000"/>
                  </a:schemeClr>
                </a:solidFill>
              </a:rPr>
              <a:t>Revise factors.                                                                                                              Use factors to aid mental multiplication.</a:t>
            </a:r>
          </a:p>
          <a:p>
            <a:pPr>
              <a:buClr>
                <a:srgbClr val="EA7600"/>
              </a:buClr>
              <a:buSzPct val="120000"/>
            </a:pPr>
            <a:r>
              <a:rPr lang="en-GB" sz="2000" b="1" dirty="0">
                <a:solidFill>
                  <a:srgbClr val="253746"/>
                </a:solidFill>
              </a:rPr>
              <a:t>Day 2</a:t>
            </a:r>
          </a:p>
          <a:p>
            <a:pPr>
              <a:spcAft>
                <a:spcPts val="1000"/>
              </a:spcAft>
              <a:buClr>
                <a:srgbClr val="EA7600"/>
              </a:buClr>
              <a:buSzPct val="120000"/>
            </a:pPr>
            <a:r>
              <a:rPr lang="en-GB" sz="2000" b="1" dirty="0">
                <a:solidFill>
                  <a:schemeClr val="accent5">
                    <a:lumMod val="75000"/>
                  </a:schemeClr>
                </a:solidFill>
              </a:rPr>
              <a:t>Multiply three numbers, recognising where commutativity can simplify a calculation, e.g. 2 × 6 × 5 = 6 × 10.</a:t>
            </a:r>
          </a:p>
        </p:txBody>
      </p:sp>
      <p:sp>
        <p:nvSpPr>
          <p:cNvPr id="15" name="TextBox 14">
            <a:extLst>
              <a:ext uri="{FF2B5EF4-FFF2-40B4-BE49-F238E27FC236}">
                <a16:creationId xmlns:a16="http://schemas.microsoft.com/office/drawing/2014/main" id="{A64F3FED-3247-4F55-BF8A-D1D9E087C650}"/>
              </a:ext>
            </a:extLst>
          </p:cNvPr>
          <p:cNvSpPr txBox="1"/>
          <p:nvPr/>
        </p:nvSpPr>
        <p:spPr>
          <a:xfrm>
            <a:off x="573881" y="16610"/>
            <a:ext cx="8036816" cy="892552"/>
          </a:xfrm>
          <a:prstGeom prst="rect">
            <a:avLst/>
          </a:prstGeom>
          <a:noFill/>
        </p:spPr>
        <p:txBody>
          <a:bodyPr wrap="square" rtlCol="0">
            <a:spAutoFit/>
          </a:bodyPr>
          <a:lstStyle/>
          <a:p>
            <a:pPr algn="ctr"/>
            <a:r>
              <a:rPr lang="en-GB" sz="2800" b="1" dirty="0">
                <a:solidFill>
                  <a:srgbClr val="253746"/>
                </a:solidFill>
              </a:rPr>
              <a:t>Multiplication and Division</a:t>
            </a:r>
          </a:p>
          <a:p>
            <a:pPr algn="ctr"/>
            <a:r>
              <a:rPr lang="en-GB" sz="2400" b="1" dirty="0">
                <a:solidFill>
                  <a:srgbClr val="253746"/>
                </a:solidFill>
              </a:rPr>
              <a:t>Factors, multiples and mental multiplication</a:t>
            </a:r>
          </a:p>
        </p:txBody>
      </p:sp>
      <p:grpSp>
        <p:nvGrpSpPr>
          <p:cNvPr id="6" name="Group 5">
            <a:extLst>
              <a:ext uri="{FF2B5EF4-FFF2-40B4-BE49-F238E27FC236}">
                <a16:creationId xmlns:a16="http://schemas.microsoft.com/office/drawing/2014/main" id="{B5CA60B0-4054-4D59-9EA2-AC9F11D00639}"/>
              </a:ext>
            </a:extLst>
          </p:cNvPr>
          <p:cNvGrpSpPr/>
          <p:nvPr/>
        </p:nvGrpSpPr>
        <p:grpSpPr>
          <a:xfrm>
            <a:off x="1263418" y="818825"/>
            <a:ext cx="6344904" cy="1009650"/>
            <a:chOff x="943742" y="1418496"/>
            <a:chExt cx="6344904" cy="1009650"/>
          </a:xfrm>
        </p:grpSpPr>
        <p:sp>
          <p:nvSpPr>
            <p:cNvPr id="7" name="TextBox 6">
              <a:extLst>
                <a:ext uri="{FF2B5EF4-FFF2-40B4-BE49-F238E27FC236}">
                  <a16:creationId xmlns:a16="http://schemas.microsoft.com/office/drawing/2014/main" id="{1BAC49FE-C1EA-4DE6-A1D3-195C49265DEC}"/>
                </a:ext>
              </a:extLst>
            </p:cNvPr>
            <p:cNvSpPr txBox="1"/>
            <p:nvPr/>
          </p:nvSpPr>
          <p:spPr>
            <a:xfrm>
              <a:off x="1802246" y="1729083"/>
              <a:ext cx="5486400" cy="461665"/>
            </a:xfrm>
            <a:prstGeom prst="rect">
              <a:avLst/>
            </a:prstGeom>
            <a:noFill/>
          </p:spPr>
          <p:txBody>
            <a:bodyPr wrap="square" rtlCol="0">
              <a:spAutoFit/>
            </a:bodyPr>
            <a:lstStyle/>
            <a:p>
              <a:pPr algn="ctr"/>
              <a:r>
                <a:rPr lang="en-GB" sz="2400" b="1" dirty="0">
                  <a:solidFill>
                    <a:srgbClr val="253746"/>
                  </a:solidFill>
                </a:rPr>
                <a:t>Well Done!  You’ve completed this unit.</a:t>
              </a:r>
            </a:p>
          </p:txBody>
        </p:sp>
        <p:pic>
          <p:nvPicPr>
            <p:cNvPr id="8" name="Picture 3" descr="N:\Documents\Website\Wagtail Website\User Manuel for HT\Smiley-face.png">
              <a:extLst>
                <a:ext uri="{FF2B5EF4-FFF2-40B4-BE49-F238E27FC236}">
                  <a16:creationId xmlns:a16="http://schemas.microsoft.com/office/drawing/2014/main" id="{5AF014DA-5A8A-412D-BE06-6FF9C6873E1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43742" y="1418496"/>
              <a:ext cx="1019175" cy="100965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00846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17</a:t>
            </a:fld>
            <a:endParaRPr lang="en-GB" dirty="0">
              <a:solidFill>
                <a:srgbClr val="EA7600"/>
              </a:solidFill>
            </a:endParaRPr>
          </a:p>
        </p:txBody>
      </p:sp>
      <p:sp>
        <p:nvSpPr>
          <p:cNvPr id="19" name="Rectangle 18">
            <a:extLst>
              <a:ext uri="{FF2B5EF4-FFF2-40B4-BE49-F238E27FC236}">
                <a16:creationId xmlns:a16="http://schemas.microsoft.com/office/drawing/2014/main" id="{15C486FE-0542-4482-AD40-87B16F714A61}"/>
              </a:ext>
            </a:extLst>
          </p:cNvPr>
          <p:cNvSpPr/>
          <p:nvPr/>
        </p:nvSpPr>
        <p:spPr>
          <a:xfrm>
            <a:off x="1517584" y="293077"/>
            <a:ext cx="5951244" cy="5755781"/>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66675" algn="ctr">
              <a:spcAft>
                <a:spcPts val="600"/>
              </a:spcAft>
            </a:pPr>
            <a:r>
              <a:rPr lang="en-GB" sz="2000" b="1" dirty="0">
                <a:solidFill>
                  <a:schemeClr val="tx1"/>
                </a:solidFill>
              </a:rPr>
              <a:t>Problem solving and reasoning questions</a:t>
            </a:r>
          </a:p>
          <a:p>
            <a:pPr marL="66675" algn="ctr">
              <a:spcAft>
                <a:spcPts val="600"/>
              </a:spcAft>
            </a:pPr>
            <a:endParaRPr lang="en-GB" sz="2000" b="1" dirty="0">
              <a:solidFill>
                <a:schemeClr val="tx1"/>
              </a:solidFill>
            </a:endParaRPr>
          </a:p>
          <a:p>
            <a:pPr marL="66675">
              <a:spcAft>
                <a:spcPts val="600"/>
              </a:spcAft>
            </a:pPr>
            <a:r>
              <a:rPr lang="en-GB" sz="1600" dirty="0">
                <a:solidFill>
                  <a:schemeClr val="tx1"/>
                </a:solidFill>
              </a:rPr>
              <a:t>Find three different multiplication facts that you can multiply by 10 to give an answer of 400.</a:t>
            </a:r>
          </a:p>
          <a:p>
            <a:pPr marL="66675">
              <a:spcAft>
                <a:spcPts val="600"/>
              </a:spcAft>
            </a:pPr>
            <a:endParaRPr lang="en-GB" sz="1600" dirty="0">
              <a:solidFill>
                <a:schemeClr val="tx1"/>
              </a:solidFill>
            </a:endParaRPr>
          </a:p>
          <a:p>
            <a:pPr marL="66675">
              <a:spcAft>
                <a:spcPts val="600"/>
              </a:spcAft>
            </a:pPr>
            <a:endParaRPr lang="en-GB" sz="1600" dirty="0">
              <a:solidFill>
                <a:schemeClr val="tx1"/>
              </a:solidFill>
            </a:endParaRPr>
          </a:p>
          <a:p>
            <a:pPr marL="66675">
              <a:spcAft>
                <a:spcPts val="600"/>
              </a:spcAft>
            </a:pPr>
            <a:r>
              <a:rPr lang="en-GB" sz="1600" dirty="0">
                <a:solidFill>
                  <a:schemeClr val="tx1"/>
                </a:solidFill>
              </a:rPr>
              <a:t>Use doubling to help you help solve:</a:t>
            </a:r>
          </a:p>
          <a:p>
            <a:pPr marL="66675">
              <a:spcAft>
                <a:spcPts val="600"/>
              </a:spcAft>
            </a:pPr>
            <a:r>
              <a:rPr lang="en-GB" sz="1600" dirty="0">
                <a:solidFill>
                  <a:schemeClr val="tx1"/>
                </a:solidFill>
              </a:rPr>
              <a:t>23 x 4	18 x 8	141 x 4</a:t>
            </a:r>
          </a:p>
          <a:p>
            <a:pPr marL="66675">
              <a:spcAft>
                <a:spcPts val="600"/>
              </a:spcAft>
            </a:pPr>
            <a:endParaRPr lang="en-GB" sz="1600" dirty="0">
              <a:solidFill>
                <a:schemeClr val="tx1"/>
              </a:solidFill>
            </a:endParaRPr>
          </a:p>
          <a:p>
            <a:pPr marL="66675">
              <a:spcAft>
                <a:spcPts val="600"/>
              </a:spcAft>
            </a:pPr>
            <a:endParaRPr lang="en-GB" sz="1600" dirty="0">
              <a:solidFill>
                <a:schemeClr val="tx1"/>
              </a:solidFill>
            </a:endParaRPr>
          </a:p>
          <a:p>
            <a:pPr marL="66675">
              <a:spcAft>
                <a:spcPts val="600"/>
              </a:spcAft>
            </a:pPr>
            <a:r>
              <a:rPr lang="en-GB" sz="1600" dirty="0">
                <a:solidFill>
                  <a:schemeClr val="tx1"/>
                </a:solidFill>
              </a:rPr>
              <a:t>How could you use the factors of 12 to help multiply a number by 12?</a:t>
            </a:r>
          </a:p>
          <a:p>
            <a:pPr marL="66675">
              <a:spcAft>
                <a:spcPts val="600"/>
              </a:spcAft>
            </a:pPr>
            <a:r>
              <a:rPr lang="en-GB" sz="1600" dirty="0">
                <a:solidFill>
                  <a:schemeClr val="tx1"/>
                </a:solidFill>
              </a:rPr>
              <a:t>Try this to find:</a:t>
            </a:r>
          </a:p>
          <a:p>
            <a:pPr marL="66675">
              <a:spcAft>
                <a:spcPts val="600"/>
              </a:spcAft>
            </a:pPr>
            <a:r>
              <a:rPr lang="en-GB" sz="1600" dirty="0">
                <a:solidFill>
                  <a:schemeClr val="tx1"/>
                </a:solidFill>
              </a:rPr>
              <a:t>16 x 12   23 x 12   34 x 12</a:t>
            </a:r>
          </a:p>
          <a:p>
            <a:pPr marL="66675">
              <a:spcAft>
                <a:spcPts val="600"/>
              </a:spcAft>
            </a:pPr>
            <a:endParaRPr lang="en-GB" sz="1600" dirty="0">
              <a:solidFill>
                <a:schemeClr val="tx1"/>
              </a:solidFill>
            </a:endParaRPr>
          </a:p>
          <a:p>
            <a:pPr marL="66675">
              <a:spcAft>
                <a:spcPts val="600"/>
              </a:spcAft>
            </a:pPr>
            <a:endParaRPr lang="en-GB" sz="1600" dirty="0">
              <a:solidFill>
                <a:schemeClr val="tx1"/>
              </a:solidFill>
            </a:endParaRPr>
          </a:p>
          <a:p>
            <a:pPr marL="66675">
              <a:spcAft>
                <a:spcPts val="600"/>
              </a:spcAft>
            </a:pPr>
            <a:r>
              <a:rPr lang="en-GB" sz="1600" dirty="0">
                <a:solidFill>
                  <a:schemeClr val="tx1"/>
                </a:solidFill>
              </a:rPr>
              <a:t>Use and explain a mental method to find:</a:t>
            </a:r>
          </a:p>
          <a:p>
            <a:pPr marL="66675">
              <a:spcAft>
                <a:spcPts val="600"/>
              </a:spcAft>
            </a:pPr>
            <a:r>
              <a:rPr lang="en-GB" sz="1600" dirty="0">
                <a:solidFill>
                  <a:schemeClr val="tx1"/>
                </a:solidFill>
              </a:rPr>
              <a:t>8 x 13   7 x 16   12 x 13</a:t>
            </a:r>
          </a:p>
          <a:p>
            <a:pPr marL="66675" algn="ctr">
              <a:spcAft>
                <a:spcPts val="600"/>
              </a:spcAft>
            </a:pPr>
            <a:r>
              <a:rPr lang="en-GB" sz="2000" b="1" dirty="0">
                <a:solidFill>
                  <a:schemeClr val="tx1"/>
                </a:solidFill>
              </a:rPr>
              <a:t> </a:t>
            </a:r>
          </a:p>
        </p:txBody>
      </p:sp>
      <p:sp>
        <p:nvSpPr>
          <p:cNvPr id="2" name="Footer Placeholder 1">
            <a:extLst>
              <a:ext uri="{FF2B5EF4-FFF2-40B4-BE49-F238E27FC236}">
                <a16:creationId xmlns:a16="http://schemas.microsoft.com/office/drawing/2014/main" id="{FD0714CD-286A-4438-8012-C18FA2C2F644}"/>
              </a:ext>
            </a:extLst>
          </p:cNvPr>
          <p:cNvSpPr>
            <a:spLocks noGrp="1"/>
          </p:cNvSpPr>
          <p:nvPr>
            <p:ph type="ftr" sz="quarter" idx="11"/>
          </p:nvPr>
        </p:nvSpPr>
        <p:spPr/>
        <p:txBody>
          <a:bodyPr/>
          <a:lstStyle/>
          <a:p>
            <a:pPr algn="r"/>
            <a:r>
              <a:rPr lang="en-GB"/>
              <a:t>Year 4</a:t>
            </a:r>
            <a:endParaRPr lang="en-GB" dirty="0"/>
          </a:p>
        </p:txBody>
      </p:sp>
    </p:spTree>
    <p:extLst>
      <p:ext uri="{BB962C8B-B14F-4D97-AF65-F5344CB8AC3E}">
        <p14:creationId xmlns:p14="http://schemas.microsoft.com/office/powerpoint/2010/main" val="3262603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18</a:t>
            </a:fld>
            <a:endParaRPr lang="en-GB" dirty="0">
              <a:solidFill>
                <a:srgbClr val="EA7600"/>
              </a:solidFill>
            </a:endParaRPr>
          </a:p>
        </p:txBody>
      </p:sp>
      <p:sp>
        <p:nvSpPr>
          <p:cNvPr id="19" name="Rectangle 18">
            <a:extLst>
              <a:ext uri="{FF2B5EF4-FFF2-40B4-BE49-F238E27FC236}">
                <a16:creationId xmlns:a16="http://schemas.microsoft.com/office/drawing/2014/main" id="{15C486FE-0542-4482-AD40-87B16F714A61}"/>
              </a:ext>
            </a:extLst>
          </p:cNvPr>
          <p:cNvSpPr/>
          <p:nvPr/>
        </p:nvSpPr>
        <p:spPr>
          <a:xfrm>
            <a:off x="548640" y="108877"/>
            <a:ext cx="7996843" cy="5843036"/>
          </a:xfrm>
          <a:prstGeom prst="rect">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marL="66675" algn="ctr">
              <a:spcAft>
                <a:spcPts val="600"/>
              </a:spcAft>
            </a:pPr>
            <a:r>
              <a:rPr lang="en-GB" sz="2000" b="1" dirty="0">
                <a:solidFill>
                  <a:schemeClr val="tx1"/>
                </a:solidFill>
              </a:rPr>
              <a:t>Problem solving and reasoning: Answers</a:t>
            </a:r>
          </a:p>
          <a:p>
            <a:pPr marL="66675" algn="ctr">
              <a:spcAft>
                <a:spcPts val="600"/>
              </a:spcAft>
            </a:pPr>
            <a:endParaRPr lang="en-GB" sz="2000" b="1" dirty="0">
              <a:solidFill>
                <a:schemeClr val="tx1"/>
              </a:solidFill>
            </a:endParaRPr>
          </a:p>
          <a:p>
            <a:pPr marL="66675"/>
            <a:r>
              <a:rPr lang="en-GB" sz="1500" dirty="0">
                <a:solidFill>
                  <a:schemeClr val="tx1"/>
                </a:solidFill>
              </a:rPr>
              <a:t>Find three different multiplication facts that you can multiply by 10 to give an answer of 400. </a:t>
            </a:r>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Any of 1 × 40, 2 × 20, 4 × 10, 5 × 8. i.e. the factor pairs of 40.</a:t>
            </a:r>
            <a:endParaRPr lang="en-GB" sz="1500" dirty="0">
              <a:solidFill>
                <a:schemeClr val="tx1"/>
              </a:solidFill>
            </a:endParaRPr>
          </a:p>
          <a:p>
            <a:pPr marL="66675"/>
            <a:endParaRPr lang="en-GB" sz="1500" dirty="0">
              <a:solidFill>
                <a:schemeClr val="tx1"/>
              </a:solidFill>
            </a:endParaRPr>
          </a:p>
          <a:p>
            <a:pPr marL="66675"/>
            <a:r>
              <a:rPr lang="en-GB" sz="1500" dirty="0">
                <a:solidFill>
                  <a:schemeClr val="tx1"/>
                </a:solidFill>
              </a:rPr>
              <a:t>Use doubling to help you help solve:</a:t>
            </a:r>
          </a:p>
          <a:p>
            <a:pPr marL="66675"/>
            <a:r>
              <a:rPr lang="en-GB" sz="1500" dirty="0">
                <a:solidFill>
                  <a:schemeClr val="tx1"/>
                </a:solidFill>
              </a:rPr>
              <a:t>23 x 4	18 x 8	141 x 4</a:t>
            </a:r>
          </a:p>
          <a:p>
            <a:pPr marL="66675"/>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23 × 2 = 46; 46 × 2 = </a:t>
            </a:r>
            <a:r>
              <a:rPr lang="en-GB" sz="1500" b="1"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92</a:t>
            </a:r>
            <a:endParaRPr lang="en-GB" sz="1500" dirty="0">
              <a:latin typeface="Cambria" panose="02040503050406030204" pitchFamily="18" charset="0"/>
              <a:ea typeface="MS Mincho" panose="02020609040205080304" pitchFamily="49" charset="-128"/>
              <a:cs typeface="Times New Roman" panose="02020603050405020304" pitchFamily="18" charset="0"/>
            </a:endParaRPr>
          </a:p>
          <a:p>
            <a:pPr marL="66675"/>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18 × 2 = 36; 36 × 2 = 72;</a:t>
            </a:r>
            <a:r>
              <a:rPr lang="en-GB" sz="1500" b="1"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 </a:t>
            </a:r>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72 × 2 = </a:t>
            </a:r>
            <a:r>
              <a:rPr lang="en-GB" sz="1500" b="1"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144 </a:t>
            </a:r>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(Or</a:t>
            </a:r>
            <a:r>
              <a:rPr lang="en-GB" sz="1500" b="1"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 </a:t>
            </a:r>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9 × 8 = 72;</a:t>
            </a:r>
            <a:r>
              <a:rPr lang="en-GB" sz="1500" b="1"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 </a:t>
            </a:r>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2 × 72 = </a:t>
            </a:r>
            <a:r>
              <a:rPr lang="en-GB" sz="1500" b="1"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144)</a:t>
            </a:r>
            <a:endParaRPr lang="en-GB" sz="1500" dirty="0">
              <a:latin typeface="Cambria" panose="02040503050406030204" pitchFamily="18" charset="0"/>
              <a:ea typeface="MS Mincho" panose="02020609040205080304" pitchFamily="49" charset="-128"/>
              <a:cs typeface="Times New Roman" panose="02020603050405020304" pitchFamily="18" charset="0"/>
            </a:endParaRPr>
          </a:p>
          <a:p>
            <a:pPr marL="66675"/>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141 × 2 = 282; 282 × 2 =</a:t>
            </a:r>
            <a:r>
              <a:rPr lang="en-GB" sz="1500" b="1"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564	</a:t>
            </a:r>
            <a:r>
              <a:rPr lang="en-GB" sz="15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Errors may occur when children are working mentally but do not jot down the part completed solutions; some errors also possible when doubling if double the 1s digit is greater than 10, e.g. 46 × 2 = 82 or 812.</a:t>
            </a:r>
            <a:endParaRPr lang="en-GB" sz="1500" dirty="0">
              <a:solidFill>
                <a:schemeClr val="tx1"/>
              </a:solidFill>
            </a:endParaRPr>
          </a:p>
          <a:p>
            <a:pPr marL="66675"/>
            <a:endParaRPr lang="en-GB" sz="1500" dirty="0">
              <a:solidFill>
                <a:schemeClr val="tx1"/>
              </a:solidFill>
            </a:endParaRPr>
          </a:p>
          <a:p>
            <a:pPr marL="66675"/>
            <a:r>
              <a:rPr lang="en-GB" sz="1500" dirty="0">
                <a:solidFill>
                  <a:schemeClr val="tx1"/>
                </a:solidFill>
              </a:rPr>
              <a:t>How could you use the factors of 12 to help multiply a number by 12? </a:t>
            </a:r>
            <a:r>
              <a:rPr lang="en-GB" sz="1500" dirty="0">
                <a:solidFill>
                  <a:srgbClr val="00B050"/>
                </a:solidFill>
                <a:latin typeface="Calibri" panose="020F0502020204030204" pitchFamily="34" charset="0"/>
                <a:ea typeface="MS Mincho" panose="02020609040205080304" pitchFamily="49" charset="-128"/>
              </a:rPr>
              <a:t>Multiply by 3, then by 2, then by 2 again – this could be in any order</a:t>
            </a:r>
            <a:endParaRPr lang="en-GB" sz="1500" dirty="0">
              <a:solidFill>
                <a:schemeClr val="tx1"/>
              </a:solidFill>
            </a:endParaRPr>
          </a:p>
          <a:p>
            <a:pPr marL="66675"/>
            <a:r>
              <a:rPr lang="en-GB" sz="1500" dirty="0">
                <a:solidFill>
                  <a:schemeClr val="tx1"/>
                </a:solidFill>
              </a:rPr>
              <a:t>Try this to find:</a:t>
            </a:r>
          </a:p>
          <a:p>
            <a:pPr marL="66675"/>
            <a:r>
              <a:rPr lang="en-GB" sz="1500" dirty="0">
                <a:solidFill>
                  <a:schemeClr val="tx1"/>
                </a:solidFill>
              </a:rPr>
              <a:t>16 x 12 = </a:t>
            </a:r>
            <a:r>
              <a:rPr lang="en-GB" sz="1500" dirty="0">
                <a:solidFill>
                  <a:srgbClr val="00B050"/>
                </a:solidFill>
              </a:rPr>
              <a:t>192</a:t>
            </a:r>
            <a:r>
              <a:rPr lang="en-GB" sz="1500" dirty="0">
                <a:solidFill>
                  <a:schemeClr val="tx1"/>
                </a:solidFill>
              </a:rPr>
              <a:t>		   23 x 12 = </a:t>
            </a:r>
            <a:r>
              <a:rPr lang="en-GB" sz="1500" dirty="0">
                <a:solidFill>
                  <a:srgbClr val="00B050"/>
                </a:solidFill>
              </a:rPr>
              <a:t>276</a:t>
            </a:r>
            <a:r>
              <a:rPr lang="en-GB" sz="1500" dirty="0">
                <a:solidFill>
                  <a:schemeClr val="tx1"/>
                </a:solidFill>
              </a:rPr>
              <a:t>	  	 34 x 12 = </a:t>
            </a:r>
            <a:r>
              <a:rPr lang="en-GB" sz="1500" dirty="0">
                <a:solidFill>
                  <a:srgbClr val="00B050"/>
                </a:solidFill>
              </a:rPr>
              <a:t>408</a:t>
            </a:r>
          </a:p>
          <a:p>
            <a:pPr marL="66675"/>
            <a:endParaRPr lang="en-GB" sz="1500" dirty="0">
              <a:solidFill>
                <a:schemeClr val="tx1"/>
              </a:solidFill>
            </a:endParaRPr>
          </a:p>
          <a:p>
            <a:pPr marL="66675"/>
            <a:r>
              <a:rPr lang="en-GB" sz="1500" dirty="0">
                <a:solidFill>
                  <a:schemeClr val="tx1"/>
                </a:solidFill>
              </a:rPr>
              <a:t>Use and explain a mental method to find:   8 x 13   7 x 16   12 x 13</a:t>
            </a:r>
          </a:p>
          <a:p>
            <a:pPr marL="66675">
              <a:spcAft>
                <a:spcPts val="0"/>
              </a:spcAft>
            </a:pPr>
            <a:r>
              <a:rPr lang="en-GB" sz="14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8 x 13  = 104, e.g. double 13 three times.</a:t>
            </a:r>
            <a:endParaRPr lang="en-GB" sz="1100" dirty="0">
              <a:latin typeface="Cambria" panose="02040503050406030204" pitchFamily="18" charset="0"/>
              <a:ea typeface="MS Mincho" panose="02020609040205080304" pitchFamily="49" charset="-128"/>
              <a:cs typeface="Times New Roman" panose="02020603050405020304" pitchFamily="18" charset="0"/>
            </a:endParaRPr>
          </a:p>
          <a:p>
            <a:pPr marL="66675">
              <a:spcAft>
                <a:spcPts val="0"/>
              </a:spcAft>
            </a:pPr>
            <a:r>
              <a:rPr lang="en-GB" sz="14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7 x 16  = 112, e.g. 7 x 8 = 56, then double 56.</a:t>
            </a:r>
            <a:endParaRPr lang="en-GB" sz="1100" dirty="0">
              <a:latin typeface="Cambria" panose="02040503050406030204" pitchFamily="18" charset="0"/>
              <a:ea typeface="MS Mincho" panose="02020609040205080304" pitchFamily="49" charset="-128"/>
              <a:cs typeface="Times New Roman" panose="02020603050405020304" pitchFamily="18" charset="0"/>
            </a:endParaRPr>
          </a:p>
          <a:p>
            <a:pPr marL="66675">
              <a:spcAft>
                <a:spcPts val="0"/>
              </a:spcAft>
            </a:pPr>
            <a:r>
              <a:rPr lang="en-GB" sz="1400" dirty="0">
                <a:solidFill>
                  <a:srgbClr val="00B050"/>
                </a:solidFill>
                <a:latin typeface="Calibri" panose="020F0502020204030204" pitchFamily="34" charset="0"/>
                <a:ea typeface="MS Mincho" panose="02020609040205080304" pitchFamily="49" charset="-128"/>
                <a:cs typeface="Times New Roman" panose="02020603050405020304" pitchFamily="18" charset="0"/>
              </a:rPr>
              <a:t>12 x 13 = 156, e.g. 3 x 13 = 39, then double twice. </a:t>
            </a:r>
            <a:endParaRPr lang="en-GB" sz="1100" dirty="0">
              <a:latin typeface="Cambria" panose="02040503050406030204" pitchFamily="18" charset="0"/>
              <a:ea typeface="MS Mincho" panose="02020609040205080304" pitchFamily="49" charset="-128"/>
              <a:cs typeface="Times New Roman" panose="02020603050405020304" pitchFamily="18" charset="0"/>
            </a:endParaRPr>
          </a:p>
          <a:p>
            <a:pPr marL="66675"/>
            <a:r>
              <a:rPr lang="en-GB" sz="1400" dirty="0">
                <a:solidFill>
                  <a:srgbClr val="00B050"/>
                </a:solidFill>
                <a:latin typeface="Calibri" panose="020F0502020204030204" pitchFamily="34" charset="0"/>
                <a:ea typeface="MS Mincho" panose="02020609040205080304" pitchFamily="49" charset="-128"/>
              </a:rPr>
              <a:t>Other methods are possible.  The important thing is a) getting the right answer and b) children being able to explain their strategy.</a:t>
            </a:r>
            <a:endParaRPr lang="en-GB" sz="1500" dirty="0">
              <a:solidFill>
                <a:schemeClr val="tx1"/>
              </a:solidFill>
            </a:endParaRPr>
          </a:p>
          <a:p>
            <a:pPr marL="66675" algn="ctr">
              <a:spcAft>
                <a:spcPts val="600"/>
              </a:spcAft>
            </a:pPr>
            <a:r>
              <a:rPr lang="en-GB" sz="2000" b="1" dirty="0">
                <a:solidFill>
                  <a:schemeClr val="tx1"/>
                </a:solidFill>
              </a:rPr>
              <a:t> </a:t>
            </a:r>
          </a:p>
        </p:txBody>
      </p:sp>
      <p:sp>
        <p:nvSpPr>
          <p:cNvPr id="2" name="Footer Placeholder 1">
            <a:extLst>
              <a:ext uri="{FF2B5EF4-FFF2-40B4-BE49-F238E27FC236}">
                <a16:creationId xmlns:a16="http://schemas.microsoft.com/office/drawing/2014/main" id="{FD0714CD-286A-4438-8012-C18FA2C2F644}"/>
              </a:ext>
            </a:extLst>
          </p:cNvPr>
          <p:cNvSpPr>
            <a:spLocks noGrp="1"/>
          </p:cNvSpPr>
          <p:nvPr>
            <p:ph type="ftr" sz="quarter" idx="11"/>
          </p:nvPr>
        </p:nvSpPr>
        <p:spPr/>
        <p:txBody>
          <a:bodyPr/>
          <a:lstStyle/>
          <a:p>
            <a:pPr algn="r"/>
            <a:r>
              <a:rPr lang="en-GB"/>
              <a:t>Year 4</a:t>
            </a:r>
            <a:endParaRPr lang="en-GB" dirty="0"/>
          </a:p>
        </p:txBody>
      </p:sp>
    </p:spTree>
    <p:extLst>
      <p:ext uri="{BB962C8B-B14F-4D97-AF65-F5344CB8AC3E}">
        <p14:creationId xmlns:p14="http://schemas.microsoft.com/office/powerpoint/2010/main" val="4205882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2</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p:txBody>
          <a:bodyPr/>
          <a:lstStyle/>
          <a:p>
            <a:pPr algn="r"/>
            <a:r>
              <a:rPr lang="en-GB"/>
              <a:t>Year 4</a:t>
            </a:r>
            <a:endParaRPr lang="en-GB" dirty="0"/>
          </a:p>
        </p:txBody>
      </p:sp>
      <p:sp>
        <p:nvSpPr>
          <p:cNvPr id="13" name="TextBox 12">
            <a:extLst>
              <a:ext uri="{FF2B5EF4-FFF2-40B4-BE49-F238E27FC236}">
                <a16:creationId xmlns:a16="http://schemas.microsoft.com/office/drawing/2014/main" id="{B69677ED-5C54-4353-B94F-C526DD00205C}"/>
              </a:ext>
            </a:extLst>
          </p:cNvPr>
          <p:cNvSpPr txBox="1"/>
          <p:nvPr/>
        </p:nvSpPr>
        <p:spPr>
          <a:xfrm>
            <a:off x="449557" y="1454349"/>
            <a:ext cx="8130503" cy="1885131"/>
          </a:xfrm>
          <a:prstGeom prst="rect">
            <a:avLst/>
          </a:prstGeom>
          <a:noFill/>
        </p:spPr>
        <p:txBody>
          <a:bodyPr wrap="square" rtlCol="0">
            <a:spAutoFit/>
          </a:bodyPr>
          <a:lstStyle/>
          <a:p>
            <a:pPr algn="ctr">
              <a:spcAft>
                <a:spcPts val="450"/>
              </a:spcAft>
              <a:buClr>
                <a:schemeClr val="accent2"/>
              </a:buClr>
            </a:pPr>
            <a:r>
              <a:rPr lang="en-GB" sz="2400" b="1" dirty="0">
                <a:solidFill>
                  <a:srgbClr val="253746"/>
                </a:solidFill>
              </a:rPr>
              <a:t>Starters</a:t>
            </a:r>
          </a:p>
          <a:p>
            <a:pPr>
              <a:buClr>
                <a:srgbClr val="EA7600"/>
              </a:buClr>
              <a:buSzPct val="120000"/>
            </a:pPr>
            <a:r>
              <a:rPr lang="en-GB" sz="2000" b="1" dirty="0">
                <a:solidFill>
                  <a:srgbClr val="253746"/>
                </a:solidFill>
              </a:rPr>
              <a:t>Day 1</a:t>
            </a:r>
          </a:p>
          <a:p>
            <a:pPr>
              <a:spcAft>
                <a:spcPts val="1000"/>
              </a:spcAft>
              <a:buClr>
                <a:srgbClr val="EA7600"/>
              </a:buClr>
              <a:buSzPct val="120000"/>
            </a:pPr>
            <a:r>
              <a:rPr lang="en-GB" sz="2000" b="1" dirty="0">
                <a:solidFill>
                  <a:schemeClr val="accent5">
                    <a:lumMod val="75000"/>
                  </a:schemeClr>
                </a:solidFill>
              </a:rPr>
              <a:t>7 times table (pre-requisite skills)</a:t>
            </a:r>
          </a:p>
          <a:p>
            <a:pPr>
              <a:buClr>
                <a:srgbClr val="EA7600"/>
              </a:buClr>
              <a:buSzPct val="120000"/>
            </a:pPr>
            <a:r>
              <a:rPr lang="en-GB" sz="2000" b="1" dirty="0">
                <a:solidFill>
                  <a:srgbClr val="253746"/>
                </a:solidFill>
              </a:rPr>
              <a:t>Day 2</a:t>
            </a:r>
          </a:p>
          <a:p>
            <a:pPr>
              <a:spcAft>
                <a:spcPts val="1000"/>
              </a:spcAft>
              <a:buClr>
                <a:srgbClr val="EA7600"/>
              </a:buClr>
              <a:buSzPct val="120000"/>
            </a:pPr>
            <a:r>
              <a:rPr lang="en-GB" sz="2000" b="1" dirty="0">
                <a:solidFill>
                  <a:schemeClr val="accent5">
                    <a:lumMod val="75000"/>
                  </a:schemeClr>
                </a:solidFill>
              </a:rPr>
              <a:t>11 times table (pre-requisite skills)</a:t>
            </a:r>
          </a:p>
        </p:txBody>
      </p:sp>
      <p:sp>
        <p:nvSpPr>
          <p:cNvPr id="6" name="TextBox 5">
            <a:extLst>
              <a:ext uri="{FF2B5EF4-FFF2-40B4-BE49-F238E27FC236}">
                <a16:creationId xmlns:a16="http://schemas.microsoft.com/office/drawing/2014/main" id="{AC1F311C-2246-4114-979D-852563244521}"/>
              </a:ext>
            </a:extLst>
          </p:cNvPr>
          <p:cNvSpPr txBox="1"/>
          <p:nvPr/>
        </p:nvSpPr>
        <p:spPr>
          <a:xfrm>
            <a:off x="573881" y="16610"/>
            <a:ext cx="8036816" cy="892552"/>
          </a:xfrm>
          <a:prstGeom prst="rect">
            <a:avLst/>
          </a:prstGeom>
          <a:noFill/>
        </p:spPr>
        <p:txBody>
          <a:bodyPr wrap="square" rtlCol="0">
            <a:spAutoFit/>
          </a:bodyPr>
          <a:lstStyle/>
          <a:p>
            <a:pPr algn="ctr"/>
            <a:r>
              <a:rPr lang="en-GB" sz="2800" b="1" dirty="0">
                <a:solidFill>
                  <a:srgbClr val="253746"/>
                </a:solidFill>
              </a:rPr>
              <a:t>Multiplication and Division</a:t>
            </a:r>
          </a:p>
          <a:p>
            <a:pPr algn="ctr"/>
            <a:r>
              <a:rPr lang="en-GB" sz="2400" b="1" dirty="0">
                <a:solidFill>
                  <a:srgbClr val="253746"/>
                </a:solidFill>
              </a:rPr>
              <a:t>Factors, multiples and mental multiplication</a:t>
            </a:r>
          </a:p>
        </p:txBody>
      </p:sp>
    </p:spTree>
    <p:extLst>
      <p:ext uri="{BB962C8B-B14F-4D97-AF65-F5344CB8AC3E}">
        <p14:creationId xmlns:p14="http://schemas.microsoft.com/office/powerpoint/2010/main" val="2754893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3</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p:txBody>
          <a:bodyPr/>
          <a:lstStyle/>
          <a:p>
            <a:pPr algn="r"/>
            <a:r>
              <a:rPr lang="en-GB"/>
              <a:t>Year 4</a:t>
            </a:r>
            <a:endParaRPr lang="en-GB" dirty="0"/>
          </a:p>
        </p:txBody>
      </p:sp>
      <p:sp>
        <p:nvSpPr>
          <p:cNvPr id="13" name="TextBox 12">
            <a:extLst>
              <a:ext uri="{FF2B5EF4-FFF2-40B4-BE49-F238E27FC236}">
                <a16:creationId xmlns:a16="http://schemas.microsoft.com/office/drawing/2014/main" id="{B69677ED-5C54-4353-B94F-C526DD00205C}"/>
              </a:ext>
            </a:extLst>
          </p:cNvPr>
          <p:cNvSpPr txBox="1"/>
          <p:nvPr/>
        </p:nvSpPr>
        <p:spPr>
          <a:xfrm>
            <a:off x="480193" y="3375376"/>
            <a:ext cx="8130503" cy="833562"/>
          </a:xfrm>
          <a:prstGeom prst="rect">
            <a:avLst/>
          </a:prstGeom>
          <a:noFill/>
        </p:spPr>
        <p:txBody>
          <a:bodyPr wrap="square" rtlCol="0">
            <a:spAutoFit/>
          </a:bodyPr>
          <a:lstStyle/>
          <a:p>
            <a:pPr algn="ctr">
              <a:spcAft>
                <a:spcPts val="450"/>
              </a:spcAft>
              <a:buClr>
                <a:schemeClr val="accent2"/>
              </a:buClr>
            </a:pPr>
            <a:r>
              <a:rPr lang="en-GB" sz="2400" b="1" dirty="0">
                <a:solidFill>
                  <a:srgbClr val="253746"/>
                </a:solidFill>
              </a:rPr>
              <a:t>Starter</a:t>
            </a:r>
          </a:p>
          <a:p>
            <a:pPr algn="ctr">
              <a:spcAft>
                <a:spcPts val="1000"/>
              </a:spcAft>
              <a:buClr>
                <a:srgbClr val="EA7600"/>
              </a:buClr>
              <a:buSzPct val="120000"/>
            </a:pPr>
            <a:r>
              <a:rPr lang="en-GB" sz="2000" b="1" dirty="0">
                <a:solidFill>
                  <a:schemeClr val="accent5">
                    <a:lumMod val="75000"/>
                  </a:schemeClr>
                </a:solidFill>
              </a:rPr>
              <a:t>7 times table </a:t>
            </a:r>
          </a:p>
        </p:txBody>
      </p:sp>
      <p:pic>
        <p:nvPicPr>
          <p:cNvPr id="3074" name="Picture 2" descr="N:\Documents\Website\Wagtail Website\User Manuel for HT\Alarm-clock---wake-up-your-maths-brain-FINAL.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53280" y="1432678"/>
            <a:ext cx="1984330" cy="187883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CD80799-5FFC-4BA9-9FEE-CE805C417BC8}"/>
              </a:ext>
            </a:extLst>
          </p:cNvPr>
          <p:cNvSpPr txBox="1"/>
          <p:nvPr/>
        </p:nvSpPr>
        <p:spPr>
          <a:xfrm>
            <a:off x="573881" y="16610"/>
            <a:ext cx="8036816" cy="892552"/>
          </a:xfrm>
          <a:prstGeom prst="rect">
            <a:avLst/>
          </a:prstGeom>
          <a:noFill/>
        </p:spPr>
        <p:txBody>
          <a:bodyPr wrap="square" rtlCol="0">
            <a:spAutoFit/>
          </a:bodyPr>
          <a:lstStyle/>
          <a:p>
            <a:pPr algn="ctr"/>
            <a:r>
              <a:rPr lang="en-GB" sz="2800" b="1" dirty="0">
                <a:solidFill>
                  <a:srgbClr val="253746"/>
                </a:solidFill>
              </a:rPr>
              <a:t>Multiplication and Division</a:t>
            </a:r>
          </a:p>
          <a:p>
            <a:pPr algn="ctr"/>
            <a:r>
              <a:rPr lang="en-GB" sz="2400" b="1" dirty="0">
                <a:solidFill>
                  <a:srgbClr val="253746"/>
                </a:solidFill>
              </a:rPr>
              <a:t>Factors, multiples and mental multiplication</a:t>
            </a:r>
          </a:p>
        </p:txBody>
      </p:sp>
    </p:spTree>
    <p:extLst>
      <p:ext uri="{BB962C8B-B14F-4D97-AF65-F5344CB8AC3E}">
        <p14:creationId xmlns:p14="http://schemas.microsoft.com/office/powerpoint/2010/main" val="1450291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A0EE811-478C-4958-8104-2A70B5A19611}" type="slidenum">
              <a:rPr kumimoji="0" lang="en-GB" sz="1200" b="0" i="0" u="none" strike="noStrike" kern="1200" cap="none" spc="0" normalizeH="0" baseline="0" noProof="0" smtClean="0">
                <a:ln>
                  <a:noFill/>
                </a:ln>
                <a:solidFill>
                  <a:srgbClr val="EA7600"/>
                </a:solidFill>
                <a:effectLst/>
                <a:uLnTx/>
                <a:uFillTx/>
                <a:latin typeface="Calibri" panose="020F050202020403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EA7600"/>
                </a:solidFill>
                <a:effectLst/>
                <a:uLnTx/>
                <a:uFillTx/>
                <a:latin typeface="Calibri" panose="020F0502020204030204"/>
                <a:ea typeface="+mn-ea"/>
                <a:cs typeface="+mn-cs"/>
              </a:rPr>
              <a:t>Year 4</a:t>
            </a:r>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B69677ED-5C54-4353-B94F-C526DD00205C}"/>
              </a:ext>
            </a:extLst>
          </p:cNvPr>
          <p:cNvSpPr txBox="1"/>
          <p:nvPr/>
        </p:nvSpPr>
        <p:spPr>
          <a:xfrm>
            <a:off x="480193" y="3375376"/>
            <a:ext cx="8130503" cy="83356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450"/>
              </a:spcAft>
              <a:buClr>
                <a:srgbClr val="ED7D31"/>
              </a:buClr>
              <a:buSzTx/>
              <a:buFontTx/>
              <a:buNone/>
              <a:tabLst/>
              <a:defRPr/>
            </a:pPr>
            <a:r>
              <a:rPr kumimoji="0" lang="en-GB" sz="2400" b="1" i="0" u="none" strike="noStrike" kern="1200" cap="none" spc="0" normalizeH="0" baseline="0" noProof="0" dirty="0">
                <a:ln>
                  <a:noFill/>
                </a:ln>
                <a:solidFill>
                  <a:srgbClr val="253746"/>
                </a:solidFill>
                <a:effectLst/>
                <a:uLnTx/>
                <a:uFillTx/>
                <a:latin typeface="Calibri" panose="020F0502020204030204"/>
                <a:ea typeface="+mn-ea"/>
                <a:cs typeface="+mn-cs"/>
              </a:rPr>
              <a:t>Starter</a:t>
            </a:r>
          </a:p>
          <a:p>
            <a:pPr lvl="0" algn="ctr">
              <a:spcAft>
                <a:spcPts val="1000"/>
              </a:spcAft>
              <a:buClr>
                <a:srgbClr val="EA7600"/>
              </a:buClr>
              <a:buSzPct val="120000"/>
            </a:pPr>
            <a:r>
              <a:rPr lang="en-GB" sz="2000" b="1" dirty="0">
                <a:solidFill>
                  <a:srgbClr val="5B9BD5">
                    <a:lumMod val="75000"/>
                  </a:srgbClr>
                </a:solidFill>
              </a:rPr>
              <a:t>11 times table</a:t>
            </a:r>
            <a:endParaRPr kumimoji="0" lang="en-GB"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p:txBody>
      </p:sp>
      <p:pic>
        <p:nvPicPr>
          <p:cNvPr id="3074" name="Picture 2" descr="N:\Documents\Website\Wagtail Website\User Manuel for HT\Alarm-clock---wake-up-your-maths-brain-FINAL.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53280" y="1432678"/>
            <a:ext cx="1984330" cy="187883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CD80799-5FFC-4BA9-9FEE-CE805C417BC8}"/>
              </a:ext>
            </a:extLst>
          </p:cNvPr>
          <p:cNvSpPr txBox="1"/>
          <p:nvPr/>
        </p:nvSpPr>
        <p:spPr>
          <a:xfrm>
            <a:off x="573881" y="16610"/>
            <a:ext cx="8036816" cy="89255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253746"/>
                </a:solidFill>
                <a:effectLst/>
                <a:uLnTx/>
                <a:uFillTx/>
                <a:latin typeface="Calibri" panose="020F0502020204030204"/>
                <a:ea typeface="+mn-ea"/>
                <a:cs typeface="+mn-cs"/>
              </a:rPr>
              <a:t>Multiplication and Division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53746"/>
                </a:solidFill>
                <a:effectLst/>
                <a:uLnTx/>
                <a:uFillTx/>
                <a:latin typeface="Calibri" panose="020F0502020204030204"/>
                <a:ea typeface="+mn-ea"/>
                <a:cs typeface="+mn-cs"/>
              </a:rPr>
              <a:t>Factors, multiples and mental multiplication</a:t>
            </a:r>
          </a:p>
        </p:txBody>
      </p:sp>
    </p:spTree>
    <p:extLst>
      <p:ext uri="{BB962C8B-B14F-4D97-AF65-F5344CB8AC3E}">
        <p14:creationId xmlns:p14="http://schemas.microsoft.com/office/powerpoint/2010/main" val="2530890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5</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p:txBody>
          <a:bodyPr/>
          <a:lstStyle/>
          <a:p>
            <a:pPr algn="r"/>
            <a:r>
              <a:rPr lang="en-GB"/>
              <a:t>Year 4</a:t>
            </a:r>
            <a:endParaRPr lang="en-GB" dirty="0"/>
          </a:p>
        </p:txBody>
      </p:sp>
      <p:sp>
        <p:nvSpPr>
          <p:cNvPr id="13" name="TextBox 12">
            <a:extLst>
              <a:ext uri="{FF2B5EF4-FFF2-40B4-BE49-F238E27FC236}">
                <a16:creationId xmlns:a16="http://schemas.microsoft.com/office/drawing/2014/main" id="{B69677ED-5C54-4353-B94F-C526DD00205C}"/>
              </a:ext>
            </a:extLst>
          </p:cNvPr>
          <p:cNvSpPr txBox="1"/>
          <p:nvPr/>
        </p:nvSpPr>
        <p:spPr>
          <a:xfrm>
            <a:off x="480194" y="1743331"/>
            <a:ext cx="8130503" cy="1449115"/>
          </a:xfrm>
          <a:prstGeom prst="rect">
            <a:avLst/>
          </a:prstGeom>
          <a:noFill/>
        </p:spPr>
        <p:txBody>
          <a:bodyPr wrap="square" rtlCol="0">
            <a:spAutoFit/>
          </a:bodyPr>
          <a:lstStyle/>
          <a:p>
            <a:pPr algn="ctr">
              <a:spcAft>
                <a:spcPts val="450"/>
              </a:spcAft>
              <a:buClr>
                <a:schemeClr val="accent2"/>
              </a:buClr>
            </a:pPr>
            <a:r>
              <a:rPr lang="en-US" sz="2400" b="1" dirty="0">
                <a:solidFill>
                  <a:srgbClr val="253746"/>
                </a:solidFill>
              </a:rPr>
              <a:t>Objectives</a:t>
            </a:r>
            <a:endParaRPr lang="en-GB" sz="2400" b="1" dirty="0">
              <a:solidFill>
                <a:srgbClr val="253746"/>
              </a:solidFill>
            </a:endParaRPr>
          </a:p>
          <a:p>
            <a:pPr>
              <a:buClr>
                <a:srgbClr val="EA7600"/>
              </a:buClr>
              <a:buSzPct val="120000"/>
            </a:pPr>
            <a:r>
              <a:rPr lang="en-GB" sz="2000" b="1" dirty="0">
                <a:solidFill>
                  <a:srgbClr val="253746"/>
                </a:solidFill>
              </a:rPr>
              <a:t>Day 1</a:t>
            </a:r>
          </a:p>
          <a:p>
            <a:pPr>
              <a:spcAft>
                <a:spcPts val="1000"/>
              </a:spcAft>
              <a:buClr>
                <a:srgbClr val="EA7600"/>
              </a:buClr>
              <a:buSzPct val="120000"/>
            </a:pPr>
            <a:r>
              <a:rPr lang="en-GB" sz="2000" b="1" dirty="0">
                <a:solidFill>
                  <a:schemeClr val="accent5">
                    <a:lumMod val="75000"/>
                  </a:schemeClr>
                </a:solidFill>
              </a:rPr>
              <a:t>Revise factors.                                                                                                              Use factors to aid mental multiplication.</a:t>
            </a:r>
          </a:p>
        </p:txBody>
      </p:sp>
      <p:sp>
        <p:nvSpPr>
          <p:cNvPr id="15" name="TextBox 14">
            <a:extLst>
              <a:ext uri="{FF2B5EF4-FFF2-40B4-BE49-F238E27FC236}">
                <a16:creationId xmlns:a16="http://schemas.microsoft.com/office/drawing/2014/main" id="{A64F3FED-3247-4F55-BF8A-D1D9E087C650}"/>
              </a:ext>
            </a:extLst>
          </p:cNvPr>
          <p:cNvSpPr txBox="1"/>
          <p:nvPr/>
        </p:nvSpPr>
        <p:spPr>
          <a:xfrm>
            <a:off x="573881" y="16610"/>
            <a:ext cx="8036816" cy="892552"/>
          </a:xfrm>
          <a:prstGeom prst="rect">
            <a:avLst/>
          </a:prstGeom>
          <a:noFill/>
        </p:spPr>
        <p:txBody>
          <a:bodyPr wrap="square" rtlCol="0">
            <a:spAutoFit/>
          </a:bodyPr>
          <a:lstStyle/>
          <a:p>
            <a:pPr algn="ctr"/>
            <a:r>
              <a:rPr lang="en-GB" sz="2800" b="1" dirty="0">
                <a:solidFill>
                  <a:srgbClr val="253746"/>
                </a:solidFill>
              </a:rPr>
              <a:t>Multiplication and Division</a:t>
            </a:r>
          </a:p>
          <a:p>
            <a:pPr algn="ctr"/>
            <a:r>
              <a:rPr lang="en-GB" sz="2400" b="1" dirty="0">
                <a:solidFill>
                  <a:srgbClr val="253746"/>
                </a:solidFill>
              </a:rPr>
              <a:t>Factors, multiples and mental multiplication</a:t>
            </a:r>
          </a:p>
        </p:txBody>
      </p:sp>
    </p:spTree>
    <p:extLst>
      <p:ext uri="{BB962C8B-B14F-4D97-AF65-F5344CB8AC3E}">
        <p14:creationId xmlns:p14="http://schemas.microsoft.com/office/powerpoint/2010/main" val="3605376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6</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algn="r"/>
            <a:r>
              <a:rPr lang="en-GB"/>
              <a:t>Year 4</a:t>
            </a:r>
            <a:endParaRPr lang="en-GB" dirty="0"/>
          </a:p>
        </p:txBody>
      </p:sp>
      <p:sp>
        <p:nvSpPr>
          <p:cNvPr id="12" name="TextBox 11">
            <a:extLst>
              <a:ext uri="{FF2B5EF4-FFF2-40B4-BE49-F238E27FC236}">
                <a16:creationId xmlns:a16="http://schemas.microsoft.com/office/drawing/2014/main" id="{B69677ED-5C54-4353-B94F-C526DD00205C}"/>
              </a:ext>
            </a:extLst>
          </p:cNvPr>
          <p:cNvSpPr txBox="1"/>
          <p:nvPr/>
        </p:nvSpPr>
        <p:spPr>
          <a:xfrm>
            <a:off x="230981" y="138645"/>
            <a:ext cx="8784065" cy="400110"/>
          </a:xfrm>
          <a:prstGeom prst="rect">
            <a:avLst/>
          </a:prstGeom>
          <a:noFill/>
        </p:spPr>
        <p:txBody>
          <a:bodyPr wrap="square" rtlCol="0">
            <a:spAutoFit/>
          </a:bodyPr>
          <a:lstStyle/>
          <a:p>
            <a:pPr lvl="0">
              <a:buClr>
                <a:srgbClr val="EA7600"/>
              </a:buClr>
              <a:buSzPct val="120000"/>
            </a:pPr>
            <a:r>
              <a:rPr lang="en-GB" sz="2000" b="1" dirty="0">
                <a:solidFill>
                  <a:srgbClr val="253746"/>
                </a:solidFill>
              </a:rPr>
              <a:t>Day 1: </a:t>
            </a:r>
            <a:r>
              <a:rPr lang="en-GB" sz="2000" b="1" dirty="0">
                <a:solidFill>
                  <a:srgbClr val="5B9BD5">
                    <a:lumMod val="75000"/>
                  </a:srgbClr>
                </a:solidFill>
              </a:rPr>
              <a:t>Revise factors; Use factors to aid mental multiplication.</a:t>
            </a:r>
          </a:p>
        </p:txBody>
      </p:sp>
      <p:grpSp>
        <p:nvGrpSpPr>
          <p:cNvPr id="3" name="Group 2">
            <a:extLst>
              <a:ext uri="{FF2B5EF4-FFF2-40B4-BE49-F238E27FC236}">
                <a16:creationId xmlns:a16="http://schemas.microsoft.com/office/drawing/2014/main" id="{88EA488A-C83C-4B3C-85F2-9EDF12A7328C}"/>
              </a:ext>
            </a:extLst>
          </p:cNvPr>
          <p:cNvGrpSpPr/>
          <p:nvPr/>
        </p:nvGrpSpPr>
        <p:grpSpPr>
          <a:xfrm>
            <a:off x="137396" y="809436"/>
            <a:ext cx="5675405" cy="3285177"/>
            <a:chOff x="137396" y="1010910"/>
            <a:chExt cx="5675405" cy="3285177"/>
          </a:xfrm>
        </p:grpSpPr>
        <p:sp>
          <p:nvSpPr>
            <p:cNvPr id="5" name="Speech Bubble: Rectangle with Corners Rounded 14">
              <a:extLst>
                <a:ext uri="{FF2B5EF4-FFF2-40B4-BE49-F238E27FC236}">
                  <a16:creationId xmlns:a16="http://schemas.microsoft.com/office/drawing/2014/main" id="{FCADB872-F7DF-4EBE-A388-CFE36DE20D0F}"/>
                </a:ext>
              </a:extLst>
            </p:cNvPr>
            <p:cNvSpPr/>
            <p:nvPr/>
          </p:nvSpPr>
          <p:spPr>
            <a:xfrm>
              <a:off x="137396" y="1010910"/>
              <a:ext cx="5675405" cy="3285177"/>
            </a:xfrm>
            <a:prstGeom prst="irregularSeal2">
              <a:avLst/>
            </a:prstGeom>
            <a:solidFill>
              <a:schemeClr val="accent5">
                <a:lumMod val="5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en-GB" b="1" dirty="0">
                  <a:solidFill>
                    <a:schemeClr val="accent5">
                      <a:lumMod val="20000"/>
                      <a:lumOff val="80000"/>
                    </a:schemeClr>
                  </a:solidFill>
                </a:rPr>
                <a:t>List  ALL the </a:t>
              </a:r>
              <a:r>
                <a:rPr lang="en-GB" b="1" dirty="0">
                  <a:solidFill>
                    <a:srgbClr val="FFFF00"/>
                  </a:solidFill>
                </a:rPr>
                <a:t>pairs of factors</a:t>
              </a:r>
              <a:r>
                <a:rPr lang="en-GB" b="1" dirty="0">
                  <a:solidFill>
                    <a:schemeClr val="accent5">
                      <a:lumMod val="20000"/>
                      <a:lumOff val="80000"/>
                    </a:schemeClr>
                  </a:solidFill>
                </a:rPr>
                <a:t> of 20, i.e. the pairs of numbers that multiply together to make 20. </a:t>
              </a:r>
            </a:p>
          </p:txBody>
        </p:sp>
        <p:pic>
          <p:nvPicPr>
            <p:cNvPr id="6" name="Picture 5">
              <a:extLst>
                <a:ext uri="{FF2B5EF4-FFF2-40B4-BE49-F238E27FC236}">
                  <a16:creationId xmlns:a16="http://schemas.microsoft.com/office/drawing/2014/main" id="{919F0881-FB11-4EF9-8763-E869B0CC98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95136" y="1245662"/>
              <a:ext cx="988324" cy="657473"/>
            </a:xfrm>
            <a:prstGeom prst="rect">
              <a:avLst/>
            </a:prstGeom>
            <a:effectLst>
              <a:outerShdw blurRad="50800" dist="38100" dir="2700000" algn="tl" rotWithShape="0">
                <a:prstClr val="black">
                  <a:alpha val="40000"/>
                </a:prstClr>
              </a:outerShdw>
            </a:effectLst>
          </p:spPr>
        </p:pic>
      </p:grpSp>
      <p:sp>
        <p:nvSpPr>
          <p:cNvPr id="4" name="TextBox 3">
            <a:extLst>
              <a:ext uri="{FF2B5EF4-FFF2-40B4-BE49-F238E27FC236}">
                <a16:creationId xmlns:a16="http://schemas.microsoft.com/office/drawing/2014/main" id="{8A5555CF-5D60-4593-90FB-3F5F0DD27B5E}"/>
              </a:ext>
            </a:extLst>
          </p:cNvPr>
          <p:cNvSpPr txBox="1"/>
          <p:nvPr/>
        </p:nvSpPr>
        <p:spPr>
          <a:xfrm>
            <a:off x="5812801" y="706514"/>
            <a:ext cx="2028459" cy="523220"/>
          </a:xfrm>
          <a:prstGeom prst="rect">
            <a:avLst/>
          </a:prstGeom>
          <a:solidFill>
            <a:schemeClr val="bg1"/>
          </a:solidFill>
          <a:ln w="28575">
            <a:solidFill>
              <a:srgbClr val="1F4E79"/>
            </a:solidFill>
          </a:ln>
          <a:effectLst>
            <a:outerShdw blurRad="50800" dist="38100" dir="2700000" algn="tl" rotWithShape="0">
              <a:prstClr val="black">
                <a:alpha val="40000"/>
              </a:prstClr>
            </a:outerShdw>
          </a:effectLst>
        </p:spPr>
        <p:txBody>
          <a:bodyPr wrap="square" rtlCol="0">
            <a:spAutoFit/>
          </a:bodyPr>
          <a:lstStyle/>
          <a:p>
            <a:pPr algn="ctr"/>
            <a:r>
              <a:rPr lang="en-GB" sz="2800" b="1" dirty="0">
                <a:solidFill>
                  <a:srgbClr val="253746"/>
                </a:solidFill>
              </a:rPr>
              <a:t>20 x 36</a:t>
            </a:r>
          </a:p>
        </p:txBody>
      </p:sp>
      <p:sp>
        <p:nvSpPr>
          <p:cNvPr id="9" name="Speech Bubble: Rectangle with Corners Rounded 10">
            <a:extLst>
              <a:ext uri="{FF2B5EF4-FFF2-40B4-BE49-F238E27FC236}">
                <a16:creationId xmlns:a16="http://schemas.microsoft.com/office/drawing/2014/main" id="{A6CE1335-976A-41F8-B867-66A5394F2CAA}"/>
              </a:ext>
            </a:extLst>
          </p:cNvPr>
          <p:cNvSpPr/>
          <p:nvPr/>
        </p:nvSpPr>
        <p:spPr>
          <a:xfrm>
            <a:off x="5579390" y="1728898"/>
            <a:ext cx="3242924" cy="837314"/>
          </a:xfrm>
          <a:prstGeom prst="wedgeEllipseCallout">
            <a:avLst>
              <a:gd name="adj1" fmla="val -15808"/>
              <a:gd name="adj2" fmla="val -97514"/>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dirty="0">
                <a:solidFill>
                  <a:srgbClr val="253746"/>
                </a:solidFill>
              </a:rPr>
              <a:t>How could we work out the answer?</a:t>
            </a:r>
          </a:p>
        </p:txBody>
      </p:sp>
      <p:pic>
        <p:nvPicPr>
          <p:cNvPr id="11" name="Picture 2">
            <a:extLst>
              <a:ext uri="{FF2B5EF4-FFF2-40B4-BE49-F238E27FC236}">
                <a16:creationId xmlns:a16="http://schemas.microsoft.com/office/drawing/2014/main" id="{D4DCDA02-6547-4BB9-A336-8B7EE9F93E2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85487" y="1701661"/>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Speech Bubble: Rectangle with Corners Rounded 10">
            <a:extLst>
              <a:ext uri="{FF2B5EF4-FFF2-40B4-BE49-F238E27FC236}">
                <a16:creationId xmlns:a16="http://schemas.microsoft.com/office/drawing/2014/main" id="{74D90790-0CEB-4346-9449-2EF248A0286D}"/>
              </a:ext>
            </a:extLst>
          </p:cNvPr>
          <p:cNvSpPr/>
          <p:nvPr/>
        </p:nvSpPr>
        <p:spPr>
          <a:xfrm>
            <a:off x="321686" y="3729454"/>
            <a:ext cx="3133241" cy="837314"/>
          </a:xfrm>
          <a:prstGeom prst="wedgeEllipseCallout">
            <a:avLst>
              <a:gd name="adj1" fmla="val -40181"/>
              <a:gd name="adj2" fmla="val 96836"/>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dirty="0">
                <a:solidFill>
                  <a:srgbClr val="253746"/>
                </a:solidFill>
              </a:rPr>
              <a:t>How else could we multiply by 20? </a:t>
            </a:r>
          </a:p>
        </p:txBody>
      </p:sp>
      <p:grpSp>
        <p:nvGrpSpPr>
          <p:cNvPr id="7" name="Group 6">
            <a:extLst>
              <a:ext uri="{FF2B5EF4-FFF2-40B4-BE49-F238E27FC236}">
                <a16:creationId xmlns:a16="http://schemas.microsoft.com/office/drawing/2014/main" id="{8CC888FE-14C4-4F12-B50B-34FF454B14C4}"/>
              </a:ext>
            </a:extLst>
          </p:cNvPr>
          <p:cNvGrpSpPr/>
          <p:nvPr/>
        </p:nvGrpSpPr>
        <p:grpSpPr>
          <a:xfrm>
            <a:off x="4093330" y="2851936"/>
            <a:ext cx="4749000" cy="1415841"/>
            <a:chOff x="4093330" y="3053410"/>
            <a:chExt cx="4749000" cy="1415841"/>
          </a:xfrm>
        </p:grpSpPr>
        <p:sp>
          <p:nvSpPr>
            <p:cNvPr id="13" name="Speech Bubble: Rectangle with Corners Rounded 10">
              <a:extLst>
                <a:ext uri="{FF2B5EF4-FFF2-40B4-BE49-F238E27FC236}">
                  <a16:creationId xmlns:a16="http://schemas.microsoft.com/office/drawing/2014/main" id="{DBAA19EE-F59F-45C6-B8B4-5EA0256E1C27}"/>
                </a:ext>
              </a:extLst>
            </p:cNvPr>
            <p:cNvSpPr/>
            <p:nvPr/>
          </p:nvSpPr>
          <p:spPr>
            <a:xfrm>
              <a:off x="4093330" y="3053410"/>
              <a:ext cx="4728984" cy="1415841"/>
            </a:xfrm>
            <a:prstGeom prst="wedgeEllipseCallout">
              <a:avLst>
                <a:gd name="adj1" fmla="val -15808"/>
                <a:gd name="adj2" fmla="val -97514"/>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dirty="0">
                  <a:solidFill>
                    <a:srgbClr val="253746"/>
                  </a:solidFill>
                </a:rPr>
                <a:t>We can multiply 36 by 2, then by 10 (or vice versa). Do this to work out the answer – you are using the factors of 20! </a:t>
              </a:r>
            </a:p>
          </p:txBody>
        </p:sp>
        <p:pic>
          <p:nvPicPr>
            <p:cNvPr id="15" name="Picture 2">
              <a:extLst>
                <a:ext uri="{FF2B5EF4-FFF2-40B4-BE49-F238E27FC236}">
                  <a16:creationId xmlns:a16="http://schemas.microsoft.com/office/drawing/2014/main" id="{DFC4F525-6FBE-4B4C-803D-DD340EBE960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88296" y="3298775"/>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a:extLst>
              <a:ext uri="{FF2B5EF4-FFF2-40B4-BE49-F238E27FC236}">
                <a16:creationId xmlns:a16="http://schemas.microsoft.com/office/drawing/2014/main" id="{12E69617-732B-4C9F-9816-5E3965249F8D}"/>
              </a:ext>
            </a:extLst>
          </p:cNvPr>
          <p:cNvGrpSpPr/>
          <p:nvPr/>
        </p:nvGrpSpPr>
        <p:grpSpPr>
          <a:xfrm>
            <a:off x="878043" y="4682831"/>
            <a:ext cx="4194110" cy="1415841"/>
            <a:chOff x="4648220" y="3053410"/>
            <a:chExt cx="4194110" cy="1415841"/>
          </a:xfrm>
        </p:grpSpPr>
        <p:sp>
          <p:nvSpPr>
            <p:cNvPr id="17" name="Speech Bubble: Rectangle with Corners Rounded 10">
              <a:extLst>
                <a:ext uri="{FF2B5EF4-FFF2-40B4-BE49-F238E27FC236}">
                  <a16:creationId xmlns:a16="http://schemas.microsoft.com/office/drawing/2014/main" id="{96E005A8-788D-42A8-8786-DDB748548FA2}"/>
                </a:ext>
              </a:extLst>
            </p:cNvPr>
            <p:cNvSpPr/>
            <p:nvPr/>
          </p:nvSpPr>
          <p:spPr>
            <a:xfrm>
              <a:off x="4648220" y="3053410"/>
              <a:ext cx="4174093" cy="1415841"/>
            </a:xfrm>
            <a:prstGeom prst="wedgeEllipseCallout">
              <a:avLst>
                <a:gd name="adj1" fmla="val -52195"/>
                <a:gd name="adj2" fmla="val 52451"/>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dirty="0">
                  <a:solidFill>
                    <a:srgbClr val="253746"/>
                  </a:solidFill>
                </a:rPr>
                <a:t>Multiply 36 by 4 (doubling twice) and then by 5. Do you get the same answer? </a:t>
              </a:r>
            </a:p>
          </p:txBody>
        </p:sp>
        <p:pic>
          <p:nvPicPr>
            <p:cNvPr id="18" name="Picture 2">
              <a:extLst>
                <a:ext uri="{FF2B5EF4-FFF2-40B4-BE49-F238E27FC236}">
                  <a16:creationId xmlns:a16="http://schemas.microsoft.com/office/drawing/2014/main" id="{9BC1A3B6-F177-4525-AA7F-9BF101098E8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88296" y="3298775"/>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 name="Speech Bubble: Rectangle with Corners Rounded 10">
            <a:extLst>
              <a:ext uri="{FF2B5EF4-FFF2-40B4-BE49-F238E27FC236}">
                <a16:creationId xmlns:a16="http://schemas.microsoft.com/office/drawing/2014/main" id="{A57FF8CE-D0C3-497B-B584-784D6BFB88B3}"/>
              </a:ext>
            </a:extLst>
          </p:cNvPr>
          <p:cNvSpPr/>
          <p:nvPr/>
        </p:nvSpPr>
        <p:spPr>
          <a:xfrm>
            <a:off x="5052136" y="4509667"/>
            <a:ext cx="3615173" cy="1135948"/>
          </a:xfrm>
          <a:prstGeom prst="wedgeEllipseCallout">
            <a:avLst>
              <a:gd name="adj1" fmla="val -40181"/>
              <a:gd name="adj2" fmla="val 96836"/>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dirty="0">
                <a:solidFill>
                  <a:srgbClr val="253746"/>
                </a:solidFill>
              </a:rPr>
              <a:t>Which way did you find quicker or made more sense?</a:t>
            </a:r>
          </a:p>
        </p:txBody>
      </p:sp>
    </p:spTree>
    <p:extLst>
      <p:ext uri="{BB962C8B-B14F-4D97-AF65-F5344CB8AC3E}">
        <p14:creationId xmlns:p14="http://schemas.microsoft.com/office/powerpoint/2010/main" val="2047842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4"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A0EE811-478C-4958-8104-2A70B5A19611}" type="slidenum">
              <a:rPr kumimoji="0" lang="en-GB" sz="1200" b="0" i="0" u="none" strike="noStrike" kern="1200" cap="none" spc="0" normalizeH="0" baseline="0" noProof="0" smtClean="0">
                <a:ln>
                  <a:noFill/>
                </a:ln>
                <a:solidFill>
                  <a:srgbClr val="EA7600"/>
                </a:solidFill>
                <a:effectLst/>
                <a:uLnTx/>
                <a:uFillTx/>
                <a:latin typeface="Calibri" panose="020F050202020403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EA7600"/>
                </a:solidFill>
                <a:effectLst/>
                <a:uLnTx/>
                <a:uFillTx/>
                <a:latin typeface="Calibri" panose="020F0502020204030204"/>
                <a:ea typeface="+mn-ea"/>
                <a:cs typeface="+mn-cs"/>
              </a:rPr>
              <a:t>Year 4</a:t>
            </a:r>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B69677ED-5C54-4353-B94F-C526DD00205C}"/>
              </a:ext>
            </a:extLst>
          </p:cNvPr>
          <p:cNvSpPr txBox="1"/>
          <p:nvPr/>
        </p:nvSpPr>
        <p:spPr>
          <a:xfrm>
            <a:off x="230981" y="138645"/>
            <a:ext cx="878406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
                <a:srgbClr val="EA7600"/>
              </a:buClr>
              <a:buSzPct val="120000"/>
              <a:buFontTx/>
              <a:buNone/>
              <a:tabLst/>
              <a:defRPr/>
            </a:pPr>
            <a:r>
              <a:rPr kumimoji="0" lang="en-GB" sz="2000" b="1" i="0" u="none" strike="noStrike" kern="1200" cap="none" spc="0" normalizeH="0" baseline="0" noProof="0" dirty="0">
                <a:ln>
                  <a:noFill/>
                </a:ln>
                <a:solidFill>
                  <a:srgbClr val="253746"/>
                </a:solidFill>
                <a:effectLst/>
                <a:uLnTx/>
                <a:uFillTx/>
                <a:latin typeface="Calibri" panose="020F0502020204030204"/>
                <a:ea typeface="+mn-ea"/>
                <a:cs typeface="+mn-cs"/>
              </a:rPr>
              <a:t>Day 1: </a:t>
            </a:r>
            <a:r>
              <a:rPr kumimoji="0" lang="en-GB"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Revise factors; Use factors to aid mental multiplication.</a:t>
            </a:r>
          </a:p>
        </p:txBody>
      </p:sp>
      <p:grpSp>
        <p:nvGrpSpPr>
          <p:cNvPr id="3" name="Group 2">
            <a:extLst>
              <a:ext uri="{FF2B5EF4-FFF2-40B4-BE49-F238E27FC236}">
                <a16:creationId xmlns:a16="http://schemas.microsoft.com/office/drawing/2014/main" id="{88EA488A-C83C-4B3C-85F2-9EDF12A7328C}"/>
              </a:ext>
            </a:extLst>
          </p:cNvPr>
          <p:cNvGrpSpPr/>
          <p:nvPr/>
        </p:nvGrpSpPr>
        <p:grpSpPr>
          <a:xfrm>
            <a:off x="137396" y="809436"/>
            <a:ext cx="5675405" cy="3285177"/>
            <a:chOff x="137396" y="1010910"/>
            <a:chExt cx="5675405" cy="3285177"/>
          </a:xfrm>
        </p:grpSpPr>
        <p:sp>
          <p:nvSpPr>
            <p:cNvPr id="5" name="Speech Bubble: Rectangle with Corners Rounded 14">
              <a:extLst>
                <a:ext uri="{FF2B5EF4-FFF2-40B4-BE49-F238E27FC236}">
                  <a16:creationId xmlns:a16="http://schemas.microsoft.com/office/drawing/2014/main" id="{FCADB872-F7DF-4EBE-A388-CFE36DE20D0F}"/>
                </a:ext>
              </a:extLst>
            </p:cNvPr>
            <p:cNvSpPr/>
            <p:nvPr/>
          </p:nvSpPr>
          <p:spPr>
            <a:xfrm>
              <a:off x="137396" y="1010910"/>
              <a:ext cx="5675405" cy="3285177"/>
            </a:xfrm>
            <a:prstGeom prst="irregularSeal2">
              <a:avLst/>
            </a:prstGeom>
            <a:solidFill>
              <a:schemeClr val="accent5">
                <a:lumMod val="5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5B9BD5">
                      <a:lumMod val="20000"/>
                      <a:lumOff val="80000"/>
                    </a:srgbClr>
                  </a:solidFill>
                  <a:effectLst/>
                  <a:uLnTx/>
                  <a:uFillTx/>
                  <a:latin typeface="Calibri" panose="020F0502020204030204"/>
                </a:rPr>
                <a:t>List  ALL the </a:t>
              </a:r>
              <a:r>
                <a:rPr kumimoji="0" lang="en-GB" b="1" i="0" u="none" strike="noStrike" kern="1200" cap="none" spc="0" normalizeH="0" baseline="0" noProof="0" dirty="0">
                  <a:ln>
                    <a:noFill/>
                  </a:ln>
                  <a:solidFill>
                    <a:srgbClr val="FFFF00"/>
                  </a:solidFill>
                  <a:effectLst/>
                  <a:uLnTx/>
                  <a:uFillTx/>
                  <a:latin typeface="Calibri" panose="020F0502020204030204"/>
                </a:rPr>
                <a:t>pairs of factors</a:t>
              </a:r>
              <a:r>
                <a:rPr kumimoji="0" lang="en-GB" b="1" i="0" u="none" strike="noStrike" kern="1200" cap="none" spc="0" normalizeH="0" baseline="0" noProof="0" dirty="0">
                  <a:ln>
                    <a:noFill/>
                  </a:ln>
                  <a:solidFill>
                    <a:srgbClr val="5B9BD5">
                      <a:lumMod val="20000"/>
                      <a:lumOff val="80000"/>
                    </a:srgbClr>
                  </a:solidFill>
                  <a:effectLst/>
                  <a:uLnTx/>
                  <a:uFillTx/>
                  <a:latin typeface="Calibri" panose="020F0502020204030204"/>
                </a:rPr>
                <a:t> of </a:t>
              </a:r>
              <a:r>
                <a:rPr lang="en-GB" b="1" dirty="0">
                  <a:solidFill>
                    <a:srgbClr val="5B9BD5">
                      <a:lumMod val="20000"/>
                      <a:lumOff val="80000"/>
                    </a:srgbClr>
                  </a:solidFill>
                  <a:latin typeface="Calibri" panose="020F0502020204030204"/>
                </a:rPr>
                <a:t>14</a:t>
              </a:r>
              <a:r>
                <a:rPr kumimoji="0" lang="en-GB" b="1" i="0" u="none" strike="noStrike" kern="1200" cap="none" spc="0" normalizeH="0" baseline="0" noProof="0" dirty="0">
                  <a:ln>
                    <a:noFill/>
                  </a:ln>
                  <a:solidFill>
                    <a:srgbClr val="5B9BD5">
                      <a:lumMod val="20000"/>
                      <a:lumOff val="80000"/>
                    </a:srgbClr>
                  </a:solidFill>
                  <a:effectLst/>
                  <a:uLnTx/>
                  <a:uFillTx/>
                  <a:latin typeface="Calibri" panose="020F0502020204030204"/>
                </a:rPr>
                <a:t>, i.e. the pairs of numbers that multiply together to make 14. </a:t>
              </a:r>
            </a:p>
          </p:txBody>
        </p:sp>
        <p:pic>
          <p:nvPicPr>
            <p:cNvPr id="6" name="Picture 5">
              <a:extLst>
                <a:ext uri="{FF2B5EF4-FFF2-40B4-BE49-F238E27FC236}">
                  <a16:creationId xmlns:a16="http://schemas.microsoft.com/office/drawing/2014/main" id="{919F0881-FB11-4EF9-8763-E869B0CC98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95136" y="1245662"/>
              <a:ext cx="988324" cy="657473"/>
            </a:xfrm>
            <a:prstGeom prst="rect">
              <a:avLst/>
            </a:prstGeom>
            <a:effectLst>
              <a:outerShdw blurRad="50800" dist="38100" dir="2700000" algn="tl" rotWithShape="0">
                <a:prstClr val="black">
                  <a:alpha val="40000"/>
                </a:prstClr>
              </a:outerShdw>
            </a:effectLst>
          </p:spPr>
        </p:pic>
      </p:grpSp>
      <p:sp>
        <p:nvSpPr>
          <p:cNvPr id="4" name="TextBox 3">
            <a:extLst>
              <a:ext uri="{FF2B5EF4-FFF2-40B4-BE49-F238E27FC236}">
                <a16:creationId xmlns:a16="http://schemas.microsoft.com/office/drawing/2014/main" id="{8A5555CF-5D60-4593-90FB-3F5F0DD27B5E}"/>
              </a:ext>
            </a:extLst>
          </p:cNvPr>
          <p:cNvSpPr txBox="1"/>
          <p:nvPr/>
        </p:nvSpPr>
        <p:spPr>
          <a:xfrm>
            <a:off x="6059836" y="809436"/>
            <a:ext cx="1852229" cy="523220"/>
          </a:xfrm>
          <a:prstGeom prst="rect">
            <a:avLst/>
          </a:prstGeom>
          <a:solidFill>
            <a:schemeClr val="bg1"/>
          </a:solidFill>
          <a:ln w="28575">
            <a:solidFill>
              <a:srgbClr val="1F4E79"/>
            </a:solidFill>
          </a:ln>
          <a:effectLst>
            <a:outerShdw blurRad="50800" dist="38100" dir="2700000" algn="tl" rotWithShape="0">
              <a:prstClr val="black">
                <a:alpha val="40000"/>
              </a:prstClr>
            </a:outerShdw>
          </a:effectLst>
        </p:spPr>
        <p:txBody>
          <a:bodyPr wrap="square" rtlCol="0">
            <a:spAutoFit/>
          </a:bodyPr>
          <a:lstStyle/>
          <a:p>
            <a:pPr lvl="0" algn="ctr"/>
            <a:r>
              <a:rPr lang="en-GB" sz="2800" b="1" dirty="0">
                <a:solidFill>
                  <a:srgbClr val="253746"/>
                </a:solidFill>
              </a:rPr>
              <a:t>14 × 52 </a:t>
            </a:r>
            <a:endParaRPr kumimoji="0" lang="en-GB" sz="2800" b="1" i="0" u="none" strike="noStrike" kern="1200" cap="none" spc="0" normalizeH="0" baseline="0" noProof="0" dirty="0">
              <a:ln>
                <a:noFill/>
              </a:ln>
              <a:solidFill>
                <a:srgbClr val="253746"/>
              </a:solidFill>
              <a:effectLst/>
              <a:uLnTx/>
              <a:uFillTx/>
              <a:latin typeface="Calibri" panose="020F0502020204030204"/>
              <a:ea typeface="+mn-ea"/>
              <a:cs typeface="+mn-cs"/>
            </a:endParaRPr>
          </a:p>
        </p:txBody>
      </p:sp>
      <p:pic>
        <p:nvPicPr>
          <p:cNvPr id="11" name="Picture 2">
            <a:extLst>
              <a:ext uri="{FF2B5EF4-FFF2-40B4-BE49-F238E27FC236}">
                <a16:creationId xmlns:a16="http://schemas.microsoft.com/office/drawing/2014/main" id="{D4DCDA02-6547-4BB9-A336-8B7EE9F93E2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85487" y="1701661"/>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a:extLst>
              <a:ext uri="{FF2B5EF4-FFF2-40B4-BE49-F238E27FC236}">
                <a16:creationId xmlns:a16="http://schemas.microsoft.com/office/drawing/2014/main" id="{8CC888FE-14C4-4F12-B50B-34FF454B14C4}"/>
              </a:ext>
            </a:extLst>
          </p:cNvPr>
          <p:cNvGrpSpPr/>
          <p:nvPr/>
        </p:nvGrpSpPr>
        <p:grpSpPr>
          <a:xfrm>
            <a:off x="4679663" y="2121259"/>
            <a:ext cx="4270330" cy="1135948"/>
            <a:chOff x="4572000" y="3053411"/>
            <a:chExt cx="4270330" cy="1135948"/>
          </a:xfrm>
        </p:grpSpPr>
        <p:sp>
          <p:nvSpPr>
            <p:cNvPr id="13" name="Speech Bubble: Rectangle with Corners Rounded 10">
              <a:extLst>
                <a:ext uri="{FF2B5EF4-FFF2-40B4-BE49-F238E27FC236}">
                  <a16:creationId xmlns:a16="http://schemas.microsoft.com/office/drawing/2014/main" id="{DBAA19EE-F59F-45C6-B8B4-5EA0256E1C27}"/>
                </a:ext>
              </a:extLst>
            </p:cNvPr>
            <p:cNvSpPr/>
            <p:nvPr/>
          </p:nvSpPr>
          <p:spPr>
            <a:xfrm>
              <a:off x="4572000" y="3053411"/>
              <a:ext cx="4250314" cy="1135948"/>
            </a:xfrm>
            <a:prstGeom prst="wedgeEllipseCallout">
              <a:avLst>
                <a:gd name="adj1" fmla="val -2007"/>
                <a:gd name="adj2" fmla="val -100552"/>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253746"/>
                  </a:solidFill>
                  <a:effectLst/>
                  <a:uLnTx/>
                  <a:uFillTx/>
                  <a:latin typeface="Calibri" panose="020F0502020204030204"/>
                  <a:ea typeface="+mn-ea"/>
                  <a:cs typeface="+mn-cs"/>
                </a:rPr>
                <a:t>Use a </a:t>
              </a:r>
              <a:r>
                <a:rPr kumimoji="0" lang="en-GB" b="1" i="0" u="none" strike="noStrike" kern="1200" cap="none" spc="0" normalizeH="0" baseline="0" noProof="0" dirty="0">
                  <a:ln>
                    <a:noFill/>
                  </a:ln>
                  <a:solidFill>
                    <a:srgbClr val="FF0000"/>
                  </a:solidFill>
                  <a:effectLst/>
                  <a:uLnTx/>
                  <a:uFillTx/>
                  <a:latin typeface="Calibri" panose="020F0502020204030204"/>
                  <a:ea typeface="+mn-ea"/>
                  <a:cs typeface="+mn-cs"/>
                </a:rPr>
                <a:t>pair of factors </a:t>
              </a:r>
              <a:r>
                <a:rPr kumimoji="0" lang="en-GB" b="1" i="0" u="none" strike="noStrike" kern="1200" cap="none" spc="0" normalizeH="0" baseline="0" noProof="0" dirty="0">
                  <a:ln>
                    <a:noFill/>
                  </a:ln>
                  <a:solidFill>
                    <a:srgbClr val="253746"/>
                  </a:solidFill>
                  <a:effectLst/>
                  <a:uLnTx/>
                  <a:uFillTx/>
                  <a:latin typeface="Calibri" panose="020F0502020204030204"/>
                  <a:ea typeface="+mn-ea"/>
                  <a:cs typeface="+mn-cs"/>
                </a:rPr>
                <a:t>of 14 to work out the answer (7 x 52 then…). </a:t>
              </a:r>
            </a:p>
          </p:txBody>
        </p:sp>
        <p:pic>
          <p:nvPicPr>
            <p:cNvPr id="15" name="Picture 2">
              <a:extLst>
                <a:ext uri="{FF2B5EF4-FFF2-40B4-BE49-F238E27FC236}">
                  <a16:creationId xmlns:a16="http://schemas.microsoft.com/office/drawing/2014/main" id="{DFC4F525-6FBE-4B4C-803D-DD340EBE960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88296" y="3298775"/>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a:extLst>
              <a:ext uri="{FF2B5EF4-FFF2-40B4-BE49-F238E27FC236}">
                <a16:creationId xmlns:a16="http://schemas.microsoft.com/office/drawing/2014/main" id="{12E69617-732B-4C9F-9816-5E3965249F8D}"/>
              </a:ext>
            </a:extLst>
          </p:cNvPr>
          <p:cNvGrpSpPr/>
          <p:nvPr/>
        </p:nvGrpSpPr>
        <p:grpSpPr>
          <a:xfrm>
            <a:off x="984739" y="3395989"/>
            <a:ext cx="4828062" cy="1487227"/>
            <a:chOff x="4014268" y="3053410"/>
            <a:chExt cx="4828062" cy="1487227"/>
          </a:xfrm>
        </p:grpSpPr>
        <p:sp>
          <p:nvSpPr>
            <p:cNvPr id="17" name="Speech Bubble: Rectangle with Corners Rounded 10">
              <a:extLst>
                <a:ext uri="{FF2B5EF4-FFF2-40B4-BE49-F238E27FC236}">
                  <a16:creationId xmlns:a16="http://schemas.microsoft.com/office/drawing/2014/main" id="{96E005A8-788D-42A8-8786-DDB748548FA2}"/>
                </a:ext>
              </a:extLst>
            </p:cNvPr>
            <p:cNvSpPr/>
            <p:nvPr/>
          </p:nvSpPr>
          <p:spPr>
            <a:xfrm>
              <a:off x="4014268" y="3053410"/>
              <a:ext cx="4808046" cy="1487227"/>
            </a:xfrm>
            <a:prstGeom prst="wedgeEllipseCallout">
              <a:avLst>
                <a:gd name="adj1" fmla="val -52195"/>
                <a:gd name="adj2" fmla="val 52451"/>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lvl="0" algn="ctr"/>
              <a:r>
                <a:rPr kumimoji="0" lang="en-GB" b="1" i="0" u="none" strike="noStrike" kern="1200" cap="none" spc="0" normalizeH="0" baseline="0" noProof="0" dirty="0">
                  <a:ln>
                    <a:noFill/>
                  </a:ln>
                  <a:solidFill>
                    <a:srgbClr val="253746"/>
                  </a:solidFill>
                  <a:effectLst/>
                  <a:uLnTx/>
                  <a:uFillTx/>
                  <a:latin typeface="Calibri" panose="020F0502020204030204"/>
                </a:rPr>
                <a:t>Now use </a:t>
              </a:r>
              <a:r>
                <a:rPr lang="sv-SE" b="1" dirty="0">
                  <a:solidFill>
                    <a:srgbClr val="FF0000"/>
                  </a:solidFill>
                </a:rPr>
                <a:t>partitioning</a:t>
              </a:r>
              <a:r>
                <a:rPr lang="sv-SE" b="1" dirty="0">
                  <a:solidFill>
                    <a:srgbClr val="253746"/>
                  </a:solidFill>
                </a:rPr>
                <a:t>, </a:t>
              </a:r>
            </a:p>
            <a:p>
              <a:pPr lvl="0" algn="ctr"/>
              <a:r>
                <a:rPr lang="sv-SE" b="1" dirty="0">
                  <a:solidFill>
                    <a:srgbClr val="253746"/>
                  </a:solidFill>
                </a:rPr>
                <a:t>i.e. (10 × 52) + (4 × 52).</a:t>
              </a:r>
            </a:p>
            <a:p>
              <a:pPr lvl="0" algn="ctr"/>
              <a:r>
                <a:rPr kumimoji="0" lang="en-GB" b="1" i="0" u="none" strike="noStrike" kern="1200" cap="none" spc="0" normalizeH="0" baseline="0" noProof="0" dirty="0">
                  <a:ln>
                    <a:noFill/>
                  </a:ln>
                  <a:solidFill>
                    <a:srgbClr val="253746"/>
                  </a:solidFill>
                  <a:effectLst/>
                  <a:uLnTx/>
                  <a:uFillTx/>
                  <a:latin typeface="Calibri" panose="020F0502020204030204"/>
                </a:rPr>
                <a:t>Do you get the same answer? </a:t>
              </a:r>
            </a:p>
          </p:txBody>
        </p:sp>
        <p:pic>
          <p:nvPicPr>
            <p:cNvPr id="18" name="Picture 2">
              <a:extLst>
                <a:ext uri="{FF2B5EF4-FFF2-40B4-BE49-F238E27FC236}">
                  <a16:creationId xmlns:a16="http://schemas.microsoft.com/office/drawing/2014/main" id="{9BC1A3B6-F177-4525-AA7F-9BF101098E8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88296" y="3298775"/>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 name="Speech Bubble: Rectangle with Corners Rounded 10">
            <a:extLst>
              <a:ext uri="{FF2B5EF4-FFF2-40B4-BE49-F238E27FC236}">
                <a16:creationId xmlns:a16="http://schemas.microsoft.com/office/drawing/2014/main" id="{A57FF8CE-D0C3-497B-B584-784D6BFB88B3}"/>
              </a:ext>
            </a:extLst>
          </p:cNvPr>
          <p:cNvSpPr/>
          <p:nvPr/>
        </p:nvSpPr>
        <p:spPr>
          <a:xfrm>
            <a:off x="4296893" y="4663020"/>
            <a:ext cx="3615173" cy="1135948"/>
          </a:xfrm>
          <a:prstGeom prst="wedgeEllipseCallout">
            <a:avLst>
              <a:gd name="adj1" fmla="val -40181"/>
              <a:gd name="adj2" fmla="val 96836"/>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253746"/>
                </a:solidFill>
                <a:effectLst/>
                <a:uLnTx/>
                <a:uFillTx/>
                <a:latin typeface="Calibri" panose="020F0502020204030204"/>
                <a:ea typeface="+mn-ea"/>
                <a:cs typeface="+mn-cs"/>
              </a:rPr>
              <a:t>Which way did you find quicker or made more sense?</a:t>
            </a:r>
          </a:p>
        </p:txBody>
      </p:sp>
    </p:spTree>
    <p:extLst>
      <p:ext uri="{BB962C8B-B14F-4D97-AF65-F5344CB8AC3E}">
        <p14:creationId xmlns:p14="http://schemas.microsoft.com/office/powerpoint/2010/main" val="362509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BA0EE811-478C-4958-8104-2A70B5A19611}" type="slidenum">
              <a:rPr kumimoji="0" lang="en-GB" sz="1200" b="0" i="0" u="none" strike="noStrike" kern="1200" cap="none" spc="0" normalizeH="0" baseline="0" noProof="0" smtClean="0">
                <a:ln>
                  <a:noFill/>
                </a:ln>
                <a:solidFill>
                  <a:srgbClr val="EA7600"/>
                </a:solidFill>
                <a:effectLst/>
                <a:uLnTx/>
                <a:uFillTx/>
                <a:latin typeface="Calibri" panose="020F050202020403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EA7600"/>
                </a:solidFill>
                <a:effectLst/>
                <a:uLnTx/>
                <a:uFillTx/>
                <a:latin typeface="Calibri" panose="020F0502020204030204"/>
                <a:ea typeface="+mn-ea"/>
                <a:cs typeface="+mn-cs"/>
              </a:rPr>
              <a:t>Year 4</a:t>
            </a:r>
            <a:endParaRPr kumimoji="0" lang="en-GB" sz="1200" b="0" i="0" u="none" strike="noStrike" kern="1200" cap="none" spc="0" normalizeH="0" baseline="0" noProof="0" dirty="0">
              <a:ln>
                <a:noFill/>
              </a:ln>
              <a:solidFill>
                <a:srgbClr val="EA7600"/>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B69677ED-5C54-4353-B94F-C526DD00205C}"/>
              </a:ext>
            </a:extLst>
          </p:cNvPr>
          <p:cNvSpPr txBox="1"/>
          <p:nvPr/>
        </p:nvSpPr>
        <p:spPr>
          <a:xfrm>
            <a:off x="230981" y="138645"/>
            <a:ext cx="878406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
                <a:srgbClr val="EA7600"/>
              </a:buClr>
              <a:buSzPct val="120000"/>
              <a:buFontTx/>
              <a:buNone/>
              <a:tabLst/>
              <a:defRPr/>
            </a:pPr>
            <a:r>
              <a:rPr kumimoji="0" lang="en-GB" sz="2000" b="1" i="0" u="none" strike="noStrike" kern="1200" cap="none" spc="0" normalizeH="0" baseline="0" noProof="0" dirty="0">
                <a:ln>
                  <a:noFill/>
                </a:ln>
                <a:solidFill>
                  <a:srgbClr val="253746"/>
                </a:solidFill>
                <a:effectLst/>
                <a:uLnTx/>
                <a:uFillTx/>
                <a:latin typeface="Calibri" panose="020F0502020204030204"/>
                <a:ea typeface="+mn-ea"/>
                <a:cs typeface="+mn-cs"/>
              </a:rPr>
              <a:t>Day 1: </a:t>
            </a:r>
            <a:r>
              <a:rPr kumimoji="0" lang="en-GB" sz="2000" b="1" i="0" u="none" strike="noStrike" kern="1200" cap="none" spc="0" normalizeH="0" baseline="0" noProof="0" dirty="0">
                <a:ln>
                  <a:noFill/>
                </a:ln>
                <a:solidFill>
                  <a:srgbClr val="5B9BD5">
                    <a:lumMod val="75000"/>
                  </a:srgbClr>
                </a:solidFill>
                <a:effectLst/>
                <a:uLnTx/>
                <a:uFillTx/>
                <a:latin typeface="Calibri" panose="020F0502020204030204"/>
                <a:ea typeface="+mn-ea"/>
                <a:cs typeface="+mn-cs"/>
              </a:rPr>
              <a:t>Revise factors; Use factors to aid mental multiplication.</a:t>
            </a:r>
          </a:p>
        </p:txBody>
      </p:sp>
      <p:grpSp>
        <p:nvGrpSpPr>
          <p:cNvPr id="3" name="Group 2">
            <a:extLst>
              <a:ext uri="{FF2B5EF4-FFF2-40B4-BE49-F238E27FC236}">
                <a16:creationId xmlns:a16="http://schemas.microsoft.com/office/drawing/2014/main" id="{88EA488A-C83C-4B3C-85F2-9EDF12A7328C}"/>
              </a:ext>
            </a:extLst>
          </p:cNvPr>
          <p:cNvGrpSpPr/>
          <p:nvPr/>
        </p:nvGrpSpPr>
        <p:grpSpPr>
          <a:xfrm>
            <a:off x="137396" y="809436"/>
            <a:ext cx="5675405" cy="3285177"/>
            <a:chOff x="137396" y="1010910"/>
            <a:chExt cx="5675405" cy="3285177"/>
          </a:xfrm>
        </p:grpSpPr>
        <p:sp>
          <p:nvSpPr>
            <p:cNvPr id="5" name="Speech Bubble: Rectangle with Corners Rounded 14">
              <a:extLst>
                <a:ext uri="{FF2B5EF4-FFF2-40B4-BE49-F238E27FC236}">
                  <a16:creationId xmlns:a16="http://schemas.microsoft.com/office/drawing/2014/main" id="{FCADB872-F7DF-4EBE-A388-CFE36DE20D0F}"/>
                </a:ext>
              </a:extLst>
            </p:cNvPr>
            <p:cNvSpPr/>
            <p:nvPr/>
          </p:nvSpPr>
          <p:spPr>
            <a:xfrm>
              <a:off x="137396" y="1010910"/>
              <a:ext cx="5675405" cy="3285177"/>
            </a:xfrm>
            <a:prstGeom prst="irregularSeal2">
              <a:avLst/>
            </a:prstGeom>
            <a:solidFill>
              <a:schemeClr val="accent5">
                <a:lumMod val="50000"/>
              </a:schemeClr>
            </a:solidFill>
            <a:ln>
              <a:solidFill>
                <a:schemeClr val="accent5">
                  <a:lumMod val="20000"/>
                  <a:lumOff val="80000"/>
                </a:schemeClr>
              </a:solid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5B9BD5">
                      <a:lumMod val="20000"/>
                      <a:lumOff val="80000"/>
                    </a:srgbClr>
                  </a:solidFill>
                  <a:effectLst/>
                  <a:uLnTx/>
                  <a:uFillTx/>
                  <a:latin typeface="Calibri" panose="020F0502020204030204"/>
                  <a:ea typeface="+mn-ea"/>
                  <a:cs typeface="+mn-cs"/>
                </a:rPr>
                <a:t>List  ALL the </a:t>
              </a:r>
              <a:r>
                <a:rPr kumimoji="0" lang="en-GB" sz="1600" b="1" i="0" u="none" strike="noStrike" kern="1200" cap="none" spc="0" normalizeH="0" baseline="0" noProof="0" dirty="0">
                  <a:ln>
                    <a:noFill/>
                  </a:ln>
                  <a:solidFill>
                    <a:srgbClr val="FFFF00"/>
                  </a:solidFill>
                  <a:effectLst/>
                  <a:uLnTx/>
                  <a:uFillTx/>
                  <a:latin typeface="Calibri" panose="020F0502020204030204"/>
                  <a:ea typeface="+mn-ea"/>
                  <a:cs typeface="+mn-cs"/>
                </a:rPr>
                <a:t>pairs of factors</a:t>
              </a:r>
              <a:r>
                <a:rPr kumimoji="0" lang="en-GB" sz="1600" b="1" i="0" u="none" strike="noStrike" kern="1200" cap="none" spc="0" normalizeH="0" baseline="0" noProof="0" dirty="0">
                  <a:ln>
                    <a:noFill/>
                  </a:ln>
                  <a:solidFill>
                    <a:srgbClr val="5B9BD5">
                      <a:lumMod val="20000"/>
                      <a:lumOff val="80000"/>
                    </a:srgbClr>
                  </a:solidFill>
                  <a:effectLst/>
                  <a:uLnTx/>
                  <a:uFillTx/>
                  <a:latin typeface="Calibri" panose="020F0502020204030204"/>
                  <a:ea typeface="+mn-ea"/>
                  <a:cs typeface="+mn-cs"/>
                </a:rPr>
                <a:t> of  24, i.e. the pairs of numbers that multiply together to make 24. </a:t>
              </a:r>
            </a:p>
          </p:txBody>
        </p:sp>
        <p:pic>
          <p:nvPicPr>
            <p:cNvPr id="6" name="Picture 5">
              <a:extLst>
                <a:ext uri="{FF2B5EF4-FFF2-40B4-BE49-F238E27FC236}">
                  <a16:creationId xmlns:a16="http://schemas.microsoft.com/office/drawing/2014/main" id="{919F0881-FB11-4EF9-8763-E869B0CC98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95136" y="1245662"/>
              <a:ext cx="988324" cy="657473"/>
            </a:xfrm>
            <a:prstGeom prst="rect">
              <a:avLst/>
            </a:prstGeom>
            <a:effectLst>
              <a:outerShdw blurRad="50800" dist="38100" dir="2700000" algn="tl" rotWithShape="0">
                <a:prstClr val="black">
                  <a:alpha val="40000"/>
                </a:prstClr>
              </a:outerShdw>
            </a:effectLst>
          </p:spPr>
        </p:pic>
      </p:grpSp>
      <p:sp>
        <p:nvSpPr>
          <p:cNvPr id="4" name="TextBox 3">
            <a:extLst>
              <a:ext uri="{FF2B5EF4-FFF2-40B4-BE49-F238E27FC236}">
                <a16:creationId xmlns:a16="http://schemas.microsoft.com/office/drawing/2014/main" id="{8A5555CF-5D60-4593-90FB-3F5F0DD27B5E}"/>
              </a:ext>
            </a:extLst>
          </p:cNvPr>
          <p:cNvSpPr txBox="1"/>
          <p:nvPr/>
        </p:nvSpPr>
        <p:spPr>
          <a:xfrm>
            <a:off x="5627077" y="809436"/>
            <a:ext cx="1827608" cy="523220"/>
          </a:xfrm>
          <a:prstGeom prst="rect">
            <a:avLst/>
          </a:prstGeom>
          <a:solidFill>
            <a:schemeClr val="bg1"/>
          </a:solidFill>
          <a:ln w="28575">
            <a:solidFill>
              <a:srgbClr val="1F4E79"/>
            </a:solidFill>
          </a:ln>
          <a:effectLst>
            <a:outerShdw blurRad="50800" dist="38100" dir="2700000" algn="tl" rotWithShape="0">
              <a:prstClr val="black">
                <a:alpha val="40000"/>
              </a:prstClr>
            </a:outerShdw>
          </a:effectLst>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2800" b="1" dirty="0">
                <a:solidFill>
                  <a:srgbClr val="253746"/>
                </a:solidFill>
                <a:latin typeface="Calibri" panose="020F0502020204030204"/>
              </a:rPr>
              <a:t>2</a:t>
            </a:r>
            <a:r>
              <a:rPr kumimoji="0" lang="en-GB" sz="2800" b="1" i="0" u="none" strike="noStrike" kern="1200" cap="none" spc="0" normalizeH="0" baseline="0" noProof="0" dirty="0">
                <a:ln>
                  <a:noFill/>
                </a:ln>
                <a:solidFill>
                  <a:srgbClr val="253746"/>
                </a:solidFill>
                <a:effectLst/>
                <a:uLnTx/>
                <a:uFillTx/>
                <a:latin typeface="Calibri" panose="020F0502020204030204"/>
                <a:ea typeface="+mn-ea"/>
                <a:cs typeface="+mn-cs"/>
              </a:rPr>
              <a:t>4 × 25 </a:t>
            </a:r>
          </a:p>
        </p:txBody>
      </p:sp>
      <p:pic>
        <p:nvPicPr>
          <p:cNvPr id="11" name="Picture 2">
            <a:extLst>
              <a:ext uri="{FF2B5EF4-FFF2-40B4-BE49-F238E27FC236}">
                <a16:creationId xmlns:a16="http://schemas.microsoft.com/office/drawing/2014/main" id="{D4DCDA02-6547-4BB9-A336-8B7EE9F93E2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85487" y="1701661"/>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a:extLst>
              <a:ext uri="{FF2B5EF4-FFF2-40B4-BE49-F238E27FC236}">
                <a16:creationId xmlns:a16="http://schemas.microsoft.com/office/drawing/2014/main" id="{8CC888FE-14C4-4F12-B50B-34FF454B14C4}"/>
              </a:ext>
            </a:extLst>
          </p:cNvPr>
          <p:cNvGrpSpPr/>
          <p:nvPr/>
        </p:nvGrpSpPr>
        <p:grpSpPr>
          <a:xfrm>
            <a:off x="4622096" y="2465570"/>
            <a:ext cx="4270330" cy="1135948"/>
            <a:chOff x="4572000" y="3053411"/>
            <a:chExt cx="4270330" cy="1135948"/>
          </a:xfrm>
        </p:grpSpPr>
        <p:sp>
          <p:nvSpPr>
            <p:cNvPr id="13" name="Speech Bubble: Rectangle with Corners Rounded 10">
              <a:extLst>
                <a:ext uri="{FF2B5EF4-FFF2-40B4-BE49-F238E27FC236}">
                  <a16:creationId xmlns:a16="http://schemas.microsoft.com/office/drawing/2014/main" id="{DBAA19EE-F59F-45C6-B8B4-5EA0256E1C27}"/>
                </a:ext>
              </a:extLst>
            </p:cNvPr>
            <p:cNvSpPr/>
            <p:nvPr/>
          </p:nvSpPr>
          <p:spPr>
            <a:xfrm>
              <a:off x="4572000" y="3053411"/>
              <a:ext cx="4250314" cy="1135948"/>
            </a:xfrm>
            <a:prstGeom prst="wedgeEllipseCallout">
              <a:avLst>
                <a:gd name="adj1" fmla="val -15808"/>
                <a:gd name="adj2" fmla="val -97514"/>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253746"/>
                  </a:solidFill>
                  <a:effectLst/>
                  <a:uLnTx/>
                  <a:uFillTx/>
                  <a:latin typeface="Calibri" panose="020F0502020204030204"/>
                </a:rPr>
                <a:t>I’m going to choose a pair of children to help us work out the </a:t>
              </a:r>
              <a:r>
                <a:rPr kumimoji="0" lang="en-GB" b="1" i="0" u="none" strike="noStrike" kern="1200" cap="none" spc="0" normalizeH="0" baseline="0" noProof="0" dirty="0" err="1">
                  <a:ln>
                    <a:noFill/>
                  </a:ln>
                  <a:solidFill>
                    <a:srgbClr val="253746"/>
                  </a:solidFill>
                  <a:effectLst/>
                  <a:uLnTx/>
                  <a:uFillTx/>
                  <a:latin typeface="Calibri" panose="020F0502020204030204"/>
                </a:rPr>
                <a:t>answe</a:t>
              </a:r>
              <a:r>
                <a:rPr lang="en-GB" b="1" dirty="0">
                  <a:solidFill>
                    <a:srgbClr val="253746"/>
                  </a:solidFill>
                  <a:latin typeface="Calibri" panose="020F0502020204030204"/>
                </a:rPr>
                <a:t>r.</a:t>
              </a:r>
              <a:endParaRPr kumimoji="0" lang="en-GB" b="1" i="0" u="none" strike="noStrike" kern="1200" cap="none" spc="0" normalizeH="0" baseline="0" noProof="0" dirty="0">
                <a:ln>
                  <a:noFill/>
                </a:ln>
                <a:solidFill>
                  <a:srgbClr val="253746"/>
                </a:solidFill>
                <a:effectLst/>
                <a:uLnTx/>
                <a:uFillTx/>
                <a:latin typeface="Calibri" panose="020F0502020204030204"/>
              </a:endParaRPr>
            </a:p>
          </p:txBody>
        </p:sp>
        <p:pic>
          <p:nvPicPr>
            <p:cNvPr id="15" name="Picture 2">
              <a:extLst>
                <a:ext uri="{FF2B5EF4-FFF2-40B4-BE49-F238E27FC236}">
                  <a16:creationId xmlns:a16="http://schemas.microsoft.com/office/drawing/2014/main" id="{DFC4F525-6FBE-4B4C-803D-DD340EBE960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88296" y="3298775"/>
              <a:ext cx="754034" cy="754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 name="Speech Bubble: Rectangle with Corners Rounded 10">
            <a:extLst>
              <a:ext uri="{FF2B5EF4-FFF2-40B4-BE49-F238E27FC236}">
                <a16:creationId xmlns:a16="http://schemas.microsoft.com/office/drawing/2014/main" id="{A57FF8CE-D0C3-497B-B584-784D6BFB88B3}"/>
              </a:ext>
            </a:extLst>
          </p:cNvPr>
          <p:cNvSpPr/>
          <p:nvPr/>
        </p:nvSpPr>
        <p:spPr>
          <a:xfrm>
            <a:off x="2760208" y="4085105"/>
            <a:ext cx="3723776" cy="1135948"/>
          </a:xfrm>
          <a:prstGeom prst="wedgeEllipseCallout">
            <a:avLst>
              <a:gd name="adj1" fmla="val -40181"/>
              <a:gd name="adj2" fmla="val 96836"/>
            </a:avLst>
          </a:prstGeom>
          <a:solidFill>
            <a:schemeClr val="accent5">
              <a:lumMod val="40000"/>
              <a:lumOff val="60000"/>
            </a:schemeClr>
          </a:solidFill>
          <a:ln w="28575">
            <a:solidFill>
              <a:schemeClr val="accent5">
                <a:lumMod val="50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253746"/>
                </a:solidFill>
                <a:effectLst/>
                <a:uLnTx/>
                <a:uFillTx/>
                <a:latin typeface="Calibri" panose="020F0502020204030204"/>
                <a:ea typeface="+mn-ea"/>
                <a:cs typeface="+mn-cs"/>
              </a:rPr>
              <a:t>Would you have worked out the answer in the same way?</a:t>
            </a:r>
          </a:p>
        </p:txBody>
      </p:sp>
    </p:spTree>
    <p:extLst>
      <p:ext uri="{BB962C8B-B14F-4D97-AF65-F5344CB8AC3E}">
        <p14:creationId xmlns:p14="http://schemas.microsoft.com/office/powerpoint/2010/main" val="4252196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CEC2F06-FA07-421C-9E8C-C3D9827F8F64}"/>
              </a:ext>
            </a:extLst>
          </p:cNvPr>
          <p:cNvSpPr>
            <a:spLocks noGrp="1"/>
          </p:cNvSpPr>
          <p:nvPr>
            <p:ph type="sldNum" sz="quarter" idx="12"/>
          </p:nvPr>
        </p:nvSpPr>
        <p:spPr/>
        <p:txBody>
          <a:bodyPr/>
          <a:lstStyle/>
          <a:p>
            <a:fld id="{BA0EE811-478C-4958-8104-2A70B5A19611}" type="slidenum">
              <a:rPr lang="en-GB" smtClean="0">
                <a:solidFill>
                  <a:srgbClr val="EA7600"/>
                </a:solidFill>
              </a:rPr>
              <a:pPr/>
              <a:t>9</a:t>
            </a:fld>
            <a:endParaRPr lang="en-GB" dirty="0">
              <a:solidFill>
                <a:srgbClr val="EA7600"/>
              </a:solidFill>
            </a:endParaRPr>
          </a:p>
        </p:txBody>
      </p:sp>
      <p:sp>
        <p:nvSpPr>
          <p:cNvPr id="2" name="Footer Placeholder 1">
            <a:extLst>
              <a:ext uri="{FF2B5EF4-FFF2-40B4-BE49-F238E27FC236}">
                <a16:creationId xmlns:a16="http://schemas.microsoft.com/office/drawing/2014/main" id="{6E6E7435-766E-44DA-9E64-580F9F209CE0}"/>
              </a:ext>
            </a:extLst>
          </p:cNvPr>
          <p:cNvSpPr>
            <a:spLocks noGrp="1"/>
          </p:cNvSpPr>
          <p:nvPr>
            <p:ph type="ftr" sz="quarter" idx="11"/>
          </p:nvPr>
        </p:nvSpPr>
        <p:spPr>
          <a:xfrm>
            <a:off x="5305926" y="6367376"/>
            <a:ext cx="3723776" cy="365125"/>
          </a:xfrm>
        </p:spPr>
        <p:txBody>
          <a:bodyPr/>
          <a:lstStyle/>
          <a:p>
            <a:pPr algn="r"/>
            <a:r>
              <a:rPr lang="en-GB"/>
              <a:t>Year 3/4</a:t>
            </a:r>
            <a:endParaRPr lang="en-GB" dirty="0"/>
          </a:p>
        </p:txBody>
      </p:sp>
      <p:sp>
        <p:nvSpPr>
          <p:cNvPr id="5" name="TextBox 4">
            <a:extLst>
              <a:ext uri="{FF2B5EF4-FFF2-40B4-BE49-F238E27FC236}">
                <a16:creationId xmlns:a16="http://schemas.microsoft.com/office/drawing/2014/main" id="{AB3E15E5-D652-40AE-828D-17B9AF65B97A}"/>
              </a:ext>
            </a:extLst>
          </p:cNvPr>
          <p:cNvSpPr txBox="1"/>
          <p:nvPr/>
        </p:nvSpPr>
        <p:spPr>
          <a:xfrm>
            <a:off x="198629" y="182668"/>
            <a:ext cx="3376558" cy="707886"/>
          </a:xfrm>
          <a:prstGeom prst="rect">
            <a:avLst/>
          </a:prstGeom>
          <a:noFill/>
        </p:spPr>
        <p:txBody>
          <a:bodyPr wrap="square" rtlCol="0">
            <a:spAutoFit/>
          </a:bodyPr>
          <a:lstStyle/>
          <a:p>
            <a:pPr lvl="0">
              <a:buClr>
                <a:srgbClr val="EA7600"/>
              </a:buClr>
              <a:buSzPct val="120000"/>
            </a:pPr>
            <a:r>
              <a:rPr lang="en-GB" sz="2000" b="1" dirty="0">
                <a:solidFill>
                  <a:srgbClr val="253746"/>
                </a:solidFill>
              </a:rPr>
              <a:t>Investigation: </a:t>
            </a:r>
          </a:p>
          <a:p>
            <a:pPr lvl="0">
              <a:buClr>
                <a:srgbClr val="EA7600"/>
              </a:buClr>
              <a:buSzPct val="120000"/>
            </a:pPr>
            <a:r>
              <a:rPr lang="en-GB" sz="2000" b="1" i="1" dirty="0">
                <a:solidFill>
                  <a:srgbClr val="5B9BD5">
                    <a:lumMod val="75000"/>
                  </a:srgbClr>
                </a:solidFill>
              </a:rPr>
              <a:t>Adult Sheet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5860" y="137134"/>
            <a:ext cx="4249420" cy="60299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7131303"/>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EA7600"/>
      </a:hlink>
      <a:folHlink>
        <a:srgbClr val="EA76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2419</TotalTime>
  <Words>1648</Words>
  <Application>Microsoft Office PowerPoint</Application>
  <PresentationFormat>On-screen Show (4:3)</PresentationFormat>
  <Paragraphs>201</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Cambria</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PC</dc:creator>
  <cp:lastModifiedBy>Denney, Lisa</cp:lastModifiedBy>
  <cp:revision>197</cp:revision>
  <dcterms:created xsi:type="dcterms:W3CDTF">2018-09-13T11:08:58Z</dcterms:created>
  <dcterms:modified xsi:type="dcterms:W3CDTF">2020-06-22T12:10:22Z</dcterms:modified>
</cp:coreProperties>
</file>