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69" r:id="rId2"/>
    <p:sldId id="271" r:id="rId3"/>
    <p:sldId id="259" r:id="rId4"/>
    <p:sldId id="270" r:id="rId5"/>
    <p:sldId id="264" r:id="rId6"/>
    <p:sldId id="265" r:id="rId7"/>
    <p:sldId id="268" r:id="rId8"/>
    <p:sldId id="267" r:id="rId9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 Harvey" initials="SH" lastIdx="1" clrIdx="0"/>
  <p:cmAuthor id="1" name="Heidi Renton" initials="HR" lastIdx="4" clrIdx="1">
    <p:extLst>
      <p:ext uri="{19B8F6BF-5375-455C-9EA6-DF929625EA0E}">
        <p15:presenceInfo xmlns:p15="http://schemas.microsoft.com/office/powerpoint/2012/main" userId="S-1-5-21-1182399680-401627896-2722451266-11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5394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9C18E-6A2B-45FD-95D3-A83AC214FFCA}" type="datetimeFigureOut">
              <a:rPr lang="en-GB" smtClean="0"/>
              <a:t>19/05/2020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B16E9-1540-4AB2-B5C6-5EA2EC7E15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595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to open the conversation about examples of</a:t>
            </a:r>
            <a:r>
              <a:rPr lang="en-GB" baseline="0" dirty="0"/>
              <a:t> limits – things that tell us or advise us what is safe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B16E9-1540-4AB2-B5C6-5EA2EC7E15CB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578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Here is an example of more specific limits that pupils might recognise.</a:t>
            </a:r>
            <a:r>
              <a:rPr lang="en-GB" baseline="0" dirty="0"/>
              <a:t>  To open out the conversation, you might wish to add others that you feel have relevance to your students – such as maybe the schooling stages and ages (eg, by pupil age, school year, and Key Stage). Or you could find and show them other examples like these:</a:t>
            </a:r>
          </a:p>
          <a:p>
            <a:endParaRPr lang="en-GB" baseline="0" dirty="0"/>
          </a:p>
          <a:p>
            <a:pPr marL="228600" indent="-228600">
              <a:buAutoNum type="arabicParenBoth"/>
            </a:pPr>
            <a:r>
              <a:rPr lang="en-GB" b="1" dirty="0"/>
              <a:t>‘How much is too</a:t>
            </a:r>
            <a:r>
              <a:rPr lang="en-GB" b="1" baseline="0" dirty="0"/>
              <a:t> much?’ </a:t>
            </a:r>
            <a:r>
              <a:rPr lang="en-GB" b="0" baseline="0" dirty="0"/>
              <a:t>on the ‘be Sugar Smart’ page of the NHS Change4Life website: https://www.nhs.uk/change4life/food-facts/sugar</a:t>
            </a:r>
          </a:p>
          <a:p>
            <a:pPr marL="228600" indent="-228600">
              <a:buAutoNum type="arabicParenBoth"/>
            </a:pPr>
            <a:r>
              <a:rPr lang="en-GB" b="1" baseline="0" dirty="0"/>
              <a:t>0-3 toy labelling symbol</a:t>
            </a:r>
            <a:r>
              <a:rPr lang="en-GB" b="0" baseline="0" dirty="0"/>
              <a:t> for not suitable for under 3yrs old: https://en.wikipedia.org/wiki/Toy_safety#/media/File:Age_warning_symbol.svg</a:t>
            </a:r>
          </a:p>
          <a:p>
            <a:pPr marL="228600" indent="-228600">
              <a:buAutoNum type="arabicParenBoth"/>
            </a:pPr>
            <a:endParaRPr lang="en-GB" b="1" baseline="0" dirty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C4A64-EF67-4D65-BDDD-82A4001D5BEC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948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B16E9-1540-4AB2-B5C6-5EA2EC7E15CB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028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Introducing</a:t>
            </a:r>
            <a:r>
              <a:rPr lang="en-GB" baseline="0" dirty="0"/>
              <a:t> the BBFC ratings 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C4A64-EF67-4D65-BDDD-82A4001D5BEC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46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Photo</a:t>
            </a:r>
            <a:r>
              <a:rPr lang="en-GB" baseline="0" dirty="0"/>
              <a:t> is of BBFC Compliance Officer at work, age rating something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C4A64-EF67-4D65-BDDD-82A4001D5BEC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504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C4A64-EF67-4D65-BDDD-82A4001D5BE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577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8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040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56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82931"/>
            <a:ext cx="81534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BBFC Education - Making choices about what to watch: Lesson 1 - Resource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290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42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92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14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22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508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72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25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39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10.png"/><Relationship Id="rId5" Type="http://schemas.openxmlformats.org/officeDocument/2006/relationships/image" Target="../media/image17.png"/><Relationship Id="rId10" Type="http://schemas.openxmlformats.org/officeDocument/2006/relationships/image" Target="../media/image9.png"/><Relationship Id="rId4" Type="http://schemas.openxmlformats.org/officeDocument/2006/relationships/image" Target="../media/image16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822222"/>
            <a:ext cx="12192000" cy="39828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2" descr="https://lh5.googleusercontent.com/M3y-XtACKF7MqCYqAb5-B_PXLahdYZKc6OCPOPkKgcl2VMrmCYQAQkPpxDI893fSa4d3SB-TzAW8UnoU-G2PpkctPPOJmCy4aFTgHvA52MWQ7_s_kFtBfvkvu1mblmiAfl_bZXqxjD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521" y="289636"/>
            <a:ext cx="3336445" cy="68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lh5.googleusercontent.com/tpPIAC6W2C_NOUQ5bX5A5hOX8_vDfmnC44xfKh2yfAB--Pr6MyApvvqK-nZel8esWl5lXbzqk5IrppIuS5bhoX6Eb_3G3oyOMaUC_8cePLR4wD6ykf3hYSIG1e36I_8NhRnv71QMur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378" y="4167163"/>
            <a:ext cx="1399990" cy="139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lh3.googleusercontent.com/CCZATmnjbjhDSldVG9ZHzlL5LZA2gagtpKM6BtWC1mOhrFVQ4ieOQeBs4sUMViFUVAdi-zIktmvGa0FOC4SLiuyC_wwhB2wrrtrF6VP0lg5Qd7hHIoCvrflo9R3vyA5gyrwKnKygvn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957" y="4189482"/>
            <a:ext cx="1543386" cy="13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lh5.googleusercontent.com/gN7RmmgX5c3W5Zhl20JetbTuCbx65uEOtdl2oHO53awvnPp6asneQl2MRehdeHs8adzr1cnuEM4TGq2z9lSWAAh6EQ_Se8aEV8ZUzJ9sMkgUfUyvGy8gs9UKUU6Gb_Ldfr4h1F3Elj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334" y="4167163"/>
            <a:ext cx="1374742" cy="13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lh6.googleusercontent.com/Q5McKIpd6q_2YAC61toSbaCHIZxOn4Ro0cx5XeBxDFOanIn43xyGSBmdr8szutL8ALGhNG8opfNthSjK0FxoW_4TMoQHzuY1YPTPPfVIimBJMdznfWtLdJyV-WDkeD3mxI1l479nOG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033" y="4167163"/>
            <a:ext cx="1406665" cy="140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lh6.googleusercontent.com/spyH0sT8cgPR87LaYacEcrw7W7SIm6XXwmM_IHFcvvS3KdLe7nSo2Q9DBkKTEHoIpccQmVAVtpkXLwA3CknInARlcqnuxR-e2W1lWiaw9_hczEoeLIPcWe5j9kFZNOntTTKCySr0rC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63" y="4242109"/>
            <a:ext cx="1484303" cy="132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lh6.googleusercontent.com/viWV-hR6MPfWlHMR59VdnpjyWCkowE6ozEVpRo8e3Vi1EMjTQkVB0lvx5zEfUazLX686MM57FI1IyKisJzlMCSTPUhg8vv6DOpbL8rpXjffANcphQfOl5mf9O9YpfqG_WDHGlcydWv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670" y="4167163"/>
            <a:ext cx="1397061" cy="139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17518" y="2234696"/>
            <a:ext cx="76927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latin typeface="Proxima Nova Extrabold" panose="02000506030000020004" pitchFamily="50" charset="0"/>
              </a:rPr>
              <a:t>Lesson 1: </a:t>
            </a:r>
          </a:p>
          <a:p>
            <a:pPr algn="ctr"/>
            <a:r>
              <a:rPr lang="en-GB" sz="4800" b="1" dirty="0">
                <a:latin typeface="Proxima Nova Extrabold" panose="02000506030000020004" pitchFamily="50" charset="0"/>
              </a:rPr>
              <a:t>What can we watch?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8" y="268556"/>
            <a:ext cx="1760592" cy="14424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621" y="151568"/>
            <a:ext cx="2011290" cy="184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8557">
            <a:off x="2738070" y="1032447"/>
            <a:ext cx="1250157" cy="11494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1291211" y="2186890"/>
            <a:ext cx="1277302" cy="108533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5246" b="93959" l="4283" r="98506">
                        <a14:foregroundMark x1="4382" y1="32750" x2="4382" y2="32750"/>
                        <a14:foregroundMark x1="14143" y1="6359" x2="14143" y2="6359"/>
                        <a14:foregroundMark x1="95120" y1="74404" x2="95120" y2="74404"/>
                        <a14:foregroundMark x1="95518" y1="10652" x2="95518" y2="10652"/>
                        <a14:foregroundMark x1="68924" y1="79332" x2="68924" y2="79332"/>
                        <a14:foregroundMark x1="72112" y1="75994" x2="72112" y2="75994"/>
                        <a14:foregroundMark x1="77291" y1="80127" x2="77291" y2="80127"/>
                        <a14:foregroundMark x1="85558" y1="77901" x2="85558" y2="77901"/>
                        <a14:foregroundMark x1="82570" y1="76471" x2="82570" y2="76471"/>
                        <a14:foregroundMark x1="73705" y1="73132" x2="73705" y2="73132"/>
                        <a14:foregroundMark x1="66833" y1="91097" x2="66833" y2="91097"/>
                        <a14:foregroundMark x1="69622" y1="93164" x2="69622" y2="93164"/>
                        <a14:foregroundMark x1="70717" y1="91097" x2="70717" y2="91097"/>
                        <a14:foregroundMark x1="72908" y1="92051" x2="72908" y2="92051"/>
                        <a14:foregroundMark x1="75697" y1="91256" x2="75697" y2="91256"/>
                        <a14:foregroundMark x1="77988" y1="91097" x2="77988" y2="91097"/>
                        <a14:foregroundMark x1="77888" y1="89507" x2="77888" y2="89507"/>
                        <a14:foregroundMark x1="80279" y1="90461" x2="80279" y2="90461"/>
                        <a14:foregroundMark x1="81673" y1="90938" x2="81673" y2="90938"/>
                        <a14:foregroundMark x1="83466" y1="91097" x2="83466" y2="91097"/>
                        <a14:foregroundMark x1="83466" y1="89348" x2="83466" y2="89348"/>
                        <a14:foregroundMark x1="85259" y1="90620" x2="85259" y2="90620"/>
                        <a14:foregroundMark x1="86155" y1="92051" x2="86155" y2="92051"/>
                        <a14:foregroundMark x1="84462" y1="92528" x2="84462" y2="92528"/>
                        <a14:foregroundMark x1="87251" y1="91256" x2="87251" y2="91256"/>
                        <a14:foregroundMark x1="71215" y1="93959" x2="71215" y2="93959"/>
                        <a14:foregroundMark x1="74004" y1="93482" x2="74004" y2="93482"/>
                        <a14:foregroundMark x1="11454" y1="23370" x2="11454" y2="23370"/>
                        <a14:foregroundMark x1="18426" y1="24642" x2="18426" y2="24642"/>
                        <a14:foregroundMark x1="22809" y1="24642" x2="22809" y2="24642"/>
                        <a14:foregroundMark x1="30179" y1="24165" x2="30179" y2="24165"/>
                        <a14:foregroundMark x1="40339" y1="22417" x2="40339" y2="22417"/>
                        <a14:foregroundMark x1="45817" y1="24801" x2="45817" y2="24801"/>
                        <a14:foregroundMark x1="50498" y1="24960" x2="50498" y2="24960"/>
                        <a14:foregroundMark x1="55478" y1="24483" x2="55478" y2="24483"/>
                        <a14:foregroundMark x1="61653" y1="24165" x2="61653" y2="24165"/>
                        <a14:foregroundMark x1="66833" y1="25119" x2="66833" y2="25119"/>
                        <a14:foregroundMark x1="66534" y1="19873" x2="66534" y2="19873"/>
                        <a14:foregroundMark x1="72211" y1="22893" x2="72211" y2="22893"/>
                        <a14:foregroundMark x1="74900" y1="23052" x2="74900" y2="23052"/>
                        <a14:foregroundMark x1="79482" y1="20191" x2="79482" y2="20191"/>
                        <a14:foregroundMark x1="82769" y1="23211" x2="82769" y2="23211"/>
                        <a14:foregroundMark x1="88645" y1="24006" x2="88645" y2="24006"/>
                        <a14:foregroundMark x1="19821" y1="45628" x2="19821" y2="45628"/>
                        <a14:foregroundMark x1="22709" y1="44515" x2="22709" y2="44515"/>
                        <a14:foregroundMark x1="28586" y1="45469" x2="28586" y2="45469"/>
                        <a14:foregroundMark x1="34263" y1="41494" x2="34263" y2="41494"/>
                        <a14:foregroundMark x1="36753" y1="41971" x2="36753" y2="41971"/>
                        <a14:foregroundMark x1="37052" y1="36884" x2="37052" y2="36884"/>
                        <a14:foregroundMark x1="39542" y1="39905" x2="39542" y2="39905"/>
                        <a14:foregroundMark x1="43327" y1="42925" x2="43327" y2="42925"/>
                        <a14:foregroundMark x1="52590" y1="42607" x2="52590" y2="42607"/>
                        <a14:foregroundMark x1="58964" y1="43084" x2="58964" y2="43084"/>
                        <a14:foregroundMark x1="63446" y1="42607" x2="63446" y2="42607"/>
                        <a14:foregroundMark x1="68725" y1="47218" x2="68725" y2="47218"/>
                        <a14:foregroundMark x1="74502" y1="42130" x2="74502" y2="42130"/>
                        <a14:foregroundMark x1="78187" y1="44515" x2="78187" y2="44515"/>
                        <a14:foregroundMark x1="85060" y1="40541" x2="85060" y2="40541"/>
                        <a14:foregroundMark x1="30478" y1="59936" x2="30478" y2="59936"/>
                        <a14:foregroundMark x1="36056" y1="60254" x2="36056" y2="60254"/>
                        <a14:foregroundMark x1="42331" y1="59777" x2="42331" y2="59777"/>
                        <a14:foregroundMark x1="46713" y1="61367" x2="46713" y2="61367"/>
                        <a14:foregroundMark x1="53785" y1="62162" x2="53785" y2="62162"/>
                        <a14:foregroundMark x1="59562" y1="62321" x2="59562" y2="62321"/>
                        <a14:foregroundMark x1="63446" y1="62003" x2="63446" y2="62003"/>
                        <a14:foregroundMark x1="68526" y1="62639" x2="68526" y2="62639"/>
                        <a14:foregroundMark x1="96713" y1="13355" x2="96713" y2="13355"/>
                        <a14:foregroundMark x1="92430" y1="7631" x2="92430" y2="7631"/>
                        <a14:foregroundMark x1="89841" y1="6677" x2="89841" y2="6677"/>
                        <a14:foregroundMark x1="88247" y1="6359" x2="88247" y2="6359"/>
                        <a14:foregroundMark x1="94124" y1="9221" x2="94124" y2="9221"/>
                        <a14:foregroundMark x1="91135" y1="7154" x2="91135" y2="7154"/>
                        <a14:foregroundMark x1="65538" y1="75676" x2="65538" y2="75676"/>
                        <a14:foregroundMark x1="68625" y1="72814" x2="68625" y2="72814"/>
                        <a14:foregroundMark x1="69721" y1="76789" x2="69721" y2="76789"/>
                        <a14:foregroundMark x1="73904" y1="79014" x2="73904" y2="79014"/>
                        <a14:foregroundMark x1="74004" y1="90779" x2="74004" y2="90779"/>
                        <a14:foregroundMark x1="76693" y1="90620" x2="76693" y2="90620"/>
                        <a14:foregroundMark x1="76693" y1="93323" x2="77092" y2="93323"/>
                        <a14:foregroundMark x1="83267" y1="83148" x2="83267" y2="83148"/>
                        <a14:foregroundMark x1="96713" y1="42607" x2="96713" y2="42607"/>
                        <a14:foregroundMark x1="96713" y1="37838" x2="96713" y2="37838"/>
                        <a14:foregroundMark x1="96614" y1="31955" x2="96614" y2="31955"/>
                        <a14:foregroundMark x1="96813" y1="28458" x2="96813" y2="28458"/>
                        <a14:foregroundMark x1="96912" y1="22576" x2="96912" y2="22576"/>
                        <a14:foregroundMark x1="96713" y1="19555" x2="96713" y2="19555"/>
                        <a14:foregroundMark x1="96614" y1="15898" x2="96614" y2="15898"/>
                        <a14:foregroundMark x1="94721" y1="9857" x2="94721" y2="9857"/>
                        <a14:foregroundMark x1="95916" y1="11924" x2="95916" y2="11924"/>
                        <a14:foregroundMark x1="96614" y1="61049" x2="96614" y2="61049"/>
                        <a14:foregroundMark x1="96713" y1="57393" x2="96713" y2="57393"/>
                        <a14:foregroundMark x1="96713" y1="53895" x2="96713" y2="53895"/>
                        <a14:foregroundMark x1="96813" y1="49921" x2="96813" y2="49921"/>
                        <a14:foregroundMark x1="96514" y1="46582" x2="96514" y2="46582"/>
                        <a14:foregroundMark x1="96614" y1="64706" x2="96614" y2="647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93" y="5916295"/>
            <a:ext cx="1437411" cy="90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37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770106" y="460671"/>
            <a:ext cx="1963099" cy="40868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219986" y="797155"/>
            <a:ext cx="1063338" cy="3413874"/>
            <a:chOff x="5009318" y="1212574"/>
            <a:chExt cx="1252333" cy="4151242"/>
          </a:xfrm>
        </p:grpSpPr>
        <p:sp>
          <p:nvSpPr>
            <p:cNvPr id="7" name="Flowchart: Connector 6"/>
            <p:cNvSpPr/>
            <p:nvPr/>
          </p:nvSpPr>
          <p:spPr>
            <a:xfrm>
              <a:off x="5009320" y="1212574"/>
              <a:ext cx="1252331" cy="1212574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5009318" y="2681908"/>
              <a:ext cx="1252331" cy="1212574"/>
            </a:xfrm>
            <a:prstGeom prst="flowChartConnector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5009319" y="4151242"/>
              <a:ext cx="1252331" cy="1212574"/>
            </a:xfrm>
            <a:prstGeom prst="flowChartConnector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5532450" y="4469236"/>
            <a:ext cx="414428" cy="9448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BBFC Education - Making choices about what to watch: Lesson 1 - Resource 1</a:t>
            </a:r>
          </a:p>
        </p:txBody>
      </p:sp>
    </p:spTree>
    <p:extLst>
      <p:ext uri="{BB962C8B-B14F-4D97-AF65-F5344CB8AC3E}">
        <p14:creationId xmlns:p14="http://schemas.microsoft.com/office/powerpoint/2010/main" val="22178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12" y="214213"/>
            <a:ext cx="9984374" cy="544546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3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BBFC Education - Making choices about what to watch: Lesson 1 - Resource 1</a:t>
            </a:r>
          </a:p>
        </p:txBody>
      </p:sp>
    </p:spTree>
    <p:extLst>
      <p:ext uri="{BB962C8B-B14F-4D97-AF65-F5344CB8AC3E}">
        <p14:creationId xmlns:p14="http://schemas.microsoft.com/office/powerpoint/2010/main" val="1081940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4</a:t>
            </a:fld>
            <a:endParaRPr lang="en-GB" dirty="0"/>
          </a:p>
        </p:txBody>
      </p:sp>
      <p:pic>
        <p:nvPicPr>
          <p:cNvPr id="12" name="Picture 10" descr="https://lh5.googleusercontent.com/tpPIAC6W2C_NOUQ5bX5A5hOX8_vDfmnC44xfKh2yfAB--Pr6MyApvvqK-nZel8esWl5lXbzqk5IrppIuS5bhoX6Eb_3G3oyOMaUC_8cePLR4wD6ykf3hYSIG1e36I_8NhRnv71QMur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755" y="473806"/>
            <a:ext cx="2059300" cy="205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 descr="https://lh3.googleusercontent.com/CCZATmnjbjhDSldVG9ZHzlL5LZA2gagtpKM6BtWC1mOhrFVQ4ieOQeBs4sUMViFUVAdi-zIktmvGa0FOC4SLiuyC_wwhB2wrrtrF6VP0lg5Qd7hHIoCvrflo9R3vyA5gyrwKnKygvn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55" y="3431634"/>
            <a:ext cx="2366965" cy="210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s://lh5.googleusercontent.com/gN7RmmgX5c3W5Zhl20JetbTuCbx65uEOtdl2oHO53awvnPp6asneQl2MRehdeHs8adzr1cnuEM4TGq2z9lSWAAh6EQ_Se8aEV8ZUzJ9sMkgUfUyvGy8gs9UKUU6Gb_Ldfr4h1F3Elj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548" y="468276"/>
            <a:ext cx="2064830" cy="206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 descr="https://lh6.googleusercontent.com/Q5McKIpd6q_2YAC61toSbaCHIZxOn4Ro0cx5XeBxDFOanIn43xyGSBmdr8szutL8ALGhNG8opfNthSjK0FxoW_4TMoQHzuY1YPTPPfVIimBJMdznfWtLdJyV-WDkeD3mxI1l479nOG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650" y="3456603"/>
            <a:ext cx="2083360" cy="208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https://lh6.googleusercontent.com/spyH0sT8cgPR87LaYacEcrw7W7SIm6XXwmM_IHFcvvS3KdLe7nSo2Q9DBkKTEHoIpccQmVAVtpkXLwA3CknInARlcqnuxR-e2W1lWiaw9_hczEoeLIPcWe5j9kFZNOntTTKCySr0rC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6" y="455051"/>
            <a:ext cx="2290566" cy="204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https://lh6.googleusercontent.com/viWV-hR6MPfWlHMR59VdnpjyWCkowE6ozEVpRo8e3Vi1EMjTQkVB0lvx5zEfUazLX686MM57FI1IyKisJzlMCSTPUhg8vv6DOpbL8rpXjffANcphQfOl5mf9O9YpfqG_WDHGlcydWv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165" y="436030"/>
            <a:ext cx="2097076" cy="209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2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BBFC Education - Making choices about what to watch: Lesson 1 - Resource 1</a:t>
            </a:r>
          </a:p>
        </p:txBody>
      </p:sp>
    </p:spTree>
    <p:extLst>
      <p:ext uri="{BB962C8B-B14F-4D97-AF65-F5344CB8AC3E}">
        <p14:creationId xmlns:p14="http://schemas.microsoft.com/office/powerpoint/2010/main" val="2027625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208" y="2359631"/>
            <a:ext cx="3291346" cy="3454386"/>
          </a:xfrm>
          <a:ln w="31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most people (but some scenes might not be suitable for younger children and might be a bit upsetting for some children) - parents and carers should check the film first)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23207" y="190503"/>
            <a:ext cx="3291347" cy="182946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GB" sz="2400" dirty="0">
                <a:latin typeface="+mn-lt"/>
              </a:rPr>
              <a:t>For everyone (universal) - should be suitable for children aged four years and over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921520" y="4842745"/>
            <a:ext cx="3397682" cy="694310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adults only 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921521" y="360733"/>
            <a:ext cx="3397683" cy="1621323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For 12 year olds and over</a:t>
            </a:r>
          </a:p>
          <a:p>
            <a:pPr>
              <a:lnSpc>
                <a:spcPct val="100000"/>
              </a:lnSpc>
            </a:pPr>
            <a:r>
              <a:rPr lang="en-GB" sz="2400" dirty="0">
                <a:latin typeface="+mn-lt"/>
              </a:rPr>
              <a:t>Under 12s can watch if accompanied by an adult at the cinema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921520" y="3215409"/>
            <a:ext cx="3397683" cy="871416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15 year olds and over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5</a:t>
            </a:fld>
            <a:endParaRPr lang="en-GB" dirty="0"/>
          </a:p>
        </p:txBody>
      </p:sp>
      <p:pic>
        <p:nvPicPr>
          <p:cNvPr id="16" name="Picture 10" descr="https://lh5.googleusercontent.com/tpPIAC6W2C_NOUQ5bX5A5hOX8_vDfmnC44xfKh2yfAB--Pr6MyApvvqK-nZel8esWl5lXbzqk5IrppIuS5bhoX6Eb_3G3oyOMaUC_8cePLR4wD6ykf3hYSIG1e36I_8NhRnv71QMur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673" y="1203650"/>
            <a:ext cx="1399990" cy="139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1" descr="https://lh3.googleusercontent.com/CCZATmnjbjhDSldVG9ZHzlL5LZA2gagtpKM6BtWC1mOhrFVQ4ieOQeBs4sUMViFUVAdi-zIktmvGa0FOC4SLiuyC_wwhB2wrrtrF6VP0lg5Qd7hHIoCvrflo9R3vyA5gyrwKnKygvn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6" y="3276749"/>
            <a:ext cx="1543386" cy="13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 descr="https://lh5.googleusercontent.com/gN7RmmgX5c3W5Zhl20JetbTuCbx65uEOtdl2oHO53awvnPp6asneQl2MRehdeHs8adzr1cnuEM4TGq2z9lSWAAh6EQ_Se8aEV8ZUzJ9sMkgUfUyvGy8gs9UKUU6Gb_Ldfr4h1F3Elj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522" y="179072"/>
            <a:ext cx="1374742" cy="13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3" descr="https://lh6.googleusercontent.com/Q5McKIpd6q_2YAC61toSbaCHIZxOn4Ro0cx5XeBxDFOanIn43xyGSBmdr8szutL8ALGhNG8opfNthSjK0FxoW_4TMoQHzuY1YPTPPfVIimBJMdznfWtLdJyV-WDkeD3mxI1l479nOG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474" y="4604027"/>
            <a:ext cx="1406665" cy="140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https://lh6.googleusercontent.com/spyH0sT8cgPR87LaYacEcrw7W7SIm6XXwmM_IHFcvvS3KdLe7nSo2Q9DBkKTEHoIpccQmVAVtpkXLwA3CknInARlcqnuxR-e2W1lWiaw9_hczEoeLIPcWe5j9kFZNOntTTKCySr0rC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6" y="384573"/>
            <a:ext cx="1484303" cy="132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9" descr="https://lh6.googleusercontent.com/viWV-hR6MPfWlHMR59VdnpjyWCkowE6ozEVpRo8e3Vi1EMjTQkVB0lvx5zEfUazLX686MM57FI1IyKisJzlMCSTPUhg8vv6DOpbL8rpXjffANcphQfOl5mf9O9YpfqG_WDHGlcydWv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277" y="2981600"/>
            <a:ext cx="1397061" cy="139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3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BBFC Education - Making choices about what to watch: Lesson 1 - Resource 1</a:t>
            </a:r>
          </a:p>
        </p:txBody>
      </p:sp>
    </p:spTree>
    <p:extLst>
      <p:ext uri="{BB962C8B-B14F-4D97-AF65-F5344CB8AC3E}">
        <p14:creationId xmlns:p14="http://schemas.microsoft.com/office/powerpoint/2010/main" val="332129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91" y="158937"/>
            <a:ext cx="5725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Proxima Nova Extrabold" panose="02000506030000020004" pitchFamily="50" charset="0"/>
              </a:rPr>
              <a:t>The role of the BBFC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391" y="977346"/>
            <a:ext cx="711975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Lots of children and families love watching films and videos. But some films and videos have things in them that can make children feel worried, confused or uncomfortable. </a:t>
            </a:r>
            <a:r>
              <a:rPr lang="en-GB" sz="2300" dirty="0">
                <a:solidFill>
                  <a:prstClr val="black"/>
                </a:solidFill>
                <a:latin typeface="Proxima Nova" panose="02000506030000020004" pitchFamily="50" charset="0"/>
              </a:rPr>
              <a:t>The </a:t>
            </a:r>
            <a:r>
              <a:rPr lang="en-GB" sz="2300" b="1" dirty="0">
                <a:solidFill>
                  <a:prstClr val="black"/>
                </a:solidFill>
                <a:latin typeface="Proxima Nova" panose="02000506030000020004" pitchFamily="50" charset="0"/>
              </a:rPr>
              <a:t>British Board of Film Classification</a:t>
            </a:r>
            <a:r>
              <a:rPr lang="en-GB" sz="2300" dirty="0">
                <a:solidFill>
                  <a:prstClr val="black"/>
                </a:solidFill>
                <a:latin typeface="Proxima Nova" panose="02000506030000020004" pitchFamily="50" charset="0"/>
              </a:rPr>
              <a:t> (</a:t>
            </a: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BBFC) wants children to feel happy when they watch a film or video, so check what is in them first.  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91" y="3640812"/>
            <a:ext cx="11801472" cy="2240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300" dirty="0">
                <a:latin typeface="Proxima Nova" panose="02000506030000020004" pitchFamily="50" charset="0"/>
              </a:rPr>
              <a:t>The BBFC was set up in 1912 and has been providing age ratings for films for over 100 years.  Part of the role of the BBFC is to </a:t>
            </a: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listen to what children, parents, carers and teachers think, and look at how families really decide what to watch. </a:t>
            </a: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Research projects with children and parents are carried out across the country and  the information gathered is used to make sure the advice is accurate.</a:t>
            </a:r>
            <a:endParaRPr lang="en-GB" sz="2300" dirty="0">
              <a:latin typeface="Proxima Nova" panose="02000506030000020004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2300" dirty="0">
              <a:latin typeface="Proxima Nova" panose="02000506030000020004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50" y="642776"/>
            <a:ext cx="4278158" cy="282843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6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1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BBFC Education - Making choices about what to watch: Lesson 1 - Resource 1</a:t>
            </a:r>
          </a:p>
        </p:txBody>
      </p:sp>
    </p:spTree>
    <p:extLst>
      <p:ext uri="{BB962C8B-B14F-4D97-AF65-F5344CB8AC3E}">
        <p14:creationId xmlns:p14="http://schemas.microsoft.com/office/powerpoint/2010/main" val="2840086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836" y="460313"/>
            <a:ext cx="53956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The BBFC age ratings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6836" y="1478789"/>
            <a:ext cx="61225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BBFC uses age ratings and symbols and provides explanations about films, videos, and some films and series viewed online. </a:t>
            </a:r>
          </a:p>
          <a:p>
            <a:pPr>
              <a:spcBef>
                <a:spcPts val="10"/>
              </a:spcBef>
              <a:spcAft>
                <a:spcPts val="10"/>
              </a:spcAft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This helps children and their parents decide what to watch, or what might not be suitable. </a:t>
            </a:r>
          </a:p>
          <a:p>
            <a:pPr>
              <a:spcBef>
                <a:spcPts val="10"/>
              </a:spcBef>
              <a:spcAft>
                <a:spcPts val="10"/>
              </a:spcAft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For the same reason, the BBFC also helps to block some things online using parental controls, and make sure that some companies stop children under 18 using their websites.</a:t>
            </a: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2400" dirty="0"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7</a:t>
            </a:fld>
            <a:endParaRPr lang="en-GB" dirty="0"/>
          </a:p>
        </p:txBody>
      </p:sp>
      <p:pic>
        <p:nvPicPr>
          <p:cNvPr id="16" name="Picture 2" descr="https://lh5.googleusercontent.com/M3y-XtACKF7MqCYqAb5-B_PXLahdYZKc6OCPOPkKgcl2VMrmCYQAQkPpxDI893fSa4d3SB-TzAW8UnoU-G2PpkctPPOJmCy4aFTgHvA52MWQ7_s_kFtBfvkvu1mblmiAfl_bZXqxjD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268" y="3050751"/>
            <a:ext cx="4015976" cy="828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https://lh5.googleusercontent.com/tpPIAC6W2C_NOUQ5bX5A5hOX8_vDfmnC44xfKh2yfAB--Pr6MyApvvqK-nZel8esWl5lXbzqk5IrppIuS5bhoX6Eb_3G3oyOMaUC_8cePLR4wD6ykf3hYSIG1e36I_8NhRnv71QMur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516" y="4124274"/>
            <a:ext cx="1078259" cy="107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https://lh3.googleusercontent.com/CCZATmnjbjhDSldVG9ZHzlL5LZA2gagtpKM6BtWC1mOhrFVQ4ieOQeBs4sUMViFUVAdi-zIktmvGa0FOC4SLiuyC_wwhB2wrrtrF6VP0lg5Qd7hHIoCvrflo9R3vyA5gyrwKnKygvn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995" y="1814450"/>
            <a:ext cx="1196522" cy="106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https://lh5.googleusercontent.com/gN7RmmgX5c3W5Zhl20JetbTuCbx65uEOtdl2oHO53awvnPp6asneQl2MRehdeHs8adzr1cnuEM4TGq2z9lSWAAh6EQ_Se8aEV8ZUzJ9sMkgUfUyvGy8gs9UKUU6Gb_Ldfr4h1F3Elj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120" y="1854689"/>
            <a:ext cx="1072319" cy="107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3" descr="https://lh6.googleusercontent.com/Q5McKIpd6q_2YAC61toSbaCHIZxOn4Ro0cx5XeBxDFOanIn43xyGSBmdr8szutL8ALGhNG8opfNthSjK0FxoW_4TMoQHzuY1YPTPPfVIimBJMdznfWtLdJyV-WDkeD3mxI1l479nOG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936" y="4132389"/>
            <a:ext cx="1106755" cy="110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https://lh6.googleusercontent.com/spyH0sT8cgPR87LaYacEcrw7W7SIm6XXwmM_IHFcvvS3KdLe7nSo2Q9DBkKTEHoIpccQmVAVtpkXLwA3CknInARlcqnuxR-e2W1lWiaw9_hczEoeLIPcWe5j9kFZNOntTTKCySr0rC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870" y="1814450"/>
            <a:ext cx="1196522" cy="106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9" descr="https://lh6.googleusercontent.com/viWV-hR6MPfWlHMR59VdnpjyWCkowE6ozEVpRo8e3Vi1EMjTQkVB0lvx5zEfUazLX686MM57FI1IyKisJzlMCSTPUhg8vv6DOpbL8rpXjffANcphQfOl5mf9O9YpfqG_WDHGlcydWvU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8647" y="4124274"/>
            <a:ext cx="1114870" cy="111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2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BBFC Education - Making choices about what to watch: Lesson 1 - Resource 1</a:t>
            </a:r>
          </a:p>
        </p:txBody>
      </p:sp>
    </p:spTree>
    <p:extLst>
      <p:ext uri="{BB962C8B-B14F-4D97-AF65-F5344CB8AC3E}">
        <p14:creationId xmlns:p14="http://schemas.microsoft.com/office/powerpoint/2010/main" val="457246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100" y="225654"/>
            <a:ext cx="11712295" cy="1067477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Proxima Nova" panose="02000506030000020004" pitchFamily="50" charset="0"/>
              </a:rPr>
              <a:t>Joe is 12 and is looking for a film to watch with his younger brother, Fin.  Fin is four years old. 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9101" y="1454337"/>
            <a:ext cx="11277916" cy="8126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Proxima Nova" panose="02000506030000020004" pitchFamily="50" charset="0"/>
              </a:rPr>
              <a:t>Sabine is 8 years old. She likes stories about animals and prefers stories that have happy endings.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359101" y="2539878"/>
            <a:ext cx="1127791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prstClr val="black"/>
                </a:solidFill>
                <a:latin typeface="Proxima Nova" panose="02000506030000020004" pitchFamily="50" charset="0"/>
              </a:rPr>
              <a:t>Hayley is 11. She likes watching scary films with her family.  She loves it when they make her jump and everybody screams.  </a:t>
            </a:r>
          </a:p>
        </p:txBody>
      </p:sp>
      <p:sp>
        <p:nvSpPr>
          <p:cNvPr id="6" name="Rectangle 5"/>
          <p:cNvSpPr/>
          <p:nvPr/>
        </p:nvSpPr>
        <p:spPr>
          <a:xfrm>
            <a:off x="359101" y="3680705"/>
            <a:ext cx="1127791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prstClr val="black"/>
                </a:solidFill>
                <a:latin typeface="Proxima Nova" panose="02000506030000020004" pitchFamily="50" charset="0"/>
              </a:rPr>
              <a:t>Mr Harvey is choosing a film for his class of 7-8 year olds to watch at the end of term.  </a:t>
            </a:r>
          </a:p>
        </p:txBody>
      </p:sp>
      <p:sp>
        <p:nvSpPr>
          <p:cNvPr id="7" name="Rectangle 6"/>
          <p:cNvSpPr/>
          <p:nvPr/>
        </p:nvSpPr>
        <p:spPr>
          <a:xfrm>
            <a:off x="359100" y="4860427"/>
            <a:ext cx="1127791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prstClr val="black"/>
                </a:solidFill>
                <a:latin typeface="Proxima Nova" panose="02000506030000020004" pitchFamily="50" charset="0"/>
              </a:rPr>
              <a:t>Alex and Sam’s mum does not let them watch violent films or films with bad language. Alex is 13 and Sam is 9 years old.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1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BBFC Education - Making choices about what to watch: Lesson 1 - Resource 1</a:t>
            </a:r>
          </a:p>
        </p:txBody>
      </p:sp>
    </p:spTree>
    <p:extLst>
      <p:ext uri="{BB962C8B-B14F-4D97-AF65-F5344CB8AC3E}">
        <p14:creationId xmlns:p14="http://schemas.microsoft.com/office/powerpoint/2010/main" val="230616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1170</TotalTime>
  <Words>715</Words>
  <Application>Microsoft Office PowerPoint</Application>
  <PresentationFormat>Widescreen</PresentationFormat>
  <Paragraphs>51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Proxima Nova</vt:lpstr>
      <vt:lpstr>Proxima Nova Extrabold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For most people (but some scenes might not be suitable for younger children and might be a bit upsetting for some children) - parents and carers should check the film first)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one</dc:title>
  <dc:creator>Sally Martin</dc:creator>
  <cp:lastModifiedBy>Denney, Lisa</cp:lastModifiedBy>
  <cp:revision>66</cp:revision>
  <cp:lastPrinted>2018-08-15T11:09:58Z</cp:lastPrinted>
  <dcterms:created xsi:type="dcterms:W3CDTF">2018-03-15T17:07:57Z</dcterms:created>
  <dcterms:modified xsi:type="dcterms:W3CDTF">2020-05-19T13:06:45Z</dcterms:modified>
</cp:coreProperties>
</file>