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2" r:id="rId1"/>
  </p:sldMasterIdLst>
  <p:notesMasterIdLst>
    <p:notesMasterId r:id="rId10"/>
  </p:notesMasterIdLst>
  <p:sldIdLst>
    <p:sldId id="269" r:id="rId2"/>
    <p:sldId id="271" r:id="rId3"/>
    <p:sldId id="259" r:id="rId4"/>
    <p:sldId id="270" r:id="rId5"/>
    <p:sldId id="264" r:id="rId6"/>
    <p:sldId id="265" r:id="rId7"/>
    <p:sldId id="268" r:id="rId8"/>
    <p:sldId id="267" r:id="rId9"/>
  </p:sldIdLst>
  <p:sldSz cx="12192000" cy="6858000"/>
  <p:notesSz cx="6735763" cy="98663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Sam Harvey" initials="SH" lastIdx="1" clrIdx="0"/>
  <p:cmAuthor id="1" name="Heidi Renton" initials="HR" lastIdx="4" clrIdx="1">
    <p:extLst>
      <p:ext uri="{19B8F6BF-5375-455C-9EA6-DF929625EA0E}">
        <p15:presenceInfo xmlns:p15="http://schemas.microsoft.com/office/powerpoint/2012/main" userId="S-1-5-21-1182399680-401627896-2722451266-1147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2" autoAdjust="0"/>
    <p:restoredTop sz="95394" autoAdjust="0"/>
  </p:normalViewPr>
  <p:slideViewPr>
    <p:cSldViewPr snapToGrid="0">
      <p:cViewPr varScale="1">
        <p:scale>
          <a:sx n="97" d="100"/>
          <a:sy n="97" d="100"/>
        </p:scale>
        <p:origin x="68" y="32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50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15373" y="0"/>
            <a:ext cx="2918831" cy="4950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119C18E-6A2B-45FD-95D3-A83AC214FFCA}" type="datetimeFigureOut">
              <a:rPr lang="en-GB" smtClean="0"/>
              <a:t>23/09/2019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09575" y="1233488"/>
            <a:ext cx="5916613" cy="3328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3577" y="4748163"/>
            <a:ext cx="5388610" cy="388486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1286"/>
            <a:ext cx="2918831" cy="4950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15373" y="9371286"/>
            <a:ext cx="2918831" cy="4950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3EB16E9-1540-4AB2-B5C6-5EA2EC7E15CB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155952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How to open the conversation about examples of</a:t>
            </a:r>
            <a:r>
              <a:rPr lang="en-GB" baseline="0" dirty="0" smtClean="0"/>
              <a:t> limits – things that tell us or advise us what is safe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EB16E9-1540-4AB2-B5C6-5EA2EC7E15CB}" type="slidenum">
              <a:rPr lang="en-GB" smtClean="0"/>
              <a:t>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6857898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9575" y="1233488"/>
            <a:ext cx="5916613" cy="33289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Here is an example of more specific limits that pupils might recognise.</a:t>
            </a:r>
            <a:r>
              <a:rPr lang="en-GB" baseline="0" dirty="0" smtClean="0"/>
              <a:t>  To open out the conversation, you might wish to add others that you feel have relevance to your students – such as maybe the schooling stages and ages (eg, by pupil age, school year, and Key Stage). Or you could find and show them other examples like these:</a:t>
            </a:r>
          </a:p>
          <a:p>
            <a:endParaRPr lang="en-GB" baseline="0" dirty="0" smtClean="0"/>
          </a:p>
          <a:p>
            <a:pPr marL="228600" indent="-228600">
              <a:buAutoNum type="arabicParenBoth"/>
            </a:pPr>
            <a:r>
              <a:rPr lang="en-GB" b="1" dirty="0" smtClean="0"/>
              <a:t>‘How much is too</a:t>
            </a:r>
            <a:r>
              <a:rPr lang="en-GB" b="1" baseline="0" dirty="0" smtClean="0"/>
              <a:t> much?’ </a:t>
            </a:r>
            <a:r>
              <a:rPr lang="en-GB" b="0" baseline="0" dirty="0" smtClean="0"/>
              <a:t>on the ‘be Sugar Smart’ page of the NHS Change4Life website: https://www.nhs.uk/change4life/food-facts/sugar</a:t>
            </a:r>
          </a:p>
          <a:p>
            <a:pPr marL="228600" indent="-228600">
              <a:buAutoNum type="arabicParenBoth"/>
            </a:pPr>
            <a:r>
              <a:rPr lang="en-GB" b="1" baseline="0" dirty="0" smtClean="0"/>
              <a:t>0-3 toy labelling symbol</a:t>
            </a:r>
            <a:r>
              <a:rPr lang="en-GB" b="0" baseline="0" dirty="0" smtClean="0"/>
              <a:t> for not suitable for under 3yrs old: https://en.wikipedia.org/wiki/Toy_safety#/media/File:Age_warning_symbol.svg</a:t>
            </a:r>
          </a:p>
          <a:p>
            <a:pPr marL="228600" indent="-228600">
              <a:buAutoNum type="arabicParenBoth"/>
            </a:pPr>
            <a:endParaRPr lang="en-GB" b="1" baseline="0" dirty="0" smtClean="0"/>
          </a:p>
          <a:p>
            <a:endParaRPr lang="en-GB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1C4A64-EF67-4D65-BDDD-82A4001D5BEC}" type="slidenum">
              <a:rPr lang="en-GB" smtClean="0"/>
              <a:t>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4794887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EB16E9-1540-4AB2-B5C6-5EA2EC7E15CB}" type="slidenum">
              <a:rPr lang="en-GB" smtClean="0"/>
              <a:t>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5802801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9575" y="1233488"/>
            <a:ext cx="5916613" cy="33289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Introducing</a:t>
            </a:r>
            <a:r>
              <a:rPr lang="en-GB" baseline="0" dirty="0" smtClean="0"/>
              <a:t> the BBFC ratings </a:t>
            </a:r>
            <a:r>
              <a:rPr lang="en-GB" dirty="0" smtClean="0"/>
              <a:t>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1C4A64-EF67-4D65-BDDD-82A4001D5BEC}" type="slidenum">
              <a:rPr lang="en-GB" smtClean="0"/>
              <a:t>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6546944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9575" y="1233488"/>
            <a:ext cx="5916613" cy="33289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Photo</a:t>
            </a:r>
            <a:r>
              <a:rPr lang="en-GB" baseline="0" dirty="0" smtClean="0"/>
              <a:t> is of BBFC Compliance Officer at work, age rating something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1C4A64-EF67-4D65-BDDD-82A4001D5BEC}" type="slidenum">
              <a:rPr lang="en-GB" smtClean="0"/>
              <a:t>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8750470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9575" y="1233488"/>
            <a:ext cx="5916613" cy="33289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1C4A64-EF67-4D65-BDDD-82A4001D5BEC}" type="slidenum">
              <a:rPr lang="en-GB" smtClean="0"/>
              <a:t>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255773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BBFC Education - Making choices about what to watch: Lesson 1 - Resource 1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1A1ED1-E3FD-45CA-B0BC-2D0C8D3F7785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85812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BBFC Education - Making choices about what to watch: Lesson 1 - Resource 1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1A1ED1-E3FD-45CA-B0BC-2D0C8D3F7785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004076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BBFC Education - Making choices about what to watch: Lesson 1 - Resource 1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1A1ED1-E3FD-45CA-B0BC-2D0C8D3F7785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915617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0" y="6482931"/>
            <a:ext cx="8153400" cy="365125"/>
          </a:xfrm>
        </p:spPr>
        <p:txBody>
          <a:bodyPr/>
          <a:lstStyle>
            <a:lvl1pPr algn="l">
              <a:defRPr/>
            </a:lvl1pPr>
          </a:lstStyle>
          <a:p>
            <a:r>
              <a:rPr lang="en-GB" dirty="0" smtClean="0"/>
              <a:t>BBFC Education - Making choices about what to watch: Lesson 1 - Resource 1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448800" y="6492875"/>
            <a:ext cx="2743200" cy="365125"/>
          </a:xfrm>
        </p:spPr>
        <p:txBody>
          <a:bodyPr/>
          <a:lstStyle/>
          <a:p>
            <a:fld id="{C41A1ED1-E3FD-45CA-B0BC-2D0C8D3F7785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102903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BBFC Education - Making choices about what to watch: Lesson 1 - Resource 1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1A1ED1-E3FD-45CA-B0BC-2D0C8D3F7785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88423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BBFC Education - Making choices about what to watch: Lesson 1 - Resource 1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1A1ED1-E3FD-45CA-B0BC-2D0C8D3F7785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399231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BBFC Education - Making choices about what to watch: Lesson 1 - Resource 1</a:t>
            </a:r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1A1ED1-E3FD-45CA-B0BC-2D0C8D3F7785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441484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BBFC Education - Making choices about what to watch: Lesson 1 - Resource 1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1A1ED1-E3FD-45CA-B0BC-2D0C8D3F7785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852278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BBFC Education - Making choices about what to watch: Lesson 1 - Resource 1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1A1ED1-E3FD-45CA-B0BC-2D0C8D3F7785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165086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BBFC Education - Making choices about what to watch: Lesson 1 - Resource 1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1A1ED1-E3FD-45CA-B0BC-2D0C8D3F7785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887241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BBFC Education - Making choices about what to watch: Lesson 1 - Resource 1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1A1ED1-E3FD-45CA-B0BC-2D0C8D3F7785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832534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BBFC Education - Making choices about what to watch: Lesson 1 - Resource 1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1A1ED1-E3FD-45CA-B0BC-2D0C8D3F7785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013950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microsoft.com/office/2007/relationships/hdphoto" Target="../media/hdphoto1.wdp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12" Type="http://schemas.openxmlformats.org/officeDocument/2006/relationships/image" Target="../media/image1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11" Type="http://schemas.openxmlformats.org/officeDocument/2006/relationships/image" Target="../media/image10.png"/><Relationship Id="rId5" Type="http://schemas.openxmlformats.org/officeDocument/2006/relationships/image" Target="../media/image16.png"/><Relationship Id="rId10" Type="http://schemas.openxmlformats.org/officeDocument/2006/relationships/image" Target="../media/image9.png"/><Relationship Id="rId4" Type="http://schemas.openxmlformats.org/officeDocument/2006/relationships/image" Target="../media/image15.png"/><Relationship Id="rId9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13" Type="http://schemas.openxmlformats.org/officeDocument/2006/relationships/image" Target="../media/image11.png"/><Relationship Id="rId3" Type="http://schemas.openxmlformats.org/officeDocument/2006/relationships/image" Target="../media/image1.png"/><Relationship Id="rId7" Type="http://schemas.openxmlformats.org/officeDocument/2006/relationships/image" Target="../media/image24.png"/><Relationship Id="rId12" Type="http://schemas.openxmlformats.org/officeDocument/2006/relationships/image" Target="../media/image1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11" Type="http://schemas.openxmlformats.org/officeDocument/2006/relationships/image" Target="../media/image9.png"/><Relationship Id="rId5" Type="http://schemas.openxmlformats.org/officeDocument/2006/relationships/image" Target="../media/image22.png"/><Relationship Id="rId10" Type="http://schemas.openxmlformats.org/officeDocument/2006/relationships/image" Target="../media/image8.png"/><Relationship Id="rId4" Type="http://schemas.openxmlformats.org/officeDocument/2006/relationships/image" Target="../media/image21.png"/><Relationship Id="rId9" Type="http://schemas.openxmlformats.org/officeDocument/2006/relationships/image" Target="../media/image2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1822222"/>
            <a:ext cx="12192000" cy="3982820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2" name="Picture 2" descr="https://lh5.googleusercontent.com/M3y-XtACKF7MqCYqAb5-B_PXLahdYZKc6OCPOPkKgcl2VMrmCYQAQkPpxDI893fSa4d3SB-TzAW8UnoU-G2PpkctPPOJmCy4aFTgHvA52MWQ7_s_kFtBfvkvu1mblmiAfl_bZXqxjDk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8521" y="289636"/>
            <a:ext cx="3336445" cy="6884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https://lh5.googleusercontent.com/tpPIAC6W2C_NOUQ5bX5A5hOX8_vDfmnC44xfKh2yfAB--Pr6MyApvvqK-nZel8esWl5lXbzqk5IrppIuS5bhoX6Eb_3G3oyOMaUC_8cePLR4wD6ykf3hYSIG1e36I_8NhRnv71QMur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4378" y="4167163"/>
            <a:ext cx="1399990" cy="1399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5" name="Picture 11" descr="https://lh3.googleusercontent.com/CCZATmnjbjhDSldVG9ZHzlL5LZA2gagtpKM6BtWC1mOhrFVQ4ieOQeBs4sUMViFUVAdi-zIktmvGa0FOC4SLiuyC_wwhB2wrrtrF6VP0lg5Qd7hHIoCvrflo9R3vyA5gyrwKnKygvn8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33957" y="4189482"/>
            <a:ext cx="1543386" cy="13747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https://lh5.googleusercontent.com/gN7RmmgX5c3W5Zhl20JetbTuCbx65uEOtdl2oHO53awvnPp6asneQl2MRehdeHs8adzr1cnuEM4TGq2z9lSWAAh6EQ_Se8aEV8ZUzJ9sMkgUfUyvGy8gs9UKUU6Gb_Ldfr4h1F3Elj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334" y="4167163"/>
            <a:ext cx="1374742" cy="13747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7" name="Picture 13" descr="https://lh6.googleusercontent.com/Q5McKIpd6q_2YAC61toSbaCHIZxOn4Ro0cx5XeBxDFOanIn43xyGSBmdr8szutL8ALGhNG8opfNthSjK0FxoW_4TMoQHzuY1YPTPPfVIimBJMdznfWtLdJyV-WDkeD3mxI1l479nOGI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94033" y="4167163"/>
            <a:ext cx="1406665" cy="14066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8" name="Picture 14" descr="https://lh6.googleusercontent.com/spyH0sT8cgPR87LaYacEcrw7W7SIm6XXwmM_IHFcvvS3KdLe7nSo2Q9DBkKTEHoIpccQmVAVtpkXLwA3CknInARlcqnuxR-e2W1lWiaw9_hczEoeLIPcWe5j9kFZNOntTTKCySr0rC8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663" y="4242109"/>
            <a:ext cx="1484303" cy="13221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3" name="Picture 9" descr="https://lh6.googleusercontent.com/viWV-hR6MPfWlHMR59VdnpjyWCkowE6ozEVpRo8e3Vi1EMjTQkVB0lvx5zEfUazLX686MM57FI1IyKisJzlMCSTPUhg8vv6DOpbL8rpXjffANcphQfOl5mf9O9YpfqG_WDHGlcydWvU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05670" y="4167163"/>
            <a:ext cx="1397061" cy="13970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2317518" y="2234696"/>
            <a:ext cx="769278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800" b="1" dirty="0" smtClean="0">
                <a:latin typeface="Proxima Nova Extrabold" panose="02000506030000020004" pitchFamily="50" charset="0"/>
              </a:rPr>
              <a:t>Lesson 1: </a:t>
            </a:r>
          </a:p>
          <a:p>
            <a:pPr algn="ctr"/>
            <a:r>
              <a:rPr lang="en-GB" sz="4800" b="1" dirty="0" smtClean="0">
                <a:latin typeface="Proxima Nova Extrabold" panose="02000506030000020004" pitchFamily="50" charset="0"/>
              </a:rPr>
              <a:t>What can we watch?</a:t>
            </a:r>
            <a:endParaRPr lang="en-GB" sz="4800" b="1" dirty="0">
              <a:latin typeface="Proxima Nova Extrabold" panose="02000506030000020004" pitchFamily="50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0518" y="268556"/>
            <a:ext cx="1760592" cy="1442413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52621" y="151568"/>
            <a:ext cx="2011290" cy="1843683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898557">
            <a:off x="2738070" y="1032447"/>
            <a:ext cx="1250157" cy="1149472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350153">
            <a:off x="1291211" y="2186890"/>
            <a:ext cx="1277302" cy="1085338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13" cstate="print"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backgroundRemoval t="5246" b="93959" l="4283" r="98506">
                        <a14:foregroundMark x1="4382" y1="32750" x2="4382" y2="32750"/>
                        <a14:foregroundMark x1="14143" y1="6359" x2="14143" y2="6359"/>
                        <a14:foregroundMark x1="95120" y1="74404" x2="95120" y2="74404"/>
                        <a14:foregroundMark x1="95518" y1="10652" x2="95518" y2="10652"/>
                        <a14:foregroundMark x1="68924" y1="79332" x2="68924" y2="79332"/>
                        <a14:foregroundMark x1="72112" y1="75994" x2="72112" y2="75994"/>
                        <a14:foregroundMark x1="77291" y1="80127" x2="77291" y2="80127"/>
                        <a14:foregroundMark x1="85558" y1="77901" x2="85558" y2="77901"/>
                        <a14:foregroundMark x1="82570" y1="76471" x2="82570" y2="76471"/>
                        <a14:foregroundMark x1="73705" y1="73132" x2="73705" y2="73132"/>
                        <a14:foregroundMark x1="66833" y1="91097" x2="66833" y2="91097"/>
                        <a14:foregroundMark x1="69622" y1="93164" x2="69622" y2="93164"/>
                        <a14:foregroundMark x1="70717" y1="91097" x2="70717" y2="91097"/>
                        <a14:foregroundMark x1="72908" y1="92051" x2="72908" y2="92051"/>
                        <a14:foregroundMark x1="75697" y1="91256" x2="75697" y2="91256"/>
                        <a14:foregroundMark x1="77988" y1="91097" x2="77988" y2="91097"/>
                        <a14:foregroundMark x1="77888" y1="89507" x2="77888" y2="89507"/>
                        <a14:foregroundMark x1="80279" y1="90461" x2="80279" y2="90461"/>
                        <a14:foregroundMark x1="81673" y1="90938" x2="81673" y2="90938"/>
                        <a14:foregroundMark x1="83466" y1="91097" x2="83466" y2="91097"/>
                        <a14:foregroundMark x1="83466" y1="89348" x2="83466" y2="89348"/>
                        <a14:foregroundMark x1="85259" y1="90620" x2="85259" y2="90620"/>
                        <a14:foregroundMark x1="86155" y1="92051" x2="86155" y2="92051"/>
                        <a14:foregroundMark x1="84462" y1="92528" x2="84462" y2="92528"/>
                        <a14:foregroundMark x1="87251" y1="91256" x2="87251" y2="91256"/>
                        <a14:foregroundMark x1="71215" y1="93959" x2="71215" y2="93959"/>
                        <a14:foregroundMark x1="74004" y1="93482" x2="74004" y2="93482"/>
                        <a14:foregroundMark x1="11454" y1="23370" x2="11454" y2="23370"/>
                        <a14:foregroundMark x1="18426" y1="24642" x2="18426" y2="24642"/>
                        <a14:foregroundMark x1="22809" y1="24642" x2="22809" y2="24642"/>
                        <a14:foregroundMark x1="30179" y1="24165" x2="30179" y2="24165"/>
                        <a14:foregroundMark x1="40339" y1="22417" x2="40339" y2="22417"/>
                        <a14:foregroundMark x1="45817" y1="24801" x2="45817" y2="24801"/>
                        <a14:foregroundMark x1="50498" y1="24960" x2="50498" y2="24960"/>
                        <a14:foregroundMark x1="55478" y1="24483" x2="55478" y2="24483"/>
                        <a14:foregroundMark x1="61653" y1="24165" x2="61653" y2="24165"/>
                        <a14:foregroundMark x1="66833" y1="25119" x2="66833" y2="25119"/>
                        <a14:foregroundMark x1="66534" y1="19873" x2="66534" y2="19873"/>
                        <a14:foregroundMark x1="72211" y1="22893" x2="72211" y2="22893"/>
                        <a14:foregroundMark x1="74900" y1="23052" x2="74900" y2="23052"/>
                        <a14:foregroundMark x1="79482" y1="20191" x2="79482" y2="20191"/>
                        <a14:foregroundMark x1="82769" y1="23211" x2="82769" y2="23211"/>
                        <a14:foregroundMark x1="88645" y1="24006" x2="88645" y2="24006"/>
                        <a14:foregroundMark x1="19821" y1="45628" x2="19821" y2="45628"/>
                        <a14:foregroundMark x1="22709" y1="44515" x2="22709" y2="44515"/>
                        <a14:foregroundMark x1="28586" y1="45469" x2="28586" y2="45469"/>
                        <a14:foregroundMark x1="34263" y1="41494" x2="34263" y2="41494"/>
                        <a14:foregroundMark x1="36753" y1="41971" x2="36753" y2="41971"/>
                        <a14:foregroundMark x1="37052" y1="36884" x2="37052" y2="36884"/>
                        <a14:foregroundMark x1="39542" y1="39905" x2="39542" y2="39905"/>
                        <a14:foregroundMark x1="43327" y1="42925" x2="43327" y2="42925"/>
                        <a14:foregroundMark x1="52590" y1="42607" x2="52590" y2="42607"/>
                        <a14:foregroundMark x1="58964" y1="43084" x2="58964" y2="43084"/>
                        <a14:foregroundMark x1="63446" y1="42607" x2="63446" y2="42607"/>
                        <a14:foregroundMark x1="68725" y1="47218" x2="68725" y2="47218"/>
                        <a14:foregroundMark x1="74502" y1="42130" x2="74502" y2="42130"/>
                        <a14:foregroundMark x1="78187" y1="44515" x2="78187" y2="44515"/>
                        <a14:foregroundMark x1="85060" y1="40541" x2="85060" y2="40541"/>
                        <a14:foregroundMark x1="30478" y1="59936" x2="30478" y2="59936"/>
                        <a14:foregroundMark x1="36056" y1="60254" x2="36056" y2="60254"/>
                        <a14:foregroundMark x1="42331" y1="59777" x2="42331" y2="59777"/>
                        <a14:foregroundMark x1="46713" y1="61367" x2="46713" y2="61367"/>
                        <a14:foregroundMark x1="53785" y1="62162" x2="53785" y2="62162"/>
                        <a14:foregroundMark x1="59562" y1="62321" x2="59562" y2="62321"/>
                        <a14:foregroundMark x1="63446" y1="62003" x2="63446" y2="62003"/>
                        <a14:foregroundMark x1="68526" y1="62639" x2="68526" y2="62639"/>
                        <a14:foregroundMark x1="96713" y1="13355" x2="96713" y2="13355"/>
                        <a14:foregroundMark x1="92430" y1="7631" x2="92430" y2="7631"/>
                        <a14:foregroundMark x1="89841" y1="6677" x2="89841" y2="6677"/>
                        <a14:foregroundMark x1="88247" y1="6359" x2="88247" y2="6359"/>
                        <a14:foregroundMark x1="94124" y1="9221" x2="94124" y2="9221"/>
                        <a14:foregroundMark x1="91135" y1="7154" x2="91135" y2="7154"/>
                        <a14:foregroundMark x1="65538" y1="75676" x2="65538" y2="75676"/>
                        <a14:foregroundMark x1="68625" y1="72814" x2="68625" y2="72814"/>
                        <a14:foregroundMark x1="69721" y1="76789" x2="69721" y2="76789"/>
                        <a14:foregroundMark x1="73904" y1="79014" x2="73904" y2="79014"/>
                        <a14:foregroundMark x1="74004" y1="90779" x2="74004" y2="90779"/>
                        <a14:foregroundMark x1="76693" y1="90620" x2="76693" y2="90620"/>
                        <a14:foregroundMark x1="76693" y1="93323" x2="77092" y2="93323"/>
                        <a14:foregroundMark x1="83267" y1="83148" x2="83267" y2="83148"/>
                        <a14:foregroundMark x1="96713" y1="42607" x2="96713" y2="42607"/>
                        <a14:foregroundMark x1="96713" y1="37838" x2="96713" y2="37838"/>
                        <a14:foregroundMark x1="96614" y1="31955" x2="96614" y2="31955"/>
                        <a14:foregroundMark x1="96813" y1="28458" x2="96813" y2="28458"/>
                        <a14:foregroundMark x1="96912" y1="22576" x2="96912" y2="22576"/>
                        <a14:foregroundMark x1="96713" y1="19555" x2="96713" y2="19555"/>
                        <a14:foregroundMark x1="96614" y1="15898" x2="96614" y2="15898"/>
                        <a14:foregroundMark x1="94721" y1="9857" x2="94721" y2="9857"/>
                        <a14:foregroundMark x1="95916" y1="11924" x2="95916" y2="11924"/>
                        <a14:foregroundMark x1="96614" y1="61049" x2="96614" y2="61049"/>
                        <a14:foregroundMark x1="96713" y1="57393" x2="96713" y2="57393"/>
                        <a14:foregroundMark x1="96713" y1="53895" x2="96713" y2="53895"/>
                        <a14:foregroundMark x1="96813" y1="49921" x2="96813" y2="49921"/>
                        <a14:foregroundMark x1="96514" y1="46582" x2="96514" y2="46582"/>
                        <a14:foregroundMark x1="96614" y1="64706" x2="96614" y2="64706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31093" y="5916295"/>
            <a:ext cx="1437411" cy="9008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7537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1A1ED1-E3FD-45CA-B0BC-2D0C8D3F7785}" type="slidenum">
              <a:rPr lang="en-GB" smtClean="0"/>
              <a:t>2</a:t>
            </a:fld>
            <a:endParaRPr lang="en-GB" dirty="0"/>
          </a:p>
        </p:txBody>
      </p:sp>
      <p:sp>
        <p:nvSpPr>
          <p:cNvPr id="6" name="Rectangle 5"/>
          <p:cNvSpPr/>
          <p:nvPr/>
        </p:nvSpPr>
        <p:spPr>
          <a:xfrm>
            <a:off x="4770106" y="460671"/>
            <a:ext cx="1963099" cy="4086843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grpSp>
        <p:nvGrpSpPr>
          <p:cNvPr id="10" name="Group 9"/>
          <p:cNvGrpSpPr/>
          <p:nvPr/>
        </p:nvGrpSpPr>
        <p:grpSpPr>
          <a:xfrm>
            <a:off x="5219986" y="797155"/>
            <a:ext cx="1063338" cy="3413874"/>
            <a:chOff x="5009318" y="1212574"/>
            <a:chExt cx="1252333" cy="4151242"/>
          </a:xfrm>
        </p:grpSpPr>
        <p:sp>
          <p:nvSpPr>
            <p:cNvPr id="7" name="Flowchart: Connector 6"/>
            <p:cNvSpPr/>
            <p:nvPr/>
          </p:nvSpPr>
          <p:spPr>
            <a:xfrm>
              <a:off x="5009320" y="1212574"/>
              <a:ext cx="1252331" cy="1212574"/>
            </a:xfrm>
            <a:prstGeom prst="flowChartConnector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" name="Flowchart: Connector 7"/>
            <p:cNvSpPr/>
            <p:nvPr/>
          </p:nvSpPr>
          <p:spPr>
            <a:xfrm>
              <a:off x="5009318" y="2681908"/>
              <a:ext cx="1252331" cy="1212574"/>
            </a:xfrm>
            <a:prstGeom prst="flowChartConnector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" name="Flowchart: Connector 8"/>
            <p:cNvSpPr/>
            <p:nvPr/>
          </p:nvSpPr>
          <p:spPr>
            <a:xfrm>
              <a:off x="5009319" y="4151242"/>
              <a:ext cx="1252331" cy="1212574"/>
            </a:xfrm>
            <a:prstGeom prst="flowChartConnector">
              <a:avLst/>
            </a:prstGeom>
            <a:solidFill>
              <a:srgbClr val="00B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sp>
        <p:nvSpPr>
          <p:cNvPr id="12" name="Rectangle 11"/>
          <p:cNvSpPr/>
          <p:nvPr/>
        </p:nvSpPr>
        <p:spPr>
          <a:xfrm>
            <a:off x="5532450" y="4469236"/>
            <a:ext cx="414428" cy="94480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Rectangle 1"/>
          <p:cNvSpPr/>
          <p:nvPr/>
        </p:nvSpPr>
        <p:spPr>
          <a:xfrm>
            <a:off x="0" y="6153682"/>
            <a:ext cx="12192000" cy="460413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832" y="6090389"/>
            <a:ext cx="749452" cy="614009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5963" y="5972263"/>
            <a:ext cx="856169" cy="784822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685092">
            <a:off x="918689" y="6320857"/>
            <a:ext cx="532168" cy="489309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350153">
            <a:off x="877862" y="5741259"/>
            <a:ext cx="543724" cy="462008"/>
          </a:xfrm>
          <a:prstGeom prst="rect">
            <a:avLst/>
          </a:prstGeom>
        </p:spPr>
      </p:pic>
      <p:sp>
        <p:nvSpPr>
          <p:cNvPr id="11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2441388" y="6202650"/>
            <a:ext cx="8153400" cy="365125"/>
          </a:xfrm>
        </p:spPr>
        <p:txBody>
          <a:bodyPr/>
          <a:lstStyle/>
          <a:p>
            <a:r>
              <a:rPr lang="en-GB" dirty="0" smtClean="0">
                <a:solidFill>
                  <a:schemeClr val="tx1"/>
                </a:solidFill>
              </a:rPr>
              <a:t>BBFC Education - Making choices about what to watch: Lesson 1 - Resource 1</a:t>
            </a:r>
            <a:endParaRPr lang="en-GB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78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2812" y="214213"/>
            <a:ext cx="9984374" cy="5445469"/>
          </a:xfrm>
          <a:prstGeom prst="rect">
            <a:avLst/>
          </a:prstGeom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1A1ED1-E3FD-45CA-B0BC-2D0C8D3F7785}" type="slidenum">
              <a:rPr lang="en-GB" smtClean="0"/>
              <a:t>3</a:t>
            </a:fld>
            <a:endParaRPr lang="en-GB" dirty="0"/>
          </a:p>
        </p:txBody>
      </p:sp>
      <p:sp>
        <p:nvSpPr>
          <p:cNvPr id="8" name="Rectangle 7"/>
          <p:cNvSpPr/>
          <p:nvPr/>
        </p:nvSpPr>
        <p:spPr>
          <a:xfrm>
            <a:off x="0" y="6153682"/>
            <a:ext cx="12192000" cy="460413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832" y="6090389"/>
            <a:ext cx="749452" cy="614009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5963" y="5972263"/>
            <a:ext cx="856169" cy="784822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685092">
            <a:off x="918689" y="6320857"/>
            <a:ext cx="532168" cy="489309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350153">
            <a:off x="877862" y="5741259"/>
            <a:ext cx="543724" cy="462008"/>
          </a:xfrm>
          <a:prstGeom prst="rect">
            <a:avLst/>
          </a:prstGeom>
        </p:spPr>
      </p:pic>
      <p:sp>
        <p:nvSpPr>
          <p:cNvPr id="13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2441388" y="6202650"/>
            <a:ext cx="8153400" cy="365125"/>
          </a:xfrm>
        </p:spPr>
        <p:txBody>
          <a:bodyPr/>
          <a:lstStyle/>
          <a:p>
            <a:r>
              <a:rPr lang="en-GB" dirty="0" smtClean="0">
                <a:solidFill>
                  <a:schemeClr val="tx1"/>
                </a:solidFill>
              </a:rPr>
              <a:t>BBFC Education - Making choices about what to watch: Lesson 1 - Resource 1</a:t>
            </a:r>
            <a:endParaRPr lang="en-GB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1940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1A1ED1-E3FD-45CA-B0BC-2D0C8D3F7785}" type="slidenum">
              <a:rPr lang="en-GB" smtClean="0"/>
              <a:t>4</a:t>
            </a:fld>
            <a:endParaRPr lang="en-GB" dirty="0"/>
          </a:p>
        </p:txBody>
      </p:sp>
      <p:pic>
        <p:nvPicPr>
          <p:cNvPr id="12" name="Picture 10" descr="https://lh5.googleusercontent.com/tpPIAC6W2C_NOUQ5bX5A5hOX8_vDfmnC44xfKh2yfAB--Pr6MyApvvqK-nZel8esWl5lXbzqk5IrppIuS5bhoX6Eb_3G3oyOMaUC_8cePLR4wD6ykf3hYSIG1e36I_8NhRnv71QMur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3755" y="473806"/>
            <a:ext cx="2059300" cy="2059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11" descr="https://lh3.googleusercontent.com/CCZATmnjbjhDSldVG9ZHzlL5LZA2gagtpKM6BtWC1mOhrFVQ4ieOQeBs4sUMViFUVAdi-zIktmvGa0FOC4SLiuyC_wwhB2wrrtrF6VP0lg5Qd7hHIoCvrflo9R3vyA5gyrwKnKygvn8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30555" y="3431634"/>
            <a:ext cx="2366965" cy="21083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12" descr="https://lh5.googleusercontent.com/gN7RmmgX5c3W5Zhl20JetbTuCbx65uEOtdl2oHO53awvnPp6asneQl2MRehdeHs8adzr1cnuEM4TGq2z9lSWAAh6EQ_Se8aEV8ZUzJ9sMkgUfUyvGy8gs9UKUU6Gb_Ldfr4h1F3Elj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8548" y="468276"/>
            <a:ext cx="2064830" cy="20648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13" descr="https://lh6.googleusercontent.com/Q5McKIpd6q_2YAC61toSbaCHIZxOn4Ro0cx5XeBxDFOanIn43xyGSBmdr8szutL8ALGhNG8opfNthSjK0FxoW_4TMoQHzuY1YPTPPfVIimBJMdznfWtLdJyV-WDkeD3mxI1l479nOGI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5650" y="3456603"/>
            <a:ext cx="2083360" cy="2083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14" descr="https://lh6.googleusercontent.com/spyH0sT8cgPR87LaYacEcrw7W7SIm6XXwmM_IHFcvvS3KdLe7nSo2Q9DBkKTEHoIpccQmVAVtpkXLwA3CknInARlcqnuxR-e2W1lWiaw9_hczEoeLIPcWe5j9kFZNOntTTKCySr0rC8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7606" y="455051"/>
            <a:ext cx="2290566" cy="20402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9" descr="https://lh6.googleusercontent.com/viWV-hR6MPfWlHMR59VdnpjyWCkowE6ozEVpRo8e3Vi1EMjTQkVB0lvx5zEfUazLX686MM57FI1IyKisJzlMCSTPUhg8vv6DOpbL8rpXjffANcphQfOl5mf9O9YpfqG_WDHGlcydWvU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90165" y="436030"/>
            <a:ext cx="2097076" cy="20970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Rectangle 18"/>
          <p:cNvSpPr/>
          <p:nvPr/>
        </p:nvSpPr>
        <p:spPr>
          <a:xfrm>
            <a:off x="0" y="6153682"/>
            <a:ext cx="12192000" cy="460413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832" y="6090389"/>
            <a:ext cx="749452" cy="614009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5963" y="5972263"/>
            <a:ext cx="856169" cy="784822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685092">
            <a:off x="918689" y="6320857"/>
            <a:ext cx="532168" cy="489309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350153">
            <a:off x="877862" y="5741259"/>
            <a:ext cx="543724" cy="462008"/>
          </a:xfrm>
          <a:prstGeom prst="rect">
            <a:avLst/>
          </a:prstGeom>
        </p:spPr>
      </p:pic>
      <p:sp>
        <p:nvSpPr>
          <p:cNvPr id="24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2441388" y="6202650"/>
            <a:ext cx="8153400" cy="365125"/>
          </a:xfrm>
        </p:spPr>
        <p:txBody>
          <a:bodyPr/>
          <a:lstStyle/>
          <a:p>
            <a:r>
              <a:rPr lang="en-GB" dirty="0" smtClean="0">
                <a:solidFill>
                  <a:schemeClr val="tx1"/>
                </a:solidFill>
              </a:rPr>
              <a:t>BBFC Education - Making choices about what to watch: Lesson 1 - Resource 1</a:t>
            </a:r>
            <a:endParaRPr lang="en-GB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7625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23208" y="2359631"/>
            <a:ext cx="3291346" cy="3454386"/>
          </a:xfrm>
          <a:ln w="3175">
            <a:solidFill>
              <a:schemeClr val="tx1"/>
            </a:solidFill>
          </a:ln>
        </p:spPr>
        <p:txBody>
          <a:bodyPr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24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For most people (but some scenes might not be suitable for younger children and might be a bit upsetting for some children) - parents and carers should check the film first)</a:t>
            </a:r>
            <a:endParaRPr lang="en-GB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2123207" y="190503"/>
            <a:ext cx="3291347" cy="1829464"/>
          </a:xfrm>
          <a:prstGeom prst="rect">
            <a:avLst/>
          </a:prstGeom>
          <a:ln w="3175"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10000"/>
              </a:lnSpc>
            </a:pPr>
            <a:r>
              <a:rPr lang="en-GB" sz="2400" dirty="0">
                <a:latin typeface="+mn-lt"/>
              </a:rPr>
              <a:t>For everyone (universal) - should be suitable for children aged four years and over </a:t>
            </a:r>
          </a:p>
        </p:txBody>
      </p:sp>
      <p:sp>
        <p:nvSpPr>
          <p:cNvPr id="13" name="Title 1"/>
          <p:cNvSpPr txBox="1">
            <a:spLocks/>
          </p:cNvSpPr>
          <p:nvPr/>
        </p:nvSpPr>
        <p:spPr>
          <a:xfrm>
            <a:off x="7921520" y="4842745"/>
            <a:ext cx="3397682" cy="694310"/>
          </a:xfrm>
          <a:prstGeom prst="rect">
            <a:avLst/>
          </a:prstGeom>
          <a:ln w="3175"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24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For adults only </a:t>
            </a:r>
            <a:endParaRPr lang="en-GB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4" name="Title 1"/>
          <p:cNvSpPr txBox="1">
            <a:spLocks/>
          </p:cNvSpPr>
          <p:nvPr/>
        </p:nvSpPr>
        <p:spPr>
          <a:xfrm>
            <a:off x="7921521" y="360733"/>
            <a:ext cx="3397683" cy="1621323"/>
          </a:xfrm>
          <a:prstGeom prst="rect">
            <a:avLst/>
          </a:prstGeom>
          <a:ln w="3175"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en-GB" sz="2400" dirty="0">
                <a:solidFill>
                  <a:srgbClr val="000000"/>
                </a:solidFill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For 12 year olds and over</a:t>
            </a:r>
          </a:p>
          <a:p>
            <a:pPr>
              <a:lnSpc>
                <a:spcPct val="100000"/>
              </a:lnSpc>
            </a:pPr>
            <a:r>
              <a:rPr lang="en-GB" sz="2400" dirty="0">
                <a:latin typeface="+mn-lt"/>
              </a:rPr>
              <a:t>Under 12s can watch if accompanied by an adult at the cinema</a:t>
            </a:r>
          </a:p>
        </p:txBody>
      </p:sp>
      <p:sp>
        <p:nvSpPr>
          <p:cNvPr id="15" name="Title 1"/>
          <p:cNvSpPr txBox="1">
            <a:spLocks/>
          </p:cNvSpPr>
          <p:nvPr/>
        </p:nvSpPr>
        <p:spPr>
          <a:xfrm>
            <a:off x="7921520" y="3215409"/>
            <a:ext cx="3397683" cy="871416"/>
          </a:xfrm>
          <a:prstGeom prst="rect">
            <a:avLst/>
          </a:prstGeom>
          <a:ln w="3175"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24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For 15 year olds and over</a:t>
            </a:r>
            <a:endParaRPr lang="en-GB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1A1ED1-E3FD-45CA-B0BC-2D0C8D3F7785}" type="slidenum">
              <a:rPr lang="en-GB" smtClean="0"/>
              <a:t>5</a:t>
            </a:fld>
            <a:endParaRPr lang="en-GB" dirty="0"/>
          </a:p>
        </p:txBody>
      </p:sp>
      <p:pic>
        <p:nvPicPr>
          <p:cNvPr id="16" name="Picture 10" descr="https://lh5.googleusercontent.com/tpPIAC6W2C_NOUQ5bX5A5hOX8_vDfmnC44xfKh2yfAB--Pr6MyApvvqK-nZel8esWl5lXbzqk5IrppIuS5bhoX6Eb_3G3oyOMaUC_8cePLR4wD6ykf3hYSIG1e36I_8NhRnv71QMur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9673" y="1203650"/>
            <a:ext cx="1399990" cy="1399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11" descr="https://lh3.googleusercontent.com/CCZATmnjbjhDSldVG9ZHzlL5LZA2gagtpKM6BtWC1mOhrFVQ4ieOQeBs4sUMViFUVAdi-zIktmvGa0FOC4SLiuyC_wwhB2wrrtrF6VP0lg5Qd7hHIoCvrflo9R3vyA5gyrwKnKygvn8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426" y="3276749"/>
            <a:ext cx="1543386" cy="13747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Picture 12" descr="https://lh5.googleusercontent.com/gN7RmmgX5c3W5Zhl20JetbTuCbx65uEOtdl2oHO53awvnPp6asneQl2MRehdeHs8adzr1cnuEM4TGq2z9lSWAAh6EQ_Se8aEV8ZUzJ9sMkgUfUyvGy8gs9UKUU6Gb_Ldfr4h1F3Elj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7522" y="179072"/>
            <a:ext cx="1374742" cy="13747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Picture 13" descr="https://lh6.googleusercontent.com/Q5McKIpd6q_2YAC61toSbaCHIZxOn4Ro0cx5XeBxDFOanIn43xyGSBmdr8szutL8ALGhNG8opfNthSjK0FxoW_4TMoQHzuY1YPTPPfVIimBJMdznfWtLdJyV-WDkeD3mxI1l479nOGI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4474" y="4604027"/>
            <a:ext cx="1406665" cy="14066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14" descr="https://lh6.googleusercontent.com/spyH0sT8cgPR87LaYacEcrw7W7SIm6XXwmM_IHFcvvS3KdLe7nSo2Q9DBkKTEHoIpccQmVAVtpkXLwA3CknInARlcqnuxR-e2W1lWiaw9_hczEoeLIPcWe5j9kFZNOntTTKCySr0rC8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426" y="384573"/>
            <a:ext cx="1484303" cy="13221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Picture 9" descr="https://lh6.googleusercontent.com/viWV-hR6MPfWlHMR59VdnpjyWCkowE6ozEVpRo8e3Vi1EMjTQkVB0lvx5zEfUazLX686MM57FI1IyKisJzlMCSTPUhg8vv6DOpbL8rpXjffANcphQfOl5mf9O9YpfqG_WDHGlcydWvU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9277" y="2981600"/>
            <a:ext cx="1397061" cy="13970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9" name="Rectangle 28"/>
          <p:cNvSpPr/>
          <p:nvPr/>
        </p:nvSpPr>
        <p:spPr>
          <a:xfrm>
            <a:off x="0" y="6153682"/>
            <a:ext cx="12192000" cy="460413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0" name="Picture 29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832" y="6090389"/>
            <a:ext cx="749452" cy="614009"/>
          </a:xfrm>
          <a:prstGeom prst="rect">
            <a:avLst/>
          </a:prstGeom>
        </p:spPr>
      </p:pic>
      <p:pic>
        <p:nvPicPr>
          <p:cNvPr id="31" name="Picture 30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5963" y="5972263"/>
            <a:ext cx="856169" cy="784822"/>
          </a:xfrm>
          <a:prstGeom prst="rect">
            <a:avLst/>
          </a:prstGeom>
        </p:spPr>
      </p:pic>
      <p:pic>
        <p:nvPicPr>
          <p:cNvPr id="32" name="Picture 31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685092">
            <a:off x="918689" y="6320857"/>
            <a:ext cx="532168" cy="489309"/>
          </a:xfrm>
          <a:prstGeom prst="rect">
            <a:avLst/>
          </a:prstGeom>
        </p:spPr>
      </p:pic>
      <p:pic>
        <p:nvPicPr>
          <p:cNvPr id="33" name="Picture 32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350153">
            <a:off x="877862" y="5741259"/>
            <a:ext cx="543724" cy="462008"/>
          </a:xfrm>
          <a:prstGeom prst="rect">
            <a:avLst/>
          </a:prstGeom>
        </p:spPr>
      </p:pic>
      <p:sp>
        <p:nvSpPr>
          <p:cNvPr id="34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2441388" y="6202650"/>
            <a:ext cx="8153400" cy="365125"/>
          </a:xfrm>
        </p:spPr>
        <p:txBody>
          <a:bodyPr/>
          <a:lstStyle/>
          <a:p>
            <a:r>
              <a:rPr lang="en-GB" dirty="0" smtClean="0">
                <a:solidFill>
                  <a:schemeClr val="tx1"/>
                </a:solidFill>
              </a:rPr>
              <a:t>BBFC Education - Making choices about what to watch: Lesson 1 - Resource 1</a:t>
            </a:r>
            <a:endParaRPr lang="en-GB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1295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74391" y="158937"/>
            <a:ext cx="572512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400" dirty="0">
                <a:latin typeface="Proxima Nova Extrabold" panose="02000506030000020004" pitchFamily="50" charset="0"/>
              </a:rPr>
              <a:t>The role of the BBFC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74391" y="977346"/>
            <a:ext cx="7119750" cy="25699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0"/>
              </a:spcBef>
              <a:spcAft>
                <a:spcPts val="10"/>
              </a:spcAft>
            </a:pPr>
            <a:r>
              <a:rPr lang="en-GB" sz="2300" dirty="0">
                <a:solidFill>
                  <a:srgbClr val="000000"/>
                </a:solidFill>
                <a:latin typeface="Proxima Nova" panose="02000506030000020004" pitchFamily="50" charset="0"/>
                <a:ea typeface="Calibri" panose="020F0502020204030204" pitchFamily="34" charset="0"/>
                <a:cs typeface="Times New Roman" panose="02020603050405020304" pitchFamily="18" charset="0"/>
              </a:rPr>
              <a:t>Lots of children and families love watching films and videos. But some films and videos have things in them that can make children feel worried, confused or uncomfortable. </a:t>
            </a:r>
            <a:r>
              <a:rPr lang="en-GB" sz="2300" dirty="0">
                <a:solidFill>
                  <a:prstClr val="black"/>
                </a:solidFill>
                <a:latin typeface="Proxima Nova" panose="02000506030000020004" pitchFamily="50" charset="0"/>
              </a:rPr>
              <a:t>The </a:t>
            </a:r>
            <a:r>
              <a:rPr lang="en-GB" sz="2300" b="1" dirty="0">
                <a:solidFill>
                  <a:prstClr val="black"/>
                </a:solidFill>
                <a:latin typeface="Proxima Nova" panose="02000506030000020004" pitchFamily="50" charset="0"/>
              </a:rPr>
              <a:t>British Board of Film Classification</a:t>
            </a:r>
            <a:r>
              <a:rPr lang="en-GB" sz="2300" dirty="0">
                <a:solidFill>
                  <a:prstClr val="black"/>
                </a:solidFill>
                <a:latin typeface="Proxima Nova" panose="02000506030000020004" pitchFamily="50" charset="0"/>
              </a:rPr>
              <a:t> (</a:t>
            </a:r>
            <a:r>
              <a:rPr lang="en-GB" sz="2300" dirty="0">
                <a:solidFill>
                  <a:srgbClr val="000000"/>
                </a:solidFill>
                <a:latin typeface="Proxima Nova" panose="02000506030000020004" pitchFamily="50" charset="0"/>
                <a:ea typeface="Calibri" panose="020F0502020204030204" pitchFamily="34" charset="0"/>
                <a:cs typeface="Times New Roman" panose="02020603050405020304" pitchFamily="18" charset="0"/>
              </a:rPr>
              <a:t>BBFC) wants children to feel happy when they watch a film or video, so check what is in them first.  </a:t>
            </a:r>
          </a:p>
        </p:txBody>
      </p:sp>
      <p:sp>
        <p:nvSpPr>
          <p:cNvPr id="3" name="Rectangle 2"/>
          <p:cNvSpPr/>
          <p:nvPr/>
        </p:nvSpPr>
        <p:spPr>
          <a:xfrm>
            <a:off x="274391" y="3640812"/>
            <a:ext cx="11801472" cy="22407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10"/>
              </a:spcBef>
              <a:spcAft>
                <a:spcPts val="10"/>
              </a:spcAft>
            </a:pPr>
            <a:r>
              <a:rPr lang="en-GB" sz="2300" dirty="0">
                <a:latin typeface="Proxima Nova" panose="02000506030000020004" pitchFamily="50" charset="0"/>
              </a:rPr>
              <a:t>The BBFC was set up in 1912 and has been providing age ratings for films for over 100 years.  Part of the role of the BBFC is to </a:t>
            </a:r>
            <a:r>
              <a:rPr lang="en-GB" sz="2300" dirty="0">
                <a:solidFill>
                  <a:srgbClr val="000000"/>
                </a:solidFill>
                <a:latin typeface="Proxima Nova" panose="02000506030000020004" pitchFamily="50" charset="0"/>
                <a:ea typeface="Calibri" panose="020F0502020204030204" pitchFamily="34" charset="0"/>
                <a:cs typeface="Times New Roman" panose="02020603050405020304" pitchFamily="18" charset="0"/>
              </a:rPr>
              <a:t>listen to what children, parents, carers and teachers think, and look at how families really decide what to watch. </a:t>
            </a:r>
            <a:r>
              <a:rPr lang="en-GB" sz="2300" dirty="0">
                <a:solidFill>
                  <a:srgbClr val="000000"/>
                </a:solidFill>
                <a:latin typeface="Proxima Nova" panose="02000506030000020004" pitchFamily="50" charset="0"/>
                <a:ea typeface="Calibri" panose="020F0502020204030204" pitchFamily="34" charset="0"/>
                <a:cs typeface="Calibri" panose="020F0502020204030204" pitchFamily="34" charset="0"/>
              </a:rPr>
              <a:t>Research projects with children and parents are carried out across the country and  the information gathered is used to make sure the advice is accurate.</a:t>
            </a:r>
            <a:endParaRPr lang="en-GB" sz="2300" dirty="0">
              <a:latin typeface="Proxima Nova" panose="02000506030000020004" pitchFamily="50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</a:pPr>
            <a:r>
              <a:rPr lang="en-GB" sz="2300" dirty="0">
                <a:solidFill>
                  <a:srgbClr val="000000"/>
                </a:solidFill>
                <a:latin typeface="Proxima Nova" panose="02000506030000020004" pitchFamily="50" charset="0"/>
                <a:ea typeface="Calibri" panose="020F0502020204030204" pitchFamily="34" charset="0"/>
                <a:cs typeface="Calibri" panose="020F0502020204030204" pitchFamily="34" charset="0"/>
              </a:rPr>
              <a:t> </a:t>
            </a:r>
            <a:r>
              <a:rPr lang="en-GB" sz="2300" dirty="0">
                <a:solidFill>
                  <a:srgbClr val="000000"/>
                </a:solidFill>
                <a:latin typeface="Proxima Nova" panose="02000506030000020004" pitchFamily="50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en-GB" sz="2300" dirty="0">
              <a:latin typeface="Proxima Nova" panose="02000506030000020004" pitchFamily="50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4650" y="642776"/>
            <a:ext cx="4278158" cy="2828439"/>
          </a:xfrm>
          <a:prstGeom prst="rect">
            <a:avLst/>
          </a:prstGeom>
        </p:spPr>
      </p:pic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1A1ED1-E3FD-45CA-B0BC-2D0C8D3F7785}" type="slidenum">
              <a:rPr lang="en-GB" smtClean="0"/>
              <a:t>6</a:t>
            </a:fld>
            <a:endParaRPr lang="en-GB" dirty="0"/>
          </a:p>
        </p:txBody>
      </p:sp>
      <p:sp>
        <p:nvSpPr>
          <p:cNvPr id="9" name="Rectangle 8"/>
          <p:cNvSpPr/>
          <p:nvPr/>
        </p:nvSpPr>
        <p:spPr>
          <a:xfrm>
            <a:off x="0" y="6153682"/>
            <a:ext cx="12192000" cy="460413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832" y="6090389"/>
            <a:ext cx="749452" cy="614009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5963" y="5972263"/>
            <a:ext cx="856169" cy="784822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685092">
            <a:off x="918689" y="6320857"/>
            <a:ext cx="532168" cy="489309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350153">
            <a:off x="877862" y="5741259"/>
            <a:ext cx="543724" cy="462008"/>
          </a:xfrm>
          <a:prstGeom prst="rect">
            <a:avLst/>
          </a:prstGeom>
        </p:spPr>
      </p:pic>
      <p:sp>
        <p:nvSpPr>
          <p:cNvPr id="14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2441388" y="6202650"/>
            <a:ext cx="8153400" cy="365125"/>
          </a:xfrm>
        </p:spPr>
        <p:txBody>
          <a:bodyPr/>
          <a:lstStyle/>
          <a:p>
            <a:r>
              <a:rPr lang="en-GB" dirty="0" smtClean="0">
                <a:solidFill>
                  <a:schemeClr val="tx1"/>
                </a:solidFill>
              </a:rPr>
              <a:t>BBFC Education - Making choices about what to watch: Lesson 1 - Resource 1</a:t>
            </a:r>
            <a:endParaRPr lang="en-GB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0086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16836" y="460313"/>
            <a:ext cx="539563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400" dirty="0"/>
              <a:t>The BBFC age ratings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16836" y="1478789"/>
            <a:ext cx="6122504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0"/>
              </a:spcBef>
              <a:spcAft>
                <a:spcPts val="10"/>
              </a:spcAft>
            </a:pPr>
            <a:r>
              <a:rPr lang="en-GB" sz="2400" dirty="0" smtClean="0">
                <a:solidFill>
                  <a:srgbClr val="0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The </a:t>
            </a:r>
            <a:r>
              <a:rPr lang="en-GB" sz="2400" dirty="0">
                <a:solidFill>
                  <a:srgbClr val="0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BBFC uses age ratings and symbols and provides explanations about films, videos, and some films and series viewed online. </a:t>
            </a:r>
            <a:endParaRPr lang="en-GB" sz="2400" dirty="0" smtClean="0">
              <a:solidFill>
                <a:srgbClr val="000000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Bef>
                <a:spcPts val="10"/>
              </a:spcBef>
              <a:spcAft>
                <a:spcPts val="10"/>
              </a:spcAft>
            </a:pPr>
            <a:endParaRPr lang="en-GB" sz="2400" dirty="0" smtClean="0">
              <a:solidFill>
                <a:srgbClr val="000000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Bef>
                <a:spcPts val="10"/>
              </a:spcBef>
              <a:spcAft>
                <a:spcPts val="10"/>
              </a:spcAft>
            </a:pPr>
            <a:r>
              <a:rPr lang="en-GB" sz="2400" dirty="0" smtClean="0">
                <a:solidFill>
                  <a:srgbClr val="0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This </a:t>
            </a:r>
            <a:r>
              <a:rPr lang="en-GB" sz="2400" dirty="0">
                <a:solidFill>
                  <a:srgbClr val="0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helps children and their parents decide what to watch, or what might not be suitable. </a:t>
            </a:r>
            <a:endParaRPr lang="en-GB" sz="2400" dirty="0" smtClean="0">
              <a:solidFill>
                <a:srgbClr val="000000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Bef>
                <a:spcPts val="10"/>
              </a:spcBef>
              <a:spcAft>
                <a:spcPts val="10"/>
              </a:spcAft>
            </a:pPr>
            <a:endParaRPr lang="en-GB" sz="2400" dirty="0">
              <a:solidFill>
                <a:srgbClr val="000000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Bef>
                <a:spcPts val="10"/>
              </a:spcBef>
              <a:spcAft>
                <a:spcPts val="10"/>
              </a:spcAft>
            </a:pPr>
            <a:r>
              <a:rPr lang="en-GB" sz="2400" dirty="0" smtClean="0">
                <a:solidFill>
                  <a:srgbClr val="0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For </a:t>
            </a:r>
            <a:r>
              <a:rPr lang="en-GB" sz="2400" dirty="0">
                <a:solidFill>
                  <a:srgbClr val="0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the same reason, the BBFC also helps to block some things online using parental controls, and make sure that some companies stop children under 18 using their websites.</a:t>
            </a:r>
            <a:endParaRPr lang="en-GB" sz="24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Bef>
                <a:spcPts val="10"/>
              </a:spcBef>
              <a:spcAft>
                <a:spcPts val="10"/>
              </a:spcAft>
            </a:pPr>
            <a:r>
              <a:rPr lang="en-GB" sz="24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en-GB" sz="2400" dirty="0">
              <a:latin typeface="Times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1A1ED1-E3FD-45CA-B0BC-2D0C8D3F7785}" type="slidenum">
              <a:rPr lang="en-GB" smtClean="0"/>
              <a:t>7</a:t>
            </a:fld>
            <a:endParaRPr lang="en-GB" dirty="0"/>
          </a:p>
        </p:txBody>
      </p:sp>
      <p:pic>
        <p:nvPicPr>
          <p:cNvPr id="16" name="Picture 2" descr="https://lh5.googleusercontent.com/M3y-XtACKF7MqCYqAb5-B_PXLahdYZKc6OCPOPkKgcl2VMrmCYQAQkPpxDI893fSa4d3SB-TzAW8UnoU-G2PpkctPPOJmCy4aFTgHvA52MWQ7_s_kFtBfvkvu1mblmiAfl_bZXqxjDk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47268" y="3050751"/>
            <a:ext cx="4015976" cy="8286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10" descr="https://lh5.googleusercontent.com/tpPIAC6W2C_NOUQ5bX5A5hOX8_vDfmnC44xfKh2yfAB--Pr6MyApvvqK-nZel8esWl5lXbzqk5IrppIuS5bhoX6Eb_3G3oyOMaUC_8cePLR4wD6ykf3hYSIG1e36I_8NhRnv71QMur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5516" y="4124274"/>
            <a:ext cx="1078259" cy="10782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11" descr="https://lh3.googleusercontent.com/CCZATmnjbjhDSldVG9ZHzlL5LZA2gagtpKM6BtWC1mOhrFVQ4ieOQeBs4sUMViFUVAdi-zIktmvGa0FOC4SLiuyC_wwhB2wrrtrF6VP0lg5Qd7hHIoCvrflo9R3vyA5gyrwKnKygvn8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56995" y="1814450"/>
            <a:ext cx="1196522" cy="10657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12" descr="https://lh5.googleusercontent.com/gN7RmmgX5c3W5Zhl20JetbTuCbx65uEOtdl2oHO53awvnPp6asneQl2MRehdeHs8adzr1cnuEM4TGq2z9lSWAAh6EQ_Se8aEV8ZUzJ9sMkgUfUyvGy8gs9UKUU6Gb_Ldfr4h1F3Elj4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91120" y="1854689"/>
            <a:ext cx="1072319" cy="10723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13" descr="https://lh6.googleusercontent.com/Q5McKIpd6q_2YAC61toSbaCHIZxOn4Ro0cx5XeBxDFOanIn43xyGSBmdr8szutL8ALGhNG8opfNthSjK0FxoW_4TMoQHzuY1YPTPPfVIimBJMdznfWtLdJyV-WDkeD3mxI1l479nOGI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30936" y="4132389"/>
            <a:ext cx="1106755" cy="11067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14" descr="https://lh6.googleusercontent.com/spyH0sT8cgPR87LaYacEcrw7W7SIm6XXwmM_IHFcvvS3KdLe7nSo2Q9DBkKTEHoIpccQmVAVtpkXLwA3CknInARlcqnuxR-e2W1lWiaw9_hczEoeLIPcWe5j9kFZNOntTTKCySr0rC8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22870" y="1814450"/>
            <a:ext cx="1196522" cy="10657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9" descr="https://lh6.googleusercontent.com/viWV-hR6MPfWlHMR59VdnpjyWCkowE6ozEVpRo8e3Vi1EMjTQkVB0lvx5zEfUazLX686MM57FI1IyKisJzlMCSTPUhg8vv6DOpbL8rpXjffANcphQfOl5mf9O9YpfqG_WDHGlcydWvU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38647" y="4124274"/>
            <a:ext cx="1114870" cy="11148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" name="Rectangle 22"/>
          <p:cNvSpPr/>
          <p:nvPr/>
        </p:nvSpPr>
        <p:spPr>
          <a:xfrm>
            <a:off x="0" y="6153682"/>
            <a:ext cx="12192000" cy="460413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4" name="Picture 23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832" y="6090389"/>
            <a:ext cx="749452" cy="614009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5963" y="5972263"/>
            <a:ext cx="856169" cy="784822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685092">
            <a:off x="918689" y="6320857"/>
            <a:ext cx="532168" cy="489309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350153">
            <a:off x="877862" y="5741259"/>
            <a:ext cx="543724" cy="462008"/>
          </a:xfrm>
          <a:prstGeom prst="rect">
            <a:avLst/>
          </a:prstGeom>
        </p:spPr>
      </p:pic>
      <p:sp>
        <p:nvSpPr>
          <p:cNvPr id="28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2441388" y="6202650"/>
            <a:ext cx="8153400" cy="365125"/>
          </a:xfrm>
        </p:spPr>
        <p:txBody>
          <a:bodyPr/>
          <a:lstStyle/>
          <a:p>
            <a:r>
              <a:rPr lang="en-GB" dirty="0" smtClean="0">
                <a:solidFill>
                  <a:schemeClr val="tx1"/>
                </a:solidFill>
              </a:rPr>
              <a:t>BBFC Education - Making choices about what to watch: Lesson 1 - Resource 1</a:t>
            </a:r>
            <a:endParaRPr lang="en-GB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7246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9100" y="225654"/>
            <a:ext cx="11712295" cy="1067477"/>
          </a:xfrm>
        </p:spPr>
        <p:txBody>
          <a:bodyPr/>
          <a:lstStyle/>
          <a:p>
            <a:pPr marL="0" indent="0">
              <a:buNone/>
            </a:pPr>
            <a:r>
              <a:rPr lang="en-GB" dirty="0" smtClean="0">
                <a:latin typeface="Proxima Nova" panose="02000506030000020004" pitchFamily="50" charset="0"/>
              </a:rPr>
              <a:t>Joe is 12 and is looking for a film to watch with his younger brother, Fin.  Fin is four years old.  </a:t>
            </a: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359101" y="1454337"/>
            <a:ext cx="11277916" cy="812644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dirty="0">
                <a:latin typeface="Proxima Nova" panose="02000506030000020004" pitchFamily="50" charset="0"/>
              </a:rPr>
              <a:t>Sabine is 8 years old. </a:t>
            </a:r>
            <a:r>
              <a:rPr lang="en-GB" dirty="0" smtClean="0">
                <a:latin typeface="Proxima Nova" panose="02000506030000020004" pitchFamily="50" charset="0"/>
              </a:rPr>
              <a:t>She </a:t>
            </a:r>
            <a:r>
              <a:rPr lang="en-GB" dirty="0">
                <a:latin typeface="Proxima Nova" panose="02000506030000020004" pitchFamily="50" charset="0"/>
              </a:rPr>
              <a:t>likes stories about animals and prefers stories that have happy endings.  </a:t>
            </a:r>
          </a:p>
        </p:txBody>
      </p:sp>
      <p:sp>
        <p:nvSpPr>
          <p:cNvPr id="5" name="Rectangle 4"/>
          <p:cNvSpPr/>
          <p:nvPr/>
        </p:nvSpPr>
        <p:spPr>
          <a:xfrm>
            <a:off x="359101" y="2539878"/>
            <a:ext cx="11277916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Bef>
                <a:spcPts val="1000"/>
              </a:spcBef>
            </a:pPr>
            <a:r>
              <a:rPr lang="en-GB" sz="2800" dirty="0">
                <a:solidFill>
                  <a:prstClr val="black"/>
                </a:solidFill>
                <a:latin typeface="Proxima Nova" panose="02000506030000020004" pitchFamily="50" charset="0"/>
              </a:rPr>
              <a:t>Hayley is 11. She likes watching scary films with her family.  She </a:t>
            </a:r>
            <a:r>
              <a:rPr lang="en-GB" sz="2800" dirty="0" smtClean="0">
                <a:solidFill>
                  <a:prstClr val="black"/>
                </a:solidFill>
                <a:latin typeface="Proxima Nova" panose="02000506030000020004" pitchFamily="50" charset="0"/>
              </a:rPr>
              <a:t>loves </a:t>
            </a:r>
            <a:r>
              <a:rPr lang="en-GB" sz="2800" dirty="0">
                <a:solidFill>
                  <a:prstClr val="black"/>
                </a:solidFill>
                <a:latin typeface="Proxima Nova" panose="02000506030000020004" pitchFamily="50" charset="0"/>
              </a:rPr>
              <a:t>it when they make her jump and everybody screams.  </a:t>
            </a:r>
          </a:p>
        </p:txBody>
      </p:sp>
      <p:sp>
        <p:nvSpPr>
          <p:cNvPr id="6" name="Rectangle 5"/>
          <p:cNvSpPr/>
          <p:nvPr/>
        </p:nvSpPr>
        <p:spPr>
          <a:xfrm>
            <a:off x="359101" y="3680705"/>
            <a:ext cx="11277916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Bef>
                <a:spcPts val="1000"/>
              </a:spcBef>
            </a:pPr>
            <a:r>
              <a:rPr lang="en-GB" sz="2800" dirty="0">
                <a:solidFill>
                  <a:prstClr val="black"/>
                </a:solidFill>
                <a:latin typeface="Proxima Nova" panose="02000506030000020004" pitchFamily="50" charset="0"/>
              </a:rPr>
              <a:t>Mr Harvey is choosing a film for his class </a:t>
            </a:r>
            <a:r>
              <a:rPr lang="en-GB" sz="2800" dirty="0" smtClean="0">
                <a:solidFill>
                  <a:prstClr val="black"/>
                </a:solidFill>
                <a:latin typeface="Proxima Nova" panose="02000506030000020004" pitchFamily="50" charset="0"/>
              </a:rPr>
              <a:t>of 7-8 </a:t>
            </a:r>
            <a:r>
              <a:rPr lang="en-GB" sz="2800" dirty="0">
                <a:solidFill>
                  <a:prstClr val="black"/>
                </a:solidFill>
                <a:latin typeface="Proxima Nova" panose="02000506030000020004" pitchFamily="50" charset="0"/>
              </a:rPr>
              <a:t>year olds to watch at the end of term.  </a:t>
            </a:r>
          </a:p>
        </p:txBody>
      </p:sp>
      <p:sp>
        <p:nvSpPr>
          <p:cNvPr id="7" name="Rectangle 6"/>
          <p:cNvSpPr/>
          <p:nvPr/>
        </p:nvSpPr>
        <p:spPr>
          <a:xfrm>
            <a:off x="359100" y="4860427"/>
            <a:ext cx="11277916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Bef>
                <a:spcPts val="1000"/>
              </a:spcBef>
            </a:pPr>
            <a:r>
              <a:rPr lang="en-GB" sz="2800" dirty="0">
                <a:solidFill>
                  <a:prstClr val="black"/>
                </a:solidFill>
                <a:latin typeface="Proxima Nova" panose="02000506030000020004" pitchFamily="50" charset="0"/>
              </a:rPr>
              <a:t>Alex and Sam’s mum does not let them watch violent films or films with bad language. </a:t>
            </a:r>
            <a:r>
              <a:rPr lang="en-GB" sz="2800" dirty="0" smtClean="0">
                <a:solidFill>
                  <a:prstClr val="black"/>
                </a:solidFill>
                <a:latin typeface="Proxima Nova" panose="02000506030000020004" pitchFamily="50" charset="0"/>
              </a:rPr>
              <a:t>Alex </a:t>
            </a:r>
            <a:r>
              <a:rPr lang="en-GB" sz="2800" dirty="0">
                <a:solidFill>
                  <a:prstClr val="black"/>
                </a:solidFill>
                <a:latin typeface="Proxima Nova" panose="02000506030000020004" pitchFamily="50" charset="0"/>
              </a:rPr>
              <a:t>is 13 and Sam is 9 years old. 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1A1ED1-E3FD-45CA-B0BC-2D0C8D3F7785}" type="slidenum">
              <a:rPr lang="en-GB" smtClean="0"/>
              <a:t>8</a:t>
            </a:fld>
            <a:endParaRPr lang="en-GB" dirty="0"/>
          </a:p>
        </p:txBody>
      </p:sp>
      <p:sp>
        <p:nvSpPr>
          <p:cNvPr id="10" name="Rectangle 9"/>
          <p:cNvSpPr/>
          <p:nvPr/>
        </p:nvSpPr>
        <p:spPr>
          <a:xfrm>
            <a:off x="0" y="6153682"/>
            <a:ext cx="12192000" cy="460413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832" y="6090389"/>
            <a:ext cx="749452" cy="614009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5963" y="5972263"/>
            <a:ext cx="856169" cy="784822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685092">
            <a:off x="918689" y="6320857"/>
            <a:ext cx="532168" cy="489309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350153">
            <a:off x="877862" y="5741259"/>
            <a:ext cx="543724" cy="462008"/>
          </a:xfrm>
          <a:prstGeom prst="rect">
            <a:avLst/>
          </a:prstGeom>
        </p:spPr>
      </p:pic>
      <p:sp>
        <p:nvSpPr>
          <p:cNvPr id="15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2441388" y="6202650"/>
            <a:ext cx="8153400" cy="365125"/>
          </a:xfrm>
        </p:spPr>
        <p:txBody>
          <a:bodyPr/>
          <a:lstStyle/>
          <a:p>
            <a:r>
              <a:rPr lang="en-GB" dirty="0" smtClean="0">
                <a:solidFill>
                  <a:schemeClr val="tx1"/>
                </a:solidFill>
              </a:rPr>
              <a:t>BBFC Education - Making choices about what to watch: Lesson 1 - Resource 1</a:t>
            </a:r>
            <a:endParaRPr lang="en-GB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61689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  <p:bldP spid="5" grpId="0"/>
      <p:bldP spid="6" grpId="0"/>
      <p:bldP spid="7" grpId="0"/>
    </p:bld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1170</TotalTime>
  <Words>685</Words>
  <Application>Microsoft Office PowerPoint</Application>
  <PresentationFormat>Widescreen</PresentationFormat>
  <Paragraphs>51</Paragraphs>
  <Slides>8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6" baseType="lpstr">
      <vt:lpstr>Arial</vt:lpstr>
      <vt:lpstr>Calibri</vt:lpstr>
      <vt:lpstr>Calibri Light</vt:lpstr>
      <vt:lpstr>Proxima Nova</vt:lpstr>
      <vt:lpstr>Proxima Nova Extrabold</vt:lpstr>
      <vt:lpstr>Times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  <vt:lpstr>For most people (but some scenes might not be suitable for younger children and might be a bit upsetting for some children) - parents and carers should check the film first)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Lesson one</dc:title>
  <dc:creator>Sally Martin</dc:creator>
  <cp:lastModifiedBy>Joe Ruocco</cp:lastModifiedBy>
  <cp:revision>66</cp:revision>
  <cp:lastPrinted>2018-08-15T11:09:58Z</cp:lastPrinted>
  <dcterms:created xsi:type="dcterms:W3CDTF">2018-03-15T17:07:57Z</dcterms:created>
  <dcterms:modified xsi:type="dcterms:W3CDTF">2019-09-23T15:51:13Z</dcterms:modified>
</cp:coreProperties>
</file>