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5" r:id="rId2"/>
    <p:sldId id="276" r:id="rId3"/>
    <p:sldId id="278" r:id="rId4"/>
    <p:sldId id="279" r:id="rId5"/>
    <p:sldId id="289" r:id="rId6"/>
    <p:sldId id="290" r:id="rId7"/>
    <p:sldId id="291" r:id="rId8"/>
    <p:sldId id="282" r:id="rId9"/>
    <p:sldId id="292" r:id="rId10"/>
    <p:sldId id="284" r:id="rId11"/>
    <p:sldId id="294" r:id="rId12"/>
    <p:sldId id="293" r:id="rId13"/>
    <p:sldId id="295" r:id="rId14"/>
    <p:sldId id="296" r:id="rId15"/>
    <p:sldId id="288" r:id="rId16"/>
    <p:sldId id="277" r:id="rId17"/>
    <p:sldId id="286"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Kalam" panose="020B0604020202020204" charset="0"/>
      <p:regular r:id="rId25"/>
    </p:embeddedFont>
    <p:embeddedFont>
      <p:font typeface="Tuffy" panose="020B0603060100000000" charset="0"/>
      <p:regular r:id="rId26"/>
      <p:bold r:id="rId27"/>
      <p:italic r:id="rId28"/>
      <p:boldItalic r:id="rId29"/>
    </p:embeddedFont>
    <p:embeddedFont>
      <p:font typeface="Tuffy-TTF" panose="020B0603060100000000" charset="0"/>
      <p:regular r:id="rId30"/>
      <p:bold r:id="rId31"/>
      <p:italic r:id="rId32"/>
      <p:boldItalic r:id="rId33"/>
    </p:embeddedFont>
    <p:embeddedFont>
      <p:font typeface="Twinkl" panose="020B0604020202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29" userDrawn="1">
          <p15:clr>
            <a:srgbClr val="A4A3A4"/>
          </p15:clr>
        </p15:guide>
        <p15:guide id="6" pos="5420" userDrawn="1">
          <p15:clr>
            <a:srgbClr val="A4A3A4"/>
          </p15:clr>
        </p15:guide>
        <p15:guide id="7" orient="horz" pos="346" userDrawn="1">
          <p15:clr>
            <a:srgbClr val="A4A3A4"/>
          </p15:clr>
        </p15:guide>
        <p15:guide id="8" pos="499" userDrawn="1">
          <p15:clr>
            <a:srgbClr val="A4A3A4"/>
          </p15:clr>
        </p15:guide>
        <p15:guide id="9" orient="horz" pos="504"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6D"/>
    <a:srgbClr val="87BD31"/>
    <a:srgbClr val="0079C3"/>
    <a:srgbClr val="072F54"/>
    <a:srgbClr val="003464"/>
    <a:srgbClr val="004382"/>
    <a:srgbClr val="00529C"/>
    <a:srgbClr val="007AC3"/>
    <a:srgbClr val="4EB2E5"/>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howGuides="1">
      <p:cViewPr varScale="1">
        <p:scale>
          <a:sx n="72" d="100"/>
          <a:sy n="72" d="100"/>
        </p:scale>
        <p:origin x="1146" y="66"/>
      </p:cViewPr>
      <p:guideLst>
        <p:guide orient="horz" pos="2160"/>
        <p:guide pos="2880"/>
        <p:guide pos="340"/>
        <p:guide orient="horz" pos="3929"/>
        <p:guide pos="5420"/>
        <p:guide orient="horz" pos="346"/>
        <p:guide pos="499"/>
        <p:guide orient="horz" pos="504"/>
        <p:guide orient="horz" pos="381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twinkl.co.uk/resources/white-rose-maths-resources/year-4-white-rose-maths-resources-key-stage-1-year-1-year-2/spring-block-3-fractions-year-4-white-rose-maths-supporting-resources-key-stage-1" TargetMode="External"/><Relationship Id="rId4" Type="http://schemas.openxmlformats.org/officeDocument/2006/relationships/hyperlink" Target="https://www.twinkl.co.uk/resources/white-rose-maths-resources/year-5-white-rose-maths-resources-key-stage-1-year-1-year-2/autumn-block-3-statistics-year-5-white-rose-maths-resources-key-stage-1-year-1-year-2"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hyperlink" Target="https://www.twinkl.co.uk/resources/white-rose-maths-resources/year-4-white-rose-maths-resources-key-stage-1-year-1-year-2/spring-block-3-fractions-year-4-white-rose-maths-supporting-resources-key-stage-1" TargetMode="External"/><Relationship Id="rId4" Type="http://schemas.openxmlformats.org/officeDocument/2006/relationships/hyperlink" Target="https://www.twinkl.co.uk/resources/white-rose-maths-resources/year-5-white-rose-maths-resources-key-stage-1-year-1-year-2/autumn-block-3-statistics-year-5-white-rose-maths-resources-key-stage-1-year-1-year-2"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394855" y="5763277"/>
            <a:ext cx="1005840" cy="72320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Rectangle 4">
            <a:hlinkClick r:id="rId5"/>
          </p:cNvPr>
          <p:cNvSpPr/>
          <p:nvPr userDrawn="1"/>
        </p:nvSpPr>
        <p:spPr>
          <a:xfrm>
            <a:off x="304800" y="5758248"/>
            <a:ext cx="1194486" cy="716692"/>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069080" y="3067397"/>
            <a:ext cx="1005840" cy="72320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Rectangle 4">
            <a:hlinkClick r:id="rId5"/>
          </p:cNvPr>
          <p:cNvSpPr/>
          <p:nvPr userDrawn="1"/>
        </p:nvSpPr>
        <p:spPr>
          <a:xfrm>
            <a:off x="3979701" y="3067397"/>
            <a:ext cx="1194486" cy="716692"/>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twinkl.co.uk/resources/planit-maths-primary-teaching-resources-year-4/planit-maths-primary-teaching-resources-year-4-number-fractions/planit-maths-primary-teaching-resources-year-4-number---fractions-solve-problems-involving-increasingly-harder-fractions-to-calculate-quantities-and-fractions-to-divide-quantities-including-non-unit-fractions-where-the-answer-is-a-whole-number" TargetMode="Externa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09081" y="1506220"/>
            <a:ext cx="5201193" cy="736600"/>
            <a:chOff x="1021997" y="1681480"/>
            <a:chExt cx="5201193" cy="736600"/>
          </a:xfrm>
        </p:grpSpPr>
        <p:sp>
          <p:nvSpPr>
            <p:cNvPr id="15" name="Rectangle 14"/>
            <p:cNvSpPr/>
            <p:nvPr/>
          </p:nvSpPr>
          <p:spPr>
            <a:xfrm>
              <a:off x="1021997" y="1681480"/>
              <a:ext cx="5201193" cy="736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1113950" y="1772781"/>
              <a:ext cx="2985610" cy="553998"/>
              <a:chOff x="2988470" y="3129141"/>
              <a:chExt cx="2985610" cy="553998"/>
            </a:xfrm>
          </p:grpSpPr>
          <p:sp>
            <p:nvSpPr>
              <p:cNvPr id="2" name="Rectangle 1"/>
              <p:cNvSpPr/>
              <p:nvPr/>
            </p:nvSpPr>
            <p:spPr>
              <a:xfrm>
                <a:off x="3028950" y="3186113"/>
                <a:ext cx="2945130" cy="369332"/>
              </a:xfrm>
              <a:prstGeom prst="rect">
                <a:avLst/>
              </a:prstGeom>
            </p:spPr>
            <p:txBody>
              <a:bodyPr wrap="square">
                <a:spAutoFit/>
              </a:bodyPr>
              <a:lstStyle/>
              <a:p>
                <a:pPr algn="ctr"/>
                <a:r>
                  <a:rPr lang="en-GB" dirty="0"/>
                  <a:t>  of 30 is less than    of 44.  </a:t>
                </a:r>
              </a:p>
            </p:txBody>
          </p:sp>
          <p:grpSp>
            <p:nvGrpSpPr>
              <p:cNvPr id="8" name="Group 7"/>
              <p:cNvGrpSpPr/>
              <p:nvPr/>
            </p:nvGrpSpPr>
            <p:grpSpPr>
              <a:xfrm>
                <a:off x="2988470" y="3129141"/>
                <a:ext cx="293615" cy="553998"/>
                <a:chOff x="2390862" y="2835479"/>
                <a:chExt cx="293615" cy="553998"/>
              </a:xfrm>
            </p:grpSpPr>
            <p:sp>
              <p:nvSpPr>
                <p:cNvPr id="9" name="TextBox 8"/>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solidFill>
                        <a:schemeClr val="tx1">
                          <a:lumMod val="90000"/>
                          <a:lumOff val="10000"/>
                        </a:schemeClr>
                      </a:solidFill>
                    </a:rPr>
                    <a:t>6</a:t>
                  </a:r>
                </a:p>
                <a:p>
                  <a:pPr algn="ctr">
                    <a:lnSpc>
                      <a:spcPts val="1800"/>
                    </a:lnSpc>
                  </a:pPr>
                  <a:r>
                    <a:rPr lang="en-GB" dirty="0">
                      <a:solidFill>
                        <a:schemeClr val="tx1">
                          <a:lumMod val="90000"/>
                          <a:lumOff val="10000"/>
                        </a:schemeClr>
                      </a:solidFill>
                    </a:rPr>
                    <a:t>6</a:t>
                  </a:r>
                </a:p>
              </p:txBody>
            </p:sp>
            <p:cxnSp>
              <p:nvCxnSpPr>
                <p:cNvPr id="10" name="Straight Connector 9"/>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000150" y="3129141"/>
                <a:ext cx="293615" cy="553998"/>
                <a:chOff x="2390862" y="2835479"/>
                <a:chExt cx="293615" cy="553998"/>
              </a:xfrm>
            </p:grpSpPr>
            <p:sp>
              <p:nvSpPr>
                <p:cNvPr id="12" name="TextBox 11"/>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solidFill>
                        <a:schemeClr val="tx1">
                          <a:lumMod val="90000"/>
                          <a:lumOff val="10000"/>
                        </a:schemeClr>
                      </a:solidFill>
                    </a:rPr>
                    <a:t>3</a:t>
                  </a:r>
                </a:p>
                <a:p>
                  <a:pPr algn="ctr">
                    <a:lnSpc>
                      <a:spcPts val="1800"/>
                    </a:lnSpc>
                  </a:pPr>
                  <a:r>
                    <a:rPr lang="en-GB" dirty="0">
                      <a:solidFill>
                        <a:schemeClr val="tx1">
                          <a:lumMod val="90000"/>
                          <a:lumOff val="10000"/>
                        </a:schemeClr>
                      </a:solidFill>
                    </a:rPr>
                    <a:t>4</a:t>
                  </a:r>
                </a:p>
              </p:txBody>
            </p:sp>
            <p:cxnSp>
              <p:nvCxnSpPr>
                <p:cNvPr id="13" name="Straight Connector 12"/>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721" y="678917"/>
            <a:ext cx="2384918" cy="6130925"/>
          </a:xfrm>
          <a:prstGeom prst="rect">
            <a:avLst/>
          </a:prstGeom>
        </p:spPr>
      </p:pic>
      <p:sp>
        <p:nvSpPr>
          <p:cNvPr id="37" name="Rectangle 36"/>
          <p:cNvSpPr/>
          <p:nvPr/>
        </p:nvSpPr>
        <p:spPr>
          <a:xfrm>
            <a:off x="792162" y="3857624"/>
            <a:ext cx="7596187" cy="2200275"/>
          </a:xfrm>
          <a:prstGeom prst="rect">
            <a:avLst/>
          </a:prstGeom>
          <a:solidFill>
            <a:schemeClr val="bg1"/>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grpSp>
        <p:nvGrpSpPr>
          <p:cNvPr id="14" name="Group 13"/>
          <p:cNvGrpSpPr/>
          <p:nvPr/>
        </p:nvGrpSpPr>
        <p:grpSpPr>
          <a:xfrm>
            <a:off x="1030574" y="4289280"/>
            <a:ext cx="3764280" cy="1323447"/>
            <a:chOff x="2286000" y="2746212"/>
            <a:chExt cx="3764280" cy="1323447"/>
          </a:xfrm>
        </p:grpSpPr>
        <p:sp>
          <p:nvSpPr>
            <p:cNvPr id="5" name="Rectangle 4"/>
            <p:cNvSpPr/>
            <p:nvPr/>
          </p:nvSpPr>
          <p:spPr>
            <a:xfrm>
              <a:off x="2286000" y="2793538"/>
              <a:ext cx="3764280" cy="1169551"/>
            </a:xfrm>
            <a:prstGeom prst="rect">
              <a:avLst/>
            </a:prstGeom>
          </p:spPr>
          <p:txBody>
            <a:bodyPr wrap="square">
              <a:spAutoFit/>
            </a:bodyPr>
            <a:lstStyle/>
            <a:p>
              <a:pPr>
                <a:lnSpc>
                  <a:spcPts val="2800"/>
                </a:lnSpc>
              </a:pPr>
              <a:r>
                <a:rPr lang="en-GB" dirty="0"/>
                <a:t>True,   is the same as a whole. </a:t>
              </a:r>
              <a:br>
                <a:rPr lang="en-GB" dirty="0"/>
              </a:br>
              <a:r>
                <a:rPr lang="en-GB" dirty="0"/>
                <a:t>   of 30 = 30 and    of 44 = 33 making   of 30 is less than   of 44.  </a:t>
              </a:r>
            </a:p>
          </p:txBody>
        </p:sp>
        <p:grpSp>
          <p:nvGrpSpPr>
            <p:cNvPr id="19" name="Group 18"/>
            <p:cNvGrpSpPr/>
            <p:nvPr/>
          </p:nvGrpSpPr>
          <p:grpSpPr>
            <a:xfrm>
              <a:off x="2856965" y="2746212"/>
              <a:ext cx="293615" cy="553998"/>
              <a:chOff x="2390862" y="2835479"/>
              <a:chExt cx="293615" cy="553998"/>
            </a:xfrm>
          </p:grpSpPr>
          <p:sp>
            <p:nvSpPr>
              <p:cNvPr id="20" name="TextBox 19"/>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66</a:t>
                </a:r>
              </a:p>
            </p:txBody>
          </p:sp>
          <p:cxnSp>
            <p:nvCxnSpPr>
              <p:cNvPr id="21" name="Straight Connector 20"/>
              <p:cNvCxnSpPr/>
              <p:nvPr/>
            </p:nvCxnSpPr>
            <p:spPr>
              <a:xfrm>
                <a:off x="246663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342874" y="3159621"/>
              <a:ext cx="293615" cy="553998"/>
              <a:chOff x="2114637" y="2835479"/>
              <a:chExt cx="293615" cy="553998"/>
            </a:xfrm>
          </p:grpSpPr>
          <p:sp>
            <p:nvSpPr>
              <p:cNvPr id="23" name="TextBox 22"/>
              <p:cNvSpPr txBox="1"/>
              <p:nvPr/>
            </p:nvSpPr>
            <p:spPr>
              <a:xfrm>
                <a:off x="2114637" y="2835479"/>
                <a:ext cx="293615" cy="553998"/>
              </a:xfrm>
              <a:prstGeom prst="rect">
                <a:avLst/>
              </a:prstGeom>
              <a:noFill/>
            </p:spPr>
            <p:txBody>
              <a:bodyPr wrap="square" rtlCol="0">
                <a:spAutoFit/>
              </a:bodyPr>
              <a:lstStyle/>
              <a:p>
                <a:pPr algn="ctr">
                  <a:lnSpc>
                    <a:spcPts val="1800"/>
                  </a:lnSpc>
                </a:pPr>
                <a:r>
                  <a:rPr lang="en-GB" dirty="0"/>
                  <a:t>66</a:t>
                </a:r>
              </a:p>
            </p:txBody>
          </p:sp>
          <p:cxnSp>
            <p:nvCxnSpPr>
              <p:cNvPr id="24" name="Straight Connector 23"/>
              <p:cNvCxnSpPr/>
              <p:nvPr/>
            </p:nvCxnSpPr>
            <p:spPr>
              <a:xfrm>
                <a:off x="2190406"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129917" y="3159621"/>
              <a:ext cx="293615" cy="553998"/>
              <a:chOff x="2095587" y="2835479"/>
              <a:chExt cx="293615" cy="553998"/>
            </a:xfrm>
          </p:grpSpPr>
          <p:sp>
            <p:nvSpPr>
              <p:cNvPr id="26" name="TextBox 25"/>
              <p:cNvSpPr txBox="1"/>
              <p:nvPr/>
            </p:nvSpPr>
            <p:spPr>
              <a:xfrm>
                <a:off x="2095587" y="2835479"/>
                <a:ext cx="293615" cy="553998"/>
              </a:xfrm>
              <a:prstGeom prst="rect">
                <a:avLst/>
              </a:prstGeom>
              <a:noFill/>
            </p:spPr>
            <p:txBody>
              <a:bodyPr wrap="square" rtlCol="0">
                <a:spAutoFit/>
              </a:bodyPr>
              <a:lstStyle/>
              <a:p>
                <a:pPr algn="ctr">
                  <a:lnSpc>
                    <a:spcPts val="1800"/>
                  </a:lnSpc>
                </a:pPr>
                <a:r>
                  <a:rPr lang="en-GB" dirty="0"/>
                  <a:t>3</a:t>
                </a:r>
              </a:p>
              <a:p>
                <a:pPr algn="ctr">
                  <a:lnSpc>
                    <a:spcPts val="1800"/>
                  </a:lnSpc>
                </a:pPr>
                <a:r>
                  <a:rPr lang="en-GB" dirty="0"/>
                  <a:t>4</a:t>
                </a:r>
              </a:p>
            </p:txBody>
          </p:sp>
          <p:cxnSp>
            <p:nvCxnSpPr>
              <p:cNvPr id="27" name="Straight Connector 26"/>
              <p:cNvCxnSpPr/>
              <p:nvPr/>
            </p:nvCxnSpPr>
            <p:spPr>
              <a:xfrm>
                <a:off x="2171356"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098351" y="3515661"/>
              <a:ext cx="293615" cy="553998"/>
              <a:chOff x="2390862" y="2835479"/>
              <a:chExt cx="293615" cy="553998"/>
            </a:xfrm>
          </p:grpSpPr>
          <p:sp>
            <p:nvSpPr>
              <p:cNvPr id="29" name="TextBox 28"/>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66</a:t>
                </a:r>
              </a:p>
            </p:txBody>
          </p:sp>
          <p:cxnSp>
            <p:nvCxnSpPr>
              <p:cNvPr id="30" name="Straight Connector 29"/>
              <p:cNvCxnSpPr/>
              <p:nvPr/>
            </p:nvCxnSpPr>
            <p:spPr>
              <a:xfrm>
                <a:off x="246663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042412" y="3515661"/>
              <a:ext cx="293615" cy="553998"/>
              <a:chOff x="2390862" y="2835479"/>
              <a:chExt cx="293615" cy="553998"/>
            </a:xfrm>
          </p:grpSpPr>
          <p:sp>
            <p:nvSpPr>
              <p:cNvPr id="32" name="TextBox 31"/>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p>
              <a:p>
                <a:pPr algn="ctr">
                  <a:lnSpc>
                    <a:spcPts val="1800"/>
                  </a:lnSpc>
                </a:pPr>
                <a:r>
                  <a:rPr lang="en-GB" dirty="0"/>
                  <a:t>4</a:t>
                </a:r>
              </a:p>
            </p:txBody>
          </p:sp>
          <p:cxnSp>
            <p:nvCxnSpPr>
              <p:cNvPr id="33" name="Straight Connector 32"/>
              <p:cNvCxnSpPr/>
              <p:nvPr/>
            </p:nvCxnSpPr>
            <p:spPr>
              <a:xfrm>
                <a:off x="246663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34" name="Table 33"/>
          <p:cNvGraphicFramePr>
            <a:graphicFrameLocks noGrp="1"/>
          </p:cNvGraphicFramePr>
          <p:nvPr>
            <p:extLst>
              <p:ext uri="{D42A27DB-BD31-4B8C-83A1-F6EECF244321}">
                <p14:modId xmlns:p14="http://schemas.microsoft.com/office/powerpoint/2010/main" val="3534915275"/>
              </p:ext>
            </p:extLst>
          </p:nvPr>
        </p:nvGraphicFramePr>
        <p:xfrm>
          <a:off x="5081802" y="4101367"/>
          <a:ext cx="2966478" cy="741680"/>
        </p:xfrm>
        <a:graphic>
          <a:graphicData uri="http://schemas.openxmlformats.org/drawingml/2006/table">
            <a:tbl>
              <a:tblPr>
                <a:tableStyleId>{5C22544A-7EE6-4342-B048-85BDC9FD1C3A}</a:tableStyleId>
              </a:tblPr>
              <a:tblGrid>
                <a:gridCol w="494413">
                  <a:extLst>
                    <a:ext uri="{9D8B030D-6E8A-4147-A177-3AD203B41FA5}">
                      <a16:colId xmlns:a16="http://schemas.microsoft.com/office/drawing/2014/main" val="20000"/>
                    </a:ext>
                  </a:extLst>
                </a:gridCol>
                <a:gridCol w="494413">
                  <a:extLst>
                    <a:ext uri="{9D8B030D-6E8A-4147-A177-3AD203B41FA5}">
                      <a16:colId xmlns:a16="http://schemas.microsoft.com/office/drawing/2014/main" val="20001"/>
                    </a:ext>
                  </a:extLst>
                </a:gridCol>
                <a:gridCol w="494413">
                  <a:extLst>
                    <a:ext uri="{9D8B030D-6E8A-4147-A177-3AD203B41FA5}">
                      <a16:colId xmlns:a16="http://schemas.microsoft.com/office/drawing/2014/main" val="20002"/>
                    </a:ext>
                  </a:extLst>
                </a:gridCol>
                <a:gridCol w="494413">
                  <a:extLst>
                    <a:ext uri="{9D8B030D-6E8A-4147-A177-3AD203B41FA5}">
                      <a16:colId xmlns:a16="http://schemas.microsoft.com/office/drawing/2014/main" val="20003"/>
                    </a:ext>
                  </a:extLst>
                </a:gridCol>
                <a:gridCol w="494413">
                  <a:extLst>
                    <a:ext uri="{9D8B030D-6E8A-4147-A177-3AD203B41FA5}">
                      <a16:colId xmlns:a16="http://schemas.microsoft.com/office/drawing/2014/main" val="20004"/>
                    </a:ext>
                  </a:extLst>
                </a:gridCol>
                <a:gridCol w="494413">
                  <a:extLst>
                    <a:ext uri="{9D8B030D-6E8A-4147-A177-3AD203B41FA5}">
                      <a16:colId xmlns:a16="http://schemas.microsoft.com/office/drawing/2014/main" val="20005"/>
                    </a:ext>
                  </a:extLst>
                </a:gridCol>
              </a:tblGrid>
              <a:tr h="370840">
                <a:tc gridSpan="6">
                  <a:txBody>
                    <a:bodyPr/>
                    <a:lstStyle/>
                    <a:p>
                      <a:pPr algn="ctr"/>
                      <a:r>
                        <a:rPr lang="en-GB"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US" dirty="0">
                          <a:solidFill>
                            <a:schemeClr val="tx1">
                              <a:lumMod val="90000"/>
                              <a:lumOff val="10000"/>
                            </a:schemeClr>
                          </a:solidFill>
                        </a:rPr>
                        <a:t>5</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5</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5</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5</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lumMod val="90000"/>
                              <a:lumOff val="1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lumMod val="90000"/>
                              <a:lumOff val="1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430311516"/>
              </p:ext>
            </p:extLst>
          </p:nvPr>
        </p:nvGraphicFramePr>
        <p:xfrm>
          <a:off x="5081802" y="5093445"/>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chemeClr val="tx1">
                              <a:lumMod val="90000"/>
                              <a:lumOff val="10000"/>
                            </a:schemeClr>
                          </a:solidFill>
                        </a:rPr>
                        <a:t>11</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11</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11</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11</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8" name="Rectangle 37"/>
          <p:cNvSpPr/>
          <p:nvPr/>
        </p:nvSpPr>
        <p:spPr>
          <a:xfrm>
            <a:off x="3951678"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41" name="Rectangle 40"/>
          <p:cNvSpPr/>
          <p:nvPr/>
        </p:nvSpPr>
        <p:spPr>
          <a:xfrm>
            <a:off x="860357" y="2458271"/>
            <a:ext cx="3107443" cy="369332"/>
          </a:xfrm>
          <a:prstGeom prst="rect">
            <a:avLst/>
          </a:prstGeom>
        </p:spPr>
        <p:txBody>
          <a:bodyPr wrap="square">
            <a:spAutoFit/>
          </a:bodyPr>
          <a:lstStyle/>
          <a:p>
            <a:r>
              <a:rPr lang="en-GB" dirty="0">
                <a:latin typeface="Twinkl" pitchFamily="2" charset="0"/>
              </a:rPr>
              <a:t>True or false? Convince me.</a:t>
            </a:r>
            <a:endParaRPr lang="en-GB" dirty="0"/>
          </a:p>
        </p:txBody>
      </p:sp>
      <p:sp>
        <p:nvSpPr>
          <p:cNvPr id="42" name="Rectangle 41"/>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43" name="Straight Connector 42"/>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2" name="Rectangle 1"/>
          <p:cNvSpPr/>
          <p:nvPr/>
        </p:nvSpPr>
        <p:spPr>
          <a:xfrm>
            <a:off x="1552016" y="1451263"/>
            <a:ext cx="2945130" cy="369332"/>
          </a:xfrm>
          <a:prstGeom prst="rect">
            <a:avLst/>
          </a:prstGeom>
        </p:spPr>
        <p:txBody>
          <a:bodyPr wrap="square">
            <a:spAutoFit/>
          </a:bodyPr>
          <a:lstStyle/>
          <a:p>
            <a:pPr algn="ctr"/>
            <a:r>
              <a:rPr lang="en-GB" dirty="0"/>
              <a:t>Complete the calculations.</a:t>
            </a:r>
          </a:p>
        </p:txBody>
      </p:sp>
      <p:sp>
        <p:nvSpPr>
          <p:cNvPr id="38" name="Rectangle 37"/>
          <p:cNvSpPr/>
          <p:nvPr/>
        </p:nvSpPr>
        <p:spPr>
          <a:xfrm>
            <a:off x="3965495"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216" y="2012130"/>
            <a:ext cx="5867400" cy="3574815"/>
          </a:xfrm>
          <a:prstGeom prst="rect">
            <a:avLst/>
          </a:prstGeom>
        </p:spPr>
      </p:pic>
      <p:cxnSp>
        <p:nvCxnSpPr>
          <p:cNvPr id="42" name="Straight Connector 41"/>
          <p:cNvCxnSpPr/>
          <p:nvPr/>
        </p:nvCxnSpPr>
        <p:spPr>
          <a:xfrm>
            <a:off x="3202580" y="3088641"/>
            <a:ext cx="264960"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84454" y="2976751"/>
            <a:ext cx="4045232" cy="323165"/>
          </a:xfrm>
          <a:prstGeom prst="rect">
            <a:avLst/>
          </a:prstGeom>
          <a:noFill/>
        </p:spPr>
        <p:txBody>
          <a:bodyPr wrap="square" rtlCol="0">
            <a:spAutoFit/>
          </a:bodyPr>
          <a:lstStyle/>
          <a:p>
            <a:pPr algn="ctr">
              <a:lnSpc>
                <a:spcPts val="1800"/>
              </a:lnSpc>
            </a:pPr>
            <a:r>
              <a:rPr lang="en-GB" sz="4000" dirty="0">
                <a:solidFill>
                  <a:schemeClr val="tx1">
                    <a:lumMod val="90000"/>
                    <a:lumOff val="10000"/>
                  </a:schemeClr>
                </a:solidFill>
                <a:latin typeface="Kalam" panose="02000000000000000000" pitchFamily="2" charset="0"/>
                <a:cs typeface="Kalam" panose="02000000000000000000" pitchFamily="2" charset="0"/>
              </a:rPr>
              <a:t>of 33 = 22</a:t>
            </a:r>
          </a:p>
        </p:txBody>
      </p:sp>
      <p:sp>
        <p:nvSpPr>
          <p:cNvPr id="44" name="TextBox 43"/>
          <p:cNvSpPr txBox="1"/>
          <p:nvPr/>
        </p:nvSpPr>
        <p:spPr>
          <a:xfrm>
            <a:off x="3178230" y="3267417"/>
            <a:ext cx="289310" cy="323165"/>
          </a:xfrm>
          <a:prstGeom prst="rect">
            <a:avLst/>
          </a:prstGeom>
          <a:noFill/>
        </p:spPr>
        <p:txBody>
          <a:bodyPr wrap="square" rtlCol="0">
            <a:spAutoFit/>
          </a:bodyPr>
          <a:lstStyle/>
          <a:p>
            <a:pPr algn="ctr">
              <a:lnSpc>
                <a:spcPts val="1800"/>
              </a:lnSpc>
            </a:pPr>
            <a:r>
              <a:rPr lang="en-GB" sz="3600" dirty="0">
                <a:solidFill>
                  <a:schemeClr val="tx1">
                    <a:lumMod val="90000"/>
                    <a:lumOff val="10000"/>
                  </a:schemeClr>
                </a:solidFill>
                <a:latin typeface="Kalam" panose="02000000000000000000" pitchFamily="2" charset="0"/>
                <a:cs typeface="Kalam" panose="02000000000000000000" pitchFamily="2" charset="0"/>
              </a:rPr>
              <a:t>3</a:t>
            </a:r>
          </a:p>
        </p:txBody>
      </p:sp>
      <p:sp>
        <p:nvSpPr>
          <p:cNvPr id="18" name="Oval 17"/>
          <p:cNvSpPr/>
          <p:nvPr/>
        </p:nvSpPr>
        <p:spPr>
          <a:xfrm>
            <a:off x="3168398" y="2689007"/>
            <a:ext cx="360000" cy="36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p:nvPr/>
        </p:nvCxnSpPr>
        <p:spPr>
          <a:xfrm>
            <a:off x="3202580" y="4333298"/>
            <a:ext cx="264960"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784454" y="4221408"/>
            <a:ext cx="4045232" cy="323165"/>
          </a:xfrm>
          <a:prstGeom prst="rect">
            <a:avLst/>
          </a:prstGeom>
          <a:noFill/>
        </p:spPr>
        <p:txBody>
          <a:bodyPr wrap="square" rtlCol="0">
            <a:spAutoFit/>
          </a:bodyPr>
          <a:lstStyle/>
          <a:p>
            <a:pPr algn="ctr">
              <a:lnSpc>
                <a:spcPts val="1800"/>
              </a:lnSpc>
            </a:pPr>
            <a:r>
              <a:rPr lang="en-GB" sz="4000" dirty="0">
                <a:solidFill>
                  <a:schemeClr val="tx1">
                    <a:lumMod val="90000"/>
                    <a:lumOff val="10000"/>
                  </a:schemeClr>
                </a:solidFill>
                <a:latin typeface="Kalam" panose="02000000000000000000" pitchFamily="2" charset="0"/>
                <a:cs typeface="Kalam" panose="02000000000000000000" pitchFamily="2" charset="0"/>
              </a:rPr>
              <a:t>of      = 20</a:t>
            </a:r>
          </a:p>
        </p:txBody>
      </p:sp>
      <p:sp>
        <p:nvSpPr>
          <p:cNvPr id="47" name="TextBox 46"/>
          <p:cNvSpPr txBox="1"/>
          <p:nvPr/>
        </p:nvSpPr>
        <p:spPr>
          <a:xfrm>
            <a:off x="3197201" y="3950722"/>
            <a:ext cx="289310" cy="948978"/>
          </a:xfrm>
          <a:prstGeom prst="rect">
            <a:avLst/>
          </a:prstGeom>
          <a:noFill/>
        </p:spPr>
        <p:txBody>
          <a:bodyPr wrap="square" rtlCol="0">
            <a:spAutoFit/>
          </a:bodyPr>
          <a:lstStyle/>
          <a:p>
            <a:pPr algn="ctr">
              <a:lnSpc>
                <a:spcPts val="3200"/>
              </a:lnSpc>
            </a:pPr>
            <a:r>
              <a:rPr lang="en-GB" sz="3600" dirty="0">
                <a:solidFill>
                  <a:schemeClr val="tx1">
                    <a:lumMod val="90000"/>
                    <a:lumOff val="10000"/>
                  </a:schemeClr>
                </a:solidFill>
                <a:latin typeface="Kalam" panose="02000000000000000000" pitchFamily="2" charset="0"/>
                <a:cs typeface="Kalam" panose="02000000000000000000" pitchFamily="2" charset="0"/>
              </a:rPr>
              <a:t>5</a:t>
            </a:r>
          </a:p>
          <a:p>
            <a:pPr algn="ctr">
              <a:lnSpc>
                <a:spcPts val="3200"/>
              </a:lnSpc>
            </a:pPr>
            <a:r>
              <a:rPr lang="en-GB" sz="3600" dirty="0">
                <a:solidFill>
                  <a:schemeClr val="tx1">
                    <a:lumMod val="90000"/>
                    <a:lumOff val="10000"/>
                  </a:schemeClr>
                </a:solidFill>
                <a:latin typeface="Kalam" panose="02000000000000000000" pitchFamily="2" charset="0"/>
                <a:cs typeface="Kalam" panose="02000000000000000000" pitchFamily="2" charset="0"/>
              </a:rPr>
              <a:t>9</a:t>
            </a:r>
          </a:p>
        </p:txBody>
      </p:sp>
      <p:sp>
        <p:nvSpPr>
          <p:cNvPr id="49" name="Oval 48"/>
          <p:cNvSpPr/>
          <p:nvPr/>
        </p:nvSpPr>
        <p:spPr>
          <a:xfrm>
            <a:off x="4215250" y="3885946"/>
            <a:ext cx="684000" cy="684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3197201" y="2793669"/>
            <a:ext cx="289310" cy="323165"/>
          </a:xfrm>
          <a:prstGeom prst="rect">
            <a:avLst/>
          </a:prstGeom>
          <a:noFill/>
        </p:spPr>
        <p:txBody>
          <a:bodyPr wrap="square" rtlCol="0">
            <a:spAutoFit/>
          </a:bodyPr>
          <a:lstStyle/>
          <a:p>
            <a:pPr algn="ctr">
              <a:lnSpc>
                <a:spcPts val="1800"/>
              </a:lnSpc>
            </a:pPr>
            <a:r>
              <a:rPr lang="en-GB" sz="3600" dirty="0">
                <a:solidFill>
                  <a:srgbClr val="00B050"/>
                </a:solidFill>
                <a:latin typeface="Kalam" panose="02000000000000000000" pitchFamily="2" charset="0"/>
                <a:cs typeface="Kalam" panose="02000000000000000000" pitchFamily="2" charset="0"/>
              </a:rPr>
              <a:t>2</a:t>
            </a:r>
          </a:p>
        </p:txBody>
      </p:sp>
      <p:sp>
        <p:nvSpPr>
          <p:cNvPr id="51" name="TextBox 50"/>
          <p:cNvSpPr txBox="1"/>
          <p:nvPr/>
        </p:nvSpPr>
        <p:spPr>
          <a:xfrm>
            <a:off x="4199116" y="4193591"/>
            <a:ext cx="729556" cy="419346"/>
          </a:xfrm>
          <a:prstGeom prst="rect">
            <a:avLst/>
          </a:prstGeom>
          <a:noFill/>
        </p:spPr>
        <p:txBody>
          <a:bodyPr wrap="square" rtlCol="0">
            <a:spAutoFit/>
          </a:bodyPr>
          <a:lstStyle/>
          <a:p>
            <a:pPr algn="ctr">
              <a:lnSpc>
                <a:spcPts val="1800"/>
              </a:lnSpc>
            </a:pPr>
            <a:r>
              <a:rPr lang="en-GB" sz="4000" dirty="0">
                <a:solidFill>
                  <a:srgbClr val="00B050"/>
                </a:solidFill>
                <a:latin typeface="Kalam" panose="02000000000000000000" pitchFamily="2" charset="0"/>
                <a:cs typeface="Kalam" panose="02000000000000000000" pitchFamily="2" charset="0"/>
              </a:rPr>
              <a:t>36</a:t>
            </a:r>
          </a:p>
        </p:txBody>
      </p:sp>
      <p:sp>
        <p:nvSpPr>
          <p:cNvPr id="19" name="Rectangle 18"/>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20" name="Straight Connector 19"/>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951678"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sp>
        <p:nvSpPr>
          <p:cNvPr id="16" name="Rectangle 15"/>
          <p:cNvSpPr/>
          <p:nvPr/>
        </p:nvSpPr>
        <p:spPr>
          <a:xfrm>
            <a:off x="693175" y="1360438"/>
            <a:ext cx="4213122" cy="2862322"/>
          </a:xfrm>
          <a:prstGeom prst="rect">
            <a:avLst/>
          </a:prstGeom>
        </p:spPr>
        <p:txBody>
          <a:bodyPr wrap="square">
            <a:spAutoFit/>
          </a:bodyPr>
          <a:lstStyle/>
          <a:p>
            <a:r>
              <a:rPr lang="en-GB" dirty="0"/>
              <a:t>Taylor has a bag of 15 coins. He throws some (but not all of them) into the air. A quarter of them land on tails while the rest land on heads. </a:t>
            </a:r>
          </a:p>
          <a:p>
            <a:endParaRPr lang="en-GB" dirty="0"/>
          </a:p>
          <a:p>
            <a:r>
              <a:rPr lang="en-GB" dirty="0"/>
              <a:t>Taylor turns over two of the coins and now half of them are tails.</a:t>
            </a:r>
          </a:p>
          <a:p>
            <a:r>
              <a:rPr lang="en-GB" dirty="0"/>
              <a:t> </a:t>
            </a:r>
          </a:p>
          <a:p>
            <a:r>
              <a:rPr lang="en-GB" dirty="0"/>
              <a:t>How many coins did Taylor throw up into the air at the beginning?</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74075">
            <a:off x="4952788" y="2869202"/>
            <a:ext cx="902025" cy="907763"/>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3196">
            <a:off x="4987238" y="1311664"/>
            <a:ext cx="909032" cy="906867"/>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48351">
            <a:off x="5455535" y="3997445"/>
            <a:ext cx="909032" cy="906867"/>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9967">
            <a:off x="5746338" y="2096014"/>
            <a:ext cx="909032" cy="906867"/>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98576">
            <a:off x="6619135" y="3209463"/>
            <a:ext cx="909032" cy="90686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3196">
            <a:off x="6954976" y="4282249"/>
            <a:ext cx="909032" cy="906867"/>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08912">
            <a:off x="7457917" y="2505865"/>
            <a:ext cx="909032" cy="906867"/>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682348"/>
            <a:ext cx="902025" cy="907763"/>
          </a:xfrm>
          <a:prstGeom prst="rect">
            <a:avLst/>
          </a:prstGeom>
        </p:spPr>
      </p:pic>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89473">
            <a:off x="6958480" y="4270717"/>
            <a:ext cx="902025" cy="907763"/>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28169">
            <a:off x="5451816" y="3996996"/>
            <a:ext cx="902025" cy="907763"/>
          </a:xfrm>
          <a:prstGeom prst="rect">
            <a:avLst/>
          </a:prstGeom>
        </p:spPr>
      </p:pic>
      <p:sp>
        <p:nvSpPr>
          <p:cNvPr id="49" name="Rectangle 48"/>
          <p:cNvSpPr/>
          <p:nvPr/>
        </p:nvSpPr>
        <p:spPr>
          <a:xfrm>
            <a:off x="693175" y="4355266"/>
            <a:ext cx="433753" cy="369332"/>
          </a:xfrm>
          <a:prstGeom prst="rect">
            <a:avLst/>
          </a:prstGeom>
        </p:spPr>
        <p:txBody>
          <a:bodyPr wrap="square">
            <a:spAutoFit/>
          </a:bodyPr>
          <a:lstStyle/>
          <a:p>
            <a:r>
              <a:rPr lang="en-GB" dirty="0">
                <a:solidFill>
                  <a:srgbClr val="00B050"/>
                </a:solidFill>
              </a:rPr>
              <a:t>8</a:t>
            </a:r>
          </a:p>
        </p:txBody>
      </p:sp>
      <p:sp>
        <p:nvSpPr>
          <p:cNvPr id="18" name="Rectangle 17"/>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19" name="Straight Connector 18"/>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14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xit" presetSubtype="0" fill="hold" nodeType="clickEffect">
                                  <p:stCondLst>
                                    <p:cond delay="0"/>
                                  </p:stCondLst>
                                  <p:childTnLst>
                                    <p:animEffect transition="out" filter="fade">
                                      <p:cBhvr>
                                        <p:cTn id="32" dur="2000"/>
                                        <p:tgtEl>
                                          <p:spTgt spid="44"/>
                                        </p:tgtEl>
                                      </p:cBhvr>
                                    </p:animEffect>
                                    <p:anim calcmode="lin" valueType="num">
                                      <p:cBhvr>
                                        <p:cTn id="33" dur="2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4" dur="2000"/>
                                        <p:tgtEl>
                                          <p:spTgt spid="44"/>
                                        </p:tgtEl>
                                        <p:attrNameLst>
                                          <p:attrName>ppt_h</p:attrName>
                                        </p:attrNameLst>
                                      </p:cBhvr>
                                      <p:tavLst>
                                        <p:tav tm="0">
                                          <p:val>
                                            <p:strVal val="ppt_h"/>
                                          </p:val>
                                        </p:tav>
                                        <p:tav tm="100000">
                                          <p:val>
                                            <p:strVal val="ppt_h"/>
                                          </p:val>
                                        </p:tav>
                                      </p:tavLst>
                                    </p:anim>
                                    <p:set>
                                      <p:cBhvr>
                                        <p:cTn id="35" dur="1" fill="hold">
                                          <p:stCondLst>
                                            <p:cond delay="1999"/>
                                          </p:stCondLst>
                                        </p:cTn>
                                        <p:tgtEl>
                                          <p:spTgt spid="44"/>
                                        </p:tgtEl>
                                        <p:attrNameLst>
                                          <p:attrName>style.visibility</p:attrName>
                                        </p:attrNameLst>
                                      </p:cBhvr>
                                      <p:to>
                                        <p:strVal val="hidden"/>
                                      </p:to>
                                    </p:set>
                                  </p:childTnLst>
                                </p:cTn>
                              </p:par>
                              <p:par>
                                <p:cTn id="36" presetID="45" presetClass="exit" presetSubtype="0" fill="hold" nodeType="withEffect">
                                  <p:stCondLst>
                                    <p:cond delay="0"/>
                                  </p:stCondLst>
                                  <p:childTnLst>
                                    <p:animEffect transition="out" filter="fade">
                                      <p:cBhvr>
                                        <p:cTn id="37" dur="2000"/>
                                        <p:tgtEl>
                                          <p:spTgt spid="41"/>
                                        </p:tgtEl>
                                      </p:cBhvr>
                                    </p:animEffect>
                                    <p:anim calcmode="lin" valueType="num">
                                      <p:cBhvr>
                                        <p:cTn id="38" dur="2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41"/>
                                        </p:tgtEl>
                                        <p:attrNameLst>
                                          <p:attrName>ppt_h</p:attrName>
                                        </p:attrNameLst>
                                      </p:cBhvr>
                                      <p:tavLst>
                                        <p:tav tm="0">
                                          <p:val>
                                            <p:strVal val="ppt_h"/>
                                          </p:val>
                                        </p:tav>
                                        <p:tav tm="100000">
                                          <p:val>
                                            <p:strVal val="ppt_h"/>
                                          </p:val>
                                        </p:tav>
                                      </p:tavLst>
                                    </p:anim>
                                    <p:set>
                                      <p:cBhvr>
                                        <p:cTn id="40" dur="1" fill="hold">
                                          <p:stCondLst>
                                            <p:cond delay="1999"/>
                                          </p:stCondLst>
                                        </p:cTn>
                                        <p:tgtEl>
                                          <p:spTgt spid="41"/>
                                        </p:tgtEl>
                                        <p:attrNameLst>
                                          <p:attrName>style.visibility</p:attrName>
                                        </p:attrNameLst>
                                      </p:cBhvr>
                                      <p:to>
                                        <p:strVal val="hidden"/>
                                      </p:to>
                                    </p:set>
                                  </p:childTnLst>
                                </p:cTn>
                              </p:par>
                              <p:par>
                                <p:cTn id="41" presetID="45" presetClass="entr" presetSubtype="0" fill="hold" nodeType="withEffect">
                                  <p:stCondLst>
                                    <p:cond delay="3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000"/>
                                        <p:tgtEl>
                                          <p:spTgt spid="47"/>
                                        </p:tgtEl>
                                      </p:cBhvr>
                                    </p:animEffect>
                                    <p:anim calcmode="lin" valueType="num">
                                      <p:cBhvr>
                                        <p:cTn id="44" dur="2000" fill="hold"/>
                                        <p:tgtEl>
                                          <p:spTgt spid="47"/>
                                        </p:tgtEl>
                                        <p:attrNameLst>
                                          <p:attrName>ppt_w</p:attrName>
                                        </p:attrNameLst>
                                      </p:cBhvr>
                                      <p:tavLst>
                                        <p:tav tm="0" fmla="#ppt_w*sin(2.5*pi*$)">
                                          <p:val>
                                            <p:fltVal val="0"/>
                                          </p:val>
                                        </p:tav>
                                        <p:tav tm="100000">
                                          <p:val>
                                            <p:fltVal val="1"/>
                                          </p:val>
                                        </p:tav>
                                      </p:tavLst>
                                    </p:anim>
                                    <p:anim calcmode="lin" valueType="num">
                                      <p:cBhvr>
                                        <p:cTn id="45" dur="2000" fill="hold"/>
                                        <p:tgtEl>
                                          <p:spTgt spid="47"/>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3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2000"/>
                                        <p:tgtEl>
                                          <p:spTgt spid="48"/>
                                        </p:tgtEl>
                                      </p:cBhvr>
                                    </p:animEffect>
                                    <p:anim calcmode="lin" valueType="num">
                                      <p:cBhvr>
                                        <p:cTn id="49" dur="2000" fill="hold"/>
                                        <p:tgtEl>
                                          <p:spTgt spid="48"/>
                                        </p:tgtEl>
                                        <p:attrNameLst>
                                          <p:attrName>ppt_w</p:attrName>
                                        </p:attrNameLst>
                                      </p:cBhvr>
                                      <p:tavLst>
                                        <p:tav tm="0" fmla="#ppt_w*sin(2.5*pi*$)">
                                          <p:val>
                                            <p:fltVal val="0"/>
                                          </p:val>
                                        </p:tav>
                                        <p:tav tm="100000">
                                          <p:val>
                                            <p:fltVal val="1"/>
                                          </p:val>
                                        </p:tav>
                                      </p:tavLst>
                                    </p:anim>
                                    <p:anim calcmode="lin" valueType="num">
                                      <p:cBhvr>
                                        <p:cTn id="50" dur="20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951678"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sp>
        <p:nvSpPr>
          <p:cNvPr id="16" name="Rectangle 15"/>
          <p:cNvSpPr/>
          <p:nvPr/>
        </p:nvSpPr>
        <p:spPr>
          <a:xfrm>
            <a:off x="693175" y="1360438"/>
            <a:ext cx="4213122" cy="369332"/>
          </a:xfrm>
          <a:prstGeom prst="rect">
            <a:avLst/>
          </a:prstGeom>
        </p:spPr>
        <p:txBody>
          <a:bodyPr wrap="square">
            <a:spAutoFit/>
          </a:bodyPr>
          <a:lstStyle/>
          <a:p>
            <a:r>
              <a:rPr lang="en-GB" dirty="0"/>
              <a:t>Solve this problem.</a:t>
            </a:r>
          </a:p>
        </p:txBody>
      </p:sp>
      <p:sp>
        <p:nvSpPr>
          <p:cNvPr id="2" name="Rectangle 1"/>
          <p:cNvSpPr/>
          <p:nvPr/>
        </p:nvSpPr>
        <p:spPr>
          <a:xfrm>
            <a:off x="688995" y="1867920"/>
            <a:ext cx="3326952" cy="3693319"/>
          </a:xfrm>
          <a:prstGeom prst="rect">
            <a:avLst/>
          </a:prstGeom>
        </p:spPr>
        <p:txBody>
          <a:bodyPr wrap="square">
            <a:spAutoFit/>
          </a:bodyPr>
          <a:lstStyle/>
          <a:p>
            <a:r>
              <a:rPr lang="en-GB" dirty="0"/>
              <a:t>Flavia saw 64 animals whilst on safari in Africa. </a:t>
            </a:r>
          </a:p>
          <a:p>
            <a:endParaRPr lang="en-GB" dirty="0"/>
          </a:p>
          <a:p>
            <a:pPr>
              <a:lnSpc>
                <a:spcPct val="120000"/>
              </a:lnSpc>
            </a:pPr>
            <a:r>
              <a:rPr lang="en-GB" dirty="0"/>
              <a:t>Some of the animals she saw were elephants,    of the animals she saw were lions and    of the animals she saw were giraffes.</a:t>
            </a:r>
          </a:p>
          <a:p>
            <a:endParaRPr lang="en-GB" dirty="0"/>
          </a:p>
          <a:p>
            <a:r>
              <a:rPr lang="en-GB" dirty="0"/>
              <a:t>What fraction and quantity </a:t>
            </a:r>
            <a:br>
              <a:rPr lang="en-GB" dirty="0"/>
            </a:br>
            <a:r>
              <a:rPr lang="en-GB" dirty="0"/>
              <a:t>of the 64 animals she saw were elephants?</a:t>
            </a:r>
          </a:p>
        </p:txBody>
      </p:sp>
      <p:grpSp>
        <p:nvGrpSpPr>
          <p:cNvPr id="19" name="Group 18"/>
          <p:cNvGrpSpPr/>
          <p:nvPr/>
        </p:nvGrpSpPr>
        <p:grpSpPr>
          <a:xfrm>
            <a:off x="2364828" y="3052042"/>
            <a:ext cx="293615" cy="553998"/>
            <a:chOff x="2390862" y="2835479"/>
            <a:chExt cx="293615" cy="553998"/>
          </a:xfrm>
        </p:grpSpPr>
        <p:sp>
          <p:nvSpPr>
            <p:cNvPr id="20" name="TextBox 19"/>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p>
            <a:p>
              <a:pPr algn="ctr">
                <a:lnSpc>
                  <a:spcPts val="1800"/>
                </a:lnSpc>
              </a:pPr>
              <a:r>
                <a:rPr lang="en-GB" dirty="0"/>
                <a:t>4</a:t>
              </a:r>
            </a:p>
          </p:txBody>
        </p:sp>
        <p:cxnSp>
          <p:nvCxnSpPr>
            <p:cNvPr id="21" name="Straight Connector 20"/>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171511" y="3704896"/>
            <a:ext cx="293615" cy="553998"/>
            <a:chOff x="2390862" y="2835479"/>
            <a:chExt cx="293615" cy="553998"/>
          </a:xfrm>
        </p:grpSpPr>
        <p:sp>
          <p:nvSpPr>
            <p:cNvPr id="23" name="TextBox 2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5</a:t>
              </a:r>
            </a:p>
            <a:p>
              <a:pPr algn="ctr">
                <a:lnSpc>
                  <a:spcPts val="1800"/>
                </a:lnSpc>
              </a:pPr>
              <a:r>
                <a:rPr lang="en-GB" dirty="0"/>
                <a:t>8</a:t>
              </a:r>
            </a:p>
          </p:txBody>
        </p:sp>
        <p:cxnSp>
          <p:nvCxnSpPr>
            <p:cNvPr id="24" name="Straight Connector 2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687842" y="606146"/>
            <a:ext cx="2747875" cy="2878543"/>
            <a:chOff x="4572000" y="617486"/>
            <a:chExt cx="3093859" cy="324098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05826"/>
              <a:ext cx="1692876" cy="18017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585" y="617486"/>
              <a:ext cx="1666274" cy="290542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2" y="2489101"/>
              <a:ext cx="2021984" cy="1369365"/>
            </a:xfrm>
            <a:prstGeom prst="rect">
              <a:avLst/>
            </a:prstGeom>
          </p:spPr>
        </p:pic>
      </p:grpSp>
      <p:sp>
        <p:nvSpPr>
          <p:cNvPr id="6" name="TextBox 5"/>
          <p:cNvSpPr txBox="1"/>
          <p:nvPr/>
        </p:nvSpPr>
        <p:spPr>
          <a:xfrm>
            <a:off x="4941839" y="4592908"/>
            <a:ext cx="2202564" cy="369332"/>
          </a:xfrm>
          <a:prstGeom prst="rect">
            <a:avLst/>
          </a:prstGeom>
          <a:noFill/>
        </p:spPr>
        <p:txBody>
          <a:bodyPr wrap="square" rtlCol="0">
            <a:spAutoFit/>
          </a:bodyPr>
          <a:lstStyle/>
          <a:p>
            <a:r>
              <a:rPr lang="en-GB" b="1" dirty="0">
                <a:solidFill>
                  <a:srgbClr val="00B0F0"/>
                </a:solidFill>
              </a:rPr>
              <a:t>lions</a:t>
            </a:r>
            <a:r>
              <a:rPr lang="en-GB" dirty="0"/>
              <a:t> =    =    = 16</a:t>
            </a:r>
          </a:p>
        </p:txBody>
      </p:sp>
      <p:grpSp>
        <p:nvGrpSpPr>
          <p:cNvPr id="30" name="Group 29"/>
          <p:cNvGrpSpPr/>
          <p:nvPr/>
        </p:nvGrpSpPr>
        <p:grpSpPr>
          <a:xfrm>
            <a:off x="5767706" y="4519625"/>
            <a:ext cx="293615" cy="553998"/>
            <a:chOff x="2390862" y="2835479"/>
            <a:chExt cx="293615" cy="553998"/>
          </a:xfrm>
        </p:grpSpPr>
        <p:sp>
          <p:nvSpPr>
            <p:cNvPr id="31" name="TextBox 30"/>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p>
            <a:p>
              <a:pPr algn="ctr">
                <a:lnSpc>
                  <a:spcPts val="1800"/>
                </a:lnSpc>
              </a:pPr>
              <a:r>
                <a:rPr lang="en-GB" dirty="0"/>
                <a:t>4</a:t>
              </a:r>
            </a:p>
          </p:txBody>
        </p:sp>
        <p:cxnSp>
          <p:nvCxnSpPr>
            <p:cNvPr id="32" name="Straight Connector 31"/>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200108" y="4519625"/>
            <a:ext cx="293615" cy="553998"/>
            <a:chOff x="2390862" y="2835479"/>
            <a:chExt cx="293615" cy="553998"/>
          </a:xfrm>
        </p:grpSpPr>
        <p:sp>
          <p:nvSpPr>
            <p:cNvPr id="34" name="TextBox 33"/>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br>
                <a:rPr lang="en-GB" dirty="0"/>
              </a:br>
              <a:r>
                <a:rPr lang="en-GB" dirty="0"/>
                <a:t>8</a:t>
              </a:r>
            </a:p>
          </p:txBody>
        </p:sp>
        <p:cxnSp>
          <p:nvCxnSpPr>
            <p:cNvPr id="35" name="Straight Connector 34"/>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941839" y="5132861"/>
            <a:ext cx="2202564" cy="369332"/>
          </a:xfrm>
          <a:prstGeom prst="rect">
            <a:avLst/>
          </a:prstGeom>
          <a:noFill/>
        </p:spPr>
        <p:txBody>
          <a:bodyPr wrap="square" rtlCol="0">
            <a:spAutoFit/>
          </a:bodyPr>
          <a:lstStyle/>
          <a:p>
            <a:r>
              <a:rPr lang="en-GB" b="1" dirty="0">
                <a:solidFill>
                  <a:srgbClr val="87BD31"/>
                </a:solidFill>
              </a:rPr>
              <a:t>giraffes</a:t>
            </a:r>
            <a:r>
              <a:rPr lang="en-GB" dirty="0"/>
              <a:t> =    = 40</a:t>
            </a:r>
          </a:p>
        </p:txBody>
      </p:sp>
      <p:grpSp>
        <p:nvGrpSpPr>
          <p:cNvPr id="37" name="Group 36"/>
          <p:cNvGrpSpPr/>
          <p:nvPr/>
        </p:nvGrpSpPr>
        <p:grpSpPr>
          <a:xfrm>
            <a:off x="6082031" y="5078628"/>
            <a:ext cx="293615" cy="553998"/>
            <a:chOff x="2390862" y="2835479"/>
            <a:chExt cx="293615" cy="553998"/>
          </a:xfrm>
        </p:grpSpPr>
        <p:sp>
          <p:nvSpPr>
            <p:cNvPr id="38" name="TextBox 37"/>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5</a:t>
              </a:r>
              <a:br>
                <a:rPr lang="en-GB" dirty="0"/>
              </a:br>
              <a:r>
                <a:rPr lang="en-GB" dirty="0"/>
                <a:t>8</a:t>
              </a:r>
            </a:p>
          </p:txBody>
        </p:sp>
        <p:cxnSp>
          <p:nvCxnSpPr>
            <p:cNvPr id="39" name="Straight Connector 38"/>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4941839" y="5681486"/>
            <a:ext cx="2202564" cy="369332"/>
          </a:xfrm>
          <a:prstGeom prst="rect">
            <a:avLst/>
          </a:prstGeom>
          <a:noFill/>
        </p:spPr>
        <p:txBody>
          <a:bodyPr wrap="square" rtlCol="0">
            <a:spAutoFit/>
          </a:bodyPr>
          <a:lstStyle/>
          <a:p>
            <a:r>
              <a:rPr lang="en-GB" b="1" dirty="0">
                <a:solidFill>
                  <a:schemeClr val="accent1"/>
                </a:solidFill>
              </a:rPr>
              <a:t>elephants</a:t>
            </a:r>
            <a:r>
              <a:rPr lang="en-GB" dirty="0"/>
              <a:t> =    = 8</a:t>
            </a:r>
          </a:p>
        </p:txBody>
      </p:sp>
      <p:grpSp>
        <p:nvGrpSpPr>
          <p:cNvPr id="56" name="Group 55"/>
          <p:cNvGrpSpPr/>
          <p:nvPr/>
        </p:nvGrpSpPr>
        <p:grpSpPr>
          <a:xfrm>
            <a:off x="6253481" y="5627253"/>
            <a:ext cx="293615" cy="553998"/>
            <a:chOff x="2390862" y="2835479"/>
            <a:chExt cx="293615" cy="553998"/>
          </a:xfrm>
        </p:grpSpPr>
        <p:sp>
          <p:nvSpPr>
            <p:cNvPr id="57" name="TextBox 56"/>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8</a:t>
              </a:r>
            </a:p>
          </p:txBody>
        </p:sp>
        <p:cxnSp>
          <p:nvCxnSpPr>
            <p:cNvPr id="58" name="Straight Connector 57"/>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43" name="Table 42"/>
          <p:cNvGraphicFramePr>
            <a:graphicFrameLocks noGrp="1"/>
          </p:cNvGraphicFramePr>
          <p:nvPr>
            <p:extLst>
              <p:ext uri="{D42A27DB-BD31-4B8C-83A1-F6EECF244321}">
                <p14:modId xmlns:p14="http://schemas.microsoft.com/office/powerpoint/2010/main" val="2427255003"/>
              </p:ext>
            </p:extLst>
          </p:nvPr>
        </p:nvGraphicFramePr>
        <p:xfrm>
          <a:off x="4607811" y="3607964"/>
          <a:ext cx="3058048" cy="741680"/>
        </p:xfrm>
        <a:graphic>
          <a:graphicData uri="http://schemas.openxmlformats.org/drawingml/2006/table">
            <a:tbl>
              <a:tblPr>
                <a:tableStyleId>{5C22544A-7EE6-4342-B048-85BDC9FD1C3A}</a:tableStyleId>
              </a:tblPr>
              <a:tblGrid>
                <a:gridCol w="382256">
                  <a:extLst>
                    <a:ext uri="{9D8B030D-6E8A-4147-A177-3AD203B41FA5}">
                      <a16:colId xmlns:a16="http://schemas.microsoft.com/office/drawing/2014/main" val="20000"/>
                    </a:ext>
                  </a:extLst>
                </a:gridCol>
                <a:gridCol w="382256">
                  <a:extLst>
                    <a:ext uri="{9D8B030D-6E8A-4147-A177-3AD203B41FA5}">
                      <a16:colId xmlns:a16="http://schemas.microsoft.com/office/drawing/2014/main" val="20001"/>
                    </a:ext>
                  </a:extLst>
                </a:gridCol>
                <a:gridCol w="382256">
                  <a:extLst>
                    <a:ext uri="{9D8B030D-6E8A-4147-A177-3AD203B41FA5}">
                      <a16:colId xmlns:a16="http://schemas.microsoft.com/office/drawing/2014/main" val="20002"/>
                    </a:ext>
                  </a:extLst>
                </a:gridCol>
                <a:gridCol w="382256">
                  <a:extLst>
                    <a:ext uri="{9D8B030D-6E8A-4147-A177-3AD203B41FA5}">
                      <a16:colId xmlns:a16="http://schemas.microsoft.com/office/drawing/2014/main" val="20003"/>
                    </a:ext>
                  </a:extLst>
                </a:gridCol>
                <a:gridCol w="382256">
                  <a:extLst>
                    <a:ext uri="{9D8B030D-6E8A-4147-A177-3AD203B41FA5}">
                      <a16:colId xmlns:a16="http://schemas.microsoft.com/office/drawing/2014/main" val="20004"/>
                    </a:ext>
                  </a:extLst>
                </a:gridCol>
                <a:gridCol w="382256">
                  <a:extLst>
                    <a:ext uri="{9D8B030D-6E8A-4147-A177-3AD203B41FA5}">
                      <a16:colId xmlns:a16="http://schemas.microsoft.com/office/drawing/2014/main" val="20005"/>
                    </a:ext>
                  </a:extLst>
                </a:gridCol>
                <a:gridCol w="382256">
                  <a:extLst>
                    <a:ext uri="{9D8B030D-6E8A-4147-A177-3AD203B41FA5}">
                      <a16:colId xmlns:a16="http://schemas.microsoft.com/office/drawing/2014/main" val="20006"/>
                    </a:ext>
                  </a:extLst>
                </a:gridCol>
                <a:gridCol w="382256">
                  <a:extLst>
                    <a:ext uri="{9D8B030D-6E8A-4147-A177-3AD203B41FA5}">
                      <a16:colId xmlns:a16="http://schemas.microsoft.com/office/drawing/2014/main" val="20007"/>
                    </a:ext>
                  </a:extLst>
                </a:gridCol>
              </a:tblGrid>
              <a:tr h="370840">
                <a:tc gridSpan="8">
                  <a:txBody>
                    <a:bodyPr/>
                    <a:lstStyle/>
                    <a:p>
                      <a:pPr algn="ctr"/>
                      <a:r>
                        <a:rPr lang="en-GB"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1700579802"/>
              </p:ext>
            </p:extLst>
          </p:nvPr>
        </p:nvGraphicFramePr>
        <p:xfrm>
          <a:off x="4607811" y="3607964"/>
          <a:ext cx="3058048" cy="741680"/>
        </p:xfrm>
        <a:graphic>
          <a:graphicData uri="http://schemas.openxmlformats.org/drawingml/2006/table">
            <a:tbl>
              <a:tblPr>
                <a:tableStyleId>{5C22544A-7EE6-4342-B048-85BDC9FD1C3A}</a:tableStyleId>
              </a:tblPr>
              <a:tblGrid>
                <a:gridCol w="382256">
                  <a:extLst>
                    <a:ext uri="{9D8B030D-6E8A-4147-A177-3AD203B41FA5}">
                      <a16:colId xmlns:a16="http://schemas.microsoft.com/office/drawing/2014/main" val="20000"/>
                    </a:ext>
                  </a:extLst>
                </a:gridCol>
                <a:gridCol w="382256">
                  <a:extLst>
                    <a:ext uri="{9D8B030D-6E8A-4147-A177-3AD203B41FA5}">
                      <a16:colId xmlns:a16="http://schemas.microsoft.com/office/drawing/2014/main" val="20001"/>
                    </a:ext>
                  </a:extLst>
                </a:gridCol>
                <a:gridCol w="382256">
                  <a:extLst>
                    <a:ext uri="{9D8B030D-6E8A-4147-A177-3AD203B41FA5}">
                      <a16:colId xmlns:a16="http://schemas.microsoft.com/office/drawing/2014/main" val="20002"/>
                    </a:ext>
                  </a:extLst>
                </a:gridCol>
                <a:gridCol w="382256">
                  <a:extLst>
                    <a:ext uri="{9D8B030D-6E8A-4147-A177-3AD203B41FA5}">
                      <a16:colId xmlns:a16="http://schemas.microsoft.com/office/drawing/2014/main" val="20003"/>
                    </a:ext>
                  </a:extLst>
                </a:gridCol>
                <a:gridCol w="382256">
                  <a:extLst>
                    <a:ext uri="{9D8B030D-6E8A-4147-A177-3AD203B41FA5}">
                      <a16:colId xmlns:a16="http://schemas.microsoft.com/office/drawing/2014/main" val="20004"/>
                    </a:ext>
                  </a:extLst>
                </a:gridCol>
                <a:gridCol w="382256">
                  <a:extLst>
                    <a:ext uri="{9D8B030D-6E8A-4147-A177-3AD203B41FA5}">
                      <a16:colId xmlns:a16="http://schemas.microsoft.com/office/drawing/2014/main" val="20005"/>
                    </a:ext>
                  </a:extLst>
                </a:gridCol>
                <a:gridCol w="382256">
                  <a:extLst>
                    <a:ext uri="{9D8B030D-6E8A-4147-A177-3AD203B41FA5}">
                      <a16:colId xmlns:a16="http://schemas.microsoft.com/office/drawing/2014/main" val="20006"/>
                    </a:ext>
                  </a:extLst>
                </a:gridCol>
                <a:gridCol w="382256">
                  <a:extLst>
                    <a:ext uri="{9D8B030D-6E8A-4147-A177-3AD203B41FA5}">
                      <a16:colId xmlns:a16="http://schemas.microsoft.com/office/drawing/2014/main" val="20007"/>
                    </a:ext>
                  </a:extLst>
                </a:gridCol>
              </a:tblGrid>
              <a:tr h="370840">
                <a:tc gridSpan="8">
                  <a:txBody>
                    <a:bodyPr/>
                    <a:lstStyle/>
                    <a:p>
                      <a:pPr algn="ctr"/>
                      <a:r>
                        <a:rPr lang="en-GB"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125364037"/>
              </p:ext>
            </p:extLst>
          </p:nvPr>
        </p:nvGraphicFramePr>
        <p:xfrm>
          <a:off x="4607811" y="3607964"/>
          <a:ext cx="3058048" cy="741680"/>
        </p:xfrm>
        <a:graphic>
          <a:graphicData uri="http://schemas.openxmlformats.org/drawingml/2006/table">
            <a:tbl>
              <a:tblPr>
                <a:tableStyleId>{5C22544A-7EE6-4342-B048-85BDC9FD1C3A}</a:tableStyleId>
              </a:tblPr>
              <a:tblGrid>
                <a:gridCol w="382256">
                  <a:extLst>
                    <a:ext uri="{9D8B030D-6E8A-4147-A177-3AD203B41FA5}">
                      <a16:colId xmlns:a16="http://schemas.microsoft.com/office/drawing/2014/main" val="20000"/>
                    </a:ext>
                  </a:extLst>
                </a:gridCol>
                <a:gridCol w="382256">
                  <a:extLst>
                    <a:ext uri="{9D8B030D-6E8A-4147-A177-3AD203B41FA5}">
                      <a16:colId xmlns:a16="http://schemas.microsoft.com/office/drawing/2014/main" val="20001"/>
                    </a:ext>
                  </a:extLst>
                </a:gridCol>
                <a:gridCol w="382256">
                  <a:extLst>
                    <a:ext uri="{9D8B030D-6E8A-4147-A177-3AD203B41FA5}">
                      <a16:colId xmlns:a16="http://schemas.microsoft.com/office/drawing/2014/main" val="20002"/>
                    </a:ext>
                  </a:extLst>
                </a:gridCol>
                <a:gridCol w="382256">
                  <a:extLst>
                    <a:ext uri="{9D8B030D-6E8A-4147-A177-3AD203B41FA5}">
                      <a16:colId xmlns:a16="http://schemas.microsoft.com/office/drawing/2014/main" val="20003"/>
                    </a:ext>
                  </a:extLst>
                </a:gridCol>
                <a:gridCol w="382256">
                  <a:extLst>
                    <a:ext uri="{9D8B030D-6E8A-4147-A177-3AD203B41FA5}">
                      <a16:colId xmlns:a16="http://schemas.microsoft.com/office/drawing/2014/main" val="20004"/>
                    </a:ext>
                  </a:extLst>
                </a:gridCol>
                <a:gridCol w="382256">
                  <a:extLst>
                    <a:ext uri="{9D8B030D-6E8A-4147-A177-3AD203B41FA5}">
                      <a16:colId xmlns:a16="http://schemas.microsoft.com/office/drawing/2014/main" val="20005"/>
                    </a:ext>
                  </a:extLst>
                </a:gridCol>
                <a:gridCol w="382256">
                  <a:extLst>
                    <a:ext uri="{9D8B030D-6E8A-4147-A177-3AD203B41FA5}">
                      <a16:colId xmlns:a16="http://schemas.microsoft.com/office/drawing/2014/main" val="20006"/>
                    </a:ext>
                  </a:extLst>
                </a:gridCol>
                <a:gridCol w="382256">
                  <a:extLst>
                    <a:ext uri="{9D8B030D-6E8A-4147-A177-3AD203B41FA5}">
                      <a16:colId xmlns:a16="http://schemas.microsoft.com/office/drawing/2014/main" val="20007"/>
                    </a:ext>
                  </a:extLst>
                </a:gridCol>
              </a:tblGrid>
              <a:tr h="370840">
                <a:tc gridSpan="8">
                  <a:txBody>
                    <a:bodyPr/>
                    <a:lstStyle/>
                    <a:p>
                      <a:pPr algn="ctr"/>
                      <a:r>
                        <a:rPr lang="en-GB"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587137332"/>
              </p:ext>
            </p:extLst>
          </p:nvPr>
        </p:nvGraphicFramePr>
        <p:xfrm>
          <a:off x="4607811" y="3607964"/>
          <a:ext cx="3058048" cy="741680"/>
        </p:xfrm>
        <a:graphic>
          <a:graphicData uri="http://schemas.openxmlformats.org/drawingml/2006/table">
            <a:tbl>
              <a:tblPr>
                <a:tableStyleId>{5C22544A-7EE6-4342-B048-85BDC9FD1C3A}</a:tableStyleId>
              </a:tblPr>
              <a:tblGrid>
                <a:gridCol w="382256">
                  <a:extLst>
                    <a:ext uri="{9D8B030D-6E8A-4147-A177-3AD203B41FA5}">
                      <a16:colId xmlns:a16="http://schemas.microsoft.com/office/drawing/2014/main" val="20000"/>
                    </a:ext>
                  </a:extLst>
                </a:gridCol>
                <a:gridCol w="382256">
                  <a:extLst>
                    <a:ext uri="{9D8B030D-6E8A-4147-A177-3AD203B41FA5}">
                      <a16:colId xmlns:a16="http://schemas.microsoft.com/office/drawing/2014/main" val="20001"/>
                    </a:ext>
                  </a:extLst>
                </a:gridCol>
                <a:gridCol w="382256">
                  <a:extLst>
                    <a:ext uri="{9D8B030D-6E8A-4147-A177-3AD203B41FA5}">
                      <a16:colId xmlns:a16="http://schemas.microsoft.com/office/drawing/2014/main" val="20002"/>
                    </a:ext>
                  </a:extLst>
                </a:gridCol>
                <a:gridCol w="382256">
                  <a:extLst>
                    <a:ext uri="{9D8B030D-6E8A-4147-A177-3AD203B41FA5}">
                      <a16:colId xmlns:a16="http://schemas.microsoft.com/office/drawing/2014/main" val="20003"/>
                    </a:ext>
                  </a:extLst>
                </a:gridCol>
                <a:gridCol w="382256">
                  <a:extLst>
                    <a:ext uri="{9D8B030D-6E8A-4147-A177-3AD203B41FA5}">
                      <a16:colId xmlns:a16="http://schemas.microsoft.com/office/drawing/2014/main" val="20004"/>
                    </a:ext>
                  </a:extLst>
                </a:gridCol>
                <a:gridCol w="382256">
                  <a:extLst>
                    <a:ext uri="{9D8B030D-6E8A-4147-A177-3AD203B41FA5}">
                      <a16:colId xmlns:a16="http://schemas.microsoft.com/office/drawing/2014/main" val="20005"/>
                    </a:ext>
                  </a:extLst>
                </a:gridCol>
                <a:gridCol w="382256">
                  <a:extLst>
                    <a:ext uri="{9D8B030D-6E8A-4147-A177-3AD203B41FA5}">
                      <a16:colId xmlns:a16="http://schemas.microsoft.com/office/drawing/2014/main" val="20006"/>
                    </a:ext>
                  </a:extLst>
                </a:gridCol>
                <a:gridCol w="382256">
                  <a:extLst>
                    <a:ext uri="{9D8B030D-6E8A-4147-A177-3AD203B41FA5}">
                      <a16:colId xmlns:a16="http://schemas.microsoft.com/office/drawing/2014/main" val="20007"/>
                    </a:ext>
                  </a:extLst>
                </a:gridCol>
              </a:tblGrid>
              <a:tr h="370840">
                <a:tc gridSpan="8">
                  <a:txBody>
                    <a:bodyPr/>
                    <a:lstStyle/>
                    <a:p>
                      <a:pPr algn="ctr"/>
                      <a:r>
                        <a:rPr lang="en-GB"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BD3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bl>
          </a:graphicData>
        </a:graphic>
      </p:graphicFrame>
      <p:grpSp>
        <p:nvGrpSpPr>
          <p:cNvPr id="11" name="Group 10"/>
          <p:cNvGrpSpPr/>
          <p:nvPr/>
        </p:nvGrpSpPr>
        <p:grpSpPr>
          <a:xfrm>
            <a:off x="689518" y="5627253"/>
            <a:ext cx="3769546" cy="553998"/>
            <a:chOff x="714615" y="5679974"/>
            <a:chExt cx="3769546" cy="553998"/>
          </a:xfrm>
        </p:grpSpPr>
        <p:sp>
          <p:nvSpPr>
            <p:cNvPr id="10" name="Rectangle 9"/>
            <p:cNvSpPr/>
            <p:nvPr/>
          </p:nvSpPr>
          <p:spPr>
            <a:xfrm>
              <a:off x="920365" y="5737908"/>
              <a:ext cx="3563796" cy="369332"/>
            </a:xfrm>
            <a:prstGeom prst="rect">
              <a:avLst/>
            </a:prstGeom>
          </p:spPr>
          <p:txBody>
            <a:bodyPr wrap="none">
              <a:spAutoFit/>
            </a:bodyPr>
            <a:lstStyle/>
            <a:p>
              <a:r>
                <a:rPr lang="en-GB" dirty="0">
                  <a:solidFill>
                    <a:srgbClr val="00B050"/>
                  </a:solidFill>
                </a:rPr>
                <a:t>= 8 of the animals are elephants.</a:t>
              </a:r>
            </a:p>
          </p:txBody>
        </p:sp>
        <p:grpSp>
          <p:nvGrpSpPr>
            <p:cNvPr id="44" name="Group 43"/>
            <p:cNvGrpSpPr/>
            <p:nvPr/>
          </p:nvGrpSpPr>
          <p:grpSpPr>
            <a:xfrm>
              <a:off x="714615" y="5679974"/>
              <a:ext cx="293615" cy="553998"/>
              <a:chOff x="2390862" y="2835479"/>
              <a:chExt cx="293615" cy="553998"/>
            </a:xfrm>
          </p:grpSpPr>
          <p:sp>
            <p:nvSpPr>
              <p:cNvPr id="45" name="TextBox 44"/>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solidFill>
                      <a:srgbClr val="00B050"/>
                    </a:solidFill>
                  </a:rPr>
                  <a:t>1</a:t>
                </a:r>
                <a:br>
                  <a:rPr lang="en-GB" dirty="0">
                    <a:solidFill>
                      <a:srgbClr val="00B050"/>
                    </a:solidFill>
                  </a:rPr>
                </a:br>
                <a:r>
                  <a:rPr lang="en-GB" dirty="0">
                    <a:solidFill>
                      <a:srgbClr val="00B050"/>
                    </a:solidFill>
                  </a:rPr>
                  <a:t>8</a:t>
                </a:r>
              </a:p>
            </p:txBody>
          </p:sp>
          <p:cxnSp>
            <p:nvCxnSpPr>
              <p:cNvPr id="46" name="Straight Connector 45"/>
              <p:cNvCxnSpPr/>
              <p:nvPr/>
            </p:nvCxnSpPr>
            <p:spPr>
              <a:xfrm>
                <a:off x="2474251" y="3090972"/>
                <a:ext cx="12607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48" name="Straight Connector 47"/>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99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951678"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sp>
        <p:nvSpPr>
          <p:cNvPr id="2" name="Rectangle 1"/>
          <p:cNvSpPr/>
          <p:nvPr/>
        </p:nvSpPr>
        <p:spPr>
          <a:xfrm>
            <a:off x="689459" y="1569309"/>
            <a:ext cx="3326952" cy="646331"/>
          </a:xfrm>
          <a:prstGeom prst="rect">
            <a:avLst/>
          </a:prstGeom>
        </p:spPr>
        <p:txBody>
          <a:bodyPr wrap="square">
            <a:spAutoFit/>
          </a:bodyPr>
          <a:lstStyle/>
          <a:p>
            <a:r>
              <a:rPr lang="en-GB" dirty="0"/>
              <a:t>Use all the digit cards once to complete this calculation.</a:t>
            </a:r>
            <a:endParaRPr lang="en-GB" dirty="0">
              <a:latin typeface="Twinkl" pitchFamily="2" charset="0"/>
            </a:endParaRPr>
          </a:p>
        </p:txBody>
      </p:sp>
      <p:grpSp>
        <p:nvGrpSpPr>
          <p:cNvPr id="11" name="Group 10"/>
          <p:cNvGrpSpPr/>
          <p:nvPr/>
        </p:nvGrpSpPr>
        <p:grpSpPr>
          <a:xfrm>
            <a:off x="792163" y="2434282"/>
            <a:ext cx="3243649" cy="778475"/>
            <a:chOff x="4116411" y="1569309"/>
            <a:chExt cx="3243649" cy="778475"/>
          </a:xfrm>
        </p:grpSpPr>
        <p:sp>
          <p:nvSpPr>
            <p:cNvPr id="8" name="Rectangle 7"/>
            <p:cNvSpPr/>
            <p:nvPr/>
          </p:nvSpPr>
          <p:spPr>
            <a:xfrm>
              <a:off x="4116411" y="1569309"/>
              <a:ext cx="630196" cy="778475"/>
            </a:xfrm>
            <a:prstGeom prst="rect">
              <a:avLst/>
            </a:prstGeom>
            <a:solidFill>
              <a:srgbClr val="FFE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239291" y="1627541"/>
              <a:ext cx="407773" cy="707886"/>
            </a:xfrm>
            <a:prstGeom prst="rect">
              <a:avLst/>
            </a:prstGeom>
            <a:noFill/>
          </p:spPr>
          <p:txBody>
            <a:bodyPr wrap="square" rtlCol="0">
              <a:spAutoFit/>
            </a:bodyPr>
            <a:lstStyle/>
            <a:p>
              <a:r>
                <a:rPr lang="en-GB" sz="4000" dirty="0">
                  <a:latin typeface="Kalam" panose="02000000000000000000" pitchFamily="2" charset="0"/>
                  <a:cs typeface="Kalam" panose="02000000000000000000" pitchFamily="2" charset="0"/>
                </a:rPr>
                <a:t>1</a:t>
              </a:r>
            </a:p>
          </p:txBody>
        </p:sp>
        <p:sp>
          <p:nvSpPr>
            <p:cNvPr id="40" name="Rectangle 39"/>
            <p:cNvSpPr/>
            <p:nvPr/>
          </p:nvSpPr>
          <p:spPr>
            <a:xfrm>
              <a:off x="4987562" y="1569309"/>
              <a:ext cx="630196" cy="778475"/>
            </a:xfrm>
            <a:prstGeom prst="rect">
              <a:avLst/>
            </a:prstGeom>
            <a:solidFill>
              <a:srgbClr val="FFE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5085728" y="1627541"/>
              <a:ext cx="407773" cy="707886"/>
            </a:xfrm>
            <a:prstGeom prst="rect">
              <a:avLst/>
            </a:prstGeom>
            <a:noFill/>
          </p:spPr>
          <p:txBody>
            <a:bodyPr wrap="square" rtlCol="0">
              <a:spAutoFit/>
            </a:bodyPr>
            <a:lstStyle/>
            <a:p>
              <a:r>
                <a:rPr lang="en-GB" sz="4000" dirty="0">
                  <a:latin typeface="Kalam" panose="02000000000000000000" pitchFamily="2" charset="0"/>
                  <a:cs typeface="Kalam" panose="02000000000000000000" pitchFamily="2" charset="0"/>
                </a:rPr>
                <a:t>3</a:t>
              </a:r>
            </a:p>
          </p:txBody>
        </p:sp>
        <p:sp>
          <p:nvSpPr>
            <p:cNvPr id="42" name="Rectangle 41"/>
            <p:cNvSpPr/>
            <p:nvPr/>
          </p:nvSpPr>
          <p:spPr>
            <a:xfrm>
              <a:off x="5858713" y="1569309"/>
              <a:ext cx="630196" cy="778475"/>
            </a:xfrm>
            <a:prstGeom prst="rect">
              <a:avLst/>
            </a:prstGeom>
            <a:solidFill>
              <a:srgbClr val="FFE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5944522" y="1627541"/>
              <a:ext cx="407773" cy="707886"/>
            </a:xfrm>
            <a:prstGeom prst="rect">
              <a:avLst/>
            </a:prstGeom>
            <a:noFill/>
          </p:spPr>
          <p:txBody>
            <a:bodyPr wrap="square" rtlCol="0">
              <a:spAutoFit/>
            </a:bodyPr>
            <a:lstStyle/>
            <a:p>
              <a:r>
                <a:rPr lang="en-GB" sz="4000" dirty="0">
                  <a:latin typeface="Kalam" panose="02000000000000000000" pitchFamily="2" charset="0"/>
                  <a:cs typeface="Kalam" panose="02000000000000000000" pitchFamily="2" charset="0"/>
                </a:rPr>
                <a:t>4</a:t>
              </a:r>
            </a:p>
          </p:txBody>
        </p:sp>
        <p:sp>
          <p:nvSpPr>
            <p:cNvPr id="44" name="Rectangle 43"/>
            <p:cNvSpPr/>
            <p:nvPr/>
          </p:nvSpPr>
          <p:spPr>
            <a:xfrm>
              <a:off x="6729864" y="1569309"/>
              <a:ext cx="630196" cy="778475"/>
            </a:xfrm>
            <a:prstGeom prst="rect">
              <a:avLst/>
            </a:prstGeom>
            <a:solidFill>
              <a:srgbClr val="FFE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6815673" y="1627541"/>
              <a:ext cx="407773" cy="707886"/>
            </a:xfrm>
            <a:prstGeom prst="rect">
              <a:avLst/>
            </a:prstGeom>
            <a:noFill/>
          </p:spPr>
          <p:txBody>
            <a:bodyPr wrap="square" rtlCol="0">
              <a:spAutoFit/>
            </a:bodyPr>
            <a:lstStyle/>
            <a:p>
              <a:r>
                <a:rPr lang="en-GB" sz="4000" dirty="0">
                  <a:latin typeface="Kalam" panose="02000000000000000000" pitchFamily="2" charset="0"/>
                  <a:cs typeface="Kalam" panose="02000000000000000000" pitchFamily="2" charset="0"/>
                </a:rPr>
                <a:t>5</a:t>
              </a: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32978"/>
          <a:stretch/>
        </p:blipFill>
        <p:spPr>
          <a:xfrm>
            <a:off x="4572001" y="1618736"/>
            <a:ext cx="4572000" cy="4317639"/>
          </a:xfrm>
          <a:prstGeom prst="rect">
            <a:avLst/>
          </a:prstGeom>
        </p:spPr>
      </p:pic>
      <p:sp>
        <p:nvSpPr>
          <p:cNvPr id="46" name="TextBox 45"/>
          <p:cNvSpPr txBox="1"/>
          <p:nvPr/>
        </p:nvSpPr>
        <p:spPr>
          <a:xfrm>
            <a:off x="5709567" y="2434282"/>
            <a:ext cx="2192683" cy="523220"/>
          </a:xfrm>
          <a:prstGeom prst="rect">
            <a:avLst/>
          </a:prstGeom>
          <a:noFill/>
        </p:spPr>
        <p:txBody>
          <a:bodyPr wrap="square" rtlCol="0">
            <a:spAutoFit/>
          </a:bodyPr>
          <a:lstStyle/>
          <a:p>
            <a:r>
              <a:rPr lang="en-GB" sz="2800" dirty="0">
                <a:latin typeface="Kalam" panose="02000000000000000000" pitchFamily="2" charset="0"/>
                <a:cs typeface="Kalam" panose="02000000000000000000" pitchFamily="2" charset="0"/>
              </a:rPr>
              <a:t>of 20 =</a:t>
            </a:r>
          </a:p>
        </p:txBody>
      </p:sp>
      <p:sp>
        <p:nvSpPr>
          <p:cNvPr id="14" name="Freeform 13"/>
          <p:cNvSpPr/>
          <p:nvPr/>
        </p:nvSpPr>
        <p:spPr>
          <a:xfrm>
            <a:off x="7060901" y="2434282"/>
            <a:ext cx="660700" cy="430684"/>
          </a:xfrm>
          <a:custGeom>
            <a:avLst/>
            <a:gdLst>
              <a:gd name="connsiteX0" fmla="*/ 12356 w 729048"/>
              <a:gd name="connsiteY0" fmla="*/ 0 h 531341"/>
              <a:gd name="connsiteX1" fmla="*/ 0 w 729048"/>
              <a:gd name="connsiteY1" fmla="*/ 494271 h 531341"/>
              <a:gd name="connsiteX2" fmla="*/ 729048 w 729048"/>
              <a:gd name="connsiteY2" fmla="*/ 531341 h 531341"/>
              <a:gd name="connsiteX3" fmla="*/ 716691 w 729048"/>
              <a:gd name="connsiteY3" fmla="*/ 74141 h 531341"/>
              <a:gd name="connsiteX4" fmla="*/ 12356 w 729048"/>
              <a:gd name="connsiteY4" fmla="*/ 0 h 531341"/>
              <a:gd name="connsiteX0" fmla="*/ 12356 w 729048"/>
              <a:gd name="connsiteY0" fmla="*/ 0 h 486891"/>
              <a:gd name="connsiteX1" fmla="*/ 0 w 729048"/>
              <a:gd name="connsiteY1" fmla="*/ 449821 h 486891"/>
              <a:gd name="connsiteX2" fmla="*/ 729048 w 729048"/>
              <a:gd name="connsiteY2" fmla="*/ 486891 h 486891"/>
              <a:gd name="connsiteX3" fmla="*/ 716691 w 729048"/>
              <a:gd name="connsiteY3" fmla="*/ 29691 h 486891"/>
              <a:gd name="connsiteX4" fmla="*/ 12356 w 729048"/>
              <a:gd name="connsiteY4" fmla="*/ 0 h 486891"/>
              <a:gd name="connsiteX0" fmla="*/ 12356 w 742091"/>
              <a:gd name="connsiteY0" fmla="*/ 0 h 486891"/>
              <a:gd name="connsiteX1" fmla="*/ 0 w 742091"/>
              <a:gd name="connsiteY1" fmla="*/ 449821 h 486891"/>
              <a:gd name="connsiteX2" fmla="*/ 729048 w 742091"/>
              <a:gd name="connsiteY2" fmla="*/ 486891 h 486891"/>
              <a:gd name="connsiteX3" fmla="*/ 742091 w 742091"/>
              <a:gd name="connsiteY3" fmla="*/ 42391 h 486891"/>
              <a:gd name="connsiteX4" fmla="*/ 12356 w 742091"/>
              <a:gd name="connsiteY4" fmla="*/ 0 h 486891"/>
              <a:gd name="connsiteX0" fmla="*/ 25056 w 754791"/>
              <a:gd name="connsiteY0" fmla="*/ 0 h 486891"/>
              <a:gd name="connsiteX1" fmla="*/ 0 w 754791"/>
              <a:gd name="connsiteY1" fmla="*/ 437121 h 486891"/>
              <a:gd name="connsiteX2" fmla="*/ 741748 w 754791"/>
              <a:gd name="connsiteY2" fmla="*/ 486891 h 486891"/>
              <a:gd name="connsiteX3" fmla="*/ 754791 w 754791"/>
              <a:gd name="connsiteY3" fmla="*/ 42391 h 486891"/>
              <a:gd name="connsiteX4" fmla="*/ 25056 w 754791"/>
              <a:gd name="connsiteY4" fmla="*/ 0 h 48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791" h="486891">
                <a:moveTo>
                  <a:pt x="25056" y="0"/>
                </a:moveTo>
                <a:lnTo>
                  <a:pt x="0" y="437121"/>
                </a:lnTo>
                <a:lnTo>
                  <a:pt x="741748" y="486891"/>
                </a:lnTo>
                <a:lnTo>
                  <a:pt x="754791" y="42391"/>
                </a:lnTo>
                <a:lnTo>
                  <a:pt x="25056" y="0"/>
                </a:lnTo>
                <a:close/>
              </a:path>
            </a:pathLst>
          </a:cu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5238750" y="2228850"/>
            <a:ext cx="298450" cy="298450"/>
          </a:xfrm>
          <a:custGeom>
            <a:avLst/>
            <a:gdLst>
              <a:gd name="connsiteX0" fmla="*/ 12700 w 298450"/>
              <a:gd name="connsiteY0" fmla="*/ 0 h 298450"/>
              <a:gd name="connsiteX1" fmla="*/ 298450 w 298450"/>
              <a:gd name="connsiteY1" fmla="*/ 0 h 298450"/>
              <a:gd name="connsiteX2" fmla="*/ 266700 w 298450"/>
              <a:gd name="connsiteY2" fmla="*/ 298450 h 298450"/>
              <a:gd name="connsiteX3" fmla="*/ 0 w 298450"/>
              <a:gd name="connsiteY3" fmla="*/ 298450 h 298450"/>
              <a:gd name="connsiteX4" fmla="*/ 12700 w 2984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50" h="298450">
                <a:moveTo>
                  <a:pt x="12700" y="0"/>
                </a:moveTo>
                <a:lnTo>
                  <a:pt x="298450" y="0"/>
                </a:lnTo>
                <a:lnTo>
                  <a:pt x="266700" y="298450"/>
                </a:lnTo>
                <a:lnTo>
                  <a:pt x="0" y="298450"/>
                </a:lnTo>
                <a:lnTo>
                  <a:pt x="12700" y="0"/>
                </a:lnTo>
                <a:close/>
              </a:path>
            </a:pathLst>
          </a:cu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5213350" y="2800350"/>
            <a:ext cx="292100" cy="298450"/>
          </a:xfrm>
          <a:custGeom>
            <a:avLst/>
            <a:gdLst>
              <a:gd name="connsiteX0" fmla="*/ 12700 w 292100"/>
              <a:gd name="connsiteY0" fmla="*/ 0 h 298450"/>
              <a:gd name="connsiteX1" fmla="*/ 292100 w 292100"/>
              <a:gd name="connsiteY1" fmla="*/ 6350 h 298450"/>
              <a:gd name="connsiteX2" fmla="*/ 266700 w 292100"/>
              <a:gd name="connsiteY2" fmla="*/ 298450 h 298450"/>
              <a:gd name="connsiteX3" fmla="*/ 0 w 292100"/>
              <a:gd name="connsiteY3" fmla="*/ 298450 h 298450"/>
              <a:gd name="connsiteX4" fmla="*/ 12700 w 29210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 h="298450">
                <a:moveTo>
                  <a:pt x="12700" y="0"/>
                </a:moveTo>
                <a:lnTo>
                  <a:pt x="292100" y="6350"/>
                </a:lnTo>
                <a:lnTo>
                  <a:pt x="266700" y="298450"/>
                </a:lnTo>
                <a:lnTo>
                  <a:pt x="0" y="298450"/>
                </a:lnTo>
                <a:lnTo>
                  <a:pt x="12700" y="0"/>
                </a:lnTo>
                <a:close/>
              </a:path>
            </a:pathLst>
          </a:custGeom>
          <a:no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5130800" y="2660392"/>
            <a:ext cx="462303"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186363" y="2126404"/>
            <a:ext cx="407773" cy="523220"/>
          </a:xfrm>
          <a:prstGeom prst="rect">
            <a:avLst/>
          </a:prstGeom>
          <a:noFill/>
        </p:spPr>
        <p:txBody>
          <a:bodyPr wrap="square" rtlCol="0">
            <a:spAutoFit/>
          </a:bodyPr>
          <a:lstStyle/>
          <a:p>
            <a:r>
              <a:rPr lang="en-GB" sz="2800" dirty="0">
                <a:solidFill>
                  <a:srgbClr val="00B050"/>
                </a:solidFill>
                <a:latin typeface="Kalam" panose="02000000000000000000" pitchFamily="2" charset="0"/>
                <a:cs typeface="Kalam" panose="02000000000000000000" pitchFamily="2" charset="0"/>
              </a:rPr>
              <a:t>3</a:t>
            </a:r>
          </a:p>
        </p:txBody>
      </p:sp>
      <p:sp>
        <p:nvSpPr>
          <p:cNvPr id="59" name="TextBox 58"/>
          <p:cNvSpPr txBox="1"/>
          <p:nvPr/>
        </p:nvSpPr>
        <p:spPr>
          <a:xfrm>
            <a:off x="5155513" y="2689284"/>
            <a:ext cx="407773" cy="523220"/>
          </a:xfrm>
          <a:prstGeom prst="rect">
            <a:avLst/>
          </a:prstGeom>
          <a:noFill/>
        </p:spPr>
        <p:txBody>
          <a:bodyPr wrap="square" rtlCol="0">
            <a:spAutoFit/>
          </a:bodyPr>
          <a:lstStyle/>
          <a:p>
            <a:r>
              <a:rPr lang="en-GB" sz="2800" dirty="0">
                <a:solidFill>
                  <a:srgbClr val="00B050"/>
                </a:solidFill>
                <a:latin typeface="Kalam" panose="02000000000000000000" pitchFamily="2" charset="0"/>
                <a:cs typeface="Kalam" panose="02000000000000000000" pitchFamily="2" charset="0"/>
              </a:rPr>
              <a:t>4</a:t>
            </a:r>
          </a:p>
        </p:txBody>
      </p:sp>
      <p:sp>
        <p:nvSpPr>
          <p:cNvPr id="60" name="TextBox 59"/>
          <p:cNvSpPr txBox="1"/>
          <p:nvPr/>
        </p:nvSpPr>
        <p:spPr>
          <a:xfrm rot="220366">
            <a:off x="7147412" y="2406212"/>
            <a:ext cx="597948" cy="523220"/>
          </a:xfrm>
          <a:prstGeom prst="rect">
            <a:avLst/>
          </a:prstGeom>
          <a:noFill/>
        </p:spPr>
        <p:txBody>
          <a:bodyPr wrap="square" rtlCol="0">
            <a:spAutoFit/>
          </a:bodyPr>
          <a:lstStyle/>
          <a:p>
            <a:r>
              <a:rPr lang="en-GB" sz="2800" dirty="0">
                <a:solidFill>
                  <a:srgbClr val="00B050"/>
                </a:solidFill>
                <a:latin typeface="Kalam" panose="02000000000000000000" pitchFamily="2" charset="0"/>
                <a:cs typeface="Kalam" panose="02000000000000000000" pitchFamily="2" charset="0"/>
              </a:rPr>
              <a:t>15</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8413" y="4097332"/>
            <a:ext cx="3084774" cy="954214"/>
          </a:xfrm>
          <a:prstGeom prst="rect">
            <a:avLst/>
          </a:prstGeom>
        </p:spPr>
      </p:pic>
      <p:sp>
        <p:nvSpPr>
          <p:cNvPr id="27" name="Rectangle 26"/>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28" name="Straight Connector 27"/>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9"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3107"/>
            <a:ext cx="2722090" cy="3849436"/>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426" y="2033107"/>
            <a:ext cx="2722090" cy="3849436"/>
          </a:xfrm>
          <a:prstGeom prst="rect">
            <a:avLst/>
          </a:prstGeom>
          <a:effectLst>
            <a:outerShdw blurRad="63500" sx="102000" sy="102000" algn="ctr" rotWithShape="0">
              <a:prstClr val="black">
                <a:alpha val="20000"/>
              </a:prst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65" t="1112" r="51572" b="10617"/>
          <a:stretch/>
        </p:blipFill>
        <p:spPr>
          <a:xfrm rot="1533908">
            <a:off x="2639821" y="2980180"/>
            <a:ext cx="720000" cy="1913755"/>
          </a:xfrm>
          <a:prstGeom prst="rect">
            <a:avLst/>
          </a:prstGeom>
        </p:spPr>
      </p:pic>
      <p:pic>
        <p:nvPicPr>
          <p:cNvPr id="7" name="Picture 6"/>
          <p:cNvPicPr>
            <a:picLocks noChangeAspect="1"/>
          </p:cNvPicPr>
          <p:nvPr/>
        </p:nvPicPr>
        <p:blipFill rotWithShape="1">
          <a:blip r:embed="rId6"/>
          <a:srcRect l="4097"/>
          <a:stretch/>
        </p:blipFill>
        <p:spPr>
          <a:xfrm>
            <a:off x="758536" y="2159931"/>
            <a:ext cx="1958655" cy="2133785"/>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sp>
        <p:nvSpPr>
          <p:cNvPr id="13" name="Rectangle 12"/>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spTree>
    <p:extLst>
      <p:ext uri="{BB962C8B-B14F-4D97-AF65-F5344CB8AC3E}">
        <p14:creationId xmlns:p14="http://schemas.microsoft.com/office/powerpoint/2010/main" val="177127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8360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87378"/>
            <a:ext cx="1406637" cy="933495"/>
          </a:xfrm>
          <a:prstGeom prst="rect">
            <a:avLst/>
          </a:prstGeom>
        </p:spPr>
      </p:pic>
      <p:sp>
        <p:nvSpPr>
          <p:cNvPr id="22" name="Rectangle 21"/>
          <p:cNvSpPr/>
          <p:nvPr/>
        </p:nvSpPr>
        <p:spPr>
          <a:xfrm>
            <a:off x="594362" y="6762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804862" y="1675066"/>
            <a:ext cx="7596187" cy="1107996"/>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Solve problems involving increasingly harder fractions to calculate quantities, and fractions to divide quantities, including non-unit fractions where the answer is a whole number.</a:t>
            </a:r>
          </a:p>
        </p:txBody>
      </p:sp>
      <p:sp>
        <p:nvSpPr>
          <p:cNvPr id="24" name="Rectangle 23"/>
          <p:cNvSpPr/>
          <p:nvPr/>
        </p:nvSpPr>
        <p:spPr>
          <a:xfrm>
            <a:off x="3073031" y="1244642"/>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774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766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Solve problems involving increasingly harder fractions to calculate quantities, and fractions to divide quantities, including non-unit fractions where the answer is a whole number.</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sp>
        <p:nvSpPr>
          <p:cNvPr id="2" name="TextBox 1"/>
          <p:cNvSpPr txBox="1"/>
          <p:nvPr/>
        </p:nvSpPr>
        <p:spPr>
          <a:xfrm>
            <a:off x="755650" y="1232955"/>
            <a:ext cx="7632700" cy="276999"/>
          </a:xfrm>
          <a:prstGeom prst="rect">
            <a:avLst/>
          </a:prstGeom>
          <a:noFill/>
        </p:spPr>
        <p:txBody>
          <a:bodyPr wrap="square" lIns="0" tIns="0" rIns="0" bIns="0" rtlCol="0">
            <a:spAutoFit/>
          </a:bodyPr>
          <a:lstStyle/>
          <a:p>
            <a:r>
              <a:rPr lang="en-GB" dirty="0"/>
              <a:t>Chen has 20 biscuits.</a:t>
            </a:r>
          </a:p>
        </p:txBody>
      </p:sp>
      <p:sp>
        <p:nvSpPr>
          <p:cNvPr id="97" name="Rectangle 96"/>
          <p:cNvSpPr/>
          <p:nvPr/>
        </p:nvSpPr>
        <p:spPr>
          <a:xfrm>
            <a:off x="3957859"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64704" y="2982520"/>
            <a:ext cx="1161982" cy="553998"/>
            <a:chOff x="1813012" y="2982520"/>
            <a:chExt cx="1161982" cy="553998"/>
          </a:xfrm>
        </p:grpSpPr>
        <p:grpSp>
          <p:nvGrpSpPr>
            <p:cNvPr id="11" name="Group 10"/>
            <p:cNvGrpSpPr/>
            <p:nvPr/>
          </p:nvGrpSpPr>
          <p:grpSpPr>
            <a:xfrm>
              <a:off x="1813012" y="2982520"/>
              <a:ext cx="293615" cy="553998"/>
              <a:chOff x="2390862" y="2835479"/>
              <a:chExt cx="293615" cy="553998"/>
            </a:xfrm>
          </p:grpSpPr>
          <p:sp>
            <p:nvSpPr>
              <p:cNvPr id="3" name="TextBox 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2</a:t>
                </a:r>
              </a:p>
            </p:txBody>
          </p:sp>
          <p:cxnSp>
            <p:nvCxnSpPr>
              <p:cNvPr id="7" name="Straight Connector 6"/>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022475" y="3033320"/>
              <a:ext cx="952519" cy="369332"/>
            </a:xfrm>
            <a:prstGeom prst="rect">
              <a:avLst/>
            </a:prstGeom>
            <a:noFill/>
          </p:spPr>
          <p:txBody>
            <a:bodyPr wrap="square" rtlCol="0">
              <a:spAutoFit/>
            </a:bodyPr>
            <a:lstStyle/>
            <a:p>
              <a:r>
                <a:rPr lang="en-GB" dirty="0"/>
                <a:t>of 20 =</a:t>
              </a:r>
            </a:p>
          </p:txBody>
        </p:sp>
      </p:grpSp>
      <p:grpSp>
        <p:nvGrpSpPr>
          <p:cNvPr id="14" name="Group 13"/>
          <p:cNvGrpSpPr/>
          <p:nvPr/>
        </p:nvGrpSpPr>
        <p:grpSpPr>
          <a:xfrm>
            <a:off x="2022515" y="3572401"/>
            <a:ext cx="1161982" cy="553998"/>
            <a:chOff x="3410018" y="2982520"/>
            <a:chExt cx="1161982" cy="553998"/>
          </a:xfrm>
        </p:grpSpPr>
        <p:grpSp>
          <p:nvGrpSpPr>
            <p:cNvPr id="16" name="Group 15"/>
            <p:cNvGrpSpPr/>
            <p:nvPr/>
          </p:nvGrpSpPr>
          <p:grpSpPr>
            <a:xfrm>
              <a:off x="3410018" y="2982520"/>
              <a:ext cx="293615" cy="553998"/>
              <a:chOff x="2390862" y="2835479"/>
              <a:chExt cx="293615" cy="553998"/>
            </a:xfrm>
          </p:grpSpPr>
          <p:sp>
            <p:nvSpPr>
              <p:cNvPr id="17" name="TextBox 16"/>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4</a:t>
                </a:r>
              </a:p>
            </p:txBody>
          </p:sp>
          <p:cxnSp>
            <p:nvCxnSpPr>
              <p:cNvPr id="18" name="Straight Connector 17"/>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619481" y="3033320"/>
              <a:ext cx="952519" cy="369332"/>
            </a:xfrm>
            <a:prstGeom prst="rect">
              <a:avLst/>
            </a:prstGeom>
            <a:noFill/>
          </p:spPr>
          <p:txBody>
            <a:bodyPr wrap="square" rtlCol="0">
              <a:spAutoFit/>
            </a:bodyPr>
            <a:lstStyle/>
            <a:p>
              <a:r>
                <a:rPr lang="en-GB" dirty="0"/>
                <a:t>of 20 =</a:t>
              </a:r>
            </a:p>
          </p:txBody>
        </p:sp>
      </p:grpSp>
      <p:grpSp>
        <p:nvGrpSpPr>
          <p:cNvPr id="15" name="Group 14"/>
          <p:cNvGrpSpPr/>
          <p:nvPr/>
        </p:nvGrpSpPr>
        <p:grpSpPr>
          <a:xfrm>
            <a:off x="3044811" y="4213515"/>
            <a:ext cx="1161982" cy="553998"/>
            <a:chOff x="4838822" y="2982520"/>
            <a:chExt cx="1161982" cy="553998"/>
          </a:xfrm>
        </p:grpSpPr>
        <p:grpSp>
          <p:nvGrpSpPr>
            <p:cNvPr id="20" name="Group 19"/>
            <p:cNvGrpSpPr/>
            <p:nvPr/>
          </p:nvGrpSpPr>
          <p:grpSpPr>
            <a:xfrm>
              <a:off x="4838822" y="2982520"/>
              <a:ext cx="293615" cy="553998"/>
              <a:chOff x="2390862" y="2835479"/>
              <a:chExt cx="293615" cy="553998"/>
            </a:xfrm>
          </p:grpSpPr>
          <p:sp>
            <p:nvSpPr>
              <p:cNvPr id="21" name="TextBox 20"/>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5</a:t>
                </a:r>
              </a:p>
            </p:txBody>
          </p:sp>
          <p:cxnSp>
            <p:nvCxnSpPr>
              <p:cNvPr id="22" name="Straight Connector 21"/>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048285" y="3033320"/>
              <a:ext cx="952519" cy="369332"/>
            </a:xfrm>
            <a:prstGeom prst="rect">
              <a:avLst/>
            </a:prstGeom>
            <a:noFill/>
          </p:spPr>
          <p:txBody>
            <a:bodyPr wrap="square" rtlCol="0">
              <a:spAutoFit/>
            </a:bodyPr>
            <a:lstStyle/>
            <a:p>
              <a:r>
                <a:rPr lang="en-GB" dirty="0"/>
                <a:t>of 20 =</a:t>
              </a:r>
            </a:p>
          </p:txBody>
        </p:sp>
      </p:grpSp>
      <p:grpSp>
        <p:nvGrpSpPr>
          <p:cNvPr id="29" name="Group 28"/>
          <p:cNvGrpSpPr/>
          <p:nvPr/>
        </p:nvGrpSpPr>
        <p:grpSpPr>
          <a:xfrm>
            <a:off x="3951678" y="4951596"/>
            <a:ext cx="1269314" cy="553998"/>
            <a:chOff x="6160294" y="2982520"/>
            <a:chExt cx="1269314" cy="553998"/>
          </a:xfrm>
        </p:grpSpPr>
        <p:grpSp>
          <p:nvGrpSpPr>
            <p:cNvPr id="24" name="Group 23"/>
            <p:cNvGrpSpPr/>
            <p:nvPr/>
          </p:nvGrpSpPr>
          <p:grpSpPr>
            <a:xfrm>
              <a:off x="6160294" y="2982520"/>
              <a:ext cx="499586" cy="553998"/>
              <a:chOff x="2390863" y="2835479"/>
              <a:chExt cx="323571" cy="553998"/>
            </a:xfrm>
          </p:grpSpPr>
          <p:sp>
            <p:nvSpPr>
              <p:cNvPr id="25" name="TextBox 24"/>
              <p:cNvSpPr txBox="1"/>
              <p:nvPr/>
            </p:nvSpPr>
            <p:spPr>
              <a:xfrm>
                <a:off x="2390863" y="2835479"/>
                <a:ext cx="323571" cy="553998"/>
              </a:xfrm>
              <a:prstGeom prst="rect">
                <a:avLst/>
              </a:prstGeom>
              <a:noFill/>
            </p:spPr>
            <p:txBody>
              <a:bodyPr wrap="square" rtlCol="0">
                <a:spAutoFit/>
              </a:bodyPr>
              <a:lstStyle/>
              <a:p>
                <a:pPr algn="ctr">
                  <a:lnSpc>
                    <a:spcPts val="1800"/>
                  </a:lnSpc>
                </a:pPr>
                <a:r>
                  <a:rPr lang="en-GB" dirty="0"/>
                  <a:t>1</a:t>
                </a:r>
                <a:br>
                  <a:rPr lang="en-GB" dirty="0"/>
                </a:br>
                <a:r>
                  <a:rPr lang="en-GB" dirty="0"/>
                  <a:t>10</a:t>
                </a:r>
              </a:p>
            </p:txBody>
          </p:sp>
          <p:cxnSp>
            <p:nvCxnSpPr>
              <p:cNvPr id="26" name="Straight Connector 25"/>
              <p:cNvCxnSpPr/>
              <p:nvPr/>
            </p:nvCxnSpPr>
            <p:spPr>
              <a:xfrm>
                <a:off x="2488129"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77089" y="3033320"/>
              <a:ext cx="952519" cy="369332"/>
            </a:xfrm>
            <a:prstGeom prst="rect">
              <a:avLst/>
            </a:prstGeom>
            <a:noFill/>
          </p:spPr>
          <p:txBody>
            <a:bodyPr wrap="square" rtlCol="0">
              <a:spAutoFit/>
            </a:bodyPr>
            <a:lstStyle/>
            <a:p>
              <a:r>
                <a:rPr lang="en-GB" dirty="0"/>
                <a:t>of 20 =</a:t>
              </a:r>
            </a:p>
          </p:txBody>
        </p:sp>
      </p:grpSp>
      <p:sp>
        <p:nvSpPr>
          <p:cNvPr id="28" name="TextBox 27"/>
          <p:cNvSpPr txBox="1"/>
          <p:nvPr/>
        </p:nvSpPr>
        <p:spPr>
          <a:xfrm>
            <a:off x="755650" y="2392205"/>
            <a:ext cx="7632700" cy="276999"/>
          </a:xfrm>
          <a:prstGeom prst="rect">
            <a:avLst/>
          </a:prstGeom>
          <a:noFill/>
        </p:spPr>
        <p:txBody>
          <a:bodyPr wrap="square" lIns="0" tIns="0" rIns="0" bIns="0" rtlCol="0">
            <a:spAutoFit/>
          </a:bodyPr>
          <a:lstStyle/>
          <a:p>
            <a:r>
              <a:rPr lang="en-GB" dirty="0">
                <a:latin typeface="Twinkl" pitchFamily="2" charset="0"/>
              </a:rPr>
              <a:t>Use the counters above to represent Chen’s biscuits and find:</a:t>
            </a:r>
            <a:endParaRPr lang="en-GB" dirty="0"/>
          </a:p>
        </p:txBody>
      </p:sp>
      <p:sp>
        <p:nvSpPr>
          <p:cNvPr id="33" name="TextBox 32"/>
          <p:cNvSpPr txBox="1"/>
          <p:nvPr/>
        </p:nvSpPr>
        <p:spPr>
          <a:xfrm>
            <a:off x="1819090" y="3079486"/>
            <a:ext cx="369948"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10</a:t>
            </a:r>
            <a:endParaRPr lang="en-GB" dirty="0">
              <a:solidFill>
                <a:srgbClr val="00B050"/>
              </a:solidFill>
            </a:endParaRPr>
          </a:p>
        </p:txBody>
      </p:sp>
      <p:sp>
        <p:nvSpPr>
          <p:cNvPr id="34" name="TextBox 33"/>
          <p:cNvSpPr txBox="1"/>
          <p:nvPr/>
        </p:nvSpPr>
        <p:spPr>
          <a:xfrm>
            <a:off x="3063758" y="3669367"/>
            <a:ext cx="326511"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5</a:t>
            </a:r>
            <a:endParaRPr lang="en-GB" dirty="0">
              <a:solidFill>
                <a:srgbClr val="00B050"/>
              </a:solidFill>
            </a:endParaRPr>
          </a:p>
        </p:txBody>
      </p:sp>
      <p:sp>
        <p:nvSpPr>
          <p:cNvPr id="35" name="TextBox 34"/>
          <p:cNvSpPr txBox="1"/>
          <p:nvPr/>
        </p:nvSpPr>
        <p:spPr>
          <a:xfrm>
            <a:off x="4099197" y="4310481"/>
            <a:ext cx="317059"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4</a:t>
            </a:r>
            <a:endParaRPr lang="en-GB" dirty="0">
              <a:solidFill>
                <a:srgbClr val="00B050"/>
              </a:solidFill>
            </a:endParaRPr>
          </a:p>
        </p:txBody>
      </p:sp>
      <p:sp>
        <p:nvSpPr>
          <p:cNvPr id="36" name="TextBox 35"/>
          <p:cNvSpPr txBox="1"/>
          <p:nvPr/>
        </p:nvSpPr>
        <p:spPr>
          <a:xfrm>
            <a:off x="5119255" y="5048562"/>
            <a:ext cx="222279"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2</a:t>
            </a:r>
            <a:endParaRPr lang="en-GB" dirty="0">
              <a:solidFill>
                <a:srgbClr val="00B050"/>
              </a:solidFill>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46" y="3292868"/>
            <a:ext cx="3366505" cy="3358363"/>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092" y="4536681"/>
            <a:ext cx="2794227" cy="2114550"/>
          </a:xfrm>
          <a:prstGeom prst="rect">
            <a:avLst/>
          </a:prstGeom>
        </p:spPr>
      </p:pic>
      <p:grpSp>
        <p:nvGrpSpPr>
          <p:cNvPr id="37" name="Group 36"/>
          <p:cNvGrpSpPr/>
          <p:nvPr/>
        </p:nvGrpSpPr>
        <p:grpSpPr>
          <a:xfrm>
            <a:off x="764704" y="1802129"/>
            <a:ext cx="7623646" cy="297901"/>
            <a:chOff x="764704" y="1802129"/>
            <a:chExt cx="7623646" cy="297901"/>
          </a:xfrm>
        </p:grpSpPr>
        <p:sp>
          <p:nvSpPr>
            <p:cNvPr id="32" name="Oval 31"/>
            <p:cNvSpPr/>
            <p:nvPr/>
          </p:nvSpPr>
          <p:spPr>
            <a:xfrm>
              <a:off x="764704"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150270"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1535836"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921402"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2306968"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2692534"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3078100"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3463666"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3849232"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4234798"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4620364"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5005930"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5391496"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5777062"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6162628"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6548194"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6933760"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7319326"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7704892"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8090449" y="1802129"/>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 name="Group 80"/>
          <p:cNvGrpSpPr/>
          <p:nvPr/>
        </p:nvGrpSpPr>
        <p:grpSpPr>
          <a:xfrm>
            <a:off x="764704" y="1809597"/>
            <a:ext cx="7647960" cy="297901"/>
            <a:chOff x="764704" y="1124245"/>
            <a:chExt cx="7647960" cy="297901"/>
          </a:xfrm>
        </p:grpSpPr>
        <p:grpSp>
          <p:nvGrpSpPr>
            <p:cNvPr id="39" name="Group 38"/>
            <p:cNvGrpSpPr/>
            <p:nvPr/>
          </p:nvGrpSpPr>
          <p:grpSpPr>
            <a:xfrm>
              <a:off x="764704" y="1124245"/>
              <a:ext cx="1616858" cy="297901"/>
              <a:chOff x="764704" y="1124245"/>
              <a:chExt cx="1616858" cy="297901"/>
            </a:xfrm>
          </p:grpSpPr>
          <p:sp>
            <p:nvSpPr>
              <p:cNvPr id="61" name="Oval 60"/>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208366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 name="Group 125"/>
            <p:cNvGrpSpPr/>
            <p:nvPr/>
          </p:nvGrpSpPr>
          <p:grpSpPr>
            <a:xfrm>
              <a:off x="2775593" y="1124245"/>
              <a:ext cx="1616858" cy="297901"/>
              <a:chOff x="790104" y="1124245"/>
              <a:chExt cx="1616858" cy="297901"/>
            </a:xfrm>
          </p:grpSpPr>
          <p:sp>
            <p:nvSpPr>
              <p:cNvPr id="127" name="Oval 126"/>
              <p:cNvSpPr/>
              <p:nvPr/>
            </p:nvSpPr>
            <p:spPr>
              <a:xfrm>
                <a:off x="7901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p:cNvSpPr/>
              <p:nvPr/>
            </p:nvSpPr>
            <p:spPr>
              <a:xfrm>
                <a:off x="11198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p:cNvSpPr/>
              <p:nvPr/>
            </p:nvSpPr>
            <p:spPr>
              <a:xfrm>
                <a:off x="14495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17793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210906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2" name="Group 131"/>
            <p:cNvGrpSpPr/>
            <p:nvPr/>
          </p:nvGrpSpPr>
          <p:grpSpPr>
            <a:xfrm>
              <a:off x="4761082" y="1124245"/>
              <a:ext cx="1616858" cy="297901"/>
              <a:chOff x="790104" y="1124245"/>
              <a:chExt cx="1616858" cy="297901"/>
            </a:xfrm>
          </p:grpSpPr>
          <p:sp>
            <p:nvSpPr>
              <p:cNvPr id="133" name="Oval 132"/>
              <p:cNvSpPr/>
              <p:nvPr/>
            </p:nvSpPr>
            <p:spPr>
              <a:xfrm>
                <a:off x="7901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p:cNvSpPr/>
              <p:nvPr/>
            </p:nvSpPr>
            <p:spPr>
              <a:xfrm>
                <a:off x="11198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p:cNvSpPr/>
              <p:nvPr/>
            </p:nvSpPr>
            <p:spPr>
              <a:xfrm>
                <a:off x="14495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p:cNvSpPr/>
              <p:nvPr/>
            </p:nvSpPr>
            <p:spPr>
              <a:xfrm>
                <a:off x="17793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210906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8" name="Group 137"/>
            <p:cNvGrpSpPr/>
            <p:nvPr/>
          </p:nvGrpSpPr>
          <p:grpSpPr>
            <a:xfrm>
              <a:off x="6795806" y="1124245"/>
              <a:ext cx="1616858" cy="297901"/>
              <a:chOff x="839339" y="1124245"/>
              <a:chExt cx="1616858" cy="297901"/>
            </a:xfrm>
          </p:grpSpPr>
          <p:sp>
            <p:nvSpPr>
              <p:cNvPr id="139" name="Oval 138"/>
              <p:cNvSpPr/>
              <p:nvPr/>
            </p:nvSpPr>
            <p:spPr>
              <a:xfrm>
                <a:off x="839339"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p:cNvSpPr/>
              <p:nvPr/>
            </p:nvSpPr>
            <p:spPr>
              <a:xfrm>
                <a:off x="1169078"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p:cNvSpPr/>
              <p:nvPr/>
            </p:nvSpPr>
            <p:spPr>
              <a:xfrm>
                <a:off x="1498817"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1828556"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p:cNvSpPr/>
              <p:nvPr/>
            </p:nvSpPr>
            <p:spPr>
              <a:xfrm>
                <a:off x="2158296"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3" name="Group 92"/>
          <p:cNvGrpSpPr/>
          <p:nvPr/>
        </p:nvGrpSpPr>
        <p:grpSpPr>
          <a:xfrm>
            <a:off x="777444" y="1802253"/>
            <a:ext cx="7639969" cy="297903"/>
            <a:chOff x="755650" y="2703358"/>
            <a:chExt cx="7639969" cy="297903"/>
          </a:xfrm>
        </p:grpSpPr>
        <p:grpSp>
          <p:nvGrpSpPr>
            <p:cNvPr id="144" name="Group 143"/>
            <p:cNvGrpSpPr/>
            <p:nvPr/>
          </p:nvGrpSpPr>
          <p:grpSpPr>
            <a:xfrm>
              <a:off x="2343863" y="2703359"/>
              <a:ext cx="1287118" cy="297901"/>
              <a:chOff x="764704" y="1124245"/>
              <a:chExt cx="1287118" cy="297901"/>
            </a:xfrm>
          </p:grpSpPr>
          <p:sp>
            <p:nvSpPr>
              <p:cNvPr id="145" name="Oval 144"/>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0" name="Group 149"/>
            <p:cNvGrpSpPr/>
            <p:nvPr/>
          </p:nvGrpSpPr>
          <p:grpSpPr>
            <a:xfrm>
              <a:off x="755650" y="2703360"/>
              <a:ext cx="1287118" cy="297901"/>
              <a:chOff x="764704" y="1124245"/>
              <a:chExt cx="1287118" cy="297901"/>
            </a:xfrm>
          </p:grpSpPr>
          <p:sp>
            <p:nvSpPr>
              <p:cNvPr id="151" name="Oval 150"/>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 name="Group 154"/>
            <p:cNvGrpSpPr/>
            <p:nvPr/>
          </p:nvGrpSpPr>
          <p:grpSpPr>
            <a:xfrm>
              <a:off x="3932076" y="2703359"/>
              <a:ext cx="1287118" cy="297901"/>
              <a:chOff x="764704" y="1124245"/>
              <a:chExt cx="1287118" cy="297901"/>
            </a:xfrm>
          </p:grpSpPr>
          <p:sp>
            <p:nvSpPr>
              <p:cNvPr id="156" name="Oval 155"/>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0" name="Group 159"/>
            <p:cNvGrpSpPr/>
            <p:nvPr/>
          </p:nvGrpSpPr>
          <p:grpSpPr>
            <a:xfrm>
              <a:off x="5520289" y="2703358"/>
              <a:ext cx="1287118" cy="297901"/>
              <a:chOff x="764704" y="1124245"/>
              <a:chExt cx="1287118" cy="297901"/>
            </a:xfrm>
          </p:grpSpPr>
          <p:sp>
            <p:nvSpPr>
              <p:cNvPr id="161" name="Oval 160"/>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5" name="Group 164"/>
            <p:cNvGrpSpPr/>
            <p:nvPr/>
          </p:nvGrpSpPr>
          <p:grpSpPr>
            <a:xfrm>
              <a:off x="7108501" y="2703358"/>
              <a:ext cx="1287118" cy="297901"/>
              <a:chOff x="764704" y="1124245"/>
              <a:chExt cx="1287118" cy="297901"/>
            </a:xfrm>
          </p:grpSpPr>
          <p:sp>
            <p:nvSpPr>
              <p:cNvPr id="166" name="Oval 165"/>
              <p:cNvSpPr/>
              <p:nvPr/>
            </p:nvSpPr>
            <p:spPr>
              <a:xfrm>
                <a:off x="764704"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1094443"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p:cNvSpPr/>
              <p:nvPr/>
            </p:nvSpPr>
            <p:spPr>
              <a:xfrm>
                <a:off x="1424182"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p:cNvSpPr/>
              <p:nvPr/>
            </p:nvSpPr>
            <p:spPr>
              <a:xfrm>
                <a:off x="1753921" y="11242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6" name="Group 255"/>
          <p:cNvGrpSpPr/>
          <p:nvPr/>
        </p:nvGrpSpPr>
        <p:grpSpPr>
          <a:xfrm>
            <a:off x="666770" y="1542448"/>
            <a:ext cx="7628220" cy="297901"/>
            <a:chOff x="764704" y="1794661"/>
            <a:chExt cx="7628220" cy="297901"/>
          </a:xfrm>
        </p:grpSpPr>
        <p:grpSp>
          <p:nvGrpSpPr>
            <p:cNvPr id="181" name="Group 180"/>
            <p:cNvGrpSpPr/>
            <p:nvPr/>
          </p:nvGrpSpPr>
          <p:grpSpPr>
            <a:xfrm>
              <a:off x="764704" y="1794661"/>
              <a:ext cx="3196495" cy="297901"/>
              <a:chOff x="764704" y="286045"/>
              <a:chExt cx="3196495" cy="297901"/>
            </a:xfrm>
          </p:grpSpPr>
          <p:sp>
            <p:nvSpPr>
              <p:cNvPr id="182" name="Oval 181"/>
              <p:cNvSpPr/>
              <p:nvPr/>
            </p:nvSpPr>
            <p:spPr>
              <a:xfrm>
                <a:off x="764704"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p:cNvSpPr/>
              <p:nvPr/>
            </p:nvSpPr>
            <p:spPr>
              <a:xfrm>
                <a:off x="1088181"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p:cNvSpPr/>
              <p:nvPr/>
            </p:nvSpPr>
            <p:spPr>
              <a:xfrm>
                <a:off x="1411658"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p:cNvSpPr/>
              <p:nvPr/>
            </p:nvSpPr>
            <p:spPr>
              <a:xfrm>
                <a:off x="1735135"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Oval 185"/>
              <p:cNvSpPr/>
              <p:nvPr/>
            </p:nvSpPr>
            <p:spPr>
              <a:xfrm>
                <a:off x="2058612"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p:cNvSpPr/>
              <p:nvPr/>
            </p:nvSpPr>
            <p:spPr>
              <a:xfrm>
                <a:off x="2382089"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p:cNvSpPr/>
              <p:nvPr/>
            </p:nvSpPr>
            <p:spPr>
              <a:xfrm>
                <a:off x="2705566"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p:cNvSpPr/>
              <p:nvPr/>
            </p:nvSpPr>
            <p:spPr>
              <a:xfrm>
                <a:off x="3016343"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p:cNvSpPr/>
              <p:nvPr/>
            </p:nvSpPr>
            <p:spPr>
              <a:xfrm>
                <a:off x="3339820"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Oval 190"/>
              <p:cNvSpPr/>
              <p:nvPr/>
            </p:nvSpPr>
            <p:spPr>
              <a:xfrm>
                <a:off x="3663298"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2" name="Group 191"/>
            <p:cNvGrpSpPr/>
            <p:nvPr/>
          </p:nvGrpSpPr>
          <p:grpSpPr>
            <a:xfrm>
              <a:off x="5183729" y="1794661"/>
              <a:ext cx="3209195" cy="297901"/>
              <a:chOff x="1107604" y="286045"/>
              <a:chExt cx="3209195" cy="297901"/>
            </a:xfrm>
          </p:grpSpPr>
          <p:sp>
            <p:nvSpPr>
              <p:cNvPr id="193" name="Oval 192"/>
              <p:cNvSpPr/>
              <p:nvPr/>
            </p:nvSpPr>
            <p:spPr>
              <a:xfrm>
                <a:off x="1107604"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Oval 193"/>
              <p:cNvSpPr/>
              <p:nvPr/>
            </p:nvSpPr>
            <p:spPr>
              <a:xfrm>
                <a:off x="1431081"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p:cNvSpPr/>
              <p:nvPr/>
            </p:nvSpPr>
            <p:spPr>
              <a:xfrm>
                <a:off x="1754558"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p:cNvSpPr/>
              <p:nvPr/>
            </p:nvSpPr>
            <p:spPr>
              <a:xfrm>
                <a:off x="2078035"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p:cNvSpPr/>
              <p:nvPr/>
            </p:nvSpPr>
            <p:spPr>
              <a:xfrm>
                <a:off x="2401512"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p:cNvSpPr/>
              <p:nvPr/>
            </p:nvSpPr>
            <p:spPr>
              <a:xfrm>
                <a:off x="2724989"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p:cNvSpPr/>
              <p:nvPr/>
            </p:nvSpPr>
            <p:spPr>
              <a:xfrm>
                <a:off x="3048466"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p:cNvSpPr/>
              <p:nvPr/>
            </p:nvSpPr>
            <p:spPr>
              <a:xfrm>
                <a:off x="3371943"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p:cNvSpPr/>
              <p:nvPr/>
            </p:nvSpPr>
            <p:spPr>
              <a:xfrm>
                <a:off x="3695420"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p:cNvSpPr/>
              <p:nvPr/>
            </p:nvSpPr>
            <p:spPr>
              <a:xfrm>
                <a:off x="4018898" y="286045"/>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5" name="Group 254"/>
          <p:cNvGrpSpPr/>
          <p:nvPr/>
        </p:nvGrpSpPr>
        <p:grpSpPr>
          <a:xfrm>
            <a:off x="754438" y="1447008"/>
            <a:ext cx="7623646" cy="308954"/>
            <a:chOff x="764704" y="1790536"/>
            <a:chExt cx="7623646" cy="308954"/>
          </a:xfrm>
        </p:grpSpPr>
        <p:grpSp>
          <p:nvGrpSpPr>
            <p:cNvPr id="235" name="Group 234"/>
            <p:cNvGrpSpPr/>
            <p:nvPr/>
          </p:nvGrpSpPr>
          <p:grpSpPr>
            <a:xfrm>
              <a:off x="764704" y="1790536"/>
              <a:ext cx="608678" cy="297901"/>
              <a:chOff x="764704" y="2668038"/>
              <a:chExt cx="608678" cy="297901"/>
            </a:xfrm>
          </p:grpSpPr>
          <p:sp>
            <p:nvSpPr>
              <p:cNvPr id="216" name="Oval 215"/>
              <p:cNvSpPr/>
              <p:nvPr/>
            </p:nvSpPr>
            <p:spPr>
              <a:xfrm>
                <a:off x="764704"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1075481"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4" name="Group 233"/>
            <p:cNvGrpSpPr/>
            <p:nvPr/>
          </p:nvGrpSpPr>
          <p:grpSpPr>
            <a:xfrm>
              <a:off x="1544145" y="1790536"/>
              <a:ext cx="608678" cy="297901"/>
              <a:chOff x="1589045" y="2668038"/>
              <a:chExt cx="608678" cy="297901"/>
            </a:xfrm>
          </p:grpSpPr>
          <p:sp>
            <p:nvSpPr>
              <p:cNvPr id="226" name="Oval 225"/>
              <p:cNvSpPr/>
              <p:nvPr/>
            </p:nvSpPr>
            <p:spPr>
              <a:xfrm>
                <a:off x="1589045"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p:cNvSpPr/>
              <p:nvPr/>
            </p:nvSpPr>
            <p:spPr>
              <a:xfrm>
                <a:off x="189982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p:cNvGrpSpPr/>
            <p:nvPr/>
          </p:nvGrpSpPr>
          <p:grpSpPr>
            <a:xfrm>
              <a:off x="2323586" y="1790536"/>
              <a:ext cx="608678" cy="297901"/>
              <a:chOff x="2402898" y="2668038"/>
              <a:chExt cx="608678" cy="297901"/>
            </a:xfrm>
          </p:grpSpPr>
          <p:sp>
            <p:nvSpPr>
              <p:cNvPr id="228" name="Oval 227"/>
              <p:cNvSpPr/>
              <p:nvPr/>
            </p:nvSpPr>
            <p:spPr>
              <a:xfrm>
                <a:off x="2402898"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Oval 228"/>
              <p:cNvSpPr/>
              <p:nvPr/>
            </p:nvSpPr>
            <p:spPr>
              <a:xfrm>
                <a:off x="2713675"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 name="Group 231"/>
            <p:cNvGrpSpPr/>
            <p:nvPr/>
          </p:nvGrpSpPr>
          <p:grpSpPr>
            <a:xfrm>
              <a:off x="3103027" y="1790536"/>
              <a:ext cx="608678" cy="297901"/>
              <a:chOff x="3292382" y="2668038"/>
              <a:chExt cx="608678" cy="297901"/>
            </a:xfrm>
          </p:grpSpPr>
          <p:sp>
            <p:nvSpPr>
              <p:cNvPr id="230" name="Oval 229"/>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Oval 230"/>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p:cNvGrpSpPr/>
            <p:nvPr/>
          </p:nvGrpSpPr>
          <p:grpSpPr>
            <a:xfrm>
              <a:off x="3882468" y="1790536"/>
              <a:ext cx="608678" cy="297901"/>
              <a:chOff x="3292382" y="2668038"/>
              <a:chExt cx="608678" cy="297901"/>
            </a:xfrm>
          </p:grpSpPr>
          <p:sp>
            <p:nvSpPr>
              <p:cNvPr id="237" name="Oval 236"/>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9" name="Group 238"/>
            <p:cNvGrpSpPr/>
            <p:nvPr/>
          </p:nvGrpSpPr>
          <p:grpSpPr>
            <a:xfrm>
              <a:off x="4661909" y="1790536"/>
              <a:ext cx="608678" cy="297901"/>
              <a:chOff x="3292382" y="2668038"/>
              <a:chExt cx="608678" cy="297901"/>
            </a:xfrm>
          </p:grpSpPr>
          <p:sp>
            <p:nvSpPr>
              <p:cNvPr id="240" name="Oval 239"/>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2" name="Group 241"/>
            <p:cNvGrpSpPr/>
            <p:nvPr/>
          </p:nvGrpSpPr>
          <p:grpSpPr>
            <a:xfrm>
              <a:off x="5441350" y="1801589"/>
              <a:ext cx="608678" cy="297901"/>
              <a:chOff x="3292382" y="2668038"/>
              <a:chExt cx="608678" cy="297901"/>
            </a:xfrm>
          </p:grpSpPr>
          <p:sp>
            <p:nvSpPr>
              <p:cNvPr id="243" name="Oval 242"/>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p:cNvGrpSpPr/>
            <p:nvPr/>
          </p:nvGrpSpPr>
          <p:grpSpPr>
            <a:xfrm>
              <a:off x="6220791" y="1801589"/>
              <a:ext cx="608678" cy="297901"/>
              <a:chOff x="3292382" y="2668038"/>
              <a:chExt cx="608678" cy="297901"/>
            </a:xfrm>
          </p:grpSpPr>
          <p:sp>
            <p:nvSpPr>
              <p:cNvPr id="246" name="Oval 245"/>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Oval 246"/>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8" name="Group 247"/>
            <p:cNvGrpSpPr/>
            <p:nvPr/>
          </p:nvGrpSpPr>
          <p:grpSpPr>
            <a:xfrm>
              <a:off x="7000232" y="1801589"/>
              <a:ext cx="608678" cy="297901"/>
              <a:chOff x="3292382" y="2668038"/>
              <a:chExt cx="608678" cy="297901"/>
            </a:xfrm>
          </p:grpSpPr>
          <p:sp>
            <p:nvSpPr>
              <p:cNvPr id="249" name="Oval 248"/>
              <p:cNvSpPr/>
              <p:nvPr/>
            </p:nvSpPr>
            <p:spPr>
              <a:xfrm>
                <a:off x="32923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Oval 249"/>
              <p:cNvSpPr/>
              <p:nvPr/>
            </p:nvSpPr>
            <p:spPr>
              <a:xfrm>
                <a:off x="36031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1" name="Group 250"/>
            <p:cNvGrpSpPr/>
            <p:nvPr/>
          </p:nvGrpSpPr>
          <p:grpSpPr>
            <a:xfrm>
              <a:off x="7779672" y="1801589"/>
              <a:ext cx="608678" cy="297901"/>
              <a:chOff x="3317782" y="2668038"/>
              <a:chExt cx="608678" cy="297901"/>
            </a:xfrm>
          </p:grpSpPr>
          <p:sp>
            <p:nvSpPr>
              <p:cNvPr id="252" name="Oval 251"/>
              <p:cNvSpPr/>
              <p:nvPr/>
            </p:nvSpPr>
            <p:spPr>
              <a:xfrm>
                <a:off x="3317782"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Oval 252"/>
              <p:cNvSpPr/>
              <p:nvPr/>
            </p:nvSpPr>
            <p:spPr>
              <a:xfrm>
                <a:off x="3628559" y="2668038"/>
                <a:ext cx="297901" cy="297901"/>
              </a:xfrm>
              <a:prstGeom prst="ellipse">
                <a:avLst/>
              </a:prstGeom>
              <a:solidFill>
                <a:srgbClr val="FFC000"/>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56"/>
                                        </p:tgtEl>
                                      </p:cBhvr>
                                    </p:animEffect>
                                    <p:set>
                                      <p:cBhvr>
                                        <p:cTn id="20" dur="1" fill="hold">
                                          <p:stCondLst>
                                            <p:cond delay="499"/>
                                          </p:stCondLst>
                                        </p:cTn>
                                        <p:tgtEl>
                                          <p:spTgt spid="25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1"/>
                                        </p:tgtEl>
                                      </p:cBhvr>
                                    </p:animEffect>
                                    <p:set>
                                      <p:cBhvr>
                                        <p:cTn id="33" dur="1" fill="hold">
                                          <p:stCondLst>
                                            <p:cond delay="499"/>
                                          </p:stCondLst>
                                        </p:cTn>
                                        <p:tgtEl>
                                          <p:spTgt spid="8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93"/>
                                        </p:tgtEl>
                                      </p:cBhvr>
                                    </p:animEffect>
                                    <p:set>
                                      <p:cBhvr>
                                        <p:cTn id="46" dur="1" fill="hold">
                                          <p:stCondLst>
                                            <p:cond delay="499"/>
                                          </p:stCondLst>
                                        </p:cTn>
                                        <p:tgtEl>
                                          <p:spTgt spid="9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55"/>
                                        </p:tgtEl>
                                        <p:attrNameLst>
                                          <p:attrName>style.visibility</p:attrName>
                                        </p:attrNameLst>
                                      </p:cBhvr>
                                      <p:to>
                                        <p:strVal val="visible"/>
                                      </p:to>
                                    </p:set>
                                    <p:animEffect transition="in" filter="fade">
                                      <p:cBhvr>
                                        <p:cTn id="49" dur="500"/>
                                        <p:tgtEl>
                                          <p:spTgt spid="25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163" y="2844800"/>
            <a:ext cx="7596187" cy="76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7" name="Rectangle 96"/>
          <p:cNvSpPr/>
          <p:nvPr/>
        </p:nvSpPr>
        <p:spPr>
          <a:xfrm>
            <a:off x="3951678"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grpSp>
        <p:nvGrpSpPr>
          <p:cNvPr id="13" name="Group 12"/>
          <p:cNvGrpSpPr/>
          <p:nvPr/>
        </p:nvGrpSpPr>
        <p:grpSpPr>
          <a:xfrm>
            <a:off x="1124101" y="2982519"/>
            <a:ext cx="1161982" cy="553998"/>
            <a:chOff x="1813012" y="2982520"/>
            <a:chExt cx="1161982" cy="553998"/>
          </a:xfrm>
        </p:grpSpPr>
        <p:grpSp>
          <p:nvGrpSpPr>
            <p:cNvPr id="11" name="Group 10"/>
            <p:cNvGrpSpPr/>
            <p:nvPr/>
          </p:nvGrpSpPr>
          <p:grpSpPr>
            <a:xfrm>
              <a:off x="1813012" y="2982520"/>
              <a:ext cx="293615" cy="553998"/>
              <a:chOff x="2390862" y="2835479"/>
              <a:chExt cx="293615" cy="553998"/>
            </a:xfrm>
          </p:grpSpPr>
          <p:sp>
            <p:nvSpPr>
              <p:cNvPr id="3" name="TextBox 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2</a:t>
                </a:r>
              </a:p>
            </p:txBody>
          </p:sp>
          <p:cxnSp>
            <p:nvCxnSpPr>
              <p:cNvPr id="7" name="Straight Connector 6"/>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022475" y="3033320"/>
              <a:ext cx="952519" cy="369332"/>
            </a:xfrm>
            <a:prstGeom prst="rect">
              <a:avLst/>
            </a:prstGeom>
            <a:noFill/>
          </p:spPr>
          <p:txBody>
            <a:bodyPr wrap="square" rtlCol="0">
              <a:spAutoFit/>
            </a:bodyPr>
            <a:lstStyle/>
            <a:p>
              <a:r>
                <a:rPr lang="en-GB" dirty="0"/>
                <a:t>of 20 =</a:t>
              </a:r>
            </a:p>
          </p:txBody>
        </p:sp>
      </p:grpSp>
      <p:grpSp>
        <p:nvGrpSpPr>
          <p:cNvPr id="14" name="Group 13"/>
          <p:cNvGrpSpPr/>
          <p:nvPr/>
        </p:nvGrpSpPr>
        <p:grpSpPr>
          <a:xfrm>
            <a:off x="2944529" y="2964467"/>
            <a:ext cx="1161982" cy="553998"/>
            <a:chOff x="3410018" y="2982520"/>
            <a:chExt cx="1161982" cy="553998"/>
          </a:xfrm>
        </p:grpSpPr>
        <p:grpSp>
          <p:nvGrpSpPr>
            <p:cNvPr id="16" name="Group 15"/>
            <p:cNvGrpSpPr/>
            <p:nvPr/>
          </p:nvGrpSpPr>
          <p:grpSpPr>
            <a:xfrm>
              <a:off x="3410018" y="2982520"/>
              <a:ext cx="293615" cy="553998"/>
              <a:chOff x="2390862" y="2835479"/>
              <a:chExt cx="293615" cy="553998"/>
            </a:xfrm>
          </p:grpSpPr>
          <p:sp>
            <p:nvSpPr>
              <p:cNvPr id="17" name="TextBox 16"/>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4</a:t>
                </a:r>
              </a:p>
            </p:txBody>
          </p:sp>
          <p:cxnSp>
            <p:nvCxnSpPr>
              <p:cNvPr id="18" name="Straight Connector 17"/>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619481" y="3033320"/>
              <a:ext cx="952519" cy="369332"/>
            </a:xfrm>
            <a:prstGeom prst="rect">
              <a:avLst/>
            </a:prstGeom>
            <a:noFill/>
          </p:spPr>
          <p:txBody>
            <a:bodyPr wrap="square" rtlCol="0">
              <a:spAutoFit/>
            </a:bodyPr>
            <a:lstStyle/>
            <a:p>
              <a:r>
                <a:rPr lang="en-GB" dirty="0"/>
                <a:t>of 20 =</a:t>
              </a:r>
            </a:p>
          </p:txBody>
        </p:sp>
      </p:grpSp>
      <p:grpSp>
        <p:nvGrpSpPr>
          <p:cNvPr id="15" name="Group 14"/>
          <p:cNvGrpSpPr/>
          <p:nvPr/>
        </p:nvGrpSpPr>
        <p:grpSpPr>
          <a:xfrm>
            <a:off x="4748237" y="2983236"/>
            <a:ext cx="1161982" cy="553998"/>
            <a:chOff x="4838822" y="2982520"/>
            <a:chExt cx="1161982" cy="553998"/>
          </a:xfrm>
        </p:grpSpPr>
        <p:grpSp>
          <p:nvGrpSpPr>
            <p:cNvPr id="20" name="Group 19"/>
            <p:cNvGrpSpPr/>
            <p:nvPr/>
          </p:nvGrpSpPr>
          <p:grpSpPr>
            <a:xfrm>
              <a:off x="4838822" y="2982520"/>
              <a:ext cx="293615" cy="553998"/>
              <a:chOff x="2390862" y="2835479"/>
              <a:chExt cx="293615" cy="553998"/>
            </a:xfrm>
          </p:grpSpPr>
          <p:sp>
            <p:nvSpPr>
              <p:cNvPr id="21" name="TextBox 20"/>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5</a:t>
                </a:r>
              </a:p>
            </p:txBody>
          </p:sp>
          <p:cxnSp>
            <p:nvCxnSpPr>
              <p:cNvPr id="22" name="Straight Connector 21"/>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048285" y="3033320"/>
              <a:ext cx="952519" cy="369332"/>
            </a:xfrm>
            <a:prstGeom prst="rect">
              <a:avLst/>
            </a:prstGeom>
            <a:noFill/>
          </p:spPr>
          <p:txBody>
            <a:bodyPr wrap="square" rtlCol="0">
              <a:spAutoFit/>
            </a:bodyPr>
            <a:lstStyle/>
            <a:p>
              <a:r>
                <a:rPr lang="en-GB" dirty="0"/>
                <a:t>of 20 =</a:t>
              </a:r>
            </a:p>
          </p:txBody>
        </p:sp>
      </p:grpSp>
      <p:grpSp>
        <p:nvGrpSpPr>
          <p:cNvPr id="29" name="Group 28"/>
          <p:cNvGrpSpPr/>
          <p:nvPr/>
        </p:nvGrpSpPr>
        <p:grpSpPr>
          <a:xfrm>
            <a:off x="6411570" y="2964467"/>
            <a:ext cx="1269314" cy="553998"/>
            <a:chOff x="6160294" y="2982520"/>
            <a:chExt cx="1269314" cy="553998"/>
          </a:xfrm>
        </p:grpSpPr>
        <p:grpSp>
          <p:nvGrpSpPr>
            <p:cNvPr id="24" name="Group 23"/>
            <p:cNvGrpSpPr/>
            <p:nvPr/>
          </p:nvGrpSpPr>
          <p:grpSpPr>
            <a:xfrm>
              <a:off x="6160294" y="2982520"/>
              <a:ext cx="499586" cy="553998"/>
              <a:chOff x="2390863" y="2835479"/>
              <a:chExt cx="323571" cy="553998"/>
            </a:xfrm>
          </p:grpSpPr>
          <p:sp>
            <p:nvSpPr>
              <p:cNvPr id="25" name="TextBox 24"/>
              <p:cNvSpPr txBox="1"/>
              <p:nvPr/>
            </p:nvSpPr>
            <p:spPr>
              <a:xfrm>
                <a:off x="2390863" y="2835479"/>
                <a:ext cx="323571" cy="553998"/>
              </a:xfrm>
              <a:prstGeom prst="rect">
                <a:avLst/>
              </a:prstGeom>
              <a:noFill/>
            </p:spPr>
            <p:txBody>
              <a:bodyPr wrap="square" rtlCol="0">
                <a:spAutoFit/>
              </a:bodyPr>
              <a:lstStyle/>
              <a:p>
                <a:pPr algn="ctr">
                  <a:lnSpc>
                    <a:spcPts val="1800"/>
                  </a:lnSpc>
                </a:pPr>
                <a:r>
                  <a:rPr lang="en-GB" dirty="0"/>
                  <a:t>1</a:t>
                </a:r>
                <a:br>
                  <a:rPr lang="en-GB" dirty="0"/>
                </a:br>
                <a:r>
                  <a:rPr lang="en-GB" dirty="0"/>
                  <a:t>10</a:t>
                </a:r>
              </a:p>
            </p:txBody>
          </p:sp>
          <p:cxnSp>
            <p:nvCxnSpPr>
              <p:cNvPr id="26" name="Straight Connector 25"/>
              <p:cNvCxnSpPr/>
              <p:nvPr/>
            </p:nvCxnSpPr>
            <p:spPr>
              <a:xfrm>
                <a:off x="2488129"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77089" y="3033320"/>
              <a:ext cx="952519" cy="369332"/>
            </a:xfrm>
            <a:prstGeom prst="rect">
              <a:avLst/>
            </a:prstGeom>
            <a:noFill/>
          </p:spPr>
          <p:txBody>
            <a:bodyPr wrap="square" rtlCol="0">
              <a:spAutoFit/>
            </a:bodyPr>
            <a:lstStyle/>
            <a:p>
              <a:r>
                <a:rPr lang="en-GB" dirty="0"/>
                <a:t>of 20 =</a:t>
              </a:r>
            </a:p>
          </p:txBody>
        </p:sp>
      </p:grpSp>
      <p:sp>
        <p:nvSpPr>
          <p:cNvPr id="28" name="TextBox 27"/>
          <p:cNvSpPr txBox="1"/>
          <p:nvPr/>
        </p:nvSpPr>
        <p:spPr>
          <a:xfrm>
            <a:off x="755650" y="1274055"/>
            <a:ext cx="7632700" cy="276999"/>
          </a:xfrm>
          <a:prstGeom prst="rect">
            <a:avLst/>
          </a:prstGeom>
          <a:noFill/>
        </p:spPr>
        <p:txBody>
          <a:bodyPr wrap="square" lIns="0" tIns="0" rIns="0" bIns="0" rtlCol="0">
            <a:spAutoFit/>
          </a:bodyPr>
          <a:lstStyle/>
          <a:p>
            <a:pPr>
              <a:spcAft>
                <a:spcPts val="600"/>
              </a:spcAft>
            </a:pPr>
            <a:r>
              <a:rPr lang="en-GB" dirty="0">
                <a:latin typeface="Twinkl" pitchFamily="2" charset="0"/>
              </a:rPr>
              <a:t>Use the answers from the previous question to help find: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p:cNvSpPr txBox="1"/>
          <p:nvPr/>
        </p:nvSpPr>
        <p:spPr>
          <a:xfrm>
            <a:off x="2178487" y="3079485"/>
            <a:ext cx="369948" cy="276999"/>
          </a:xfrm>
          <a:prstGeom prst="rect">
            <a:avLst/>
          </a:prstGeom>
          <a:noFill/>
        </p:spPr>
        <p:txBody>
          <a:bodyPr wrap="square" lIns="0" tIns="0" rIns="0" bIns="0" rtlCol="0">
            <a:spAutoFit/>
          </a:bodyPr>
          <a:lstStyle/>
          <a:p>
            <a:pPr algn="ctr"/>
            <a:r>
              <a:rPr lang="en-GB" dirty="0">
                <a:solidFill>
                  <a:schemeClr val="tx1">
                    <a:lumMod val="90000"/>
                    <a:lumOff val="10000"/>
                  </a:schemeClr>
                </a:solidFill>
                <a:latin typeface="Twinkl" pitchFamily="2" charset="0"/>
              </a:rPr>
              <a:t>10</a:t>
            </a:r>
            <a:endParaRPr lang="en-GB" dirty="0">
              <a:solidFill>
                <a:schemeClr val="tx1">
                  <a:lumMod val="90000"/>
                  <a:lumOff val="10000"/>
                </a:schemeClr>
              </a:solidFill>
            </a:endParaRPr>
          </a:p>
        </p:txBody>
      </p:sp>
      <p:sp>
        <p:nvSpPr>
          <p:cNvPr id="34" name="TextBox 33"/>
          <p:cNvSpPr txBox="1"/>
          <p:nvPr/>
        </p:nvSpPr>
        <p:spPr>
          <a:xfrm>
            <a:off x="3985772" y="3061433"/>
            <a:ext cx="326511" cy="276999"/>
          </a:xfrm>
          <a:prstGeom prst="rect">
            <a:avLst/>
          </a:prstGeom>
          <a:noFill/>
        </p:spPr>
        <p:txBody>
          <a:bodyPr wrap="square" lIns="0" tIns="0" rIns="0" bIns="0" rtlCol="0">
            <a:spAutoFit/>
          </a:bodyPr>
          <a:lstStyle/>
          <a:p>
            <a:pPr algn="ctr"/>
            <a:r>
              <a:rPr lang="en-GB" dirty="0">
                <a:solidFill>
                  <a:schemeClr val="tx1">
                    <a:lumMod val="90000"/>
                    <a:lumOff val="10000"/>
                  </a:schemeClr>
                </a:solidFill>
                <a:latin typeface="Twinkl" pitchFamily="2" charset="0"/>
              </a:rPr>
              <a:t>5</a:t>
            </a:r>
            <a:endParaRPr lang="en-GB" dirty="0">
              <a:solidFill>
                <a:schemeClr val="tx1">
                  <a:lumMod val="90000"/>
                  <a:lumOff val="10000"/>
                </a:schemeClr>
              </a:solidFill>
            </a:endParaRPr>
          </a:p>
        </p:txBody>
      </p:sp>
      <p:sp>
        <p:nvSpPr>
          <p:cNvPr id="35" name="TextBox 34"/>
          <p:cNvSpPr txBox="1"/>
          <p:nvPr/>
        </p:nvSpPr>
        <p:spPr>
          <a:xfrm>
            <a:off x="5802623" y="3080202"/>
            <a:ext cx="317059" cy="276999"/>
          </a:xfrm>
          <a:prstGeom prst="rect">
            <a:avLst/>
          </a:prstGeom>
          <a:noFill/>
        </p:spPr>
        <p:txBody>
          <a:bodyPr wrap="square" lIns="0" tIns="0" rIns="0" bIns="0" rtlCol="0">
            <a:spAutoFit/>
          </a:bodyPr>
          <a:lstStyle/>
          <a:p>
            <a:pPr algn="ctr"/>
            <a:r>
              <a:rPr lang="en-GB" dirty="0">
                <a:solidFill>
                  <a:schemeClr val="tx1">
                    <a:lumMod val="90000"/>
                    <a:lumOff val="10000"/>
                  </a:schemeClr>
                </a:solidFill>
                <a:latin typeface="Twinkl" pitchFamily="2" charset="0"/>
              </a:rPr>
              <a:t>4</a:t>
            </a:r>
            <a:endParaRPr lang="en-GB" dirty="0">
              <a:solidFill>
                <a:schemeClr val="tx1">
                  <a:lumMod val="90000"/>
                  <a:lumOff val="10000"/>
                </a:schemeClr>
              </a:solidFill>
            </a:endParaRPr>
          </a:p>
        </p:txBody>
      </p:sp>
      <p:sp>
        <p:nvSpPr>
          <p:cNvPr id="36" name="TextBox 35"/>
          <p:cNvSpPr txBox="1"/>
          <p:nvPr/>
        </p:nvSpPr>
        <p:spPr>
          <a:xfrm>
            <a:off x="7579147" y="3061433"/>
            <a:ext cx="222279" cy="276999"/>
          </a:xfrm>
          <a:prstGeom prst="rect">
            <a:avLst/>
          </a:prstGeom>
          <a:noFill/>
        </p:spPr>
        <p:txBody>
          <a:bodyPr wrap="square" lIns="0" tIns="0" rIns="0" bIns="0" rtlCol="0">
            <a:spAutoFit/>
          </a:bodyPr>
          <a:lstStyle/>
          <a:p>
            <a:pPr algn="ctr"/>
            <a:r>
              <a:rPr lang="en-GB" dirty="0">
                <a:solidFill>
                  <a:schemeClr val="tx1">
                    <a:lumMod val="90000"/>
                    <a:lumOff val="10000"/>
                  </a:schemeClr>
                </a:solidFill>
                <a:latin typeface="Twinkl" pitchFamily="2" charset="0"/>
              </a:rPr>
              <a:t>2</a:t>
            </a:r>
            <a:endParaRPr lang="en-GB" dirty="0">
              <a:solidFill>
                <a:schemeClr val="tx1">
                  <a:lumMod val="90000"/>
                  <a:lumOff val="10000"/>
                </a:schemeClr>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092" y="4536681"/>
            <a:ext cx="2794227" cy="2114550"/>
          </a:xfrm>
          <a:prstGeom prst="rect">
            <a:avLst/>
          </a:prstGeom>
        </p:spPr>
      </p:pic>
      <p:grpSp>
        <p:nvGrpSpPr>
          <p:cNvPr id="170" name="Group 169"/>
          <p:cNvGrpSpPr/>
          <p:nvPr/>
        </p:nvGrpSpPr>
        <p:grpSpPr>
          <a:xfrm>
            <a:off x="1148325" y="1848490"/>
            <a:ext cx="1161982" cy="553998"/>
            <a:chOff x="1813012" y="2982520"/>
            <a:chExt cx="1161982" cy="553998"/>
          </a:xfrm>
        </p:grpSpPr>
        <p:grpSp>
          <p:nvGrpSpPr>
            <p:cNvPr id="171" name="Group 170"/>
            <p:cNvGrpSpPr/>
            <p:nvPr/>
          </p:nvGrpSpPr>
          <p:grpSpPr>
            <a:xfrm>
              <a:off x="1813012" y="2982520"/>
              <a:ext cx="293615" cy="553998"/>
              <a:chOff x="2390862" y="2835479"/>
              <a:chExt cx="293615" cy="553998"/>
            </a:xfrm>
          </p:grpSpPr>
          <p:sp>
            <p:nvSpPr>
              <p:cNvPr id="173" name="TextBox 17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br>
                  <a:rPr lang="en-GB" dirty="0"/>
                </a:br>
                <a:r>
                  <a:rPr lang="en-GB" dirty="0"/>
                  <a:t>2</a:t>
                </a:r>
              </a:p>
            </p:txBody>
          </p:sp>
          <p:cxnSp>
            <p:nvCxnSpPr>
              <p:cNvPr id="174" name="Straight Connector 17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72" name="TextBox 171"/>
            <p:cNvSpPr txBox="1"/>
            <p:nvPr/>
          </p:nvSpPr>
          <p:spPr>
            <a:xfrm>
              <a:off x="2022475" y="3033320"/>
              <a:ext cx="952519" cy="369332"/>
            </a:xfrm>
            <a:prstGeom prst="rect">
              <a:avLst/>
            </a:prstGeom>
            <a:noFill/>
          </p:spPr>
          <p:txBody>
            <a:bodyPr wrap="square" rtlCol="0">
              <a:spAutoFit/>
            </a:bodyPr>
            <a:lstStyle/>
            <a:p>
              <a:r>
                <a:rPr lang="en-GB" dirty="0"/>
                <a:t>of 20 =</a:t>
              </a:r>
            </a:p>
          </p:txBody>
        </p:sp>
      </p:grpSp>
      <p:grpSp>
        <p:nvGrpSpPr>
          <p:cNvPr id="175" name="Group 174"/>
          <p:cNvGrpSpPr/>
          <p:nvPr/>
        </p:nvGrpSpPr>
        <p:grpSpPr>
          <a:xfrm>
            <a:off x="2974994" y="1853593"/>
            <a:ext cx="1161982" cy="553998"/>
            <a:chOff x="3410018" y="2982520"/>
            <a:chExt cx="1161982" cy="553998"/>
          </a:xfrm>
        </p:grpSpPr>
        <p:grpSp>
          <p:nvGrpSpPr>
            <p:cNvPr id="176" name="Group 175"/>
            <p:cNvGrpSpPr/>
            <p:nvPr/>
          </p:nvGrpSpPr>
          <p:grpSpPr>
            <a:xfrm>
              <a:off x="3410018" y="2982520"/>
              <a:ext cx="293615" cy="553998"/>
              <a:chOff x="2390862" y="2835479"/>
              <a:chExt cx="293615" cy="553998"/>
            </a:xfrm>
          </p:grpSpPr>
          <p:sp>
            <p:nvSpPr>
              <p:cNvPr id="178" name="TextBox 177"/>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br>
                  <a:rPr lang="en-GB" dirty="0"/>
                </a:br>
                <a:r>
                  <a:rPr lang="en-GB" dirty="0"/>
                  <a:t>4</a:t>
                </a:r>
              </a:p>
            </p:txBody>
          </p:sp>
          <p:cxnSp>
            <p:nvCxnSpPr>
              <p:cNvPr id="179" name="Straight Connector 178"/>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77" name="TextBox 176"/>
            <p:cNvSpPr txBox="1"/>
            <p:nvPr/>
          </p:nvSpPr>
          <p:spPr>
            <a:xfrm>
              <a:off x="3619481" y="3033320"/>
              <a:ext cx="952519" cy="369332"/>
            </a:xfrm>
            <a:prstGeom prst="rect">
              <a:avLst/>
            </a:prstGeom>
            <a:noFill/>
          </p:spPr>
          <p:txBody>
            <a:bodyPr wrap="square" rtlCol="0">
              <a:spAutoFit/>
            </a:bodyPr>
            <a:lstStyle/>
            <a:p>
              <a:r>
                <a:rPr lang="en-GB" dirty="0"/>
                <a:t>of 20 =</a:t>
              </a:r>
            </a:p>
          </p:txBody>
        </p:sp>
      </p:grpSp>
      <p:grpSp>
        <p:nvGrpSpPr>
          <p:cNvPr id="180" name="Group 179"/>
          <p:cNvGrpSpPr/>
          <p:nvPr/>
        </p:nvGrpSpPr>
        <p:grpSpPr>
          <a:xfrm>
            <a:off x="4748237" y="1834335"/>
            <a:ext cx="1161982" cy="553998"/>
            <a:chOff x="4838822" y="2982520"/>
            <a:chExt cx="1161982" cy="553998"/>
          </a:xfrm>
        </p:grpSpPr>
        <p:grpSp>
          <p:nvGrpSpPr>
            <p:cNvPr id="203" name="Group 202"/>
            <p:cNvGrpSpPr/>
            <p:nvPr/>
          </p:nvGrpSpPr>
          <p:grpSpPr>
            <a:xfrm>
              <a:off x="4838822" y="2982520"/>
              <a:ext cx="293615" cy="553998"/>
              <a:chOff x="2390862" y="2835479"/>
              <a:chExt cx="293615" cy="553998"/>
            </a:xfrm>
          </p:grpSpPr>
          <p:sp>
            <p:nvSpPr>
              <p:cNvPr id="205" name="TextBox 204"/>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4</a:t>
                </a:r>
                <a:br>
                  <a:rPr lang="en-GB" dirty="0"/>
                </a:br>
                <a:r>
                  <a:rPr lang="en-GB" dirty="0"/>
                  <a:t>5</a:t>
                </a:r>
              </a:p>
            </p:txBody>
          </p:sp>
          <p:cxnSp>
            <p:nvCxnSpPr>
              <p:cNvPr id="206" name="Straight Connector 205"/>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p:cNvSpPr txBox="1"/>
            <p:nvPr/>
          </p:nvSpPr>
          <p:spPr>
            <a:xfrm>
              <a:off x="5048285" y="3033320"/>
              <a:ext cx="952519" cy="369332"/>
            </a:xfrm>
            <a:prstGeom prst="rect">
              <a:avLst/>
            </a:prstGeom>
            <a:noFill/>
          </p:spPr>
          <p:txBody>
            <a:bodyPr wrap="square" rtlCol="0">
              <a:spAutoFit/>
            </a:bodyPr>
            <a:lstStyle/>
            <a:p>
              <a:r>
                <a:rPr lang="en-GB" dirty="0"/>
                <a:t>of 20 =</a:t>
              </a:r>
            </a:p>
          </p:txBody>
        </p:sp>
      </p:grpSp>
      <p:grpSp>
        <p:nvGrpSpPr>
          <p:cNvPr id="207" name="Group 206"/>
          <p:cNvGrpSpPr/>
          <p:nvPr/>
        </p:nvGrpSpPr>
        <p:grpSpPr>
          <a:xfrm>
            <a:off x="6411570" y="1848490"/>
            <a:ext cx="1269314" cy="553998"/>
            <a:chOff x="6160294" y="2982520"/>
            <a:chExt cx="1269314" cy="553998"/>
          </a:xfrm>
        </p:grpSpPr>
        <p:grpSp>
          <p:nvGrpSpPr>
            <p:cNvPr id="208" name="Group 207"/>
            <p:cNvGrpSpPr/>
            <p:nvPr/>
          </p:nvGrpSpPr>
          <p:grpSpPr>
            <a:xfrm>
              <a:off x="6160294" y="2982520"/>
              <a:ext cx="499586" cy="553998"/>
              <a:chOff x="2390863" y="2835479"/>
              <a:chExt cx="323571" cy="553998"/>
            </a:xfrm>
          </p:grpSpPr>
          <p:sp>
            <p:nvSpPr>
              <p:cNvPr id="210" name="TextBox 209"/>
              <p:cNvSpPr txBox="1"/>
              <p:nvPr/>
            </p:nvSpPr>
            <p:spPr>
              <a:xfrm>
                <a:off x="2390863" y="2835479"/>
                <a:ext cx="323571" cy="553998"/>
              </a:xfrm>
              <a:prstGeom prst="rect">
                <a:avLst/>
              </a:prstGeom>
              <a:noFill/>
            </p:spPr>
            <p:txBody>
              <a:bodyPr wrap="square" rtlCol="0">
                <a:spAutoFit/>
              </a:bodyPr>
              <a:lstStyle/>
              <a:p>
                <a:pPr algn="ctr">
                  <a:lnSpc>
                    <a:spcPts val="1800"/>
                  </a:lnSpc>
                </a:pPr>
                <a:r>
                  <a:rPr lang="en-GB" dirty="0"/>
                  <a:t>6</a:t>
                </a:r>
                <a:br>
                  <a:rPr lang="en-GB" dirty="0"/>
                </a:br>
                <a:r>
                  <a:rPr lang="en-GB" dirty="0"/>
                  <a:t>10</a:t>
                </a:r>
              </a:p>
            </p:txBody>
          </p:sp>
          <p:cxnSp>
            <p:nvCxnSpPr>
              <p:cNvPr id="211" name="Straight Connector 210"/>
              <p:cNvCxnSpPr/>
              <p:nvPr/>
            </p:nvCxnSpPr>
            <p:spPr>
              <a:xfrm>
                <a:off x="2488129"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09" name="TextBox 208"/>
            <p:cNvSpPr txBox="1"/>
            <p:nvPr/>
          </p:nvSpPr>
          <p:spPr>
            <a:xfrm>
              <a:off x="6477089" y="3033320"/>
              <a:ext cx="952519" cy="369332"/>
            </a:xfrm>
            <a:prstGeom prst="rect">
              <a:avLst/>
            </a:prstGeom>
            <a:noFill/>
          </p:spPr>
          <p:txBody>
            <a:bodyPr wrap="square" rtlCol="0">
              <a:spAutoFit/>
            </a:bodyPr>
            <a:lstStyle/>
            <a:p>
              <a:r>
                <a:rPr lang="en-GB" dirty="0"/>
                <a:t>of 20 =</a:t>
              </a:r>
            </a:p>
          </p:txBody>
        </p:sp>
      </p:grpSp>
      <p:sp>
        <p:nvSpPr>
          <p:cNvPr id="212" name="TextBox 211"/>
          <p:cNvSpPr txBox="1"/>
          <p:nvPr/>
        </p:nvSpPr>
        <p:spPr>
          <a:xfrm>
            <a:off x="2202711" y="1945456"/>
            <a:ext cx="369948"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20</a:t>
            </a:r>
            <a:endParaRPr lang="en-GB" dirty="0">
              <a:solidFill>
                <a:srgbClr val="00B050"/>
              </a:solidFill>
            </a:endParaRPr>
          </a:p>
        </p:txBody>
      </p:sp>
      <p:sp>
        <p:nvSpPr>
          <p:cNvPr id="213" name="TextBox 212"/>
          <p:cNvSpPr txBox="1"/>
          <p:nvPr/>
        </p:nvSpPr>
        <p:spPr>
          <a:xfrm>
            <a:off x="4016237" y="1950559"/>
            <a:ext cx="326511"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15</a:t>
            </a:r>
            <a:endParaRPr lang="en-GB" dirty="0">
              <a:solidFill>
                <a:srgbClr val="00B050"/>
              </a:solidFill>
            </a:endParaRPr>
          </a:p>
        </p:txBody>
      </p:sp>
      <p:sp>
        <p:nvSpPr>
          <p:cNvPr id="214" name="TextBox 213"/>
          <p:cNvSpPr txBox="1"/>
          <p:nvPr/>
        </p:nvSpPr>
        <p:spPr>
          <a:xfrm>
            <a:off x="5802623" y="1931301"/>
            <a:ext cx="317059"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16</a:t>
            </a:r>
            <a:endParaRPr lang="en-GB" dirty="0">
              <a:solidFill>
                <a:srgbClr val="00B050"/>
              </a:solidFill>
            </a:endParaRPr>
          </a:p>
        </p:txBody>
      </p:sp>
      <p:sp>
        <p:nvSpPr>
          <p:cNvPr id="215" name="TextBox 214"/>
          <p:cNvSpPr txBox="1"/>
          <p:nvPr/>
        </p:nvSpPr>
        <p:spPr>
          <a:xfrm>
            <a:off x="7579147" y="1945456"/>
            <a:ext cx="268356"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12</a:t>
            </a:r>
            <a:endParaRPr lang="en-GB" dirty="0">
              <a:solidFill>
                <a:srgbClr val="00B050"/>
              </a:solidFill>
            </a:endParaRPr>
          </a:p>
        </p:txBody>
      </p:sp>
      <p:sp>
        <p:nvSpPr>
          <p:cNvPr id="57" name="Rectangle 56"/>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58" name="Straight Connector 57"/>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6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5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fade">
                                      <p:cBhvr>
                                        <p:cTn id="17" dur="500"/>
                                        <p:tgtEl>
                                          <p:spTgt spid="2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
                                        </p:tgtEl>
                                        <p:attrNameLst>
                                          <p:attrName>style.visibility</p:attrName>
                                        </p:attrNameLst>
                                      </p:cBhvr>
                                      <p:to>
                                        <p:strVal val="visible"/>
                                      </p:to>
                                    </p:set>
                                    <p:animEffect transition="in" filter="fade">
                                      <p:cBhvr>
                                        <p:cTn id="2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213" grpId="0"/>
      <p:bldP spid="214" grpId="0"/>
      <p:bldP spid="2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7" name="Rectangle 96"/>
          <p:cNvSpPr/>
          <p:nvPr/>
        </p:nvSpPr>
        <p:spPr>
          <a:xfrm>
            <a:off x="3951678"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28" name="TextBox 27"/>
          <p:cNvSpPr txBox="1"/>
          <p:nvPr/>
        </p:nvSpPr>
        <p:spPr>
          <a:xfrm>
            <a:off x="755650" y="1274055"/>
            <a:ext cx="7632700" cy="276999"/>
          </a:xfrm>
          <a:prstGeom prst="rect">
            <a:avLst/>
          </a:prstGeom>
          <a:noFill/>
        </p:spPr>
        <p:txBody>
          <a:bodyPr wrap="square" lIns="0" tIns="0" rIns="0" bIns="0" rtlCol="0">
            <a:spAutoFit/>
          </a:bodyPr>
          <a:lstStyle/>
          <a:p>
            <a:r>
              <a:rPr lang="en-GB" dirty="0">
                <a:latin typeface="Twinkl" pitchFamily="2" charset="0"/>
              </a:rPr>
              <a:t>Draw this bar model to find and represent:</a:t>
            </a:r>
          </a:p>
        </p:txBody>
      </p:sp>
      <p:grpSp>
        <p:nvGrpSpPr>
          <p:cNvPr id="170" name="Group 169"/>
          <p:cNvGrpSpPr/>
          <p:nvPr/>
        </p:nvGrpSpPr>
        <p:grpSpPr>
          <a:xfrm>
            <a:off x="1184937" y="2875002"/>
            <a:ext cx="2047721" cy="553998"/>
            <a:chOff x="1813012" y="2982520"/>
            <a:chExt cx="2047721" cy="553998"/>
          </a:xfrm>
        </p:grpSpPr>
        <p:grpSp>
          <p:nvGrpSpPr>
            <p:cNvPr id="171" name="Group 170"/>
            <p:cNvGrpSpPr/>
            <p:nvPr/>
          </p:nvGrpSpPr>
          <p:grpSpPr>
            <a:xfrm>
              <a:off x="1813012" y="2982520"/>
              <a:ext cx="293615" cy="553998"/>
              <a:chOff x="2390862" y="2835479"/>
              <a:chExt cx="293615" cy="553998"/>
            </a:xfrm>
          </p:grpSpPr>
          <p:sp>
            <p:nvSpPr>
              <p:cNvPr id="173" name="TextBox 17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1</a:t>
                </a:r>
                <a:br>
                  <a:rPr lang="en-GB" dirty="0"/>
                </a:br>
                <a:r>
                  <a:rPr lang="en-GB" dirty="0"/>
                  <a:t>4</a:t>
                </a:r>
              </a:p>
            </p:txBody>
          </p:sp>
          <p:cxnSp>
            <p:nvCxnSpPr>
              <p:cNvPr id="174" name="Straight Connector 17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72" name="TextBox 171"/>
            <p:cNvSpPr txBox="1"/>
            <p:nvPr/>
          </p:nvSpPr>
          <p:spPr>
            <a:xfrm>
              <a:off x="2005057" y="3033320"/>
              <a:ext cx="952519" cy="369332"/>
            </a:xfrm>
            <a:prstGeom prst="rect">
              <a:avLst/>
            </a:prstGeom>
            <a:noFill/>
          </p:spPr>
          <p:txBody>
            <a:bodyPr wrap="square" rtlCol="0">
              <a:spAutoFit/>
            </a:bodyPr>
            <a:lstStyle/>
            <a:p>
              <a:r>
                <a:rPr lang="en-GB" dirty="0"/>
                <a:t>of 36 =</a:t>
              </a:r>
            </a:p>
          </p:txBody>
        </p:sp>
        <p:sp>
          <p:nvSpPr>
            <p:cNvPr id="56" name="TextBox 55"/>
            <p:cNvSpPr txBox="1"/>
            <p:nvPr/>
          </p:nvSpPr>
          <p:spPr>
            <a:xfrm>
              <a:off x="2815286" y="3033319"/>
              <a:ext cx="1045447" cy="369332"/>
            </a:xfrm>
            <a:prstGeom prst="rect">
              <a:avLst/>
            </a:prstGeom>
            <a:noFill/>
          </p:spPr>
          <p:txBody>
            <a:bodyPr wrap="square" rtlCol="0">
              <a:spAutoFit/>
            </a:bodyPr>
            <a:lstStyle/>
            <a:p>
              <a:r>
                <a:rPr lang="en-GB" dirty="0"/>
                <a:t>36 ÷ 4 =</a:t>
              </a:r>
            </a:p>
          </p:txBody>
        </p:sp>
      </p:grpSp>
      <p:sp>
        <p:nvSpPr>
          <p:cNvPr id="212" name="TextBox 211"/>
          <p:cNvSpPr txBox="1"/>
          <p:nvPr/>
        </p:nvSpPr>
        <p:spPr>
          <a:xfrm>
            <a:off x="3162986" y="2971968"/>
            <a:ext cx="249872"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9</a:t>
            </a:r>
            <a:endParaRPr lang="en-GB" dirty="0">
              <a:solidFill>
                <a:srgbClr val="00B05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921944088"/>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62" name="Group 61"/>
          <p:cNvGrpSpPr/>
          <p:nvPr/>
        </p:nvGrpSpPr>
        <p:grpSpPr>
          <a:xfrm>
            <a:off x="1176228" y="3606688"/>
            <a:ext cx="1144564" cy="553998"/>
            <a:chOff x="1813012" y="2982520"/>
            <a:chExt cx="1144564" cy="553998"/>
          </a:xfrm>
        </p:grpSpPr>
        <p:grpSp>
          <p:nvGrpSpPr>
            <p:cNvPr id="63" name="Group 62"/>
            <p:cNvGrpSpPr/>
            <p:nvPr/>
          </p:nvGrpSpPr>
          <p:grpSpPr>
            <a:xfrm>
              <a:off x="1813012" y="2982520"/>
              <a:ext cx="293615" cy="553998"/>
              <a:chOff x="2390862" y="2835479"/>
              <a:chExt cx="293615" cy="553998"/>
            </a:xfrm>
          </p:grpSpPr>
          <p:sp>
            <p:nvSpPr>
              <p:cNvPr id="66" name="TextBox 65"/>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br>
                  <a:rPr lang="en-GB" dirty="0"/>
                </a:br>
                <a:r>
                  <a:rPr lang="en-GB" dirty="0"/>
                  <a:t>4</a:t>
                </a:r>
              </a:p>
            </p:txBody>
          </p:sp>
          <p:cxnSp>
            <p:nvCxnSpPr>
              <p:cNvPr id="67" name="Straight Connector 66"/>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2005057" y="3033320"/>
              <a:ext cx="952519" cy="369332"/>
            </a:xfrm>
            <a:prstGeom prst="rect">
              <a:avLst/>
            </a:prstGeom>
            <a:noFill/>
          </p:spPr>
          <p:txBody>
            <a:bodyPr wrap="square" rtlCol="0">
              <a:spAutoFit/>
            </a:bodyPr>
            <a:lstStyle/>
            <a:p>
              <a:r>
                <a:rPr lang="en-GB" dirty="0"/>
                <a:t>of 36 =</a:t>
              </a:r>
            </a:p>
          </p:txBody>
        </p:sp>
      </p:grpSp>
      <p:sp>
        <p:nvSpPr>
          <p:cNvPr id="68" name="TextBox 67"/>
          <p:cNvSpPr txBox="1"/>
          <p:nvPr/>
        </p:nvSpPr>
        <p:spPr>
          <a:xfrm>
            <a:off x="2178501" y="3703654"/>
            <a:ext cx="334335"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18</a:t>
            </a:r>
            <a:endParaRPr lang="en-GB" dirty="0">
              <a:solidFill>
                <a:srgbClr val="00B050"/>
              </a:solidFill>
            </a:endParaRPr>
          </a:p>
        </p:txBody>
      </p:sp>
      <p:grpSp>
        <p:nvGrpSpPr>
          <p:cNvPr id="69" name="Group 68"/>
          <p:cNvGrpSpPr/>
          <p:nvPr/>
        </p:nvGrpSpPr>
        <p:grpSpPr>
          <a:xfrm>
            <a:off x="1176228" y="4344265"/>
            <a:ext cx="1144564" cy="553998"/>
            <a:chOff x="1813012" y="2982520"/>
            <a:chExt cx="1144564" cy="553998"/>
          </a:xfrm>
        </p:grpSpPr>
        <p:grpSp>
          <p:nvGrpSpPr>
            <p:cNvPr id="70" name="Group 69"/>
            <p:cNvGrpSpPr/>
            <p:nvPr/>
          </p:nvGrpSpPr>
          <p:grpSpPr>
            <a:xfrm>
              <a:off x="1813012" y="2982520"/>
              <a:ext cx="293615" cy="553998"/>
              <a:chOff x="2390862" y="2835479"/>
              <a:chExt cx="293615" cy="553998"/>
            </a:xfrm>
          </p:grpSpPr>
          <p:sp>
            <p:nvSpPr>
              <p:cNvPr id="72" name="TextBox 71"/>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br>
                  <a:rPr lang="en-GB" dirty="0"/>
                </a:br>
                <a:r>
                  <a:rPr lang="en-GB" dirty="0"/>
                  <a:t>4</a:t>
                </a:r>
              </a:p>
            </p:txBody>
          </p:sp>
          <p:cxnSp>
            <p:nvCxnSpPr>
              <p:cNvPr id="73" name="Straight Connector 72"/>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2005057" y="3033320"/>
              <a:ext cx="952519" cy="369332"/>
            </a:xfrm>
            <a:prstGeom prst="rect">
              <a:avLst/>
            </a:prstGeom>
            <a:noFill/>
          </p:spPr>
          <p:txBody>
            <a:bodyPr wrap="square" rtlCol="0">
              <a:spAutoFit/>
            </a:bodyPr>
            <a:lstStyle/>
            <a:p>
              <a:r>
                <a:rPr lang="en-GB" dirty="0"/>
                <a:t>of 36 =</a:t>
              </a:r>
            </a:p>
          </p:txBody>
        </p:sp>
      </p:grpSp>
      <p:sp>
        <p:nvSpPr>
          <p:cNvPr id="74" name="TextBox 73"/>
          <p:cNvSpPr txBox="1"/>
          <p:nvPr/>
        </p:nvSpPr>
        <p:spPr>
          <a:xfrm>
            <a:off x="2178501" y="4441231"/>
            <a:ext cx="334335"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27</a:t>
            </a:r>
            <a:endParaRPr lang="en-GB" dirty="0">
              <a:solidFill>
                <a:srgbClr val="00B050"/>
              </a:solidFill>
            </a:endParaRPr>
          </a:p>
        </p:txBody>
      </p:sp>
      <p:grpSp>
        <p:nvGrpSpPr>
          <p:cNvPr id="75" name="Group 74"/>
          <p:cNvGrpSpPr/>
          <p:nvPr/>
        </p:nvGrpSpPr>
        <p:grpSpPr>
          <a:xfrm>
            <a:off x="1176228" y="5082440"/>
            <a:ext cx="1144564" cy="553998"/>
            <a:chOff x="1813012" y="2982520"/>
            <a:chExt cx="1144564" cy="553998"/>
          </a:xfrm>
        </p:grpSpPr>
        <p:grpSp>
          <p:nvGrpSpPr>
            <p:cNvPr id="76" name="Group 75"/>
            <p:cNvGrpSpPr/>
            <p:nvPr/>
          </p:nvGrpSpPr>
          <p:grpSpPr>
            <a:xfrm>
              <a:off x="1813012" y="2982520"/>
              <a:ext cx="293615" cy="553998"/>
              <a:chOff x="2390862" y="2835479"/>
              <a:chExt cx="293615" cy="553998"/>
            </a:xfrm>
          </p:grpSpPr>
          <p:sp>
            <p:nvSpPr>
              <p:cNvPr id="78" name="TextBox 77"/>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4</a:t>
                </a:r>
                <a:br>
                  <a:rPr lang="en-GB" dirty="0"/>
                </a:br>
                <a:r>
                  <a:rPr lang="en-GB" dirty="0"/>
                  <a:t>4</a:t>
                </a:r>
              </a:p>
            </p:txBody>
          </p:sp>
          <p:cxnSp>
            <p:nvCxnSpPr>
              <p:cNvPr id="79" name="Straight Connector 78"/>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2005057" y="3033320"/>
              <a:ext cx="952519" cy="369332"/>
            </a:xfrm>
            <a:prstGeom prst="rect">
              <a:avLst/>
            </a:prstGeom>
            <a:noFill/>
          </p:spPr>
          <p:txBody>
            <a:bodyPr wrap="square" rtlCol="0">
              <a:spAutoFit/>
            </a:bodyPr>
            <a:lstStyle/>
            <a:p>
              <a:r>
                <a:rPr lang="en-GB" dirty="0"/>
                <a:t>of 36 =</a:t>
              </a:r>
            </a:p>
          </p:txBody>
        </p:sp>
      </p:grpSp>
      <p:sp>
        <p:nvSpPr>
          <p:cNvPr id="80" name="TextBox 79"/>
          <p:cNvSpPr txBox="1"/>
          <p:nvPr/>
        </p:nvSpPr>
        <p:spPr>
          <a:xfrm>
            <a:off x="2178501" y="5179406"/>
            <a:ext cx="334335" cy="276999"/>
          </a:xfrm>
          <a:prstGeom prst="rect">
            <a:avLst/>
          </a:prstGeom>
          <a:noFill/>
        </p:spPr>
        <p:txBody>
          <a:bodyPr wrap="square" lIns="0" tIns="0" rIns="0" bIns="0" rtlCol="0">
            <a:spAutoFit/>
          </a:bodyPr>
          <a:lstStyle/>
          <a:p>
            <a:pPr algn="ctr"/>
            <a:r>
              <a:rPr lang="en-GB" dirty="0">
                <a:solidFill>
                  <a:srgbClr val="00B050"/>
                </a:solidFill>
                <a:latin typeface="Twinkl" pitchFamily="2" charset="0"/>
              </a:rPr>
              <a:t>36</a:t>
            </a:r>
            <a:endParaRPr lang="en-GB" dirty="0">
              <a:solidFill>
                <a:srgbClr val="00B050"/>
              </a:solidFill>
            </a:endParaRPr>
          </a:p>
        </p:txBody>
      </p:sp>
      <p:graphicFrame>
        <p:nvGraphicFramePr>
          <p:cNvPr id="81" name="Table 80"/>
          <p:cNvGraphicFramePr>
            <a:graphicFrameLocks noGrp="1"/>
          </p:cNvGraphicFramePr>
          <p:nvPr>
            <p:extLst>
              <p:ext uri="{D42A27DB-BD31-4B8C-83A1-F6EECF244321}">
                <p14:modId xmlns:p14="http://schemas.microsoft.com/office/powerpoint/2010/main" val="2982845133"/>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82" name="Table 81"/>
          <p:cNvGraphicFramePr>
            <a:graphicFrameLocks noGrp="1"/>
          </p:cNvGraphicFramePr>
          <p:nvPr>
            <p:extLst>
              <p:ext uri="{D42A27DB-BD31-4B8C-83A1-F6EECF244321}">
                <p14:modId xmlns:p14="http://schemas.microsoft.com/office/powerpoint/2010/main" val="3441641277"/>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1012161451"/>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9</a:t>
                      </a:r>
                      <a:endParaRPr lang="en-GB" dirty="0">
                        <a:solidFill>
                          <a:schemeClr val="tx1">
                            <a:lumMod val="90000"/>
                            <a:lumOff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3589233931"/>
              </p:ext>
            </p:extLst>
          </p:nvPr>
        </p:nvGraphicFramePr>
        <p:xfrm>
          <a:off x="1184937" y="1830689"/>
          <a:ext cx="2966480" cy="741680"/>
        </p:xfrm>
        <a:graphic>
          <a:graphicData uri="http://schemas.openxmlformats.org/drawingml/2006/table">
            <a:tbl>
              <a:tblPr>
                <a:tableStyleId>{5C22544A-7EE6-4342-B048-85BDC9FD1C3A}</a:tableStyleId>
              </a:tblPr>
              <a:tblGrid>
                <a:gridCol w="741620">
                  <a:extLst>
                    <a:ext uri="{9D8B030D-6E8A-4147-A177-3AD203B41FA5}">
                      <a16:colId xmlns:a16="http://schemas.microsoft.com/office/drawing/2014/main" val="20000"/>
                    </a:ext>
                  </a:extLst>
                </a:gridCol>
                <a:gridCol w="741620">
                  <a:extLst>
                    <a:ext uri="{9D8B030D-6E8A-4147-A177-3AD203B41FA5}">
                      <a16:colId xmlns:a16="http://schemas.microsoft.com/office/drawing/2014/main" val="20001"/>
                    </a:ext>
                  </a:extLst>
                </a:gridCol>
                <a:gridCol w="741620">
                  <a:extLst>
                    <a:ext uri="{9D8B030D-6E8A-4147-A177-3AD203B41FA5}">
                      <a16:colId xmlns:a16="http://schemas.microsoft.com/office/drawing/2014/main" val="20002"/>
                    </a:ext>
                  </a:extLst>
                </a:gridCol>
                <a:gridCol w="741620">
                  <a:extLst>
                    <a:ext uri="{9D8B030D-6E8A-4147-A177-3AD203B41FA5}">
                      <a16:colId xmlns:a16="http://schemas.microsoft.com/office/drawing/2014/main" val="20003"/>
                    </a:ext>
                  </a:extLst>
                </a:gridCol>
              </a:tblGrid>
              <a:tr h="370840">
                <a:tc gridSpan="4">
                  <a:txBody>
                    <a:bodyPr/>
                    <a:lstStyle/>
                    <a:p>
                      <a:pPr algn="ctr"/>
                      <a:r>
                        <a:rPr lang="en-GB"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9</a:t>
                      </a:r>
                      <a:endParaRPr lang="en-GB"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143" y="2730319"/>
            <a:ext cx="4049441" cy="3329492"/>
          </a:xfrm>
          <a:prstGeom prst="rect">
            <a:avLst/>
          </a:prstGeom>
        </p:spPr>
      </p:pic>
      <p:sp>
        <p:nvSpPr>
          <p:cNvPr id="38" name="Rectangle 37"/>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39" name="Straight Connector 38"/>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57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2"/>
                                        </p:tgtEl>
                                        <p:attrNameLst>
                                          <p:attrName>style.visibility</p:attrName>
                                        </p:attrNameLst>
                                      </p:cBhvr>
                                      <p:to>
                                        <p:strVal val="visible"/>
                                      </p:to>
                                    </p:set>
                                    <p:animEffect transition="in" filter="fade">
                                      <p:cBhvr>
                                        <p:cTn id="11" dur="500"/>
                                        <p:tgtEl>
                                          <p:spTgt spid="2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68" grpId="0"/>
      <p:bldP spid="74" grpId="0"/>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7" name="Rectangle 96"/>
          <p:cNvSpPr/>
          <p:nvPr/>
        </p:nvSpPr>
        <p:spPr>
          <a:xfrm>
            <a:off x="3951678"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grpSp>
        <p:nvGrpSpPr>
          <p:cNvPr id="171" name="Group 170"/>
          <p:cNvGrpSpPr/>
          <p:nvPr/>
        </p:nvGrpSpPr>
        <p:grpSpPr>
          <a:xfrm>
            <a:off x="1798998" y="1867848"/>
            <a:ext cx="293615" cy="553998"/>
            <a:chOff x="2390862" y="2835479"/>
            <a:chExt cx="293615" cy="553998"/>
          </a:xfrm>
        </p:grpSpPr>
        <p:sp>
          <p:nvSpPr>
            <p:cNvPr id="173" name="TextBox 17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p>
            <a:p>
              <a:pPr algn="ctr">
                <a:lnSpc>
                  <a:spcPts val="1800"/>
                </a:lnSpc>
              </a:pPr>
              <a:r>
                <a:rPr lang="en-GB" dirty="0"/>
                <a:t>8</a:t>
              </a:r>
            </a:p>
          </p:txBody>
        </p:sp>
        <p:cxnSp>
          <p:nvCxnSpPr>
            <p:cNvPr id="174" name="Straight Connector 17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 1"/>
          <p:cNvGraphicFramePr>
            <a:graphicFrameLocks noGrp="1"/>
          </p:cNvGraphicFramePr>
          <p:nvPr>
            <p:extLst>
              <p:ext uri="{D42A27DB-BD31-4B8C-83A1-F6EECF244321}">
                <p14:modId xmlns:p14="http://schemas.microsoft.com/office/powerpoint/2010/main" val="97869207"/>
              </p:ext>
            </p:extLst>
          </p:nvPr>
        </p:nvGraphicFramePr>
        <p:xfrm>
          <a:off x="1155529" y="4658556"/>
          <a:ext cx="3780536" cy="741680"/>
        </p:xfrm>
        <a:graphic>
          <a:graphicData uri="http://schemas.openxmlformats.org/drawingml/2006/table">
            <a:tbl>
              <a:tblPr>
                <a:tableStyleId>{5C22544A-7EE6-4342-B048-85BDC9FD1C3A}</a:tableStyleId>
              </a:tblPr>
              <a:tblGrid>
                <a:gridCol w="472567">
                  <a:extLst>
                    <a:ext uri="{9D8B030D-6E8A-4147-A177-3AD203B41FA5}">
                      <a16:colId xmlns:a16="http://schemas.microsoft.com/office/drawing/2014/main" val="20000"/>
                    </a:ext>
                  </a:extLst>
                </a:gridCol>
                <a:gridCol w="472567">
                  <a:extLst>
                    <a:ext uri="{9D8B030D-6E8A-4147-A177-3AD203B41FA5}">
                      <a16:colId xmlns:a16="http://schemas.microsoft.com/office/drawing/2014/main" val="20001"/>
                    </a:ext>
                  </a:extLst>
                </a:gridCol>
                <a:gridCol w="472567">
                  <a:extLst>
                    <a:ext uri="{9D8B030D-6E8A-4147-A177-3AD203B41FA5}">
                      <a16:colId xmlns:a16="http://schemas.microsoft.com/office/drawing/2014/main" val="20002"/>
                    </a:ext>
                  </a:extLst>
                </a:gridCol>
                <a:gridCol w="472567">
                  <a:extLst>
                    <a:ext uri="{9D8B030D-6E8A-4147-A177-3AD203B41FA5}">
                      <a16:colId xmlns:a16="http://schemas.microsoft.com/office/drawing/2014/main" val="20003"/>
                    </a:ext>
                  </a:extLst>
                </a:gridCol>
                <a:gridCol w="472567">
                  <a:extLst>
                    <a:ext uri="{9D8B030D-6E8A-4147-A177-3AD203B41FA5}">
                      <a16:colId xmlns:a16="http://schemas.microsoft.com/office/drawing/2014/main" val="20004"/>
                    </a:ext>
                  </a:extLst>
                </a:gridCol>
                <a:gridCol w="472567">
                  <a:extLst>
                    <a:ext uri="{9D8B030D-6E8A-4147-A177-3AD203B41FA5}">
                      <a16:colId xmlns:a16="http://schemas.microsoft.com/office/drawing/2014/main" val="20005"/>
                    </a:ext>
                  </a:extLst>
                </a:gridCol>
                <a:gridCol w="472567">
                  <a:extLst>
                    <a:ext uri="{9D8B030D-6E8A-4147-A177-3AD203B41FA5}">
                      <a16:colId xmlns:a16="http://schemas.microsoft.com/office/drawing/2014/main" val="20006"/>
                    </a:ext>
                  </a:extLst>
                </a:gridCol>
                <a:gridCol w="472567">
                  <a:extLst>
                    <a:ext uri="{9D8B030D-6E8A-4147-A177-3AD203B41FA5}">
                      <a16:colId xmlns:a16="http://schemas.microsoft.com/office/drawing/2014/main" val="20007"/>
                    </a:ext>
                  </a:extLst>
                </a:gridCol>
              </a:tblGrid>
              <a:tr h="370840">
                <a:tc gridSpan="8">
                  <a:txBody>
                    <a:bodyPr/>
                    <a:lstStyle/>
                    <a:p>
                      <a:pPr algn="ctr"/>
                      <a:r>
                        <a:rPr lang="en-GB"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Rectangle 2"/>
          <p:cNvSpPr/>
          <p:nvPr/>
        </p:nvSpPr>
        <p:spPr>
          <a:xfrm>
            <a:off x="694266" y="1375534"/>
            <a:ext cx="4885267" cy="369332"/>
          </a:xfrm>
          <a:prstGeom prst="rect">
            <a:avLst/>
          </a:prstGeom>
        </p:spPr>
        <p:txBody>
          <a:bodyPr wrap="square">
            <a:spAutoFit/>
          </a:bodyPr>
          <a:lstStyle/>
          <a:p>
            <a:r>
              <a:rPr lang="en-GB" dirty="0">
                <a:latin typeface="Twinkl" pitchFamily="2" charset="0"/>
              </a:rPr>
              <a:t>Draw a bar model to help solve this problem.</a:t>
            </a:r>
            <a:endParaRPr lang="en-GB" dirty="0"/>
          </a:p>
        </p:txBody>
      </p:sp>
      <p:sp>
        <p:nvSpPr>
          <p:cNvPr id="39" name="Rectangle 38"/>
          <p:cNvSpPr/>
          <p:nvPr/>
        </p:nvSpPr>
        <p:spPr>
          <a:xfrm>
            <a:off x="694265" y="1916076"/>
            <a:ext cx="6197601" cy="369332"/>
          </a:xfrm>
          <a:prstGeom prst="rect">
            <a:avLst/>
          </a:prstGeom>
        </p:spPr>
        <p:txBody>
          <a:bodyPr wrap="square">
            <a:spAutoFit/>
          </a:bodyPr>
          <a:lstStyle/>
          <a:p>
            <a:pPr>
              <a:spcAft>
                <a:spcPts val="600"/>
              </a:spcAft>
            </a:pPr>
            <a:r>
              <a:rPr lang="en-GB" dirty="0">
                <a:latin typeface="Twinkl" pitchFamily="2" charset="0"/>
              </a:rPr>
              <a:t>Mary uses    of a 400g bag of flour to make some cakes.  </a:t>
            </a:r>
          </a:p>
        </p:txBody>
      </p:sp>
      <p:sp>
        <p:nvSpPr>
          <p:cNvPr id="40" name="Rectangle 39"/>
          <p:cNvSpPr/>
          <p:nvPr/>
        </p:nvSpPr>
        <p:spPr>
          <a:xfrm>
            <a:off x="694265" y="2518891"/>
            <a:ext cx="3257413" cy="1985159"/>
          </a:xfrm>
          <a:prstGeom prst="rect">
            <a:avLst/>
          </a:prstGeom>
        </p:spPr>
        <p:txBody>
          <a:bodyPr wrap="square">
            <a:spAutoFit/>
          </a:bodyPr>
          <a:lstStyle/>
          <a:p>
            <a:pPr>
              <a:spcAft>
                <a:spcPts val="600"/>
              </a:spcAft>
            </a:pPr>
            <a:r>
              <a:rPr lang="en-GB" dirty="0">
                <a:latin typeface="Twinkl" pitchFamily="2" charset="0"/>
              </a:rPr>
              <a:t>a)  How many grams of flour </a:t>
            </a:r>
            <a:br>
              <a:rPr lang="en-GB" dirty="0">
                <a:latin typeface="Twinkl" pitchFamily="2" charset="0"/>
              </a:rPr>
            </a:br>
            <a:r>
              <a:rPr lang="en-GB" dirty="0">
                <a:latin typeface="Twinkl" pitchFamily="2" charset="0"/>
              </a:rPr>
              <a:t>     did Mary use?</a:t>
            </a:r>
          </a:p>
          <a:p>
            <a:pPr>
              <a:spcAft>
                <a:spcPts val="600"/>
              </a:spcAft>
            </a:pPr>
            <a:r>
              <a:rPr lang="en-GB" dirty="0">
                <a:solidFill>
                  <a:srgbClr val="00B050"/>
                </a:solidFill>
                <a:latin typeface="Twinkl" pitchFamily="2" charset="0"/>
              </a:rPr>
              <a:t>     150g</a:t>
            </a:r>
          </a:p>
          <a:p>
            <a:pPr>
              <a:spcAft>
                <a:spcPts val="600"/>
              </a:spcAft>
            </a:pPr>
            <a:r>
              <a:rPr lang="en-GB" dirty="0">
                <a:latin typeface="Twinkl" pitchFamily="2" charset="0"/>
              </a:rPr>
              <a:t>b)  How many grams of flour </a:t>
            </a:r>
            <a:br>
              <a:rPr lang="en-GB" dirty="0">
                <a:latin typeface="Twinkl" pitchFamily="2" charset="0"/>
              </a:rPr>
            </a:br>
            <a:r>
              <a:rPr lang="en-GB" dirty="0">
                <a:latin typeface="Twinkl" pitchFamily="2" charset="0"/>
              </a:rPr>
              <a:t>     were left in the bag?</a:t>
            </a:r>
          </a:p>
          <a:p>
            <a:pPr>
              <a:spcAft>
                <a:spcPts val="600"/>
              </a:spcAft>
            </a:pPr>
            <a:r>
              <a:rPr lang="en-GB" dirty="0">
                <a:solidFill>
                  <a:srgbClr val="00B050"/>
                </a:solidFill>
                <a:latin typeface="Twinkl" pitchFamily="2" charset="0"/>
              </a:rPr>
              <a:t>     250g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986" y="2921213"/>
            <a:ext cx="1923018" cy="29207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5601" y="4676812"/>
            <a:ext cx="1236986" cy="1381088"/>
          </a:xfrm>
          <a:prstGeom prst="rect">
            <a:avLst/>
          </a:prstGeom>
        </p:spPr>
      </p:pic>
      <p:sp>
        <p:nvSpPr>
          <p:cNvPr id="15" name="Rectangle 14"/>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16" name="Straight Connector 15"/>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5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xEl>
                                              <p:pRg st="3" end="3"/>
                                            </p:txEl>
                                          </p:spTgt>
                                        </p:tgtEl>
                                        <p:attrNameLst>
                                          <p:attrName>style.visibility</p:attrName>
                                        </p:attrNameLst>
                                      </p:cBhvr>
                                      <p:to>
                                        <p:strVal val="visible"/>
                                      </p:to>
                                    </p:set>
                                    <p:animEffect transition="in" filter="fade">
                                      <p:cBhvr>
                                        <p:cTn id="17"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180278" y="2060712"/>
            <a:ext cx="1463861" cy="435060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30" name="Rectangle 29"/>
          <p:cNvSpPr/>
          <p:nvPr/>
        </p:nvSpPr>
        <p:spPr>
          <a:xfrm>
            <a:off x="3951678"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2" name="Rectangle 1"/>
          <p:cNvSpPr/>
          <p:nvPr/>
        </p:nvSpPr>
        <p:spPr>
          <a:xfrm>
            <a:off x="712124" y="1373201"/>
            <a:ext cx="3825086" cy="369332"/>
          </a:xfrm>
          <a:prstGeom prst="rect">
            <a:avLst/>
          </a:prstGeom>
        </p:spPr>
        <p:txBody>
          <a:bodyPr wrap="none">
            <a:spAutoFit/>
          </a:bodyPr>
          <a:lstStyle/>
          <a:p>
            <a:pPr>
              <a:spcAft>
                <a:spcPts val="600"/>
              </a:spcAft>
            </a:pPr>
            <a:r>
              <a:rPr lang="en-GB" dirty="0">
                <a:latin typeface="Twinkl" pitchFamily="2" charset="0"/>
              </a:rPr>
              <a:t>Which is the odd one out and why?</a:t>
            </a:r>
          </a:p>
        </p:txBody>
      </p:sp>
      <p:grpSp>
        <p:nvGrpSpPr>
          <p:cNvPr id="4" name="Group 3"/>
          <p:cNvGrpSpPr/>
          <p:nvPr/>
        </p:nvGrpSpPr>
        <p:grpSpPr>
          <a:xfrm>
            <a:off x="1253354" y="2167493"/>
            <a:ext cx="1119748" cy="553998"/>
            <a:chOff x="1401485" y="2147248"/>
            <a:chExt cx="1119748" cy="553998"/>
          </a:xfrm>
        </p:grpSpPr>
        <p:grpSp>
          <p:nvGrpSpPr>
            <p:cNvPr id="10" name="Group 9"/>
            <p:cNvGrpSpPr/>
            <p:nvPr/>
          </p:nvGrpSpPr>
          <p:grpSpPr>
            <a:xfrm>
              <a:off x="1401485" y="2147248"/>
              <a:ext cx="293615" cy="553998"/>
              <a:chOff x="2390862" y="2835479"/>
              <a:chExt cx="293615" cy="553998"/>
            </a:xfrm>
          </p:grpSpPr>
          <p:sp>
            <p:nvSpPr>
              <p:cNvPr id="11" name="TextBox 10"/>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3</a:t>
                </a:r>
              </a:p>
              <a:p>
                <a:pPr algn="ctr">
                  <a:lnSpc>
                    <a:spcPts val="1800"/>
                  </a:lnSpc>
                </a:pPr>
                <a:r>
                  <a:rPr lang="en-GB" dirty="0"/>
                  <a:t>5</a:t>
                </a:r>
              </a:p>
            </p:txBody>
          </p:sp>
          <p:cxnSp>
            <p:nvCxnSpPr>
              <p:cNvPr id="12" name="Straight Connector 11"/>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607911" y="2206910"/>
              <a:ext cx="913322" cy="369332"/>
            </a:xfrm>
            <a:prstGeom prst="rect">
              <a:avLst/>
            </a:prstGeom>
            <a:noFill/>
          </p:spPr>
          <p:txBody>
            <a:bodyPr wrap="square" rtlCol="0">
              <a:spAutoFit/>
            </a:bodyPr>
            <a:lstStyle/>
            <a:p>
              <a:r>
                <a:rPr lang="en-GB" dirty="0"/>
                <a:t>of 30 =</a:t>
              </a:r>
            </a:p>
          </p:txBody>
        </p:sp>
      </p:grpSp>
      <p:sp>
        <p:nvSpPr>
          <p:cNvPr id="38" name="TextBox 37"/>
          <p:cNvSpPr txBox="1"/>
          <p:nvPr/>
        </p:nvSpPr>
        <p:spPr>
          <a:xfrm>
            <a:off x="2245362" y="2217880"/>
            <a:ext cx="500707" cy="369332"/>
          </a:xfrm>
          <a:prstGeom prst="rect">
            <a:avLst/>
          </a:prstGeom>
          <a:noFill/>
        </p:spPr>
        <p:txBody>
          <a:bodyPr wrap="square" rtlCol="0">
            <a:spAutoFit/>
          </a:bodyPr>
          <a:lstStyle/>
          <a:p>
            <a:r>
              <a:rPr lang="en-GB" dirty="0">
                <a:solidFill>
                  <a:srgbClr val="00B050"/>
                </a:solidFill>
              </a:rPr>
              <a:t>18</a:t>
            </a:r>
          </a:p>
        </p:txBody>
      </p:sp>
      <p:sp>
        <p:nvSpPr>
          <p:cNvPr id="84" name="Rectangle 83"/>
          <p:cNvSpPr/>
          <p:nvPr/>
        </p:nvSpPr>
        <p:spPr>
          <a:xfrm>
            <a:off x="3414178" y="2676845"/>
            <a:ext cx="2682895" cy="1338828"/>
          </a:xfrm>
          <a:prstGeom prst="rect">
            <a:avLst/>
          </a:prstGeom>
        </p:spPr>
        <p:txBody>
          <a:bodyPr wrap="square">
            <a:spAutoFit/>
          </a:bodyPr>
          <a:lstStyle/>
          <a:p>
            <a:pPr>
              <a:lnSpc>
                <a:spcPct val="150000"/>
              </a:lnSpc>
            </a:pPr>
            <a:r>
              <a:rPr lang="en-GB" dirty="0">
                <a:solidFill>
                  <a:srgbClr val="00B050"/>
                </a:solidFill>
              </a:rPr>
              <a:t>The odd one out is c) because it equals 8. Both a) and b) equal 18.</a:t>
            </a: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241" y="3346259"/>
            <a:ext cx="2358009" cy="3065057"/>
          </a:xfrm>
          <a:prstGeom prst="rect">
            <a:avLst/>
          </a:prstGeom>
        </p:spPr>
      </p:pic>
      <p:grpSp>
        <p:nvGrpSpPr>
          <p:cNvPr id="85" name="Group 84"/>
          <p:cNvGrpSpPr/>
          <p:nvPr/>
        </p:nvGrpSpPr>
        <p:grpSpPr>
          <a:xfrm>
            <a:off x="1253354" y="3205414"/>
            <a:ext cx="1119748" cy="553998"/>
            <a:chOff x="1401485" y="2147248"/>
            <a:chExt cx="1119748" cy="553998"/>
          </a:xfrm>
        </p:grpSpPr>
        <p:grpSp>
          <p:nvGrpSpPr>
            <p:cNvPr id="88" name="Group 87"/>
            <p:cNvGrpSpPr/>
            <p:nvPr/>
          </p:nvGrpSpPr>
          <p:grpSpPr>
            <a:xfrm>
              <a:off x="1401485" y="2147248"/>
              <a:ext cx="293615" cy="553998"/>
              <a:chOff x="2390862" y="2835479"/>
              <a:chExt cx="293615" cy="553998"/>
            </a:xfrm>
          </p:grpSpPr>
          <p:sp>
            <p:nvSpPr>
              <p:cNvPr id="93" name="TextBox 92"/>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p>
              <a:p>
                <a:pPr algn="ctr">
                  <a:lnSpc>
                    <a:spcPts val="1800"/>
                  </a:lnSpc>
                </a:pPr>
                <a:r>
                  <a:rPr lang="en-GB" dirty="0"/>
                  <a:t>9</a:t>
                </a:r>
              </a:p>
            </p:txBody>
          </p:sp>
          <p:cxnSp>
            <p:nvCxnSpPr>
              <p:cNvPr id="94" name="Straight Connector 93"/>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91" name="TextBox 90"/>
            <p:cNvSpPr txBox="1"/>
            <p:nvPr/>
          </p:nvSpPr>
          <p:spPr>
            <a:xfrm>
              <a:off x="1607911" y="2206910"/>
              <a:ext cx="913322" cy="369332"/>
            </a:xfrm>
            <a:prstGeom prst="rect">
              <a:avLst/>
            </a:prstGeom>
            <a:noFill/>
          </p:spPr>
          <p:txBody>
            <a:bodyPr wrap="square" rtlCol="0">
              <a:spAutoFit/>
            </a:bodyPr>
            <a:lstStyle/>
            <a:p>
              <a:r>
                <a:rPr lang="en-GB" dirty="0"/>
                <a:t>of 81 =</a:t>
              </a:r>
            </a:p>
          </p:txBody>
        </p:sp>
      </p:grpSp>
      <p:grpSp>
        <p:nvGrpSpPr>
          <p:cNvPr id="97" name="Group 96"/>
          <p:cNvGrpSpPr/>
          <p:nvPr/>
        </p:nvGrpSpPr>
        <p:grpSpPr>
          <a:xfrm>
            <a:off x="1253354" y="4250955"/>
            <a:ext cx="1119748" cy="553998"/>
            <a:chOff x="1401485" y="2147248"/>
            <a:chExt cx="1119748" cy="553998"/>
          </a:xfrm>
        </p:grpSpPr>
        <p:grpSp>
          <p:nvGrpSpPr>
            <p:cNvPr id="100" name="Group 99"/>
            <p:cNvGrpSpPr/>
            <p:nvPr/>
          </p:nvGrpSpPr>
          <p:grpSpPr>
            <a:xfrm>
              <a:off x="1401485" y="2147248"/>
              <a:ext cx="293615" cy="553998"/>
              <a:chOff x="2390862" y="2835479"/>
              <a:chExt cx="293615" cy="553998"/>
            </a:xfrm>
          </p:grpSpPr>
          <p:sp>
            <p:nvSpPr>
              <p:cNvPr id="102" name="TextBox 101"/>
              <p:cNvSpPr txBox="1"/>
              <p:nvPr/>
            </p:nvSpPr>
            <p:spPr>
              <a:xfrm>
                <a:off x="2390862" y="2835479"/>
                <a:ext cx="293615" cy="553998"/>
              </a:xfrm>
              <a:prstGeom prst="rect">
                <a:avLst/>
              </a:prstGeom>
              <a:noFill/>
            </p:spPr>
            <p:txBody>
              <a:bodyPr wrap="square" rtlCol="0">
                <a:spAutoFit/>
              </a:bodyPr>
              <a:lstStyle/>
              <a:p>
                <a:pPr algn="ctr">
                  <a:lnSpc>
                    <a:spcPts val="1800"/>
                  </a:lnSpc>
                </a:pPr>
                <a:r>
                  <a:rPr lang="en-GB" dirty="0"/>
                  <a:t>2</a:t>
                </a:r>
              </a:p>
              <a:p>
                <a:pPr algn="ctr">
                  <a:lnSpc>
                    <a:spcPts val="1800"/>
                  </a:lnSpc>
                </a:pPr>
                <a:r>
                  <a:rPr lang="en-GB" dirty="0"/>
                  <a:t>6</a:t>
                </a:r>
              </a:p>
            </p:txBody>
          </p:sp>
          <p:cxnSp>
            <p:nvCxnSpPr>
              <p:cNvPr id="103" name="Straight Connector 102"/>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1607911" y="2206910"/>
              <a:ext cx="913322" cy="369332"/>
            </a:xfrm>
            <a:prstGeom prst="rect">
              <a:avLst/>
            </a:prstGeom>
            <a:noFill/>
          </p:spPr>
          <p:txBody>
            <a:bodyPr wrap="square" rtlCol="0">
              <a:spAutoFit/>
            </a:bodyPr>
            <a:lstStyle/>
            <a:p>
              <a:r>
                <a:rPr lang="en-GB" dirty="0"/>
                <a:t>of 24 =</a:t>
              </a:r>
            </a:p>
          </p:txBody>
        </p:sp>
      </p:grpSp>
      <p:sp>
        <p:nvSpPr>
          <p:cNvPr id="120" name="TextBox 119"/>
          <p:cNvSpPr txBox="1"/>
          <p:nvPr/>
        </p:nvSpPr>
        <p:spPr>
          <a:xfrm>
            <a:off x="2214684" y="3260034"/>
            <a:ext cx="497993" cy="369332"/>
          </a:xfrm>
          <a:prstGeom prst="rect">
            <a:avLst/>
          </a:prstGeom>
          <a:noFill/>
        </p:spPr>
        <p:txBody>
          <a:bodyPr wrap="square" rtlCol="0">
            <a:spAutoFit/>
          </a:bodyPr>
          <a:lstStyle/>
          <a:p>
            <a:r>
              <a:rPr lang="en-GB" dirty="0">
                <a:solidFill>
                  <a:srgbClr val="00B050"/>
                </a:solidFill>
              </a:rPr>
              <a:t>18</a:t>
            </a:r>
          </a:p>
        </p:txBody>
      </p:sp>
      <p:sp>
        <p:nvSpPr>
          <p:cNvPr id="121" name="TextBox 120"/>
          <p:cNvSpPr txBox="1"/>
          <p:nvPr/>
        </p:nvSpPr>
        <p:spPr>
          <a:xfrm>
            <a:off x="2232594" y="4321782"/>
            <a:ext cx="271165" cy="369332"/>
          </a:xfrm>
          <a:prstGeom prst="rect">
            <a:avLst/>
          </a:prstGeom>
          <a:noFill/>
        </p:spPr>
        <p:txBody>
          <a:bodyPr wrap="square" rtlCol="0">
            <a:spAutoFit/>
          </a:bodyPr>
          <a:lstStyle/>
          <a:p>
            <a:r>
              <a:rPr lang="en-GB" dirty="0">
                <a:solidFill>
                  <a:srgbClr val="00B050"/>
                </a:solidFill>
              </a:rPr>
              <a:t>8</a:t>
            </a:r>
          </a:p>
        </p:txBody>
      </p:sp>
      <p:sp>
        <p:nvSpPr>
          <p:cNvPr id="6" name="TextBox 5"/>
          <p:cNvSpPr txBox="1"/>
          <p:nvPr/>
        </p:nvSpPr>
        <p:spPr>
          <a:xfrm>
            <a:off x="792163" y="2217880"/>
            <a:ext cx="388116" cy="369332"/>
          </a:xfrm>
          <a:prstGeom prst="rect">
            <a:avLst/>
          </a:prstGeom>
          <a:noFill/>
        </p:spPr>
        <p:txBody>
          <a:bodyPr wrap="square" rtlCol="0">
            <a:spAutoFit/>
          </a:bodyPr>
          <a:lstStyle/>
          <a:p>
            <a:r>
              <a:rPr lang="en-US" dirty="0"/>
              <a:t>a)</a:t>
            </a:r>
            <a:endParaRPr lang="en-GB" dirty="0"/>
          </a:p>
        </p:txBody>
      </p:sp>
      <p:sp>
        <p:nvSpPr>
          <p:cNvPr id="122" name="TextBox 121"/>
          <p:cNvSpPr txBox="1"/>
          <p:nvPr/>
        </p:nvSpPr>
        <p:spPr>
          <a:xfrm>
            <a:off x="792163" y="3247546"/>
            <a:ext cx="388116" cy="369332"/>
          </a:xfrm>
          <a:prstGeom prst="rect">
            <a:avLst/>
          </a:prstGeom>
          <a:noFill/>
        </p:spPr>
        <p:txBody>
          <a:bodyPr wrap="square" rtlCol="0">
            <a:spAutoFit/>
          </a:bodyPr>
          <a:lstStyle/>
          <a:p>
            <a:r>
              <a:rPr lang="en-US" dirty="0"/>
              <a:t>b)</a:t>
            </a:r>
            <a:endParaRPr lang="en-GB" dirty="0"/>
          </a:p>
        </p:txBody>
      </p:sp>
      <p:sp>
        <p:nvSpPr>
          <p:cNvPr id="123" name="TextBox 122"/>
          <p:cNvSpPr txBox="1"/>
          <p:nvPr/>
        </p:nvSpPr>
        <p:spPr>
          <a:xfrm>
            <a:off x="792163" y="4310617"/>
            <a:ext cx="388116" cy="369332"/>
          </a:xfrm>
          <a:prstGeom prst="rect">
            <a:avLst/>
          </a:prstGeom>
          <a:noFill/>
        </p:spPr>
        <p:txBody>
          <a:bodyPr wrap="square" rtlCol="0">
            <a:spAutoFit/>
          </a:bodyPr>
          <a:lstStyle/>
          <a:p>
            <a:r>
              <a:rPr lang="en-US" dirty="0"/>
              <a:t>c)</a:t>
            </a:r>
            <a:endParaRPr lang="en-GB" dirty="0"/>
          </a:p>
        </p:txBody>
      </p:sp>
      <p:sp>
        <p:nvSpPr>
          <p:cNvPr id="124" name="Rectangle 123"/>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125" name="Straight Connector 124"/>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500"/>
                                        <p:tgtEl>
                                          <p:spTgt spid="1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5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84" grpId="0"/>
      <p:bldP spid="120" grpId="0"/>
      <p:bldP spid="1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30" name="Rectangle 29"/>
          <p:cNvSpPr/>
          <p:nvPr/>
        </p:nvSpPr>
        <p:spPr>
          <a:xfrm>
            <a:off x="3951678"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104" name="Rectangle 103"/>
          <p:cNvSpPr/>
          <p:nvPr/>
        </p:nvSpPr>
        <p:spPr>
          <a:xfrm>
            <a:off x="792163" y="1424828"/>
            <a:ext cx="1552379" cy="736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470160" y="1414556"/>
            <a:ext cx="2874505" cy="723275"/>
          </a:xfrm>
          <a:prstGeom prst="rect">
            <a:avLst/>
          </a:prstGeom>
        </p:spPr>
        <p:txBody>
          <a:bodyPr wrap="none">
            <a:spAutoFit/>
          </a:bodyPr>
          <a:lstStyle/>
          <a:p>
            <a:pPr>
              <a:spcAft>
                <a:spcPts val="600"/>
              </a:spcAft>
            </a:pPr>
            <a:r>
              <a:rPr lang="en-GB" dirty="0">
                <a:latin typeface="Twinkl" pitchFamily="2" charset="0"/>
              </a:rPr>
              <a:t>Explain the mistake. </a:t>
            </a:r>
          </a:p>
          <a:p>
            <a:pPr>
              <a:spcAft>
                <a:spcPts val="600"/>
              </a:spcAft>
            </a:pPr>
            <a:r>
              <a:rPr lang="en-GB" dirty="0">
                <a:latin typeface="Twinkl" pitchFamily="2" charset="0"/>
              </a:rPr>
              <a:t>Draw a bar model to help.</a:t>
            </a:r>
          </a:p>
        </p:txBody>
      </p:sp>
      <p:grpSp>
        <p:nvGrpSpPr>
          <p:cNvPr id="45" name="Group 44"/>
          <p:cNvGrpSpPr/>
          <p:nvPr/>
        </p:nvGrpSpPr>
        <p:grpSpPr>
          <a:xfrm>
            <a:off x="788425" y="1533063"/>
            <a:ext cx="557043" cy="553998"/>
            <a:chOff x="2386328" y="2835479"/>
            <a:chExt cx="298259" cy="553998"/>
          </a:xfrm>
        </p:grpSpPr>
        <p:sp>
          <p:nvSpPr>
            <p:cNvPr id="50" name="TextBox 49"/>
            <p:cNvSpPr txBox="1"/>
            <p:nvPr/>
          </p:nvSpPr>
          <p:spPr>
            <a:xfrm>
              <a:off x="2386328" y="2835479"/>
              <a:ext cx="298259" cy="553998"/>
            </a:xfrm>
            <a:prstGeom prst="rect">
              <a:avLst/>
            </a:prstGeom>
            <a:noFill/>
          </p:spPr>
          <p:txBody>
            <a:bodyPr wrap="square" rtlCol="0">
              <a:spAutoFit/>
            </a:bodyPr>
            <a:lstStyle/>
            <a:p>
              <a:pPr algn="ctr">
                <a:lnSpc>
                  <a:spcPts val="1800"/>
                </a:lnSpc>
              </a:pPr>
              <a:r>
                <a:rPr lang="en-GB" dirty="0"/>
                <a:t>5</a:t>
              </a:r>
            </a:p>
            <a:p>
              <a:pPr algn="ctr">
                <a:lnSpc>
                  <a:spcPts val="1800"/>
                </a:lnSpc>
              </a:pPr>
              <a:r>
                <a:rPr lang="en-GB" dirty="0"/>
                <a:t>10</a:t>
              </a:r>
            </a:p>
          </p:txBody>
        </p:sp>
        <p:cxnSp>
          <p:nvCxnSpPr>
            <p:cNvPr id="51" name="Straight Connector 50"/>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1170396" y="1591528"/>
            <a:ext cx="1174146" cy="369332"/>
          </a:xfrm>
          <a:prstGeom prst="rect">
            <a:avLst/>
          </a:prstGeom>
          <a:noFill/>
        </p:spPr>
        <p:txBody>
          <a:bodyPr wrap="square" rtlCol="0">
            <a:spAutoFit/>
          </a:bodyPr>
          <a:lstStyle/>
          <a:p>
            <a:r>
              <a:rPr lang="en-GB" dirty="0"/>
              <a:t>of 80 = 8</a:t>
            </a:r>
          </a:p>
        </p:txBody>
      </p:sp>
      <p:grpSp>
        <p:nvGrpSpPr>
          <p:cNvPr id="6" name="Group 5"/>
          <p:cNvGrpSpPr/>
          <p:nvPr/>
        </p:nvGrpSpPr>
        <p:grpSpPr>
          <a:xfrm>
            <a:off x="792162" y="3088056"/>
            <a:ext cx="7596187" cy="2969844"/>
            <a:chOff x="792162" y="3303956"/>
            <a:chExt cx="7596187" cy="2969844"/>
          </a:xfrm>
        </p:grpSpPr>
        <p:sp>
          <p:nvSpPr>
            <p:cNvPr id="97" name="Rectangle 96"/>
            <p:cNvSpPr/>
            <p:nvPr/>
          </p:nvSpPr>
          <p:spPr>
            <a:xfrm>
              <a:off x="879372" y="3369272"/>
              <a:ext cx="3523295" cy="2862322"/>
            </a:xfrm>
            <a:prstGeom prst="rect">
              <a:avLst/>
            </a:prstGeom>
          </p:spPr>
          <p:txBody>
            <a:bodyPr wrap="square">
              <a:spAutoFit/>
            </a:bodyPr>
            <a:lstStyle/>
            <a:p>
              <a:r>
                <a:rPr lang="en-GB" dirty="0">
                  <a:solidFill>
                    <a:schemeClr val="tx1">
                      <a:lumMod val="90000"/>
                      <a:lumOff val="10000"/>
                    </a:schemeClr>
                  </a:solidFill>
                  <a:latin typeface="Twinkl" pitchFamily="2" charset="0"/>
                </a:rPr>
                <a:t>This is incorrect. They have divided the quantity (80) by the denominator (10). They have worked out the value of one tenth, which is 8, but then </a:t>
              </a:r>
              <a:br>
                <a:rPr lang="en-GB" dirty="0">
                  <a:solidFill>
                    <a:schemeClr val="tx1">
                      <a:lumMod val="90000"/>
                      <a:lumOff val="10000"/>
                    </a:schemeClr>
                  </a:solidFill>
                  <a:latin typeface="Twinkl" pitchFamily="2" charset="0"/>
                </a:rPr>
              </a:br>
              <a:r>
                <a:rPr lang="en-GB" dirty="0">
                  <a:solidFill>
                    <a:schemeClr val="tx1">
                      <a:lumMod val="90000"/>
                      <a:lumOff val="10000"/>
                    </a:schemeClr>
                  </a:solidFill>
                  <a:latin typeface="Twinkl" pitchFamily="2" charset="0"/>
                </a:rPr>
                <a:t>have forgotten to carry out the second calculation to find the value of five-tenths. They should have then multiplied 8 by the numerator (5) to make 40.</a:t>
              </a:r>
            </a:p>
          </p:txBody>
        </p:sp>
        <p:sp>
          <p:nvSpPr>
            <p:cNvPr id="99" name="Rectangle 98"/>
            <p:cNvSpPr/>
            <p:nvPr/>
          </p:nvSpPr>
          <p:spPr>
            <a:xfrm>
              <a:off x="792162" y="3303956"/>
              <a:ext cx="7596187" cy="296984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05" name="Table 104"/>
          <p:cNvGraphicFramePr>
            <a:graphicFrameLocks noGrp="1"/>
          </p:cNvGraphicFramePr>
          <p:nvPr>
            <p:extLst>
              <p:ext uri="{D42A27DB-BD31-4B8C-83A1-F6EECF244321}">
                <p14:modId xmlns:p14="http://schemas.microsoft.com/office/powerpoint/2010/main" val="1828570024"/>
              </p:ext>
            </p:extLst>
          </p:nvPr>
        </p:nvGraphicFramePr>
        <p:xfrm>
          <a:off x="4505238" y="3561639"/>
          <a:ext cx="3780540" cy="741680"/>
        </p:xfrm>
        <a:graphic>
          <a:graphicData uri="http://schemas.openxmlformats.org/drawingml/2006/table">
            <a:tbl>
              <a:tblPr>
                <a:tableStyleId>{5C22544A-7EE6-4342-B048-85BDC9FD1C3A}</a:tableStyleId>
              </a:tblPr>
              <a:tblGrid>
                <a:gridCol w="378054">
                  <a:extLst>
                    <a:ext uri="{9D8B030D-6E8A-4147-A177-3AD203B41FA5}">
                      <a16:colId xmlns:a16="http://schemas.microsoft.com/office/drawing/2014/main" val="20000"/>
                    </a:ext>
                  </a:extLst>
                </a:gridCol>
                <a:gridCol w="378054">
                  <a:extLst>
                    <a:ext uri="{9D8B030D-6E8A-4147-A177-3AD203B41FA5}">
                      <a16:colId xmlns:a16="http://schemas.microsoft.com/office/drawing/2014/main" val="20001"/>
                    </a:ext>
                  </a:extLst>
                </a:gridCol>
                <a:gridCol w="378054">
                  <a:extLst>
                    <a:ext uri="{9D8B030D-6E8A-4147-A177-3AD203B41FA5}">
                      <a16:colId xmlns:a16="http://schemas.microsoft.com/office/drawing/2014/main" val="20002"/>
                    </a:ext>
                  </a:extLst>
                </a:gridCol>
                <a:gridCol w="378054">
                  <a:extLst>
                    <a:ext uri="{9D8B030D-6E8A-4147-A177-3AD203B41FA5}">
                      <a16:colId xmlns:a16="http://schemas.microsoft.com/office/drawing/2014/main" val="20003"/>
                    </a:ext>
                  </a:extLst>
                </a:gridCol>
                <a:gridCol w="378054">
                  <a:extLst>
                    <a:ext uri="{9D8B030D-6E8A-4147-A177-3AD203B41FA5}">
                      <a16:colId xmlns:a16="http://schemas.microsoft.com/office/drawing/2014/main" val="20004"/>
                    </a:ext>
                  </a:extLst>
                </a:gridCol>
                <a:gridCol w="378054">
                  <a:extLst>
                    <a:ext uri="{9D8B030D-6E8A-4147-A177-3AD203B41FA5}">
                      <a16:colId xmlns:a16="http://schemas.microsoft.com/office/drawing/2014/main" val="20005"/>
                    </a:ext>
                  </a:extLst>
                </a:gridCol>
                <a:gridCol w="378054">
                  <a:extLst>
                    <a:ext uri="{9D8B030D-6E8A-4147-A177-3AD203B41FA5}">
                      <a16:colId xmlns:a16="http://schemas.microsoft.com/office/drawing/2014/main" val="20006"/>
                    </a:ext>
                  </a:extLst>
                </a:gridCol>
                <a:gridCol w="378054">
                  <a:extLst>
                    <a:ext uri="{9D8B030D-6E8A-4147-A177-3AD203B41FA5}">
                      <a16:colId xmlns:a16="http://schemas.microsoft.com/office/drawing/2014/main" val="20007"/>
                    </a:ext>
                  </a:extLst>
                </a:gridCol>
                <a:gridCol w="378054">
                  <a:extLst>
                    <a:ext uri="{9D8B030D-6E8A-4147-A177-3AD203B41FA5}">
                      <a16:colId xmlns:a16="http://schemas.microsoft.com/office/drawing/2014/main" val="20008"/>
                    </a:ext>
                  </a:extLst>
                </a:gridCol>
                <a:gridCol w="378054">
                  <a:extLst>
                    <a:ext uri="{9D8B030D-6E8A-4147-A177-3AD203B41FA5}">
                      <a16:colId xmlns:a16="http://schemas.microsoft.com/office/drawing/2014/main" val="20009"/>
                    </a:ext>
                  </a:extLst>
                </a:gridCol>
              </a:tblGrid>
              <a:tr h="370840">
                <a:tc gridSpan="10">
                  <a:txBody>
                    <a:bodyPr/>
                    <a:lstStyle/>
                    <a:p>
                      <a:pPr algn="ctr"/>
                      <a:r>
                        <a:rPr lang="en-GB"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t>8</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t>8</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42" name="Group 41"/>
          <p:cNvGrpSpPr/>
          <p:nvPr/>
        </p:nvGrpSpPr>
        <p:grpSpPr>
          <a:xfrm>
            <a:off x="4540958" y="4381928"/>
            <a:ext cx="2358231" cy="809979"/>
            <a:chOff x="4540958" y="4381928"/>
            <a:chExt cx="2358231" cy="809979"/>
          </a:xfrm>
        </p:grpSpPr>
        <p:grpSp>
          <p:nvGrpSpPr>
            <p:cNvPr id="9" name="Group 8"/>
            <p:cNvGrpSpPr/>
            <p:nvPr/>
          </p:nvGrpSpPr>
          <p:grpSpPr>
            <a:xfrm>
              <a:off x="5180456" y="4637909"/>
              <a:ext cx="1718733" cy="553998"/>
              <a:chOff x="4572000" y="5088662"/>
              <a:chExt cx="1718733" cy="553998"/>
            </a:xfrm>
          </p:grpSpPr>
          <p:grpSp>
            <p:nvGrpSpPr>
              <p:cNvPr id="106" name="Group 105"/>
              <p:cNvGrpSpPr/>
              <p:nvPr/>
            </p:nvGrpSpPr>
            <p:grpSpPr>
              <a:xfrm>
                <a:off x="4572000" y="5088662"/>
                <a:ext cx="557043" cy="553998"/>
                <a:chOff x="2386328" y="2835479"/>
                <a:chExt cx="298259" cy="553998"/>
              </a:xfrm>
            </p:grpSpPr>
            <p:sp>
              <p:nvSpPr>
                <p:cNvPr id="107" name="TextBox 106"/>
                <p:cNvSpPr txBox="1"/>
                <p:nvPr/>
              </p:nvSpPr>
              <p:spPr>
                <a:xfrm>
                  <a:off x="2386328" y="2835479"/>
                  <a:ext cx="298259" cy="553998"/>
                </a:xfrm>
                <a:prstGeom prst="rect">
                  <a:avLst/>
                </a:prstGeom>
                <a:noFill/>
              </p:spPr>
              <p:txBody>
                <a:bodyPr wrap="square" rtlCol="0">
                  <a:spAutoFit/>
                </a:bodyPr>
                <a:lstStyle/>
                <a:p>
                  <a:pPr algn="ctr">
                    <a:lnSpc>
                      <a:spcPts val="1800"/>
                    </a:lnSpc>
                  </a:pPr>
                  <a:r>
                    <a:rPr lang="en-GB" dirty="0"/>
                    <a:t>5</a:t>
                  </a:r>
                </a:p>
                <a:p>
                  <a:pPr algn="ctr">
                    <a:lnSpc>
                      <a:spcPts val="1800"/>
                    </a:lnSpc>
                  </a:pPr>
                  <a:r>
                    <a:rPr lang="en-GB" dirty="0"/>
                    <a:t>10</a:t>
                  </a:r>
                </a:p>
              </p:txBody>
            </p:sp>
            <p:cxnSp>
              <p:nvCxnSpPr>
                <p:cNvPr id="108" name="Straight Connector 107"/>
                <p:cNvCxnSpPr/>
                <p:nvPr/>
              </p:nvCxnSpPr>
              <p:spPr>
                <a:xfrm>
                  <a:off x="2474251" y="3090972"/>
                  <a:ext cx="126074"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09" name="TextBox 108"/>
              <p:cNvSpPr txBox="1"/>
              <p:nvPr/>
            </p:nvSpPr>
            <p:spPr>
              <a:xfrm>
                <a:off x="4953971" y="5147127"/>
                <a:ext cx="1336762" cy="369332"/>
              </a:xfrm>
              <a:prstGeom prst="rect">
                <a:avLst/>
              </a:prstGeom>
              <a:noFill/>
            </p:spPr>
            <p:txBody>
              <a:bodyPr wrap="square" rtlCol="0">
                <a:spAutoFit/>
              </a:bodyPr>
              <a:lstStyle/>
              <a:p>
                <a:r>
                  <a:rPr lang="en-GB" dirty="0"/>
                  <a:t>of 80 = 40</a:t>
                </a:r>
              </a:p>
            </p:txBody>
          </p:sp>
        </p:grpSp>
        <p:sp>
          <p:nvSpPr>
            <p:cNvPr id="41" name="Right Brace 40"/>
            <p:cNvSpPr/>
            <p:nvPr/>
          </p:nvSpPr>
          <p:spPr>
            <a:xfrm rot="5400000">
              <a:off x="5358337" y="3564549"/>
              <a:ext cx="177371" cy="1812130"/>
            </a:xfrm>
            <a:prstGeom prst="rightBrace">
              <a:avLst>
                <a:gd name="adj1" fmla="val 60000"/>
                <a:gd name="adj2" fmla="val 50195"/>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34870">
            <a:off x="5871749" y="-79429"/>
            <a:ext cx="399617" cy="4660324"/>
          </a:xfrm>
          <a:prstGeom prst="rect">
            <a:avLst/>
          </a:prstGeom>
        </p:spPr>
      </p:pic>
      <p:sp>
        <p:nvSpPr>
          <p:cNvPr id="24" name="Rectangle 23"/>
          <p:cNvSpPr/>
          <p:nvPr/>
        </p:nvSpPr>
        <p:spPr>
          <a:xfrm>
            <a:off x="445575" y="702863"/>
            <a:ext cx="350610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Calculate Fractions of a Quantity</a:t>
            </a:r>
            <a:endParaRPr lang="en-GB" sz="1600" b="1" dirty="0">
              <a:solidFill>
                <a:schemeClr val="bg1"/>
              </a:solidFill>
            </a:endParaRPr>
          </a:p>
        </p:txBody>
      </p:sp>
      <p:cxnSp>
        <p:nvCxnSpPr>
          <p:cNvPr id="25" name="Straight Connector 24"/>
          <p:cNvCxnSpPr/>
          <p:nvPr/>
        </p:nvCxnSpPr>
        <p:spPr>
          <a:xfrm>
            <a:off x="3951678" y="678917"/>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21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427BB997-074F-4A73-BCC3-A160949C16AA}" vid="{3779DEE8-1EA6-4D01-BADE-96D173D04F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471</TotalTime>
  <Words>800</Words>
  <Application>Microsoft Office PowerPoint</Application>
  <PresentationFormat>On-screen Show (4:3)</PresentationFormat>
  <Paragraphs>274</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Twinkl</vt:lpstr>
      <vt:lpstr>Tuffy</vt:lpstr>
      <vt:lpstr>Tuffy-TTF</vt:lpstr>
      <vt:lpstr>Calibri</vt:lpstr>
      <vt:lpstr>Arial</vt:lpstr>
      <vt:lpstr>Kalam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 Ford</dc:creator>
  <cp:lastModifiedBy>Denney, Lisa</cp:lastModifiedBy>
  <cp:revision>38</cp:revision>
  <dcterms:created xsi:type="dcterms:W3CDTF">2020-02-11T16:10:13Z</dcterms:created>
  <dcterms:modified xsi:type="dcterms:W3CDTF">2020-05-02T11:13:05Z</dcterms:modified>
</cp:coreProperties>
</file>