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3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9454A-3A32-43E9-87D8-5C1F11A7165B}" type="datetimeFigureOut">
              <a:rPr lang="en-US" smtClean="0"/>
              <a:t>5/4/2020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747EC-E0FE-40EE-9B7C-FD9049402AA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49E71-AFF7-45E6-8679-28B041C9A570}" type="slidenum">
              <a:rPr lang="en-GB"/>
              <a:pPr/>
              <a:t>7</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GB"/>
              <a:t>You could play the music and burn incense.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6CC3D-9E06-4DD0-87F0-49502342A65B}" type="slidenum">
              <a:rPr lang="en-GB"/>
              <a:pPr/>
              <a:t>8</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E6CD39-5089-45A0-88FF-05D84D71B92B}" type="datetimeFigureOut">
              <a:rPr lang="en-US" smtClean="0"/>
              <a:t>5/4/2020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E6CD39-5089-45A0-88FF-05D84D71B92B}" type="datetimeFigureOut">
              <a:rPr lang="en-US" smtClean="0"/>
              <a:t>5/4/2020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E6CD39-5089-45A0-88FF-05D84D71B92B}" type="datetimeFigureOut">
              <a:rPr lang="en-US" smtClean="0"/>
              <a:t>5/4/2020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63B81CD-2994-40A7-BA7F-D11428CBD7D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E6CD39-5089-45A0-88FF-05D84D71B92B}" type="datetimeFigureOut">
              <a:rPr lang="en-US" smtClean="0"/>
              <a:t>5/4/2020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E6CD39-5089-45A0-88FF-05D84D71B92B}" type="datetimeFigureOut">
              <a:rPr lang="en-US" smtClean="0"/>
              <a:t>5/4/2020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E6CD39-5089-45A0-88FF-05D84D71B92B}" type="datetimeFigureOut">
              <a:rPr lang="en-US" smtClean="0"/>
              <a:t>5/4/2020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E6CD39-5089-45A0-88FF-05D84D71B92B}" type="datetimeFigureOut">
              <a:rPr lang="en-US" smtClean="0"/>
              <a:t>5/4/2020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E6CD39-5089-45A0-88FF-05D84D71B92B}" type="datetimeFigureOut">
              <a:rPr lang="en-US" smtClean="0"/>
              <a:t>5/4/2020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6CD39-5089-45A0-88FF-05D84D71B92B}" type="datetimeFigureOut">
              <a:rPr lang="en-US" smtClean="0"/>
              <a:t>5/4/2020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6CD39-5089-45A0-88FF-05D84D71B92B}" type="datetimeFigureOut">
              <a:rPr lang="en-US" smtClean="0"/>
              <a:t>5/4/2020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6CD39-5089-45A0-88FF-05D84D71B92B}" type="datetimeFigureOut">
              <a:rPr lang="en-US" smtClean="0"/>
              <a:t>5/4/2020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AA572-58B6-440E-B05D-684EDC97C86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6CD39-5089-45A0-88FF-05D84D71B92B}" type="datetimeFigureOut">
              <a:rPr lang="en-US" smtClean="0"/>
              <a:t>5/4/2020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AA572-58B6-440E-B05D-684EDC97C86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buddha-images.com/PathomChedi/pathomchedi7.jpg&amp;imgrefurl=http://www.buddha-images.com/sitting-buddha.asp&amp;h=400&amp;w=300&amp;sz=18&amp;hl=en&amp;start=60&amp;um=1&amp;tbnid=25BGS70EDRIszM:&amp;tbnh=124&amp;tbnw=93&amp;prev=/images%3Fq%3Dthe%2Bbuddha%26start%3D40%26ndsp%3D20%26um%3D1%26hl%3Den%26safe%3Dactive%26sa%3D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uk/imgres?imgurl=http://www.rochester.edu/diversity/art/buddhism.jpg&amp;imgrefurl=http://www.rochester.edu/diversity/calendar.html&amp;h=99&amp;w=97&amp;sz=19&amp;hl=en&amp;start=64&amp;um=1&amp;tbnid=2eF9BlC6fwSKWM:&amp;tbnh=82&amp;tbnw=80&amp;prev=/images%3Fq%3Dbuddhist%2Bsymbol%26start%3D60%26ndsp%3D20%26um%3D1%26hl%3Den%26sa%3DN" TargetMode="External"/><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uddhanet.net/audio-chant.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a:latin typeface="Comic Sans MS" pitchFamily="66" charset="0"/>
              </a:rPr>
              <a:t>Buddhist Temple</a:t>
            </a:r>
          </a:p>
        </p:txBody>
      </p:sp>
      <p:sp>
        <p:nvSpPr>
          <p:cNvPr id="5" name="Content Placeholder 4"/>
          <p:cNvSpPr>
            <a:spLocks noGrp="1"/>
          </p:cNvSpPr>
          <p:nvPr>
            <p:ph idx="1"/>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lstStyle/>
          <a:p>
            <a:r>
              <a:rPr lang="en-GB" b="1">
                <a:solidFill>
                  <a:srgbClr val="9900CC"/>
                </a:solidFill>
                <a:latin typeface="Comic Sans MS" pitchFamily="66" charset="0"/>
              </a:rPr>
              <a:t>Buddhist worship</a:t>
            </a:r>
          </a:p>
        </p:txBody>
      </p:sp>
      <p:sp>
        <p:nvSpPr>
          <p:cNvPr id="31747" name="Rectangle 3"/>
          <p:cNvSpPr>
            <a:spLocks noGrp="1" noChangeArrowheads="1"/>
          </p:cNvSpPr>
          <p:nvPr>
            <p:ph type="body" idx="1"/>
          </p:nvPr>
        </p:nvSpPr>
        <p:spPr>
          <a:xfrm>
            <a:off x="0" y="1125538"/>
            <a:ext cx="9144000" cy="5732462"/>
          </a:xfrm>
        </p:spPr>
        <p:txBody>
          <a:bodyPr/>
          <a:lstStyle/>
          <a:p>
            <a:pPr algn="ctr"/>
            <a:r>
              <a:rPr lang="en-GB" sz="2400">
                <a:latin typeface="Comic Sans MS" pitchFamily="66" charset="0"/>
              </a:rPr>
              <a:t>We are going to look at worship within Buddhism.</a:t>
            </a:r>
          </a:p>
        </p:txBody>
      </p:sp>
      <p:sp>
        <p:nvSpPr>
          <p:cNvPr id="31748" name="AutoShape 4"/>
          <p:cNvSpPr>
            <a:spLocks noChangeArrowheads="1"/>
          </p:cNvSpPr>
          <p:nvPr/>
        </p:nvSpPr>
        <p:spPr bwMode="auto">
          <a:xfrm>
            <a:off x="250825" y="2133600"/>
            <a:ext cx="5111750" cy="4319588"/>
          </a:xfrm>
          <a:prstGeom prst="pentagon">
            <a:avLst/>
          </a:prstGeom>
          <a:solidFill>
            <a:srgbClr val="CC99FF"/>
          </a:solidFill>
          <a:ln w="9525">
            <a:solidFill>
              <a:schemeClr val="tx1"/>
            </a:solidFill>
            <a:miter lim="800000"/>
            <a:headEnd/>
            <a:tailEnd/>
          </a:ln>
          <a:effectLst/>
        </p:spPr>
        <p:txBody>
          <a:bodyPr wrap="none" anchor="ctr"/>
          <a:lstStyle/>
          <a:p>
            <a:pPr algn="ctr"/>
            <a:endParaRPr lang="en-US"/>
          </a:p>
        </p:txBody>
      </p:sp>
      <p:sp>
        <p:nvSpPr>
          <p:cNvPr id="31749" name="AutoShape 5"/>
          <p:cNvSpPr>
            <a:spLocks noChangeArrowheads="1"/>
          </p:cNvSpPr>
          <p:nvPr/>
        </p:nvSpPr>
        <p:spPr bwMode="auto">
          <a:xfrm>
            <a:off x="1476375" y="3357563"/>
            <a:ext cx="2663825" cy="2159000"/>
          </a:xfrm>
          <a:prstGeom prst="pentagon">
            <a:avLst/>
          </a:prstGeom>
          <a:solidFill>
            <a:schemeClr val="bg1"/>
          </a:solidFill>
          <a:ln w="9525">
            <a:solidFill>
              <a:schemeClr val="tx1"/>
            </a:solidFill>
            <a:miter lim="800000"/>
            <a:headEnd/>
            <a:tailEnd/>
          </a:ln>
          <a:effectLst/>
        </p:spPr>
        <p:txBody>
          <a:bodyPr wrap="none" anchor="ctr"/>
          <a:lstStyle/>
          <a:p>
            <a:endParaRPr lang="en-GB"/>
          </a:p>
        </p:txBody>
      </p:sp>
      <p:sp>
        <p:nvSpPr>
          <p:cNvPr id="31750" name="Line 6"/>
          <p:cNvSpPr>
            <a:spLocks noChangeShapeType="1"/>
          </p:cNvSpPr>
          <p:nvPr/>
        </p:nvSpPr>
        <p:spPr bwMode="auto">
          <a:xfrm flipH="1" flipV="1">
            <a:off x="250825" y="3789363"/>
            <a:ext cx="1296988" cy="360362"/>
          </a:xfrm>
          <a:prstGeom prst="line">
            <a:avLst/>
          </a:prstGeom>
          <a:noFill/>
          <a:ln w="9525">
            <a:solidFill>
              <a:schemeClr val="tx1"/>
            </a:solidFill>
            <a:round/>
            <a:headEnd/>
            <a:tailEnd/>
          </a:ln>
          <a:effectLst/>
        </p:spPr>
        <p:txBody>
          <a:bodyPr/>
          <a:lstStyle/>
          <a:p>
            <a:endParaRPr lang="en-GB"/>
          </a:p>
        </p:txBody>
      </p:sp>
      <p:sp>
        <p:nvSpPr>
          <p:cNvPr id="31751" name="Line 7"/>
          <p:cNvSpPr>
            <a:spLocks noChangeShapeType="1"/>
          </p:cNvSpPr>
          <p:nvPr/>
        </p:nvSpPr>
        <p:spPr bwMode="auto">
          <a:xfrm flipH="1">
            <a:off x="2771775" y="2133600"/>
            <a:ext cx="0" cy="1223963"/>
          </a:xfrm>
          <a:prstGeom prst="line">
            <a:avLst/>
          </a:prstGeom>
          <a:noFill/>
          <a:ln w="9525">
            <a:solidFill>
              <a:schemeClr val="tx1"/>
            </a:solidFill>
            <a:round/>
            <a:headEnd/>
            <a:tailEnd/>
          </a:ln>
          <a:effectLst/>
        </p:spPr>
        <p:txBody>
          <a:bodyPr/>
          <a:lstStyle/>
          <a:p>
            <a:endParaRPr lang="en-GB"/>
          </a:p>
        </p:txBody>
      </p:sp>
      <p:sp>
        <p:nvSpPr>
          <p:cNvPr id="31752" name="Line 8"/>
          <p:cNvSpPr>
            <a:spLocks noChangeShapeType="1"/>
          </p:cNvSpPr>
          <p:nvPr/>
        </p:nvSpPr>
        <p:spPr bwMode="auto">
          <a:xfrm flipV="1">
            <a:off x="1258888" y="5516563"/>
            <a:ext cx="792162" cy="936625"/>
          </a:xfrm>
          <a:prstGeom prst="line">
            <a:avLst/>
          </a:prstGeom>
          <a:noFill/>
          <a:ln w="9525">
            <a:solidFill>
              <a:schemeClr val="tx1"/>
            </a:solidFill>
            <a:round/>
            <a:headEnd/>
            <a:tailEnd/>
          </a:ln>
          <a:effectLst/>
        </p:spPr>
        <p:txBody>
          <a:bodyPr/>
          <a:lstStyle/>
          <a:p>
            <a:endParaRPr lang="en-GB"/>
          </a:p>
        </p:txBody>
      </p:sp>
      <p:sp>
        <p:nvSpPr>
          <p:cNvPr id="31753" name="Line 9"/>
          <p:cNvSpPr>
            <a:spLocks noChangeShapeType="1"/>
          </p:cNvSpPr>
          <p:nvPr/>
        </p:nvSpPr>
        <p:spPr bwMode="auto">
          <a:xfrm flipH="1" flipV="1">
            <a:off x="3635375" y="5516563"/>
            <a:ext cx="720725" cy="936625"/>
          </a:xfrm>
          <a:prstGeom prst="line">
            <a:avLst/>
          </a:prstGeom>
          <a:noFill/>
          <a:ln w="9525">
            <a:solidFill>
              <a:schemeClr val="tx1"/>
            </a:solidFill>
            <a:round/>
            <a:headEnd/>
            <a:tailEnd/>
          </a:ln>
          <a:effectLst/>
        </p:spPr>
        <p:txBody>
          <a:bodyPr/>
          <a:lstStyle/>
          <a:p>
            <a:endParaRPr lang="en-GB"/>
          </a:p>
        </p:txBody>
      </p:sp>
      <p:sp>
        <p:nvSpPr>
          <p:cNvPr id="31754" name="Line 10"/>
          <p:cNvSpPr>
            <a:spLocks noChangeShapeType="1"/>
          </p:cNvSpPr>
          <p:nvPr/>
        </p:nvSpPr>
        <p:spPr bwMode="auto">
          <a:xfrm flipV="1">
            <a:off x="4140200" y="3789363"/>
            <a:ext cx="1223963" cy="431800"/>
          </a:xfrm>
          <a:prstGeom prst="line">
            <a:avLst/>
          </a:prstGeom>
          <a:noFill/>
          <a:ln w="9525">
            <a:solidFill>
              <a:schemeClr val="tx1"/>
            </a:solidFill>
            <a:round/>
            <a:headEnd/>
            <a:tailEnd/>
          </a:ln>
          <a:effectLst/>
        </p:spPr>
        <p:txBody>
          <a:bodyPr/>
          <a:lstStyle/>
          <a:p>
            <a:endParaRPr lang="en-GB"/>
          </a:p>
        </p:txBody>
      </p:sp>
      <p:sp>
        <p:nvSpPr>
          <p:cNvPr id="31755" name="Text Box 11"/>
          <p:cNvSpPr txBox="1">
            <a:spLocks noChangeArrowheads="1"/>
          </p:cNvSpPr>
          <p:nvPr/>
        </p:nvSpPr>
        <p:spPr bwMode="auto">
          <a:xfrm>
            <a:off x="755650" y="4797425"/>
            <a:ext cx="1150938"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What?</a:t>
            </a:r>
          </a:p>
        </p:txBody>
      </p:sp>
      <p:sp>
        <p:nvSpPr>
          <p:cNvPr id="31756" name="Text Box 12"/>
          <p:cNvSpPr txBox="1">
            <a:spLocks noChangeArrowheads="1"/>
          </p:cNvSpPr>
          <p:nvPr/>
        </p:nvSpPr>
        <p:spPr bwMode="auto">
          <a:xfrm>
            <a:off x="2484438" y="5805488"/>
            <a:ext cx="935037" cy="366712"/>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Why?</a:t>
            </a:r>
          </a:p>
        </p:txBody>
      </p:sp>
      <p:sp>
        <p:nvSpPr>
          <p:cNvPr id="31757" name="Text Box 13"/>
          <p:cNvSpPr txBox="1">
            <a:spLocks noChangeArrowheads="1"/>
          </p:cNvSpPr>
          <p:nvPr/>
        </p:nvSpPr>
        <p:spPr bwMode="auto">
          <a:xfrm>
            <a:off x="4067175" y="4652963"/>
            <a:ext cx="1225550" cy="366712"/>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When?</a:t>
            </a:r>
          </a:p>
        </p:txBody>
      </p:sp>
      <p:sp>
        <p:nvSpPr>
          <p:cNvPr id="31758" name="Text Box 14"/>
          <p:cNvSpPr txBox="1">
            <a:spLocks noChangeArrowheads="1"/>
          </p:cNvSpPr>
          <p:nvPr/>
        </p:nvSpPr>
        <p:spPr bwMode="auto">
          <a:xfrm>
            <a:off x="1258888" y="3213100"/>
            <a:ext cx="12954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Where?</a:t>
            </a:r>
          </a:p>
        </p:txBody>
      </p:sp>
      <p:sp>
        <p:nvSpPr>
          <p:cNvPr id="31759" name="Text Box 15"/>
          <p:cNvSpPr txBox="1">
            <a:spLocks noChangeArrowheads="1"/>
          </p:cNvSpPr>
          <p:nvPr/>
        </p:nvSpPr>
        <p:spPr bwMode="auto">
          <a:xfrm>
            <a:off x="3419475" y="3213100"/>
            <a:ext cx="1368425"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Who?</a:t>
            </a:r>
          </a:p>
        </p:txBody>
      </p:sp>
      <p:pic>
        <p:nvPicPr>
          <p:cNvPr id="31760" name="Picture 16" descr="pathomchedi7">
            <a:hlinkClick r:id="rId2"/>
          </p:cNvPr>
          <p:cNvPicPr>
            <a:picLocks noChangeAspect="1" noChangeArrowheads="1"/>
          </p:cNvPicPr>
          <p:nvPr/>
        </p:nvPicPr>
        <p:blipFill>
          <a:blip r:embed="rId3" cstate="print"/>
          <a:srcRect/>
          <a:stretch>
            <a:fillRect/>
          </a:stretch>
        </p:blipFill>
        <p:spPr bwMode="auto">
          <a:xfrm>
            <a:off x="2195513" y="3789363"/>
            <a:ext cx="1243012" cy="1657350"/>
          </a:xfrm>
          <a:prstGeom prst="rect">
            <a:avLst/>
          </a:prstGeom>
          <a:noFill/>
        </p:spPr>
      </p:pic>
      <p:sp>
        <p:nvSpPr>
          <p:cNvPr id="31761" name="Text Box 17"/>
          <p:cNvSpPr txBox="1">
            <a:spLocks noChangeArrowheads="1"/>
          </p:cNvSpPr>
          <p:nvPr/>
        </p:nvSpPr>
        <p:spPr bwMode="auto">
          <a:xfrm>
            <a:off x="5580063" y="2133600"/>
            <a:ext cx="3240087" cy="3959225"/>
          </a:xfrm>
          <a:prstGeom prst="rect">
            <a:avLst/>
          </a:prstGeom>
          <a:solidFill>
            <a:srgbClr val="5FE1FF"/>
          </a:solidFill>
          <a:ln w="57150">
            <a:solidFill>
              <a:srgbClr val="0000FF"/>
            </a:solidFill>
            <a:miter lim="800000"/>
            <a:headEnd/>
            <a:tailEnd/>
          </a:ln>
          <a:effectLst/>
        </p:spPr>
        <p:txBody>
          <a:bodyPr>
            <a:spAutoFit/>
          </a:bodyPr>
          <a:lstStyle/>
          <a:p>
            <a:pPr>
              <a:spcBef>
                <a:spcPct val="50000"/>
              </a:spcBef>
            </a:pPr>
            <a:endParaRPr lang="en-GB" sz="2000" b="1">
              <a:solidFill>
                <a:srgbClr val="9900CC"/>
              </a:solidFill>
              <a:latin typeface="Comic Sans MS" pitchFamily="66" charset="0"/>
            </a:endParaRPr>
          </a:p>
          <a:p>
            <a:pPr>
              <a:spcBef>
                <a:spcPct val="50000"/>
              </a:spcBef>
            </a:pPr>
            <a:r>
              <a:rPr lang="en-GB" sz="2000" b="1">
                <a:solidFill>
                  <a:srgbClr val="9900CC"/>
                </a:solidFill>
                <a:latin typeface="Comic Sans MS" pitchFamily="66" charset="0"/>
              </a:rPr>
              <a:t>You need to find out:</a:t>
            </a:r>
          </a:p>
          <a:p>
            <a:pPr>
              <a:spcBef>
                <a:spcPct val="50000"/>
              </a:spcBef>
              <a:buFontTx/>
              <a:buChar char="•"/>
            </a:pPr>
            <a:r>
              <a:rPr lang="en-GB" sz="2000">
                <a:latin typeface="Comic Sans MS" pitchFamily="66" charset="0"/>
              </a:rPr>
              <a:t> Where do Buddhists  worship?                 </a:t>
            </a:r>
          </a:p>
          <a:p>
            <a:pPr>
              <a:spcBef>
                <a:spcPct val="50000"/>
              </a:spcBef>
              <a:buFontTx/>
              <a:buChar char="•"/>
            </a:pPr>
            <a:r>
              <a:rPr lang="en-GB" sz="2000">
                <a:latin typeface="Comic Sans MS" pitchFamily="66" charset="0"/>
              </a:rPr>
              <a:t> Who worships?</a:t>
            </a:r>
          </a:p>
          <a:p>
            <a:pPr>
              <a:spcBef>
                <a:spcPct val="50000"/>
              </a:spcBef>
              <a:buFontTx/>
              <a:buChar char="•"/>
            </a:pPr>
            <a:r>
              <a:rPr lang="en-GB" sz="2000">
                <a:latin typeface="Comic Sans MS" pitchFamily="66" charset="0"/>
              </a:rPr>
              <a:t> When do they worship?</a:t>
            </a:r>
          </a:p>
          <a:p>
            <a:pPr>
              <a:spcBef>
                <a:spcPct val="50000"/>
              </a:spcBef>
              <a:buFontTx/>
              <a:buChar char="•"/>
            </a:pPr>
            <a:r>
              <a:rPr lang="en-GB" sz="2000">
                <a:latin typeface="Comic Sans MS" pitchFamily="66" charset="0"/>
              </a:rPr>
              <a:t> Why do they worship?</a:t>
            </a:r>
          </a:p>
          <a:p>
            <a:pPr>
              <a:spcBef>
                <a:spcPct val="50000"/>
              </a:spcBef>
              <a:buFontTx/>
              <a:buChar char="•"/>
            </a:pPr>
            <a:r>
              <a:rPr lang="en-GB" sz="2000">
                <a:latin typeface="Comic Sans MS" pitchFamily="66" charset="0"/>
              </a:rPr>
              <a:t> What do they do?</a:t>
            </a:r>
          </a:p>
          <a:p>
            <a:pPr>
              <a:spcBef>
                <a:spcPct val="50000"/>
              </a:spcBef>
              <a:buFontTx/>
              <a:buChar char="•"/>
            </a:pPr>
            <a:endParaRPr lang="en-GB" sz="200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lstStyle/>
          <a:p>
            <a:r>
              <a:rPr lang="en-GB" b="1">
                <a:solidFill>
                  <a:srgbClr val="FF6600"/>
                </a:solidFill>
                <a:latin typeface="Comic Sans MS" pitchFamily="66" charset="0"/>
              </a:rPr>
              <a:t>The Buddha’s teachings</a:t>
            </a:r>
          </a:p>
        </p:txBody>
      </p:sp>
      <p:sp>
        <p:nvSpPr>
          <p:cNvPr id="16387" name="Rectangle 3"/>
          <p:cNvSpPr>
            <a:spLocks noGrp="1" noChangeArrowheads="1"/>
          </p:cNvSpPr>
          <p:nvPr>
            <p:ph type="body" sz="half" idx="1"/>
          </p:nvPr>
        </p:nvSpPr>
        <p:spPr>
          <a:xfrm>
            <a:off x="0" y="1241425"/>
            <a:ext cx="5364163" cy="5616575"/>
          </a:xfrm>
        </p:spPr>
        <p:txBody>
          <a:bodyPr/>
          <a:lstStyle/>
          <a:p>
            <a:pPr>
              <a:lnSpc>
                <a:spcPct val="90000"/>
              </a:lnSpc>
              <a:spcBef>
                <a:spcPct val="50000"/>
              </a:spcBef>
              <a:buFontTx/>
              <a:buNone/>
            </a:pPr>
            <a:r>
              <a:rPr lang="en-GB" sz="2400">
                <a:solidFill>
                  <a:srgbClr val="010066"/>
                </a:solidFill>
                <a:latin typeface="Comic Sans MS" pitchFamily="66" charset="0"/>
              </a:rPr>
              <a:t>    Buddhism is based on the teachings of the Buddha, a name which means ‘Enlightened One.’   </a:t>
            </a:r>
          </a:p>
          <a:p>
            <a:pPr>
              <a:lnSpc>
                <a:spcPct val="90000"/>
              </a:lnSpc>
              <a:spcBef>
                <a:spcPct val="50000"/>
              </a:spcBef>
              <a:buFontTx/>
              <a:buNone/>
            </a:pPr>
            <a:r>
              <a:rPr lang="en-GB" sz="2400">
                <a:solidFill>
                  <a:srgbClr val="010066"/>
                </a:solidFill>
                <a:latin typeface="Comic Sans MS" pitchFamily="66" charset="0"/>
              </a:rPr>
              <a:t>    The Buddha decided to </a:t>
            </a:r>
            <a:r>
              <a:rPr lang="en-GB" sz="2400" b="1">
                <a:solidFill>
                  <a:srgbClr val="0000CC"/>
                </a:solidFill>
                <a:latin typeface="Comic Sans MS" pitchFamily="66" charset="0"/>
              </a:rPr>
              <a:t>teach</a:t>
            </a:r>
            <a:r>
              <a:rPr lang="en-GB" sz="2400">
                <a:solidFill>
                  <a:srgbClr val="010066"/>
                </a:solidFill>
                <a:latin typeface="Comic Sans MS" pitchFamily="66" charset="0"/>
              </a:rPr>
              <a:t> others the path to enlightenment and gave his first </a:t>
            </a:r>
            <a:r>
              <a:rPr lang="en-GB" sz="2400" b="1">
                <a:solidFill>
                  <a:srgbClr val="0000CC"/>
                </a:solidFill>
                <a:latin typeface="Comic Sans MS" pitchFamily="66" charset="0"/>
              </a:rPr>
              <a:t>sermon</a:t>
            </a:r>
            <a:r>
              <a:rPr lang="en-GB" sz="2400">
                <a:solidFill>
                  <a:srgbClr val="010066"/>
                </a:solidFill>
                <a:latin typeface="Comic Sans MS" pitchFamily="66" charset="0"/>
              </a:rPr>
              <a:t> in the deer park at </a:t>
            </a:r>
            <a:r>
              <a:rPr lang="en-GB" sz="2400" b="1">
                <a:solidFill>
                  <a:srgbClr val="0000CC"/>
                </a:solidFill>
                <a:latin typeface="Comic Sans MS" pitchFamily="66" charset="0"/>
              </a:rPr>
              <a:t>Sarnath</a:t>
            </a:r>
            <a:r>
              <a:rPr lang="en-GB" sz="2400">
                <a:solidFill>
                  <a:srgbClr val="010066"/>
                </a:solidFill>
                <a:latin typeface="Comic Sans MS" pitchFamily="66" charset="0"/>
              </a:rPr>
              <a:t>. His teachings are called the </a:t>
            </a:r>
            <a:r>
              <a:rPr lang="en-GB" sz="2400" b="1">
                <a:solidFill>
                  <a:srgbClr val="0000CC"/>
                </a:solidFill>
                <a:latin typeface="Comic Sans MS" pitchFamily="66" charset="0"/>
              </a:rPr>
              <a:t>Dhamma</a:t>
            </a:r>
            <a:r>
              <a:rPr lang="en-GB" sz="2400">
                <a:solidFill>
                  <a:srgbClr val="010066"/>
                </a:solidFill>
                <a:latin typeface="Comic Sans MS" pitchFamily="66" charset="0"/>
              </a:rPr>
              <a:t>.</a:t>
            </a:r>
          </a:p>
          <a:p>
            <a:pPr>
              <a:lnSpc>
                <a:spcPct val="90000"/>
              </a:lnSpc>
              <a:spcBef>
                <a:spcPct val="50000"/>
              </a:spcBef>
              <a:buFontTx/>
              <a:buNone/>
            </a:pPr>
            <a:r>
              <a:rPr lang="en-GB" sz="2400">
                <a:solidFill>
                  <a:srgbClr val="010066"/>
                </a:solidFill>
                <a:latin typeface="Comic Sans MS" pitchFamily="66" charset="0"/>
              </a:rPr>
              <a:t>    The Buddha believed in the </a:t>
            </a:r>
            <a:r>
              <a:rPr lang="en-GB" sz="2400" b="1">
                <a:solidFill>
                  <a:srgbClr val="0000CC"/>
                </a:solidFill>
                <a:latin typeface="Comic Sans MS" pitchFamily="66" charset="0"/>
              </a:rPr>
              <a:t>Middle way</a:t>
            </a:r>
            <a:r>
              <a:rPr lang="en-GB" sz="2400">
                <a:solidFill>
                  <a:srgbClr val="010066"/>
                </a:solidFill>
                <a:latin typeface="Comic Sans MS" pitchFamily="66" charset="0"/>
              </a:rPr>
              <a:t>. This means finding a thoughtful and balanced way to live and giving up greed and selfishness and not causing suffering to ourselves or others.</a:t>
            </a:r>
          </a:p>
          <a:p>
            <a:pPr>
              <a:lnSpc>
                <a:spcPct val="90000"/>
              </a:lnSpc>
            </a:pPr>
            <a:endParaRPr lang="en-GB" sz="2400"/>
          </a:p>
        </p:txBody>
      </p:sp>
      <p:pic>
        <p:nvPicPr>
          <p:cNvPr id="16388" name="Picture 4" descr="IDP190@50dpiRGB"/>
          <p:cNvPicPr>
            <a:picLocks noGrp="1" noChangeAspect="1" noChangeArrowheads="1"/>
          </p:cNvPicPr>
          <p:nvPr>
            <p:ph sz="quarter" idx="2"/>
          </p:nvPr>
        </p:nvPicPr>
        <p:blipFill>
          <a:blip r:embed="rId2" cstate="print"/>
          <a:srcRect/>
          <a:stretch>
            <a:fillRect/>
          </a:stretch>
        </p:blipFill>
        <p:spPr>
          <a:xfrm>
            <a:off x="5580063" y="2924175"/>
            <a:ext cx="3170237" cy="3313113"/>
          </a:xfrm>
          <a:noFill/>
          <a:ln/>
        </p:spPr>
      </p:pic>
      <p:pic>
        <p:nvPicPr>
          <p:cNvPr id="16391" name="Picture 7" descr="buddhism">
            <a:hlinkClick r:id="rId3"/>
          </p:cNvPr>
          <p:cNvPicPr>
            <a:picLocks noGrp="1" noChangeAspect="1" noChangeArrowheads="1"/>
          </p:cNvPicPr>
          <p:nvPr>
            <p:ph sz="quarter" idx="3"/>
          </p:nvPr>
        </p:nvPicPr>
        <p:blipFill>
          <a:blip r:embed="rId4" cstate="print"/>
          <a:srcRect/>
          <a:stretch>
            <a:fillRect/>
          </a:stretch>
        </p:blipFill>
        <p:spPr>
          <a:xfrm>
            <a:off x="6443663" y="1268413"/>
            <a:ext cx="1335087" cy="1368425"/>
          </a:xfr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GB" sz="4000" b="1">
                <a:solidFill>
                  <a:srgbClr val="FF3399"/>
                </a:solidFill>
                <a:latin typeface="Comic Sans MS" pitchFamily="66" charset="0"/>
              </a:rPr>
              <a:t>What objects are used in Buddhist worship?</a:t>
            </a:r>
          </a:p>
        </p:txBody>
      </p:sp>
      <p:sp>
        <p:nvSpPr>
          <p:cNvPr id="24579" name="Rectangle 3"/>
          <p:cNvSpPr>
            <a:spLocks noGrp="1" noChangeArrowheads="1"/>
          </p:cNvSpPr>
          <p:nvPr>
            <p:ph type="body" idx="1"/>
          </p:nvPr>
        </p:nvSpPr>
        <p:spPr>
          <a:xfrm>
            <a:off x="468313" y="1700213"/>
            <a:ext cx="8229600" cy="4852987"/>
          </a:xfrm>
        </p:spPr>
        <p:txBody>
          <a:bodyPr/>
          <a:lstStyle/>
          <a:p>
            <a:pPr>
              <a:lnSpc>
                <a:spcPct val="90000"/>
              </a:lnSpc>
            </a:pPr>
            <a:r>
              <a:rPr lang="en-GB" dirty="0">
                <a:solidFill>
                  <a:srgbClr val="0000CC"/>
                </a:solidFill>
                <a:latin typeface="Comic Sans MS" pitchFamily="66" charset="0"/>
              </a:rPr>
              <a:t> </a:t>
            </a:r>
            <a:r>
              <a:rPr lang="en-GB" dirty="0">
                <a:solidFill>
                  <a:srgbClr val="990099"/>
                </a:solidFill>
                <a:latin typeface="Comic Sans MS" pitchFamily="66" charset="0"/>
              </a:rPr>
              <a:t>Buddhist worship is called puja.</a:t>
            </a:r>
          </a:p>
          <a:p>
            <a:pPr>
              <a:lnSpc>
                <a:spcPct val="90000"/>
              </a:lnSpc>
            </a:pPr>
            <a:endParaRPr lang="en-GB" dirty="0">
              <a:solidFill>
                <a:srgbClr val="990099"/>
              </a:solidFill>
              <a:latin typeface="Comic Sans MS" pitchFamily="66" charset="0"/>
            </a:endParaRPr>
          </a:p>
          <a:p>
            <a:pPr>
              <a:lnSpc>
                <a:spcPct val="90000"/>
              </a:lnSpc>
            </a:pPr>
            <a:r>
              <a:rPr lang="en-GB" dirty="0">
                <a:solidFill>
                  <a:srgbClr val="9900CC"/>
                </a:solidFill>
                <a:latin typeface="Comic Sans MS" pitchFamily="66" charset="0"/>
              </a:rPr>
              <a:t>Today we are going to look at some of the objects used in Buddhist worship in  detail…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2592388" cy="692150"/>
          </a:xfrm>
          <a:prstGeom prst="rect">
            <a:avLst/>
          </a:prstGeom>
          <a:noFill/>
          <a:ln w="9525">
            <a:noFill/>
            <a:miter lim="800000"/>
            <a:headEnd/>
            <a:tailEnd/>
          </a:ln>
          <a:effectLst/>
        </p:spPr>
        <p:txBody>
          <a:bodyPr anchor="ctr"/>
          <a:lstStyle/>
          <a:p>
            <a:pPr algn="ctr"/>
            <a:r>
              <a:rPr lang="en-GB" sz="3200" b="1">
                <a:solidFill>
                  <a:srgbClr val="9900CC"/>
                </a:solidFill>
                <a:latin typeface="Comic Sans MS" pitchFamily="66" charset="0"/>
              </a:rPr>
              <a:t>  Flowers</a:t>
            </a:r>
          </a:p>
        </p:txBody>
      </p:sp>
      <p:sp>
        <p:nvSpPr>
          <p:cNvPr id="25603" name="Rectangle 3"/>
          <p:cNvSpPr>
            <a:spLocks noChangeArrowheads="1"/>
          </p:cNvSpPr>
          <p:nvPr/>
        </p:nvSpPr>
        <p:spPr bwMode="auto">
          <a:xfrm>
            <a:off x="457200" y="1600200"/>
            <a:ext cx="4038600" cy="4525963"/>
          </a:xfrm>
          <a:prstGeom prst="rect">
            <a:avLst/>
          </a:prstGeom>
          <a:noFill/>
          <a:ln w="9525">
            <a:noFill/>
            <a:miter lim="800000"/>
            <a:headEnd/>
            <a:tailEnd/>
          </a:ln>
          <a:effectLst/>
        </p:spPr>
        <p:txBody>
          <a:bodyPr/>
          <a:lstStyle/>
          <a:p>
            <a:pPr marL="342900" indent="-342900">
              <a:spcBef>
                <a:spcPct val="20000"/>
              </a:spcBef>
              <a:buFontTx/>
              <a:buChar char="•"/>
            </a:pPr>
            <a:endParaRPr lang="en-US" sz="2800"/>
          </a:p>
        </p:txBody>
      </p:sp>
      <p:sp>
        <p:nvSpPr>
          <p:cNvPr id="25604" name="Rectangle 4"/>
          <p:cNvSpPr>
            <a:spLocks noChangeArrowheads="1"/>
          </p:cNvSpPr>
          <p:nvPr/>
        </p:nvSpPr>
        <p:spPr bwMode="auto">
          <a:xfrm>
            <a:off x="2916238" y="549275"/>
            <a:ext cx="5694362" cy="4813300"/>
          </a:xfrm>
          <a:prstGeom prst="rect">
            <a:avLst/>
          </a:prstGeom>
          <a:noFill/>
          <a:ln w="9525">
            <a:noFill/>
            <a:miter lim="800000"/>
            <a:headEnd/>
            <a:tailEnd/>
          </a:ln>
          <a:effectLst/>
        </p:spPr>
        <p:txBody>
          <a:bodyPr/>
          <a:lstStyle/>
          <a:p>
            <a:pPr marL="342900" indent="-342900">
              <a:spcBef>
                <a:spcPct val="20000"/>
              </a:spcBef>
              <a:buClr>
                <a:schemeClr val="tx1"/>
              </a:buClr>
              <a:buSzPts val="2800"/>
              <a:buFontTx/>
              <a:buChar char="•"/>
            </a:pPr>
            <a:r>
              <a:rPr lang="en-GB">
                <a:latin typeface="Comic Sans MS" pitchFamily="66" charset="0"/>
              </a:rPr>
              <a:t>Flowers represent the changing nature of the world.</a:t>
            </a:r>
          </a:p>
          <a:p>
            <a:pPr marL="342900" indent="-342900">
              <a:spcBef>
                <a:spcPct val="20000"/>
              </a:spcBef>
              <a:buClr>
                <a:schemeClr val="tx1"/>
              </a:buClr>
              <a:buSzPts val="2800"/>
            </a:pPr>
            <a:endParaRPr lang="en-GB" sz="800">
              <a:latin typeface="Comic Sans MS" pitchFamily="66" charset="0"/>
            </a:endParaRPr>
          </a:p>
          <a:p>
            <a:pPr marL="342900" indent="-342900">
              <a:spcBef>
                <a:spcPct val="20000"/>
              </a:spcBef>
              <a:buClr>
                <a:schemeClr val="tx1"/>
              </a:buClr>
              <a:buSzPts val="2800"/>
              <a:buFontTx/>
              <a:buChar char="•"/>
            </a:pPr>
            <a:r>
              <a:rPr lang="en-GB">
                <a:latin typeface="Comic Sans MS" pitchFamily="66" charset="0"/>
              </a:rPr>
              <a:t>Symbolises that nothing lasts for ever. Fresh and beautiful flowers will soon become withered, scentless and discoloured.</a:t>
            </a:r>
            <a:br>
              <a:rPr lang="en-GB">
                <a:latin typeface="Comic Sans MS" pitchFamily="66" charset="0"/>
              </a:rPr>
            </a:br>
            <a:r>
              <a:rPr lang="en-GB">
                <a:latin typeface="Comic Sans MS" pitchFamily="66" charset="0"/>
              </a:rPr>
              <a:t>This reminds us of the Buddha's teaching that nothing is everlasting. We should value what we have now and live in the present. </a:t>
            </a:r>
          </a:p>
          <a:p>
            <a:pPr marL="342900" indent="-342900">
              <a:spcBef>
                <a:spcPct val="20000"/>
              </a:spcBef>
              <a:buClr>
                <a:schemeClr val="tx1"/>
              </a:buClr>
              <a:buSzPts val="2800"/>
            </a:pPr>
            <a:endParaRPr lang="en-GB" sz="800">
              <a:latin typeface="Comic Sans MS" pitchFamily="66" charset="0"/>
            </a:endParaRPr>
          </a:p>
          <a:p>
            <a:pPr marL="342900" indent="-342900">
              <a:spcBef>
                <a:spcPct val="20000"/>
              </a:spcBef>
              <a:buClr>
                <a:schemeClr val="tx1"/>
              </a:buClr>
              <a:buSzPts val="2800"/>
              <a:buFontTx/>
              <a:buChar char="•"/>
            </a:pPr>
            <a:r>
              <a:rPr lang="en-GB">
                <a:latin typeface="Comic Sans MS" pitchFamily="66" charset="0"/>
              </a:rPr>
              <a:t>Make the shrine a beautiful place to be. </a:t>
            </a:r>
            <a:endParaRPr lang="en-GB" sz="2800"/>
          </a:p>
        </p:txBody>
      </p:sp>
      <p:pic>
        <p:nvPicPr>
          <p:cNvPr id="25607" name="Picture 7" descr="mothers-day-flowers"/>
          <p:cNvPicPr>
            <a:picLocks noChangeAspect="1" noChangeArrowheads="1"/>
          </p:cNvPicPr>
          <p:nvPr/>
        </p:nvPicPr>
        <p:blipFill>
          <a:blip r:embed="rId2" cstate="print"/>
          <a:srcRect/>
          <a:stretch>
            <a:fillRect/>
          </a:stretch>
        </p:blipFill>
        <p:spPr bwMode="auto">
          <a:xfrm>
            <a:off x="468313" y="765175"/>
            <a:ext cx="2108200" cy="2447925"/>
          </a:xfrm>
          <a:prstGeom prst="rect">
            <a:avLst/>
          </a:prstGeom>
          <a:noFill/>
        </p:spPr>
      </p:pic>
      <p:pic>
        <p:nvPicPr>
          <p:cNvPr id="25608" name="Picture 8" descr="five-ie"/>
          <p:cNvPicPr>
            <a:picLocks noChangeAspect="1" noChangeArrowheads="1"/>
          </p:cNvPicPr>
          <p:nvPr/>
        </p:nvPicPr>
        <p:blipFill>
          <a:blip r:embed="rId3" cstate="print"/>
          <a:srcRect/>
          <a:stretch>
            <a:fillRect/>
          </a:stretch>
        </p:blipFill>
        <p:spPr bwMode="auto">
          <a:xfrm>
            <a:off x="395288" y="4292600"/>
            <a:ext cx="3097212" cy="2320925"/>
          </a:xfrm>
          <a:prstGeom prst="rect">
            <a:avLst/>
          </a:prstGeom>
          <a:noFill/>
        </p:spPr>
      </p:pic>
      <p:sp>
        <p:nvSpPr>
          <p:cNvPr id="25609" name="Text Box 9"/>
          <p:cNvSpPr txBox="1">
            <a:spLocks noChangeArrowheads="1"/>
          </p:cNvSpPr>
          <p:nvPr/>
        </p:nvSpPr>
        <p:spPr bwMode="auto">
          <a:xfrm>
            <a:off x="611188" y="3500438"/>
            <a:ext cx="2590800" cy="579437"/>
          </a:xfrm>
          <a:prstGeom prst="rect">
            <a:avLst/>
          </a:prstGeom>
          <a:noFill/>
          <a:ln w="9525">
            <a:noFill/>
            <a:miter lim="800000"/>
            <a:headEnd/>
            <a:tailEnd/>
          </a:ln>
          <a:effectLst/>
        </p:spPr>
        <p:txBody>
          <a:bodyPr>
            <a:spAutoFit/>
          </a:bodyPr>
          <a:lstStyle/>
          <a:p>
            <a:pPr algn="ctr">
              <a:spcBef>
                <a:spcPct val="50000"/>
              </a:spcBef>
            </a:pPr>
            <a:r>
              <a:rPr lang="en-GB" sz="3200" b="1">
                <a:solidFill>
                  <a:srgbClr val="0000CC"/>
                </a:solidFill>
                <a:latin typeface="Comic Sans MS" pitchFamily="66" charset="0"/>
              </a:rPr>
              <a:t>Candles</a:t>
            </a:r>
          </a:p>
        </p:txBody>
      </p:sp>
      <p:sp>
        <p:nvSpPr>
          <p:cNvPr id="25610" name="Rectangle 10"/>
          <p:cNvSpPr>
            <a:spLocks noChangeArrowheads="1"/>
          </p:cNvSpPr>
          <p:nvPr/>
        </p:nvSpPr>
        <p:spPr bwMode="auto">
          <a:xfrm>
            <a:off x="3779838" y="4292600"/>
            <a:ext cx="4572000" cy="2381250"/>
          </a:xfrm>
          <a:prstGeom prst="rect">
            <a:avLst/>
          </a:prstGeom>
          <a:noFill/>
          <a:ln w="9525">
            <a:noFill/>
            <a:miter lim="800000"/>
            <a:headEnd/>
            <a:tailEnd/>
          </a:ln>
          <a:effectLst/>
        </p:spPr>
        <p:txBody>
          <a:bodyPr>
            <a:spAutoFit/>
          </a:bodyPr>
          <a:lstStyle/>
          <a:p>
            <a:pPr algn="ctr">
              <a:buFontTx/>
              <a:buChar char="•"/>
            </a:pPr>
            <a:r>
              <a:rPr lang="en-GB"/>
              <a:t>    </a:t>
            </a:r>
            <a:r>
              <a:rPr lang="en-GB">
                <a:latin typeface="Comic Sans MS" pitchFamily="66" charset="0"/>
              </a:rPr>
              <a:t>Candles show that light represents the brightness that Buddhism brings; Enlightenment</a:t>
            </a:r>
          </a:p>
          <a:p>
            <a:pPr algn="ctr"/>
            <a:endParaRPr lang="en-GB" sz="800">
              <a:latin typeface="Comic Sans MS" pitchFamily="66" charset="0"/>
            </a:endParaRPr>
          </a:p>
          <a:p>
            <a:pPr algn="ctr">
              <a:buFontTx/>
              <a:buChar char="•"/>
            </a:pPr>
            <a:r>
              <a:rPr lang="en-GB">
                <a:latin typeface="Comic Sans MS" pitchFamily="66" charset="0"/>
              </a:rPr>
              <a:t>    You need to take care of candles, like you should take care of your life.</a:t>
            </a:r>
          </a:p>
          <a:p>
            <a:pPr algn="ctr"/>
            <a:endParaRPr lang="en-GB" sz="800">
              <a:latin typeface="Comic Sans MS" pitchFamily="66" charset="0"/>
            </a:endParaRPr>
          </a:p>
          <a:p>
            <a:pPr algn="ctr">
              <a:buFontTx/>
              <a:buChar char="•"/>
            </a:pPr>
            <a:r>
              <a:rPr lang="en-GB">
                <a:latin typeface="Comic Sans MS" pitchFamily="66" charset="0"/>
              </a:rPr>
              <a:t>     Light drives away darkness.</a:t>
            </a:r>
          </a:p>
          <a:p>
            <a:pPr algn="ctr"/>
            <a:endParaRPr lang="en-GB" sz="800">
              <a:latin typeface="Comic Sans MS" pitchFamily="66" charset="0"/>
            </a:endParaRPr>
          </a:p>
          <a:p>
            <a:pPr algn="ctr">
              <a:buFontTx/>
              <a:buChar char="•"/>
            </a:pPr>
            <a:r>
              <a:rPr lang="en-GB">
                <a:latin typeface="Comic Sans MS" pitchFamily="66" charset="0"/>
              </a:rPr>
              <a:t>    Light symbolises wisdom.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250825" y="549275"/>
            <a:ext cx="5257800" cy="5865813"/>
          </a:xfrm>
        </p:spPr>
        <p:txBody>
          <a:bodyPr/>
          <a:lstStyle/>
          <a:p>
            <a:pPr>
              <a:buFontTx/>
              <a:buNone/>
            </a:pPr>
            <a:r>
              <a:rPr lang="en-GB">
                <a:latin typeface="Comic Sans MS" pitchFamily="66" charset="0"/>
              </a:rPr>
              <a:t>    </a:t>
            </a:r>
            <a:r>
              <a:rPr lang="en-GB" b="1">
                <a:solidFill>
                  <a:srgbClr val="9900CC"/>
                </a:solidFill>
                <a:latin typeface="Comic Sans MS" pitchFamily="66" charset="0"/>
              </a:rPr>
              <a:t>Offering of Water</a:t>
            </a:r>
          </a:p>
          <a:p>
            <a:pPr>
              <a:buFontTx/>
              <a:buNone/>
            </a:pPr>
            <a:endParaRPr lang="en-GB" sz="800" b="1">
              <a:solidFill>
                <a:srgbClr val="9900CC"/>
              </a:solidFill>
              <a:latin typeface="Comic Sans MS" pitchFamily="66" charset="0"/>
            </a:endParaRPr>
          </a:p>
          <a:p>
            <a:pPr>
              <a:buFontTx/>
              <a:buNone/>
            </a:pPr>
            <a:r>
              <a:rPr lang="en-GB" sz="2000">
                <a:latin typeface="Comic Sans MS" pitchFamily="66" charset="0"/>
              </a:rPr>
              <a:t>•   Water symbolises purity, clarity and calmness.</a:t>
            </a:r>
          </a:p>
          <a:p>
            <a:pPr>
              <a:buFontTx/>
              <a:buNone/>
            </a:pPr>
            <a:endParaRPr lang="en-GB" sz="800">
              <a:latin typeface="Comic Sans MS" pitchFamily="66" charset="0"/>
            </a:endParaRPr>
          </a:p>
          <a:p>
            <a:r>
              <a:rPr lang="en-GB" sz="2000">
                <a:latin typeface="Comic Sans MS" pitchFamily="66" charset="0"/>
              </a:rPr>
              <a:t>This reminds us to practise the Buddha's teachings, so as to cleanse our minds, which are full of desire, ill-will and ignorance, and to attain the state of purity.</a:t>
            </a:r>
            <a:endParaRPr lang="en-GB">
              <a:latin typeface="Comic Sans MS" pitchFamily="66" charset="0"/>
            </a:endParaRPr>
          </a:p>
          <a:p>
            <a:pPr>
              <a:buFontTx/>
              <a:buNone/>
            </a:pPr>
            <a:endParaRPr lang="en-GB" sz="800">
              <a:latin typeface="Comic Sans MS" pitchFamily="66" charset="0"/>
            </a:endParaRPr>
          </a:p>
          <a:p>
            <a:pPr>
              <a:buFontTx/>
              <a:buNone/>
            </a:pPr>
            <a:endParaRPr lang="en-GB" sz="2000">
              <a:latin typeface="Comic Sans MS" pitchFamily="66" charset="0"/>
            </a:endParaRPr>
          </a:p>
          <a:p>
            <a:pPr>
              <a:buFontTx/>
              <a:buNone/>
            </a:pPr>
            <a:r>
              <a:rPr lang="en-GB" sz="2000" b="1">
                <a:latin typeface="Comic Sans MS" pitchFamily="66" charset="0"/>
              </a:rPr>
              <a:t>   </a:t>
            </a:r>
            <a:r>
              <a:rPr lang="en-GB" b="1">
                <a:solidFill>
                  <a:srgbClr val="0000CC"/>
                </a:solidFill>
                <a:latin typeface="Comic Sans MS" pitchFamily="66" charset="0"/>
              </a:rPr>
              <a:t>Offering of Fruit</a:t>
            </a:r>
          </a:p>
          <a:p>
            <a:pPr>
              <a:buFontTx/>
              <a:buNone/>
            </a:pPr>
            <a:endParaRPr lang="en-GB" sz="800" b="1">
              <a:solidFill>
                <a:srgbClr val="0000CC"/>
              </a:solidFill>
              <a:latin typeface="Comic Sans MS" pitchFamily="66" charset="0"/>
            </a:endParaRPr>
          </a:p>
          <a:p>
            <a:r>
              <a:rPr lang="en-GB" sz="2000">
                <a:latin typeface="Comic Sans MS" pitchFamily="66" charset="0"/>
              </a:rPr>
              <a:t>Fruit symbolizes the ultimate fruit of Enlightenment which is our goal.</a:t>
            </a:r>
          </a:p>
          <a:p>
            <a:pPr>
              <a:buFontTx/>
              <a:buNone/>
            </a:pPr>
            <a:endParaRPr lang="en-GB" sz="800">
              <a:latin typeface="Comic Sans MS" pitchFamily="66" charset="0"/>
            </a:endParaRPr>
          </a:p>
          <a:p>
            <a:r>
              <a:rPr lang="en-GB" sz="2000">
                <a:latin typeface="Comic Sans MS" pitchFamily="66" charset="0"/>
              </a:rPr>
              <a:t>Fruit also reminds us that all actions will have their effect.</a:t>
            </a:r>
          </a:p>
        </p:txBody>
      </p:sp>
      <p:pic>
        <p:nvPicPr>
          <p:cNvPr id="36874" name="Picture 10" descr="corporate-fruit-box"/>
          <p:cNvPicPr>
            <a:picLocks noGrp="1" noChangeAspect="1" noChangeArrowheads="1"/>
          </p:cNvPicPr>
          <p:nvPr>
            <p:ph sz="quarter" idx="2"/>
          </p:nvPr>
        </p:nvPicPr>
        <p:blipFill>
          <a:blip r:embed="rId2" cstate="print"/>
          <a:srcRect/>
          <a:stretch>
            <a:fillRect/>
          </a:stretch>
        </p:blipFill>
        <p:spPr>
          <a:xfrm>
            <a:off x="5867400" y="3860800"/>
            <a:ext cx="2520950" cy="2520950"/>
          </a:xfrm>
          <a:noFill/>
          <a:ln/>
        </p:spPr>
      </p:pic>
      <p:pic>
        <p:nvPicPr>
          <p:cNvPr id="36876" name="Picture 12" descr="water container and spoon"/>
          <p:cNvPicPr>
            <a:picLocks noGrp="1" noChangeAspect="1" noChangeArrowheads="1"/>
          </p:cNvPicPr>
          <p:nvPr>
            <p:ph sz="quarter" idx="3"/>
          </p:nvPr>
        </p:nvPicPr>
        <p:blipFill>
          <a:blip r:embed="rId3" cstate="print"/>
          <a:srcRect/>
          <a:stretch>
            <a:fillRect/>
          </a:stretch>
        </p:blipFill>
        <p:spPr>
          <a:xfrm>
            <a:off x="5724525" y="908050"/>
            <a:ext cx="2808288" cy="2187575"/>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388" y="260350"/>
            <a:ext cx="2987675" cy="1143000"/>
          </a:xfrm>
        </p:spPr>
        <p:txBody>
          <a:bodyPr/>
          <a:lstStyle/>
          <a:p>
            <a:r>
              <a:rPr lang="en-GB" sz="3200" b="1">
                <a:solidFill>
                  <a:srgbClr val="9900CC"/>
                </a:solidFill>
                <a:latin typeface="Comic Sans MS" pitchFamily="66" charset="0"/>
              </a:rPr>
              <a:t>Use your imagination!</a:t>
            </a:r>
          </a:p>
        </p:txBody>
      </p:sp>
      <p:sp>
        <p:nvSpPr>
          <p:cNvPr id="29699" name="Rectangle 3"/>
          <p:cNvSpPr>
            <a:spLocks noGrp="1" noChangeArrowheads="1"/>
          </p:cNvSpPr>
          <p:nvPr>
            <p:ph type="body" idx="1"/>
          </p:nvPr>
        </p:nvSpPr>
        <p:spPr>
          <a:xfrm>
            <a:off x="179388" y="1557338"/>
            <a:ext cx="2808287" cy="4525962"/>
          </a:xfrm>
        </p:spPr>
        <p:txBody>
          <a:bodyPr/>
          <a:lstStyle/>
          <a:p>
            <a:pPr>
              <a:lnSpc>
                <a:spcPct val="80000"/>
              </a:lnSpc>
            </a:pPr>
            <a:r>
              <a:rPr lang="en-GB" sz="2400" dirty="0">
                <a:latin typeface="Comic Sans MS" pitchFamily="66" charset="0"/>
              </a:rPr>
              <a:t>Close your eyes. Look at the image of the shrine again and imagine you were there. Think of the sounds, smells and atmosphere at the shrine. How do you feel? </a:t>
            </a:r>
          </a:p>
          <a:p>
            <a:pPr>
              <a:lnSpc>
                <a:spcPct val="80000"/>
              </a:lnSpc>
            </a:pPr>
            <a:r>
              <a:rPr lang="en-GB" sz="2400" b="1" dirty="0">
                <a:solidFill>
                  <a:srgbClr val="0000CC"/>
                </a:solidFill>
                <a:latin typeface="Comic Sans MS" pitchFamily="66" charset="0"/>
              </a:rPr>
              <a:t>Write down your ideas.</a:t>
            </a:r>
          </a:p>
        </p:txBody>
      </p:sp>
      <p:pic>
        <p:nvPicPr>
          <p:cNvPr id="29700" name="Picture 4" descr="Buddist shrine"/>
          <p:cNvPicPr>
            <a:picLocks noChangeAspect="1" noChangeArrowheads="1"/>
          </p:cNvPicPr>
          <p:nvPr/>
        </p:nvPicPr>
        <p:blipFill>
          <a:blip r:embed="rId3" cstate="print"/>
          <a:srcRect/>
          <a:stretch>
            <a:fillRect/>
          </a:stretch>
        </p:blipFill>
        <p:spPr bwMode="auto">
          <a:xfrm>
            <a:off x="3492500" y="0"/>
            <a:ext cx="5972175" cy="6858000"/>
          </a:xfrm>
          <a:prstGeom prst="rect">
            <a:avLst/>
          </a:prstGeom>
          <a:noFill/>
        </p:spPr>
      </p:pic>
      <p:sp>
        <p:nvSpPr>
          <p:cNvPr id="29701" name="Rectangle 5"/>
          <p:cNvSpPr>
            <a:spLocks noChangeArrowheads="1"/>
          </p:cNvSpPr>
          <p:nvPr/>
        </p:nvSpPr>
        <p:spPr bwMode="auto">
          <a:xfrm>
            <a:off x="0" y="5942013"/>
            <a:ext cx="3924300" cy="915987"/>
          </a:xfrm>
          <a:prstGeom prst="rect">
            <a:avLst/>
          </a:prstGeom>
          <a:noFill/>
          <a:ln w="9525">
            <a:noFill/>
            <a:miter lim="800000"/>
            <a:headEnd/>
            <a:tailEnd/>
          </a:ln>
          <a:effectLst/>
        </p:spPr>
        <p:txBody>
          <a:bodyPr>
            <a:spAutoFit/>
          </a:bodyPr>
          <a:lstStyle/>
          <a:p>
            <a:r>
              <a:rPr lang="en-GB">
                <a:hlinkClick r:id="rId4"/>
              </a:rPr>
              <a:t>http://www.buddhanet.net/audio-chant.htm</a:t>
            </a:r>
            <a:endParaRPr lang="en-GB"/>
          </a:p>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Horizontal)">
                                      <p:cBhvr>
                                        <p:cTn id="7"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0825" y="0"/>
            <a:ext cx="8697913" cy="1143000"/>
          </a:xfrm>
        </p:spPr>
        <p:txBody>
          <a:bodyPr/>
          <a:lstStyle/>
          <a:p>
            <a:r>
              <a:rPr lang="en-GB" sz="4000" b="1">
                <a:solidFill>
                  <a:srgbClr val="FF3399"/>
                </a:solidFill>
                <a:latin typeface="Comic Sans MS" pitchFamily="66" charset="0"/>
              </a:rPr>
              <a:t>A young Buddhist living in London</a:t>
            </a:r>
          </a:p>
        </p:txBody>
      </p:sp>
      <p:sp>
        <p:nvSpPr>
          <p:cNvPr id="39939" name="Rectangle 3"/>
          <p:cNvSpPr>
            <a:spLocks noGrp="1" noChangeArrowheads="1"/>
          </p:cNvSpPr>
          <p:nvPr>
            <p:ph type="body" idx="1"/>
          </p:nvPr>
        </p:nvSpPr>
        <p:spPr>
          <a:xfrm>
            <a:off x="468313" y="1125538"/>
            <a:ext cx="8229600" cy="4668837"/>
          </a:xfrm>
        </p:spPr>
        <p:txBody>
          <a:bodyPr/>
          <a:lstStyle/>
          <a:p>
            <a:pPr>
              <a:lnSpc>
                <a:spcPct val="90000"/>
              </a:lnSpc>
              <a:buFontTx/>
              <a:buNone/>
            </a:pPr>
            <a:r>
              <a:rPr lang="en-GB" sz="2800" dirty="0">
                <a:latin typeface="Comic Sans MS" pitchFamily="66" charset="0"/>
              </a:rPr>
              <a:t>Rachel is a 15-year-old Buddhist who lives in London. This is what she says about worship.</a:t>
            </a:r>
          </a:p>
          <a:p>
            <a:pPr>
              <a:lnSpc>
                <a:spcPct val="90000"/>
              </a:lnSpc>
              <a:buFontTx/>
              <a:buNone/>
            </a:pPr>
            <a:endParaRPr lang="en-GB" sz="800" dirty="0">
              <a:latin typeface="Comic Sans MS" pitchFamily="66" charset="0"/>
            </a:endParaRPr>
          </a:p>
          <a:p>
            <a:pPr>
              <a:lnSpc>
                <a:spcPct val="90000"/>
              </a:lnSpc>
              <a:buFontTx/>
              <a:buNone/>
            </a:pPr>
            <a:r>
              <a:rPr lang="en-GB" sz="2400" i="1" dirty="0">
                <a:latin typeface="Comic Sans MS" pitchFamily="66" charset="0"/>
              </a:rPr>
              <a:t>‘We have a shrine room at home. It is quiet and peaceful room and I love to go into it. When I go in I bow down to the Buddha. We have </a:t>
            </a:r>
            <a:r>
              <a:rPr lang="en-GB" sz="2400" i="1" dirty="0" err="1">
                <a:latin typeface="Comic Sans MS" pitchFamily="66" charset="0"/>
              </a:rPr>
              <a:t>thankas</a:t>
            </a:r>
            <a:r>
              <a:rPr lang="en-GB" sz="2400" i="1" dirty="0">
                <a:latin typeface="Comic Sans MS" pitchFamily="66" charset="0"/>
              </a:rPr>
              <a:t> on the wall and photographs of the Dalai Lama. There are lots of Statues and images of the Buddha. We put flowers in the room and there are candles and incense burning. It is a special place and when I go in, I feel calm and different. I sit on one cushion and meditate and worship. I go there at least once a day. It helps me face the world’</a:t>
            </a:r>
          </a:p>
          <a:p>
            <a:pPr>
              <a:lnSpc>
                <a:spcPct val="90000"/>
              </a:lnSpc>
              <a:buFontTx/>
              <a:buNone/>
            </a:pPr>
            <a:endParaRPr lang="en-GB" sz="800" i="1" dirty="0">
              <a:latin typeface="Comic Sans MS" pitchFamily="66" charset="0"/>
            </a:endParaRPr>
          </a:p>
          <a:p>
            <a:pPr algn="ctr">
              <a:lnSpc>
                <a:spcPct val="90000"/>
              </a:lnSpc>
              <a:buFontTx/>
              <a:buNone/>
            </a:pPr>
            <a:r>
              <a:rPr lang="en-GB" sz="2800" dirty="0">
                <a:solidFill>
                  <a:srgbClr val="0000CC"/>
                </a:solidFill>
                <a:latin typeface="Comic Sans MS" pitchFamily="66" charset="0"/>
              </a:rPr>
              <a:t>Q. How does the shrine make her feel?</a:t>
            </a:r>
          </a:p>
          <a:p>
            <a:pPr algn="ctr">
              <a:lnSpc>
                <a:spcPct val="90000"/>
              </a:lnSpc>
              <a:buFontTx/>
              <a:buNone/>
            </a:pPr>
            <a:endParaRPr lang="en-GB" sz="2800" dirty="0">
              <a:solidFill>
                <a:srgbClr val="0000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anim calcmode="lin" valueType="num">
                                      <p:cBhvr additive="base">
                                        <p:cTn id="7"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animEffect transition="in" filter="slide(fromBottom)">
                                      <p:cBhvr>
                                        <p:cTn id="13"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541</Words>
  <Application>Microsoft Office PowerPoint</Application>
  <PresentationFormat>On-screen Show (4:3)</PresentationFormat>
  <Paragraphs>62</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Buddhist Temple</vt:lpstr>
      <vt:lpstr>Buddhist worship</vt:lpstr>
      <vt:lpstr>The Buddha’s teachings</vt:lpstr>
      <vt:lpstr>What objects are used in Buddhist worship?</vt:lpstr>
      <vt:lpstr>PowerPoint Presentation</vt:lpstr>
      <vt:lpstr>PowerPoint Presentation</vt:lpstr>
      <vt:lpstr>Use your imagination!</vt:lpstr>
      <vt:lpstr>A young Buddhist living in London</vt:lpstr>
    </vt:vector>
  </TitlesOfParts>
  <Company>George Green's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Buddhist Temple</dc:title>
  <dc:creator>KBowman</dc:creator>
  <cp:lastModifiedBy>Denney, Lisa</cp:lastModifiedBy>
  <cp:revision>2</cp:revision>
  <dcterms:created xsi:type="dcterms:W3CDTF">2010-02-15T10:37:02Z</dcterms:created>
  <dcterms:modified xsi:type="dcterms:W3CDTF">2020-05-04T19:22:43Z</dcterms:modified>
</cp:coreProperties>
</file>