
<file path=[Content_Types].xml><?xml version="1.0" encoding="utf-8"?>
<Types xmlns="http://schemas.openxmlformats.org/package/2006/content-types">
  <Default Extension="png" ContentType="image/png"/>
  <Default Extension="jpe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68"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957664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nstonchurchill.org/resources/speeches/1941-1945-war-leader/end-of-the-war-i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wm.org.uk/collections/item/object/8001297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t>Pupils might have learned about or heard of VE Day before. </a:t>
            </a:r>
            <a:r>
              <a:rPr i="1"/>
              <a:t>Do they know what it is/why it such a significant day?</a:t>
            </a:r>
          </a:p>
          <a:p>
            <a:pPr>
              <a:defRPr i="1"/>
            </a:pPr>
            <a:endParaRPr i="1"/>
          </a:p>
          <a:p>
            <a:r>
              <a:t>VE Day or Victory in Europe Day marked the end of fighting in Europe during the Second World War – which had lasted nearly 6 years. </a:t>
            </a:r>
          </a:p>
          <a:p>
            <a:endParaRP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Image © Crown Copyright. IWM</a:t>
            </a:r>
          </a:p>
          <a:p>
            <a:endParaRPr/>
          </a:p>
          <a:p>
            <a: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endParaRPr/>
          </a:p>
          <a:p>
            <a:r>
              <a:t>This image shows a group of Polish refugees at The Displaced Persons camp in Hamburg, waiting to be returned to their Polish National Camp</a:t>
            </a:r>
          </a:p>
          <a:p>
            <a:endParaRPr/>
          </a:p>
          <a:p>
            <a:r>
              <a:t>On arrival, displaced persons in Hamburg were organised into groups of 50 for processing through the reception centre.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endParaRPr/>
          </a:p>
          <a:p>
            <a:r>
              <a:t>Millions of people never even returned home at 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endParaRPr/>
          </a:p>
          <a:p>
            <a:r>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endParaRPr/>
          </a:p>
          <a:p>
            <a:r>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Ask the pupils to reflect on whether they might know anyone in their communities who remembers WW2 and could share their stories? Think about elderly relatives or members of our community. Who could they ask within their families? Do they know anyone who was a child during WW2?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On 7</a:t>
            </a:r>
            <a:r>
              <a:rPr baseline="30000"/>
              <a:t>th</a:t>
            </a:r>
            <a:r>
              <a:t> May 1945, Winston Churchill made an announcement on the radio that Germany had officially surrendered. He declared that the next day (8</a:t>
            </a:r>
            <a:r>
              <a:rPr baseline="30000"/>
              <a:t>th</a:t>
            </a:r>
            <a:r>
              <a:t> May) would become Victory in Europe day and a national holiday for everyone.  </a:t>
            </a:r>
          </a:p>
          <a:p>
            <a:endParaRPr/>
          </a:p>
          <a:p>
            <a:pPr>
              <a:defRPr i="1"/>
            </a:pPr>
            <a:r>
              <a:t>How do you think people felt hearing those words?</a:t>
            </a:r>
          </a:p>
          <a:p>
            <a:endParaRPr/>
          </a:p>
          <a:p>
            <a:r>
              <a:t>The full speech can be found here: </a:t>
            </a:r>
            <a:r>
              <a:rPr u="sng">
                <a:solidFill>
                  <a:srgbClr val="0563C1"/>
                </a:solidFill>
                <a:uFill>
                  <a:solidFill>
                    <a:srgbClr val="0563C1"/>
                  </a:solidFill>
                </a:uFill>
                <a:hlinkClick r:id="rId3"/>
              </a:rPr>
              <a:t>https://winstonchurchill.org/resources/speeches/1941-1945-war-leader/end-of-the-war-in-europe/</a:t>
            </a:r>
            <a:r>
              <a:t> </a:t>
            </a:r>
          </a:p>
          <a:p>
            <a:endParaRPr/>
          </a:p>
          <a:p>
            <a:r>
              <a:t>In his announcement, Churchill paid tribute to Britain’s allies: “Finally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a:p>
          <a:p>
            <a:r>
              <a:t>Note: Even though VE Day marked victory for Europe over Germany, World War Two was still not over. Even after 8 May, many soldiers, sailors and pilots were sent to the east to fight in Japan. </a:t>
            </a:r>
          </a:p>
          <a:p>
            <a:endParaRPr/>
          </a:p>
          <a:p>
            <a:r>
              <a:t/>
            </a:r>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This year it is the 75</a:t>
            </a:r>
            <a:r>
              <a:rPr baseline="30000"/>
              <a:t>th</a:t>
            </a:r>
            <a:r>
              <a:t> anniversary of VE Day. To commemorate the event, the early May bank holiday (usually a Monday) has been moved so that the bank holiday is the same day as VE Day – Friday 8</a:t>
            </a:r>
            <a:r>
              <a:rPr baseline="30000"/>
              <a:t>th</a:t>
            </a:r>
            <a:r>
              <a:t> May. There will be special events taking place on that day and across that weekend when everyone will give thanks to those who served in the war and to remember all those who lost their lives. </a:t>
            </a:r>
          </a:p>
          <a:p>
            <a:pPr>
              <a:defRPr i="1"/>
            </a:pPr>
            <a:endParaRPr/>
          </a:p>
          <a:p>
            <a:pPr>
              <a:defRPr i="1"/>
            </a:pPr>
            <a:r>
              <a:t>Why do you think it is important that together we remember VE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Image : © Norman Dunn </a:t>
            </a:r>
          </a:p>
          <a:p>
            <a:endParaRPr/>
          </a:p>
          <a:p>
            <a:r>
              <a:t>On VE Day, people held big celebrations across Britain. Crowds gathered in public spaces for parades or street parties - to dance and celebrate the end of the war in Europe – even with people they had never met before. It was a time where communities came together. </a:t>
            </a:r>
          </a:p>
          <a:p>
            <a:endParaRPr/>
          </a:p>
          <a:p>
            <a:r>
              <a:t>The largest crowds were in London with one crowd reaching up to 50,000 people celebrating into the night. Huge crowds also gathered outside Buckingham Palace where the King and Queen, their daughters and the Prime Minister appeared on the balcony to greet everyone. </a:t>
            </a:r>
          </a:p>
          <a:p>
            <a:endParaRPr/>
          </a:p>
          <a:p>
            <a:r>
              <a:t>The image shows a celebration parade that took place 8</a:t>
            </a:r>
            <a:r>
              <a:rPr baseline="30000"/>
              <a:t>th</a:t>
            </a:r>
            <a:r>
              <a:t> May VE Day Parade in Hebburn, in the North East of England</a:t>
            </a:r>
          </a:p>
          <a:p>
            <a:endParaRPr/>
          </a:p>
          <a:p>
            <a:pPr>
              <a:defRPr i="1"/>
            </a:pPr>
            <a:r>
              <a:t>Ask pupils: Why do you think so many people came together to celebrate VE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On VE day, there was a mix of feelings. It was a time for celebrating the end of the war, but it wasn’t only a </a:t>
            </a:r>
            <a:r>
              <a:rPr b="1"/>
              <a:t>celebration</a:t>
            </a:r>
            <a:r>
              <a:t>. </a:t>
            </a:r>
          </a:p>
          <a:p>
            <a:endParaRPr/>
          </a:p>
          <a:p>
            <a:r>
              <a:t>VE day was one full of </a:t>
            </a:r>
            <a:r>
              <a:rPr b="1"/>
              <a:t>triumph, and sorrow. </a:t>
            </a:r>
          </a:p>
          <a:p>
            <a:endParaRPr b="1"/>
          </a:p>
          <a:p>
            <a:r>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recognised the importance of remembering those who lost their lives.</a:t>
            </a:r>
          </a:p>
          <a:p>
            <a:endParaRPr/>
          </a:p>
          <a:p>
            <a:r>
              <a:t>Despite celebrations and relief that the war was over, for many, it was also a very sad time.</a:t>
            </a:r>
          </a:p>
          <a:p>
            <a:pPr marL="171450" indent="-171450">
              <a:buSzPct val="100000"/>
              <a:buFont typeface="Arial"/>
              <a:buChar char="•"/>
            </a:pPr>
            <a:r>
              <a:t>There was a lot of damage after the war, for example many people’s homes were destroyed in the air raids. </a:t>
            </a:r>
          </a:p>
          <a:p>
            <a:pPr marL="171450" indent="-171450">
              <a:buSzPct val="100000"/>
              <a:buFont typeface="Arial"/>
              <a:buChar char="•"/>
            </a:pPr>
            <a:r>
              <a:t>Millions of people had lost their lives or loved ones in the conflict. </a:t>
            </a:r>
          </a:p>
          <a:p>
            <a:pPr marL="171450" indent="-171450">
              <a:buSzPct val="100000"/>
              <a:buFont typeface="Arial"/>
              <a:buChar char="•"/>
            </a:pPr>
            <a:r>
              <a:t>Soldiers who survived and were able to return home were full of the memories of war and conflict</a:t>
            </a:r>
          </a:p>
          <a:p>
            <a:pPr marL="171450" indent="-171450">
              <a:buSzPct val="100000"/>
              <a:buFont typeface="Arial"/>
              <a:buChar char="•"/>
            </a:pPr>
            <a:r>
              <a:t>Many people weren’t home yet - including Prisoners of War or evacuees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endParaRPr/>
          </a:p>
          <a:p>
            <a:r>
              <a:t>© Crown Copyright. IWM</a:t>
            </a:r>
            <a:endParaRPr i="1"/>
          </a:p>
          <a:p>
            <a:pPr>
              <a:defRPr i="1"/>
            </a:pPr>
            <a:endParaRPr i="1"/>
          </a:p>
          <a:p>
            <a:pPr>
              <a:defRPr i="1"/>
            </a:pPr>
            <a:r>
              <a:t>What do you notice about the background of picture? </a:t>
            </a:r>
            <a:r>
              <a:rPr i="0"/>
              <a:t>The rubble is evidence of the damage that occurred to many people’s homes and streets in the war. </a:t>
            </a:r>
          </a:p>
          <a:p>
            <a:endParaRPr i="0"/>
          </a:p>
          <a:p>
            <a:r>
              <a:t>This image was taken on VE Day - two small girls waving their flags in the rubble of Battersea,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defRPr i="1"/>
            </a:pPr>
            <a:r>
              <a:t>How do you think returning soldiers felt about coming home? </a:t>
            </a:r>
          </a:p>
          <a:p>
            <a:endParaRPr/>
          </a:p>
          <a:p>
            <a:r>
              <a:t>For those soldiers who survived and returned home at the end of the war, it wasn’t all about celebration either. Many were traumatised about what they had seen and experienced in the conflict</a:t>
            </a:r>
          </a:p>
          <a:p>
            <a:endParaRPr/>
          </a:p>
          <a:p>
            <a:r>
              <a:t>Those returning home included surviving Prisoners of War – soldiers who had been captured by enemies. 135,000 POWs returned home to the UK from Europe. </a:t>
            </a:r>
          </a:p>
          <a:p>
            <a:endParaRPr/>
          </a:p>
          <a:p>
            <a:r>
              <a:t>Most were not home on VE day – but made it home by Christmas 1945. However, there were still POW returning after this from the Far East. </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Audio recording of Geoffrey Hather: </a:t>
            </a:r>
            <a:r>
              <a:rPr u="sng">
                <a:solidFill>
                  <a:srgbClr val="0563C1"/>
                </a:solidFill>
                <a:uFill>
                  <a:solidFill>
                    <a:srgbClr val="0563C1"/>
                  </a:solidFill>
                </a:uFill>
                <a:hlinkClick r:id="rId3"/>
              </a:rPr>
              <a:t>https://www.iwm.org.uk/collections/item/object/80012976</a:t>
            </a:r>
          </a:p>
          <a:p>
            <a:endParaRPr u="sng">
              <a:solidFill>
                <a:srgbClr val="0563C1"/>
              </a:solidFill>
              <a:uFill>
                <a:solidFill>
                  <a:srgbClr val="0563C1"/>
                </a:solidFill>
              </a:uFill>
              <a:hlinkClick r:id="rId3"/>
            </a:endParaRPr>
          </a:p>
          <a:p>
            <a:pPr marL="171450" indent="-171450">
              <a:buSzPct val="100000"/>
              <a:buFont typeface="Arial"/>
              <a:buChar char="•"/>
            </a:pPr>
            <a:r>
              <a:t>3 years after joining the RAF, Geoffrey and his crew were flying over the Ruhr in Germany, and their aircraft was hit. As the fire took hold, the crew were ordered to bail out, but when the plane suddenly lurched to one side, Geoffrey fell without his parachute. Miraculously, he survived but was badly injured. He was treated in a Prisoner of War hospital. He recovered and then spent the next 9 months in a series of Prisoner of War camps for airmen.</a:t>
            </a:r>
          </a:p>
          <a:p>
            <a:pPr marL="171450" indent="-171450">
              <a:buSzPct val="100000"/>
              <a:buFont typeface="Arial"/>
              <a:buChar char="•"/>
            </a:pPr>
            <a:r>
              <a:t>After being freed from the camp, the POWs were flown back to Leighton Buzzard, were deloused and given new uniform. They were then taken to hospital in Shropshire, examined and given leave.</a:t>
            </a:r>
          </a:p>
          <a:p>
            <a:pPr marL="171450" indent="-171450">
              <a:buSzPct val="100000"/>
              <a:buFont typeface="Arial"/>
              <a:buChar char="•"/>
            </a:pPr>
            <a:r>
              <a:t>Geoffrey was in and out of hospital for eighteen months after being discharged in Jan 1947. </a:t>
            </a:r>
          </a:p>
          <a:p>
            <a:pPr marL="171450" indent="-171450">
              <a:buSzPct val="100000"/>
              <a:buFont typeface="Arial"/>
              <a:buChar char="•"/>
            </a:pPr>
            <a:r>
              <a:t>He spent 6 weeks at a RAF rehabilitation centre where they were helped to settle back home. They were given a book which addressed various issues such as how to deal with returning home, having waited for it for so long and how to deal with people.</a:t>
            </a:r>
          </a:p>
          <a:p>
            <a:pPr marL="171450" indent="-171450">
              <a:buSzPct val="100000"/>
              <a:buFont typeface="Arial"/>
              <a:buChar char="•"/>
            </a:pPr>
            <a:r>
              <a:t>It took Geoffrey a while to settle back into civilian life. When Geoffrey was on the train back to Birmingham, his face had healed but he still had a limp. He didn’t dread the reactions to his injuries as much as he dreaded arriving home to celebratory banners and a large crowd. He decided that if he looked down the street and there had been a banner welcoming him home, he would have just turned around and walked away.</a:t>
            </a:r>
          </a:p>
          <a:p>
            <a:pPr marL="171450" indent="-171450">
              <a:buSzPct val="100000"/>
              <a:buFont typeface="Arial"/>
              <a:buChar char="•"/>
            </a:pPr>
            <a:r>
              <a:t>He described the first few weeks being home as “quite difficult” – Britain had changed so much. </a:t>
            </a:r>
          </a:p>
          <a:p>
            <a:pPr marL="171450" indent="-171450">
              <a:buSzPct val="100000"/>
              <a:buFont typeface="Arial"/>
              <a:buChar char="•"/>
            </a:pPr>
            <a:r>
              <a:t>He had been used to being restricted in small compound with barbed wire and now he was home where he could open doors and go wherever he liked.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bl.org.uk/remembr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0494973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32" name="How do you think returning soldiers felt about coming home?"/>
          <p:cNvSpPr txBox="1"/>
          <p:nvPr/>
        </p:nvSpPr>
        <p:spPr>
          <a:xfrm>
            <a:off x="1008408" y="2779180"/>
            <a:ext cx="1998617"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How do you think returning soldiers felt about coming home?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55" name="www.rbl.org.uk/remembrance">
            <a:hlinkClick r:id="rId4"/>
          </p:cNvPr>
          <p:cNvSpPr txBox="1"/>
          <p:nvPr/>
        </p:nvSpPr>
        <p:spPr>
          <a:xfrm>
            <a:off x="4722683" y="5866996"/>
            <a:ext cx="2746634"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90000"/>
              </a:lnSpc>
              <a:spcBef>
                <a:spcPts val="1000"/>
              </a:spcBef>
              <a:defRPr sz="1600" u="sng">
                <a:solidFill>
                  <a:srgbClr val="0563C1"/>
                </a:solidFill>
                <a:uFill>
                  <a:solidFill>
                    <a:srgbClr val="0563C1"/>
                  </a:solidFill>
                </a:uFill>
                <a:latin typeface="Arial"/>
                <a:ea typeface="Arial"/>
                <a:cs typeface="Arial"/>
                <a:sym typeface="Arial"/>
                <a:hlinkClick r:id="rId4"/>
              </a:defRPr>
            </a:lvl1pPr>
          </a:lstStyle>
          <a:p>
            <a:pPr>
              <a:defRPr u="none">
                <a:solidFill>
                  <a:srgbClr val="0D5AA3"/>
                </a:solidFill>
                <a:uFillTx/>
              </a:defRPr>
            </a:pPr>
            <a:r>
              <a:rPr u="sng">
                <a:solidFill>
                  <a:srgbClr val="0563C1"/>
                </a:solidFill>
                <a:uFill>
                  <a:solidFill>
                    <a:srgbClr val="0563C1"/>
                  </a:solidFill>
                </a:uFill>
                <a:hlinkClick r:id="rId4"/>
              </a:rPr>
              <a:t>www.rbl.org.uk/remembrance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1" name="How do you think people felt…"/>
          <p:cNvSpPr txBox="1"/>
          <p:nvPr/>
        </p:nvSpPr>
        <p:spPr>
          <a:xfrm>
            <a:off x="7227050" y="5521394"/>
            <a:ext cx="3295264" cy="765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do you think people felt</a:t>
            </a:r>
          </a:p>
          <a:p>
            <a:pPr>
              <a:lnSpc>
                <a:spcPct val="90000"/>
              </a:lnSpc>
              <a:spcBef>
                <a:spcPts val="1000"/>
              </a:spcBef>
              <a:defRPr sz="2000">
                <a:solidFill>
                  <a:srgbClr val="FFFFFF"/>
                </a:solidFill>
                <a:latin typeface="Arial"/>
                <a:ea typeface="Arial"/>
                <a:cs typeface="Arial"/>
                <a:sym typeface="Arial"/>
              </a:defRPr>
            </a:pPr>
            <a:r>
              <a:t>hearing those words?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6" name="Why do you think it is important that together we remember VE Day?"/>
          <p:cNvSpPr txBox="1"/>
          <p:nvPr/>
        </p:nvSpPr>
        <p:spPr>
          <a:xfrm>
            <a:off x="8044074" y="3175668"/>
            <a:ext cx="2095979"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Why do you think it is important that together we remember VE Day?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15" name="Video.jpg" descr="Video.jpg">
            <a:hlinkClick r:id="rId3"/>
          </p:cNvPr>
          <p:cNvPicPr>
            <a:picLocks noChangeAspect="1"/>
          </p:cNvPicPr>
          <p:nvPr/>
        </p:nvPicPr>
        <p:blipFill>
          <a:blip r:embed="rId4">
            <a:extLst/>
          </a:blip>
          <a:stretch>
            <a:fillRect/>
          </a:stretch>
        </p:blipFill>
        <p:spPr>
          <a:xfrm>
            <a:off x="2409464" y="1529165"/>
            <a:ext cx="7373072" cy="414735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Custom</PresentationFormat>
  <Paragraphs>80</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J. Williams</dc:creator>
  <cp:lastModifiedBy>Mrs J. Williams</cp:lastModifiedBy>
  <cp:revision>1</cp:revision>
  <dcterms:modified xsi:type="dcterms:W3CDTF">2020-04-28T13:44:08Z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1534751</vt:lpwstr>
  </property>
  <property fmtid="{D5CDD505-2E9C-101B-9397-08002B2CF9AE}" pid="3" name="NXPowerLiteSettings">
    <vt:lpwstr>C7000400038000</vt:lpwstr>
  </property>
  <property fmtid="{D5CDD505-2E9C-101B-9397-08002B2CF9AE}" pid="4" name="NXPowerLiteVersion">
    <vt:lpwstr>S9.0.1</vt:lpwstr>
  </property>
</Properties>
</file>