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60" r:id="rId5"/>
    <p:sldId id="296" r:id="rId6"/>
    <p:sldId id="291" r:id="rId7"/>
    <p:sldId id="297" r:id="rId8"/>
    <p:sldId id="292" r:id="rId9"/>
    <p:sldId id="293" r:id="rId10"/>
    <p:sldId id="294" r:id="rId11"/>
    <p:sldId id="29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dia Stober" initials="LS" lastIdx="14" clrIdx="0">
    <p:extLst>
      <p:ext uri="{19B8F6BF-5375-455C-9EA6-DF929625EA0E}">
        <p15:presenceInfo xmlns:p15="http://schemas.microsoft.com/office/powerpoint/2012/main" xmlns="" userId="Lydia Stober" providerId="None"/>
      </p:ext>
    </p:extLst>
  </p:cmAuthor>
  <p:cmAuthor id="2" name="Jenny Fox" initials="JF" lastIdx="1" clrIdx="1">
    <p:extLst>
      <p:ext uri="{19B8F6BF-5375-455C-9EA6-DF929625EA0E}">
        <p15:presenceInfo xmlns:p15="http://schemas.microsoft.com/office/powerpoint/2012/main" xmlns="" userId="S-1-5-21-1285066173-1815393381-3561576999-26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551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78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6E1932-742D-457A-869C-1BE611B4A0C2}" type="datetimeFigureOut">
              <a:rPr lang="en-GB" smtClean="0"/>
              <a:t>30/04/2020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92516-575D-4DD2-91D6-2E2C8314B2BA}" type="slidenum">
              <a:rPr lang="en-GB" smtClean="0"/>
              <a:t>‹#›</a:t>
            </a:fld>
            <a:endParaRPr lang="en-GB"/>
          </a:p>
        </p:txBody>
      </p:sp>
    </p:spTree>
    <p:extLst>
      <p:ext uri="{BB962C8B-B14F-4D97-AF65-F5344CB8AC3E}">
        <p14:creationId xmlns:p14="http://schemas.microsoft.com/office/powerpoint/2010/main" val="1276681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63BE87-B34F-4E72-B6F5-93D68A336245}" type="slidenum">
              <a:rPr lang="en-GB" smtClean="0"/>
              <a:t>4</a:t>
            </a:fld>
            <a:endParaRPr lang="en-GB" dirty="0"/>
          </a:p>
        </p:txBody>
      </p:sp>
    </p:spTree>
    <p:extLst>
      <p:ext uri="{BB962C8B-B14F-4D97-AF65-F5344CB8AC3E}">
        <p14:creationId xmlns:p14="http://schemas.microsoft.com/office/powerpoint/2010/main" val="1360938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663BE87-B34F-4E72-B6F5-93D68A336245}" type="slidenum">
              <a:rPr lang="en-GB" smtClean="0"/>
              <a:t>5</a:t>
            </a:fld>
            <a:endParaRPr lang="en-GB" dirty="0"/>
          </a:p>
        </p:txBody>
      </p:sp>
    </p:spTree>
    <p:extLst>
      <p:ext uri="{BB962C8B-B14F-4D97-AF65-F5344CB8AC3E}">
        <p14:creationId xmlns:p14="http://schemas.microsoft.com/office/powerpoint/2010/main" val="3525280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63BE87-B34F-4E72-B6F5-93D68A336245}" type="slidenum">
              <a:rPr lang="en-GB" smtClean="0"/>
              <a:t>6</a:t>
            </a:fld>
            <a:endParaRPr lang="en-GB" dirty="0"/>
          </a:p>
        </p:txBody>
      </p:sp>
    </p:spTree>
    <p:extLst>
      <p:ext uri="{BB962C8B-B14F-4D97-AF65-F5344CB8AC3E}">
        <p14:creationId xmlns:p14="http://schemas.microsoft.com/office/powerpoint/2010/main" val="3946104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992516-575D-4DD2-91D6-2E2C8314B2BA}" type="slidenum">
              <a:rPr lang="en-GB" smtClean="0"/>
              <a:t>7</a:t>
            </a:fld>
            <a:endParaRPr lang="en-GB"/>
          </a:p>
        </p:txBody>
      </p:sp>
    </p:spTree>
    <p:extLst>
      <p:ext uri="{BB962C8B-B14F-4D97-AF65-F5344CB8AC3E}">
        <p14:creationId xmlns:p14="http://schemas.microsoft.com/office/powerpoint/2010/main" val="1281284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663BE87-B34F-4E72-B6F5-93D68A336245}" type="slidenum">
              <a:rPr lang="en-GB" smtClean="0"/>
              <a:t>8</a:t>
            </a:fld>
            <a:endParaRPr lang="en-GB" dirty="0"/>
          </a:p>
        </p:txBody>
      </p:sp>
    </p:spTree>
    <p:extLst>
      <p:ext uri="{BB962C8B-B14F-4D97-AF65-F5344CB8AC3E}">
        <p14:creationId xmlns:p14="http://schemas.microsoft.com/office/powerpoint/2010/main" val="4039276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63BE87-B34F-4E72-B6F5-93D68A336245}" type="slidenum">
              <a:rPr lang="en-GB" smtClean="0"/>
              <a:t>9</a:t>
            </a:fld>
            <a:endParaRPr lang="en-GB" dirty="0"/>
          </a:p>
        </p:txBody>
      </p:sp>
    </p:spTree>
    <p:extLst>
      <p:ext uri="{BB962C8B-B14F-4D97-AF65-F5344CB8AC3E}">
        <p14:creationId xmlns:p14="http://schemas.microsoft.com/office/powerpoint/2010/main" val="3033162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63BE87-B34F-4E72-B6F5-93D68A336245}" type="slidenum">
              <a:rPr lang="en-GB" smtClean="0"/>
              <a:t>10</a:t>
            </a:fld>
            <a:endParaRPr lang="en-GB" dirty="0"/>
          </a:p>
        </p:txBody>
      </p:sp>
    </p:spTree>
    <p:extLst>
      <p:ext uri="{BB962C8B-B14F-4D97-AF65-F5344CB8AC3E}">
        <p14:creationId xmlns:p14="http://schemas.microsoft.com/office/powerpoint/2010/main" val="2005424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A8F573-8C93-4A9A-9538-A61895E62E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A78AF0E9-AFA7-4903-930C-1F09940017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DB3BE9D7-2402-40DF-AFC2-0E92062481A4}"/>
              </a:ext>
            </a:extLst>
          </p:cNvPr>
          <p:cNvSpPr>
            <a:spLocks noGrp="1"/>
          </p:cNvSpPr>
          <p:nvPr>
            <p:ph type="dt" sz="half" idx="10"/>
          </p:nvPr>
        </p:nvSpPr>
        <p:spPr/>
        <p:txBody>
          <a:bodyPr/>
          <a:lstStyle/>
          <a:p>
            <a:fld id="{91A99E75-81C9-4AC7-B164-D43FF1352217}" type="datetimeFigureOut">
              <a:rPr lang="en-GB" smtClean="0"/>
              <a:t>30/04/2020</a:t>
            </a:fld>
            <a:endParaRPr lang="en-GB"/>
          </a:p>
        </p:txBody>
      </p:sp>
      <p:sp>
        <p:nvSpPr>
          <p:cNvPr id="5" name="Footer Placeholder 4">
            <a:extLst>
              <a:ext uri="{FF2B5EF4-FFF2-40B4-BE49-F238E27FC236}">
                <a16:creationId xmlns:a16="http://schemas.microsoft.com/office/drawing/2014/main" xmlns="" id="{F4956416-B6D3-4C41-88D4-FFD810AED3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8699157-97DE-45E5-B48B-8BAA69B751F6}"/>
              </a:ext>
            </a:extLst>
          </p:cNvPr>
          <p:cNvSpPr>
            <a:spLocks noGrp="1"/>
          </p:cNvSpPr>
          <p:nvPr>
            <p:ph type="sldNum" sz="quarter" idx="12"/>
          </p:nvPr>
        </p:nvSpPr>
        <p:spPr/>
        <p:txBody>
          <a:bodyPr/>
          <a:lstStyle/>
          <a:p>
            <a:fld id="{1CE2189B-FB13-4C2E-8A42-DED402370093}" type="slidenum">
              <a:rPr lang="en-GB" smtClean="0"/>
              <a:t>‹#›</a:t>
            </a:fld>
            <a:endParaRPr lang="en-GB"/>
          </a:p>
        </p:txBody>
      </p:sp>
    </p:spTree>
    <p:extLst>
      <p:ext uri="{BB962C8B-B14F-4D97-AF65-F5344CB8AC3E}">
        <p14:creationId xmlns:p14="http://schemas.microsoft.com/office/powerpoint/2010/main" val="2426709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E1F2B2-41E8-4517-9B19-3828F26DA9D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4E504B62-5B0F-47F1-A76C-5580C3585B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7875804-B915-4955-B7FA-EE2BC19768C3}"/>
              </a:ext>
            </a:extLst>
          </p:cNvPr>
          <p:cNvSpPr>
            <a:spLocks noGrp="1"/>
          </p:cNvSpPr>
          <p:nvPr>
            <p:ph type="dt" sz="half" idx="10"/>
          </p:nvPr>
        </p:nvSpPr>
        <p:spPr/>
        <p:txBody>
          <a:bodyPr/>
          <a:lstStyle/>
          <a:p>
            <a:fld id="{91A99E75-81C9-4AC7-B164-D43FF1352217}" type="datetimeFigureOut">
              <a:rPr lang="en-GB" smtClean="0"/>
              <a:t>30/04/2020</a:t>
            </a:fld>
            <a:endParaRPr lang="en-GB"/>
          </a:p>
        </p:txBody>
      </p:sp>
      <p:sp>
        <p:nvSpPr>
          <p:cNvPr id="5" name="Footer Placeholder 4">
            <a:extLst>
              <a:ext uri="{FF2B5EF4-FFF2-40B4-BE49-F238E27FC236}">
                <a16:creationId xmlns:a16="http://schemas.microsoft.com/office/drawing/2014/main" xmlns="" id="{4B5A42E3-4289-4486-A681-83799500CC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C0C15E47-BD93-4489-B7E4-E0BF8985F2B1}"/>
              </a:ext>
            </a:extLst>
          </p:cNvPr>
          <p:cNvSpPr>
            <a:spLocks noGrp="1"/>
          </p:cNvSpPr>
          <p:nvPr>
            <p:ph type="sldNum" sz="quarter" idx="12"/>
          </p:nvPr>
        </p:nvSpPr>
        <p:spPr/>
        <p:txBody>
          <a:bodyPr/>
          <a:lstStyle/>
          <a:p>
            <a:fld id="{1CE2189B-FB13-4C2E-8A42-DED402370093}" type="slidenum">
              <a:rPr lang="en-GB" smtClean="0"/>
              <a:t>‹#›</a:t>
            </a:fld>
            <a:endParaRPr lang="en-GB"/>
          </a:p>
        </p:txBody>
      </p:sp>
    </p:spTree>
    <p:extLst>
      <p:ext uri="{BB962C8B-B14F-4D97-AF65-F5344CB8AC3E}">
        <p14:creationId xmlns:p14="http://schemas.microsoft.com/office/powerpoint/2010/main" val="3096718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D9AE75E-2512-4165-A98B-B796C98E05B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E809C72D-E8BA-4E09-ADAC-C006C7A7214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DFA17CA-61F0-4718-8878-174BB17A204A}"/>
              </a:ext>
            </a:extLst>
          </p:cNvPr>
          <p:cNvSpPr>
            <a:spLocks noGrp="1"/>
          </p:cNvSpPr>
          <p:nvPr>
            <p:ph type="dt" sz="half" idx="10"/>
          </p:nvPr>
        </p:nvSpPr>
        <p:spPr/>
        <p:txBody>
          <a:bodyPr/>
          <a:lstStyle/>
          <a:p>
            <a:fld id="{91A99E75-81C9-4AC7-B164-D43FF1352217}" type="datetimeFigureOut">
              <a:rPr lang="en-GB" smtClean="0"/>
              <a:t>30/04/2020</a:t>
            </a:fld>
            <a:endParaRPr lang="en-GB"/>
          </a:p>
        </p:txBody>
      </p:sp>
      <p:sp>
        <p:nvSpPr>
          <p:cNvPr id="5" name="Footer Placeholder 4">
            <a:extLst>
              <a:ext uri="{FF2B5EF4-FFF2-40B4-BE49-F238E27FC236}">
                <a16:creationId xmlns:a16="http://schemas.microsoft.com/office/drawing/2014/main" xmlns="" id="{3A072597-676E-4768-AB58-E3E512BE17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C1C4DBDB-0E6B-4B60-8A37-31452427CE0D}"/>
              </a:ext>
            </a:extLst>
          </p:cNvPr>
          <p:cNvSpPr>
            <a:spLocks noGrp="1"/>
          </p:cNvSpPr>
          <p:nvPr>
            <p:ph type="sldNum" sz="quarter" idx="12"/>
          </p:nvPr>
        </p:nvSpPr>
        <p:spPr/>
        <p:txBody>
          <a:bodyPr/>
          <a:lstStyle/>
          <a:p>
            <a:fld id="{1CE2189B-FB13-4C2E-8A42-DED402370093}" type="slidenum">
              <a:rPr lang="en-GB" smtClean="0"/>
              <a:t>‹#›</a:t>
            </a:fld>
            <a:endParaRPr lang="en-GB"/>
          </a:p>
        </p:txBody>
      </p:sp>
    </p:spTree>
    <p:extLst>
      <p:ext uri="{BB962C8B-B14F-4D97-AF65-F5344CB8AC3E}">
        <p14:creationId xmlns:p14="http://schemas.microsoft.com/office/powerpoint/2010/main" val="3069270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F63254-308C-47E0-B9EE-5FDC43126B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6AD3442B-515D-4B57-9599-3EC25295BCF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16026BF-802D-494F-8DCD-5C26E771864C}"/>
              </a:ext>
            </a:extLst>
          </p:cNvPr>
          <p:cNvSpPr>
            <a:spLocks noGrp="1"/>
          </p:cNvSpPr>
          <p:nvPr>
            <p:ph type="dt" sz="half" idx="10"/>
          </p:nvPr>
        </p:nvSpPr>
        <p:spPr/>
        <p:txBody>
          <a:bodyPr/>
          <a:lstStyle/>
          <a:p>
            <a:fld id="{91A99E75-81C9-4AC7-B164-D43FF1352217}" type="datetimeFigureOut">
              <a:rPr lang="en-GB" smtClean="0"/>
              <a:t>30/04/2020</a:t>
            </a:fld>
            <a:endParaRPr lang="en-GB"/>
          </a:p>
        </p:txBody>
      </p:sp>
      <p:sp>
        <p:nvSpPr>
          <p:cNvPr id="5" name="Footer Placeholder 4">
            <a:extLst>
              <a:ext uri="{FF2B5EF4-FFF2-40B4-BE49-F238E27FC236}">
                <a16:creationId xmlns:a16="http://schemas.microsoft.com/office/drawing/2014/main" xmlns="" id="{E3C3D3C8-845F-4F1B-928B-36AD366440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F3EC334-D12A-499E-B38A-AC4712713FFB}"/>
              </a:ext>
            </a:extLst>
          </p:cNvPr>
          <p:cNvSpPr>
            <a:spLocks noGrp="1"/>
          </p:cNvSpPr>
          <p:nvPr>
            <p:ph type="sldNum" sz="quarter" idx="12"/>
          </p:nvPr>
        </p:nvSpPr>
        <p:spPr/>
        <p:txBody>
          <a:bodyPr/>
          <a:lstStyle/>
          <a:p>
            <a:fld id="{1CE2189B-FB13-4C2E-8A42-DED402370093}" type="slidenum">
              <a:rPr lang="en-GB" smtClean="0"/>
              <a:t>‹#›</a:t>
            </a:fld>
            <a:endParaRPr lang="en-GB"/>
          </a:p>
        </p:txBody>
      </p:sp>
    </p:spTree>
    <p:extLst>
      <p:ext uri="{BB962C8B-B14F-4D97-AF65-F5344CB8AC3E}">
        <p14:creationId xmlns:p14="http://schemas.microsoft.com/office/powerpoint/2010/main" val="4076913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F3DD30-2208-4ED9-BAED-E2FC3B3BA0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45918E2-8284-4BF8-AD95-12BCBAE5DD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3B9C0653-E6E8-45D0-9D2E-A033D75F6CD4}"/>
              </a:ext>
            </a:extLst>
          </p:cNvPr>
          <p:cNvSpPr>
            <a:spLocks noGrp="1"/>
          </p:cNvSpPr>
          <p:nvPr>
            <p:ph type="dt" sz="half" idx="10"/>
          </p:nvPr>
        </p:nvSpPr>
        <p:spPr/>
        <p:txBody>
          <a:bodyPr/>
          <a:lstStyle/>
          <a:p>
            <a:fld id="{91A99E75-81C9-4AC7-B164-D43FF1352217}" type="datetimeFigureOut">
              <a:rPr lang="en-GB" smtClean="0"/>
              <a:t>30/04/2020</a:t>
            </a:fld>
            <a:endParaRPr lang="en-GB"/>
          </a:p>
        </p:txBody>
      </p:sp>
      <p:sp>
        <p:nvSpPr>
          <p:cNvPr id="5" name="Footer Placeholder 4">
            <a:extLst>
              <a:ext uri="{FF2B5EF4-FFF2-40B4-BE49-F238E27FC236}">
                <a16:creationId xmlns:a16="http://schemas.microsoft.com/office/drawing/2014/main" xmlns="" id="{78254A1B-975C-4403-B1EA-AA3A044A1D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59269AA-E7BD-4A77-A810-1C315C49B526}"/>
              </a:ext>
            </a:extLst>
          </p:cNvPr>
          <p:cNvSpPr>
            <a:spLocks noGrp="1"/>
          </p:cNvSpPr>
          <p:nvPr>
            <p:ph type="sldNum" sz="quarter" idx="12"/>
          </p:nvPr>
        </p:nvSpPr>
        <p:spPr/>
        <p:txBody>
          <a:bodyPr/>
          <a:lstStyle/>
          <a:p>
            <a:fld id="{1CE2189B-FB13-4C2E-8A42-DED402370093}" type="slidenum">
              <a:rPr lang="en-GB" smtClean="0"/>
              <a:t>‹#›</a:t>
            </a:fld>
            <a:endParaRPr lang="en-GB"/>
          </a:p>
        </p:txBody>
      </p:sp>
    </p:spTree>
    <p:extLst>
      <p:ext uri="{BB962C8B-B14F-4D97-AF65-F5344CB8AC3E}">
        <p14:creationId xmlns:p14="http://schemas.microsoft.com/office/powerpoint/2010/main" val="1987176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BC4598-5E49-4620-9C40-7632C4E0D9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360B10E0-E69E-41E1-A899-3E800889DD7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09F3E724-7906-4B56-88FF-9955566C432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62DD2CE5-6524-4331-B684-E62926FFE0D6}"/>
              </a:ext>
            </a:extLst>
          </p:cNvPr>
          <p:cNvSpPr>
            <a:spLocks noGrp="1"/>
          </p:cNvSpPr>
          <p:nvPr>
            <p:ph type="dt" sz="half" idx="10"/>
          </p:nvPr>
        </p:nvSpPr>
        <p:spPr/>
        <p:txBody>
          <a:bodyPr/>
          <a:lstStyle/>
          <a:p>
            <a:fld id="{91A99E75-81C9-4AC7-B164-D43FF1352217}" type="datetimeFigureOut">
              <a:rPr lang="en-GB" smtClean="0"/>
              <a:t>30/04/2020</a:t>
            </a:fld>
            <a:endParaRPr lang="en-GB"/>
          </a:p>
        </p:txBody>
      </p:sp>
      <p:sp>
        <p:nvSpPr>
          <p:cNvPr id="6" name="Footer Placeholder 5">
            <a:extLst>
              <a:ext uri="{FF2B5EF4-FFF2-40B4-BE49-F238E27FC236}">
                <a16:creationId xmlns:a16="http://schemas.microsoft.com/office/drawing/2014/main" xmlns="" id="{CE016D37-5353-4B3A-8E87-92A31D28B8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CD2A7587-AB3F-481A-BBAF-6C1FA995586F}"/>
              </a:ext>
            </a:extLst>
          </p:cNvPr>
          <p:cNvSpPr>
            <a:spLocks noGrp="1"/>
          </p:cNvSpPr>
          <p:nvPr>
            <p:ph type="sldNum" sz="quarter" idx="12"/>
          </p:nvPr>
        </p:nvSpPr>
        <p:spPr/>
        <p:txBody>
          <a:bodyPr/>
          <a:lstStyle/>
          <a:p>
            <a:fld id="{1CE2189B-FB13-4C2E-8A42-DED402370093}" type="slidenum">
              <a:rPr lang="en-GB" smtClean="0"/>
              <a:t>‹#›</a:t>
            </a:fld>
            <a:endParaRPr lang="en-GB"/>
          </a:p>
        </p:txBody>
      </p:sp>
    </p:spTree>
    <p:extLst>
      <p:ext uri="{BB962C8B-B14F-4D97-AF65-F5344CB8AC3E}">
        <p14:creationId xmlns:p14="http://schemas.microsoft.com/office/powerpoint/2010/main" val="1644203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AE9691-FF30-4E8A-BFA5-0BA1B2BBF41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83544E03-8198-47B7-8C32-441360C441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FA6304B4-6B91-4DD9-A9A9-DF51D7B9BDD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0A69B5EE-AAA1-4DBC-A0CF-0B62503681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DA4ADABD-28DD-4079-81C8-9C66C19A10B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3D7AC877-BF13-4DEE-90E4-84CE57FB9E4D}"/>
              </a:ext>
            </a:extLst>
          </p:cNvPr>
          <p:cNvSpPr>
            <a:spLocks noGrp="1"/>
          </p:cNvSpPr>
          <p:nvPr>
            <p:ph type="dt" sz="half" idx="10"/>
          </p:nvPr>
        </p:nvSpPr>
        <p:spPr/>
        <p:txBody>
          <a:bodyPr/>
          <a:lstStyle/>
          <a:p>
            <a:fld id="{91A99E75-81C9-4AC7-B164-D43FF1352217}" type="datetimeFigureOut">
              <a:rPr lang="en-GB" smtClean="0"/>
              <a:t>30/04/2020</a:t>
            </a:fld>
            <a:endParaRPr lang="en-GB"/>
          </a:p>
        </p:txBody>
      </p:sp>
      <p:sp>
        <p:nvSpPr>
          <p:cNvPr id="8" name="Footer Placeholder 7">
            <a:extLst>
              <a:ext uri="{FF2B5EF4-FFF2-40B4-BE49-F238E27FC236}">
                <a16:creationId xmlns:a16="http://schemas.microsoft.com/office/drawing/2014/main" xmlns="" id="{E6A9EB45-E746-4F4F-A714-12D455148EF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6281E392-3745-4EAC-940B-9D88098DC238}"/>
              </a:ext>
            </a:extLst>
          </p:cNvPr>
          <p:cNvSpPr>
            <a:spLocks noGrp="1"/>
          </p:cNvSpPr>
          <p:nvPr>
            <p:ph type="sldNum" sz="quarter" idx="12"/>
          </p:nvPr>
        </p:nvSpPr>
        <p:spPr/>
        <p:txBody>
          <a:bodyPr/>
          <a:lstStyle/>
          <a:p>
            <a:fld id="{1CE2189B-FB13-4C2E-8A42-DED402370093}" type="slidenum">
              <a:rPr lang="en-GB" smtClean="0"/>
              <a:t>‹#›</a:t>
            </a:fld>
            <a:endParaRPr lang="en-GB"/>
          </a:p>
        </p:txBody>
      </p:sp>
    </p:spTree>
    <p:extLst>
      <p:ext uri="{BB962C8B-B14F-4D97-AF65-F5344CB8AC3E}">
        <p14:creationId xmlns:p14="http://schemas.microsoft.com/office/powerpoint/2010/main" val="3382563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A52367-3A30-4458-8048-1697502EB99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FADE838E-2866-4EE4-8465-F0B5C1328686}"/>
              </a:ext>
            </a:extLst>
          </p:cNvPr>
          <p:cNvSpPr>
            <a:spLocks noGrp="1"/>
          </p:cNvSpPr>
          <p:nvPr>
            <p:ph type="dt" sz="half" idx="10"/>
          </p:nvPr>
        </p:nvSpPr>
        <p:spPr/>
        <p:txBody>
          <a:bodyPr/>
          <a:lstStyle/>
          <a:p>
            <a:fld id="{91A99E75-81C9-4AC7-B164-D43FF1352217}" type="datetimeFigureOut">
              <a:rPr lang="en-GB" smtClean="0"/>
              <a:t>30/04/2020</a:t>
            </a:fld>
            <a:endParaRPr lang="en-GB"/>
          </a:p>
        </p:txBody>
      </p:sp>
      <p:sp>
        <p:nvSpPr>
          <p:cNvPr id="4" name="Footer Placeholder 3">
            <a:extLst>
              <a:ext uri="{FF2B5EF4-FFF2-40B4-BE49-F238E27FC236}">
                <a16:creationId xmlns:a16="http://schemas.microsoft.com/office/drawing/2014/main" xmlns="" id="{DF1F9CF1-562B-4AC3-9E93-1104B0E7E21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390E22ED-16B2-4B97-AD90-C77BF3BE91A0}"/>
              </a:ext>
            </a:extLst>
          </p:cNvPr>
          <p:cNvSpPr>
            <a:spLocks noGrp="1"/>
          </p:cNvSpPr>
          <p:nvPr>
            <p:ph type="sldNum" sz="quarter" idx="12"/>
          </p:nvPr>
        </p:nvSpPr>
        <p:spPr/>
        <p:txBody>
          <a:bodyPr/>
          <a:lstStyle/>
          <a:p>
            <a:fld id="{1CE2189B-FB13-4C2E-8A42-DED402370093}" type="slidenum">
              <a:rPr lang="en-GB" smtClean="0"/>
              <a:t>‹#›</a:t>
            </a:fld>
            <a:endParaRPr lang="en-GB"/>
          </a:p>
        </p:txBody>
      </p:sp>
    </p:spTree>
    <p:extLst>
      <p:ext uri="{BB962C8B-B14F-4D97-AF65-F5344CB8AC3E}">
        <p14:creationId xmlns:p14="http://schemas.microsoft.com/office/powerpoint/2010/main" val="109373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051E23E-5A79-465B-968D-C10778853175}"/>
              </a:ext>
            </a:extLst>
          </p:cNvPr>
          <p:cNvSpPr>
            <a:spLocks noGrp="1"/>
          </p:cNvSpPr>
          <p:nvPr>
            <p:ph type="dt" sz="half" idx="10"/>
          </p:nvPr>
        </p:nvSpPr>
        <p:spPr/>
        <p:txBody>
          <a:bodyPr/>
          <a:lstStyle/>
          <a:p>
            <a:fld id="{91A99E75-81C9-4AC7-B164-D43FF1352217}" type="datetimeFigureOut">
              <a:rPr lang="en-GB" smtClean="0"/>
              <a:t>30/04/2020</a:t>
            </a:fld>
            <a:endParaRPr lang="en-GB"/>
          </a:p>
        </p:txBody>
      </p:sp>
      <p:sp>
        <p:nvSpPr>
          <p:cNvPr id="3" name="Footer Placeholder 2">
            <a:extLst>
              <a:ext uri="{FF2B5EF4-FFF2-40B4-BE49-F238E27FC236}">
                <a16:creationId xmlns:a16="http://schemas.microsoft.com/office/drawing/2014/main" xmlns="" id="{649892F9-515E-41EB-B032-1E4FFC028C9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68D93AEF-ACF3-4289-A8F6-F98BD90F9BA3}"/>
              </a:ext>
            </a:extLst>
          </p:cNvPr>
          <p:cNvSpPr>
            <a:spLocks noGrp="1"/>
          </p:cNvSpPr>
          <p:nvPr>
            <p:ph type="sldNum" sz="quarter" idx="12"/>
          </p:nvPr>
        </p:nvSpPr>
        <p:spPr/>
        <p:txBody>
          <a:bodyPr/>
          <a:lstStyle/>
          <a:p>
            <a:fld id="{1CE2189B-FB13-4C2E-8A42-DED402370093}" type="slidenum">
              <a:rPr lang="en-GB" smtClean="0"/>
              <a:t>‹#›</a:t>
            </a:fld>
            <a:endParaRPr lang="en-GB"/>
          </a:p>
        </p:txBody>
      </p:sp>
    </p:spTree>
    <p:extLst>
      <p:ext uri="{BB962C8B-B14F-4D97-AF65-F5344CB8AC3E}">
        <p14:creationId xmlns:p14="http://schemas.microsoft.com/office/powerpoint/2010/main" val="3147896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68BA2D-D493-490A-9EAB-705830D9D8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FB5957FE-2ACA-4237-BBC5-CCE30DBD13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D83B4C4D-161C-4E25-9095-AD22C8C8F5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E74DF860-AF0E-49A9-8877-DA240A26174C}"/>
              </a:ext>
            </a:extLst>
          </p:cNvPr>
          <p:cNvSpPr>
            <a:spLocks noGrp="1"/>
          </p:cNvSpPr>
          <p:nvPr>
            <p:ph type="dt" sz="half" idx="10"/>
          </p:nvPr>
        </p:nvSpPr>
        <p:spPr/>
        <p:txBody>
          <a:bodyPr/>
          <a:lstStyle/>
          <a:p>
            <a:fld id="{91A99E75-81C9-4AC7-B164-D43FF1352217}" type="datetimeFigureOut">
              <a:rPr lang="en-GB" smtClean="0"/>
              <a:t>30/04/2020</a:t>
            </a:fld>
            <a:endParaRPr lang="en-GB"/>
          </a:p>
        </p:txBody>
      </p:sp>
      <p:sp>
        <p:nvSpPr>
          <p:cNvPr id="6" name="Footer Placeholder 5">
            <a:extLst>
              <a:ext uri="{FF2B5EF4-FFF2-40B4-BE49-F238E27FC236}">
                <a16:creationId xmlns:a16="http://schemas.microsoft.com/office/drawing/2014/main" xmlns="" id="{813EED33-2A1D-4E5C-BBDF-8589332DAA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8E6114DF-4F40-458C-84C3-C6CAD0476EB4}"/>
              </a:ext>
            </a:extLst>
          </p:cNvPr>
          <p:cNvSpPr>
            <a:spLocks noGrp="1"/>
          </p:cNvSpPr>
          <p:nvPr>
            <p:ph type="sldNum" sz="quarter" idx="12"/>
          </p:nvPr>
        </p:nvSpPr>
        <p:spPr/>
        <p:txBody>
          <a:bodyPr/>
          <a:lstStyle/>
          <a:p>
            <a:fld id="{1CE2189B-FB13-4C2E-8A42-DED402370093}" type="slidenum">
              <a:rPr lang="en-GB" smtClean="0"/>
              <a:t>‹#›</a:t>
            </a:fld>
            <a:endParaRPr lang="en-GB"/>
          </a:p>
        </p:txBody>
      </p:sp>
    </p:spTree>
    <p:extLst>
      <p:ext uri="{BB962C8B-B14F-4D97-AF65-F5344CB8AC3E}">
        <p14:creationId xmlns:p14="http://schemas.microsoft.com/office/powerpoint/2010/main" val="759605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15843A-1F98-404C-BFF9-06BD018619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0A69CBB6-9351-4C66-9702-665C48CD5B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DD61302C-D58C-4A21-8CC9-87390CB45A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618246D7-E9CC-4D23-AC46-4810A42913AC}"/>
              </a:ext>
            </a:extLst>
          </p:cNvPr>
          <p:cNvSpPr>
            <a:spLocks noGrp="1"/>
          </p:cNvSpPr>
          <p:nvPr>
            <p:ph type="dt" sz="half" idx="10"/>
          </p:nvPr>
        </p:nvSpPr>
        <p:spPr/>
        <p:txBody>
          <a:bodyPr/>
          <a:lstStyle/>
          <a:p>
            <a:fld id="{91A99E75-81C9-4AC7-B164-D43FF1352217}" type="datetimeFigureOut">
              <a:rPr lang="en-GB" smtClean="0"/>
              <a:t>30/04/2020</a:t>
            </a:fld>
            <a:endParaRPr lang="en-GB"/>
          </a:p>
        </p:txBody>
      </p:sp>
      <p:sp>
        <p:nvSpPr>
          <p:cNvPr id="6" name="Footer Placeholder 5">
            <a:extLst>
              <a:ext uri="{FF2B5EF4-FFF2-40B4-BE49-F238E27FC236}">
                <a16:creationId xmlns:a16="http://schemas.microsoft.com/office/drawing/2014/main" xmlns="" id="{FF3AF6AA-F00B-47C1-AFDE-D31F0A6812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0DD01A20-4DEF-4F50-AF42-689A473FB69A}"/>
              </a:ext>
            </a:extLst>
          </p:cNvPr>
          <p:cNvSpPr>
            <a:spLocks noGrp="1"/>
          </p:cNvSpPr>
          <p:nvPr>
            <p:ph type="sldNum" sz="quarter" idx="12"/>
          </p:nvPr>
        </p:nvSpPr>
        <p:spPr/>
        <p:txBody>
          <a:bodyPr/>
          <a:lstStyle/>
          <a:p>
            <a:fld id="{1CE2189B-FB13-4C2E-8A42-DED402370093}" type="slidenum">
              <a:rPr lang="en-GB" smtClean="0"/>
              <a:t>‹#›</a:t>
            </a:fld>
            <a:endParaRPr lang="en-GB"/>
          </a:p>
        </p:txBody>
      </p:sp>
    </p:spTree>
    <p:extLst>
      <p:ext uri="{BB962C8B-B14F-4D97-AF65-F5344CB8AC3E}">
        <p14:creationId xmlns:p14="http://schemas.microsoft.com/office/powerpoint/2010/main" val="425252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1C5D455-FE9E-4F9B-9030-91F657A712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81AB685-F3C5-480B-8622-A01308D66F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9656B039-87BE-4AA5-9C9D-FD2E50ACF6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A99E75-81C9-4AC7-B164-D43FF1352217}" type="datetimeFigureOut">
              <a:rPr lang="en-GB" smtClean="0"/>
              <a:t>30/04/2020</a:t>
            </a:fld>
            <a:endParaRPr lang="en-GB"/>
          </a:p>
        </p:txBody>
      </p:sp>
      <p:sp>
        <p:nvSpPr>
          <p:cNvPr id="5" name="Footer Placeholder 4">
            <a:extLst>
              <a:ext uri="{FF2B5EF4-FFF2-40B4-BE49-F238E27FC236}">
                <a16:creationId xmlns:a16="http://schemas.microsoft.com/office/drawing/2014/main" xmlns="" id="{A5D45663-6921-46D4-8DB6-A99C94C346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36CE6B12-023D-4141-9802-2E6DA2984C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E2189B-FB13-4C2E-8A42-DED402370093}" type="slidenum">
              <a:rPr lang="en-GB" smtClean="0"/>
              <a:t>‹#›</a:t>
            </a:fld>
            <a:endParaRPr lang="en-GB"/>
          </a:p>
        </p:txBody>
      </p:sp>
    </p:spTree>
    <p:extLst>
      <p:ext uri="{BB962C8B-B14F-4D97-AF65-F5344CB8AC3E}">
        <p14:creationId xmlns:p14="http://schemas.microsoft.com/office/powerpoint/2010/main" val="3170512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cid:image001.png@01D5F09A.01492BA0" TargetMode="External"/><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jpe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18" Type="http://schemas.openxmlformats.org/officeDocument/2006/relationships/image" Target="../media/image32.jpeg"/><Relationship Id="rId3" Type="http://schemas.openxmlformats.org/officeDocument/2006/relationships/image" Target="../media/image18.png"/><Relationship Id="rId7" Type="http://schemas.openxmlformats.org/officeDocument/2006/relationships/image" Target="../media/image21.jpeg"/><Relationship Id="rId12" Type="http://schemas.openxmlformats.org/officeDocument/2006/relationships/image" Target="../media/image26.jpeg"/><Relationship Id="rId17" Type="http://schemas.openxmlformats.org/officeDocument/2006/relationships/image" Target="../media/image31.jpeg"/><Relationship Id="rId2" Type="http://schemas.openxmlformats.org/officeDocument/2006/relationships/notesSlide" Target="../notesSlides/notesSlide3.xml"/><Relationship Id="rId16"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cid:image001.png@01D5F09A.01492BA0" TargetMode="External"/><Relationship Id="rId11" Type="http://schemas.openxmlformats.org/officeDocument/2006/relationships/image" Target="../media/image25.jpeg"/><Relationship Id="rId5" Type="http://schemas.openxmlformats.org/officeDocument/2006/relationships/image" Target="../media/image20.png"/><Relationship Id="rId15" Type="http://schemas.openxmlformats.org/officeDocument/2006/relationships/image" Target="../media/image29.jpeg"/><Relationship Id="rId10" Type="http://schemas.openxmlformats.org/officeDocument/2006/relationships/image" Target="../media/image24.jpeg"/><Relationship Id="rId19" Type="http://schemas.openxmlformats.org/officeDocument/2006/relationships/image" Target="../media/image33.jpeg"/><Relationship Id="rId4" Type="http://schemas.openxmlformats.org/officeDocument/2006/relationships/image" Target="../media/image19.jpeg"/><Relationship Id="rId9" Type="http://schemas.openxmlformats.org/officeDocument/2006/relationships/image" Target="../media/image23.png"/><Relationship Id="rId14"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e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9.gif"/><Relationship Id="rId4" Type="http://schemas.openxmlformats.org/officeDocument/2006/relationships/image" Target="../media/image38.jpe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3436D7D-7808-4879-AA04-447086FAC0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1339" y="1029201"/>
            <a:ext cx="1838302" cy="2423674"/>
          </a:xfrm>
          <a:prstGeom prst="rect">
            <a:avLst/>
          </a:prstGeom>
        </p:spPr>
      </p:pic>
      <p:sp>
        <p:nvSpPr>
          <p:cNvPr id="6" name="TextBox 5">
            <a:extLst>
              <a:ext uri="{FF2B5EF4-FFF2-40B4-BE49-F238E27FC236}">
                <a16:creationId xmlns:a16="http://schemas.microsoft.com/office/drawing/2014/main" xmlns="" id="{C5724643-1201-4A63-88CB-5F4BA64AB919}"/>
              </a:ext>
            </a:extLst>
          </p:cNvPr>
          <p:cNvSpPr txBox="1"/>
          <p:nvPr/>
        </p:nvSpPr>
        <p:spPr>
          <a:xfrm>
            <a:off x="1011431" y="3592819"/>
            <a:ext cx="10096499"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95519E"/>
                </a:solidFill>
                <a:effectLst/>
                <a:uLnTx/>
                <a:uFillTx/>
                <a:latin typeface="League Spartan" panose="00000800000000000000" pitchFamily="50" charset="0"/>
              </a:rPr>
              <a:t>Keeping our teeth</a:t>
            </a:r>
            <a:r>
              <a:rPr kumimoji="0" lang="en-GB" sz="6000" b="1" i="0" u="none" strike="noStrike" kern="1200" cap="none" spc="0" normalizeH="0" noProof="0" dirty="0">
                <a:ln>
                  <a:noFill/>
                </a:ln>
                <a:solidFill>
                  <a:srgbClr val="95519E"/>
                </a:solidFill>
                <a:effectLst/>
                <a:uLnTx/>
                <a:uFillTx/>
                <a:latin typeface="League Spartan" panose="00000800000000000000" pitchFamily="50" charset="0"/>
              </a:rPr>
              <a:t> </a:t>
            </a:r>
            <a:r>
              <a:rPr lang="en-GB" sz="6000" b="1" dirty="0">
                <a:latin typeface="League Spartan" panose="00000800000000000000" pitchFamily="50" charset="0"/>
              </a:rPr>
              <a:t>healthy</a:t>
            </a:r>
            <a:r>
              <a:rPr kumimoji="0" lang="en-GB" sz="4800" b="1" i="0" u="none" strike="noStrike" kern="1200" cap="none" spc="0" normalizeH="0" baseline="0" noProof="0" dirty="0">
                <a:ln>
                  <a:noFill/>
                </a:ln>
                <a:effectLst/>
                <a:uLnTx/>
                <a:uFillTx/>
                <a:latin typeface="League Spartan" panose="00000800000000000000" pitchFamily="50"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effectLst/>
              <a:uLnTx/>
              <a:uFillTx/>
              <a:latin typeface="League Spartan" panose="00000800000000000000" pitchFamily="50" charset="0"/>
            </a:endParaRPr>
          </a:p>
        </p:txBody>
      </p:sp>
      <p:sp>
        <p:nvSpPr>
          <p:cNvPr id="7" name="TextBox 6">
            <a:extLst>
              <a:ext uri="{FF2B5EF4-FFF2-40B4-BE49-F238E27FC236}">
                <a16:creationId xmlns:a16="http://schemas.microsoft.com/office/drawing/2014/main" xmlns="" id="{13BC5E82-1D17-4519-AACD-B4278CC5C452}"/>
              </a:ext>
            </a:extLst>
          </p:cNvPr>
          <p:cNvSpPr txBox="1"/>
          <p:nvPr/>
        </p:nvSpPr>
        <p:spPr>
          <a:xfrm>
            <a:off x="160015" y="5664135"/>
            <a:ext cx="3391786" cy="769441"/>
          </a:xfrm>
          <a:prstGeom prst="rect">
            <a:avLst/>
          </a:prstGeom>
          <a:noFill/>
        </p:spPr>
        <p:txBody>
          <a:bodyPr wrap="square" rtlCol="0">
            <a:spAutoFit/>
          </a:bodyPr>
          <a:lstStyle/>
          <a:p>
            <a:pPr algn="ctr"/>
            <a:r>
              <a:rPr lang="pt-BR" sz="2200" dirty="0">
                <a:latin typeface="Lato" panose="020B0604020202020204" charset="0"/>
                <a:ea typeface="Lato" panose="020B0604020202020204" charset="0"/>
                <a:cs typeface="Lato" panose="020B0604020202020204" charset="0"/>
              </a:rPr>
              <a:t>Play this slideshow from beginning</a:t>
            </a:r>
            <a:endParaRPr lang="en-GB" sz="2200" dirty="0">
              <a:latin typeface="Lato" panose="020B0604020202020204" charset="0"/>
              <a:ea typeface="Lato" panose="020B0604020202020204" charset="0"/>
              <a:cs typeface="Lato" panose="020B0604020202020204" charset="0"/>
            </a:endParaRPr>
          </a:p>
        </p:txBody>
      </p:sp>
      <p:pic>
        <p:nvPicPr>
          <p:cNvPr id="9" name="Picture 8">
            <a:extLst>
              <a:ext uri="{FF2B5EF4-FFF2-40B4-BE49-F238E27FC236}">
                <a16:creationId xmlns:a16="http://schemas.microsoft.com/office/drawing/2014/main" xmlns="" id="{25EFEE2E-C238-4ED7-9BE0-6DA72873A2FE}"/>
              </a:ext>
            </a:extLst>
          </p:cNvPr>
          <p:cNvPicPr>
            <a:picLocks noChangeAspect="1"/>
          </p:cNvPicPr>
          <p:nvPr/>
        </p:nvPicPr>
        <p:blipFill rotWithShape="1">
          <a:blip r:embed="rId3"/>
          <a:srcRect l="8621" t="-1" r="2490" b="822"/>
          <a:stretch/>
        </p:blipFill>
        <p:spPr>
          <a:xfrm>
            <a:off x="3788459" y="5433510"/>
            <a:ext cx="736600" cy="954107"/>
          </a:xfrm>
          <a:prstGeom prst="rect">
            <a:avLst/>
          </a:prstGeom>
          <a:effectLst>
            <a:outerShdw blurRad="50800" dist="38100" dir="8100000" algn="tr" rotWithShape="0">
              <a:prstClr val="black">
                <a:alpha val="40000"/>
              </a:prstClr>
            </a:outerShdw>
          </a:effectLst>
        </p:spPr>
      </p:pic>
      <p:pic>
        <p:nvPicPr>
          <p:cNvPr id="10" name="Picture 9">
            <a:extLst>
              <a:ext uri="{FF2B5EF4-FFF2-40B4-BE49-F238E27FC236}">
                <a16:creationId xmlns:a16="http://schemas.microsoft.com/office/drawing/2014/main" xmlns="" id="{7938A661-CBFE-457D-BAFD-7F6D4CF5132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08" t="1312" r="50968" b="-1568"/>
          <a:stretch/>
        </p:blipFill>
        <p:spPr>
          <a:xfrm rot="20700138">
            <a:off x="4126595" y="5753141"/>
            <a:ext cx="796930" cy="828395"/>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4730" y="965861"/>
            <a:ext cx="2200275" cy="2314575"/>
          </a:xfrm>
          <a:prstGeom prst="rect">
            <a:avLst/>
          </a:prstGeom>
        </p:spPr>
      </p:pic>
    </p:spTree>
    <p:extLst>
      <p:ext uri="{BB962C8B-B14F-4D97-AF65-F5344CB8AC3E}">
        <p14:creationId xmlns:p14="http://schemas.microsoft.com/office/powerpoint/2010/main" val="42399192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34F3DA33-9275-4C40-8ACE-58EB3501EBF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458589" y="106264"/>
            <a:ext cx="875576" cy="1651476"/>
          </a:xfrm>
        </p:spPr>
      </p:pic>
      <p:sp>
        <p:nvSpPr>
          <p:cNvPr id="8" name="TextBox 7">
            <a:extLst>
              <a:ext uri="{FF2B5EF4-FFF2-40B4-BE49-F238E27FC236}">
                <a16:creationId xmlns:a16="http://schemas.microsoft.com/office/drawing/2014/main" xmlns="" id="{D53897DE-85A0-44D1-836F-8031A427FFCC}"/>
              </a:ext>
            </a:extLst>
          </p:cNvPr>
          <p:cNvSpPr txBox="1"/>
          <p:nvPr/>
        </p:nvSpPr>
        <p:spPr>
          <a:xfrm>
            <a:off x="2788768" y="2080966"/>
            <a:ext cx="2885890" cy="461665"/>
          </a:xfrm>
          <a:prstGeom prst="rect">
            <a:avLst/>
          </a:prstGeom>
          <a:noFill/>
        </p:spPr>
        <p:txBody>
          <a:bodyPr wrap="square" rtlCol="0">
            <a:spAutoFit/>
          </a:bodyPr>
          <a:lstStyle/>
          <a:p>
            <a:r>
              <a:rPr lang="en-GB" sz="2400" b="1" dirty="0">
                <a:latin typeface="Lato" panose="020F0502020204030203"/>
              </a:rPr>
              <a:t>Parent or carer</a:t>
            </a:r>
          </a:p>
        </p:txBody>
      </p:sp>
      <p:sp>
        <p:nvSpPr>
          <p:cNvPr id="9" name="TextBox 8">
            <a:extLst>
              <a:ext uri="{FF2B5EF4-FFF2-40B4-BE49-F238E27FC236}">
                <a16:creationId xmlns:a16="http://schemas.microsoft.com/office/drawing/2014/main" xmlns="" id="{5608443D-36E6-48F9-A2C8-CF9C6AD4A91B}"/>
              </a:ext>
            </a:extLst>
          </p:cNvPr>
          <p:cNvSpPr txBox="1"/>
          <p:nvPr/>
        </p:nvSpPr>
        <p:spPr>
          <a:xfrm>
            <a:off x="7613242" y="2080967"/>
            <a:ext cx="1270490" cy="461665"/>
          </a:xfrm>
          <a:prstGeom prst="rect">
            <a:avLst/>
          </a:prstGeom>
          <a:noFill/>
        </p:spPr>
        <p:txBody>
          <a:bodyPr wrap="square" rtlCol="0">
            <a:spAutoFit/>
          </a:bodyPr>
          <a:lstStyle/>
          <a:p>
            <a:r>
              <a:rPr lang="en-GB" sz="2400" b="1" dirty="0">
                <a:latin typeface="Lato" panose="020F0502020204030203"/>
              </a:rPr>
              <a:t>Dentist</a:t>
            </a:r>
          </a:p>
        </p:txBody>
      </p:sp>
      <p:pic>
        <p:nvPicPr>
          <p:cNvPr id="11" name="Picture 10">
            <a:extLst>
              <a:ext uri="{FF2B5EF4-FFF2-40B4-BE49-F238E27FC236}">
                <a16:creationId xmlns:a16="http://schemas.microsoft.com/office/drawing/2014/main" xmlns="" id="{800C45B1-76ED-4E84-BFB5-66D2AE74FEC0}"/>
              </a:ext>
            </a:extLst>
          </p:cNvPr>
          <p:cNvPicPr/>
          <p:nvPr/>
        </p:nvPicPr>
        <p:blipFill rotWithShape="1">
          <a:blip r:embed="rId4"/>
          <a:srcRect l="24141" t="29347" r="64193" b="54382"/>
          <a:stretch/>
        </p:blipFill>
        <p:spPr bwMode="auto">
          <a:xfrm>
            <a:off x="10376864" y="5317294"/>
            <a:ext cx="1564850" cy="1253765"/>
          </a:xfrm>
          <a:prstGeom prst="rect">
            <a:avLst/>
          </a:prstGeom>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xmlns="" id="{DB641F78-6DBC-4DE9-950D-333D2B07D376}"/>
              </a:ext>
            </a:extLst>
          </p:cNvPr>
          <p:cNvPicPr/>
          <p:nvPr/>
        </p:nvPicPr>
        <p:blipFill rotWithShape="1">
          <a:blip r:embed="rId5"/>
          <a:srcRect l="40102" t="28389" r="41508" b="54539"/>
          <a:stretch/>
        </p:blipFill>
        <p:spPr bwMode="auto">
          <a:xfrm>
            <a:off x="168561" y="2080967"/>
            <a:ext cx="2004736" cy="1348033"/>
          </a:xfrm>
          <a:prstGeom prst="rect">
            <a:avLst/>
          </a:prstGeom>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xmlns="" id="{D5EE6A80-49D7-4589-BD81-810B13E16C3F}"/>
              </a:ext>
            </a:extLst>
          </p:cNvPr>
          <p:cNvPicPr/>
          <p:nvPr/>
        </p:nvPicPr>
        <p:blipFill rotWithShape="1">
          <a:blip r:embed="rId5"/>
          <a:srcRect l="61923" t="28071" r="24173" b="54703"/>
          <a:stretch/>
        </p:blipFill>
        <p:spPr bwMode="auto">
          <a:xfrm>
            <a:off x="307275" y="3714431"/>
            <a:ext cx="1668610" cy="1253764"/>
          </a:xfrm>
          <a:prstGeom prst="rect">
            <a:avLst/>
          </a:prstGeom>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xmlns="" id="{309E670A-E0EC-47CF-8643-3D13B630EB6E}"/>
              </a:ext>
            </a:extLst>
          </p:cNvPr>
          <p:cNvPicPr/>
          <p:nvPr/>
        </p:nvPicPr>
        <p:blipFill rotWithShape="1">
          <a:blip r:embed="rId5"/>
          <a:srcRect l="20734" t="48812" r="60510" b="31895"/>
          <a:stretch/>
        </p:blipFill>
        <p:spPr bwMode="auto">
          <a:xfrm>
            <a:off x="165887" y="5161085"/>
            <a:ext cx="2123716" cy="1409973"/>
          </a:xfrm>
          <a:prstGeom prst="rect">
            <a:avLst/>
          </a:prstGeom>
          <a:ln>
            <a:noFill/>
          </a:ln>
          <a:extLst>
            <a:ext uri="{53640926-AAD7-44D8-BBD7-CCE9431645EC}">
              <a14:shadowObscured xmlns:a14="http://schemas.microsoft.com/office/drawing/2010/main"/>
            </a:ext>
          </a:extLst>
        </p:spPr>
      </p:pic>
      <p:pic>
        <p:nvPicPr>
          <p:cNvPr id="15" name="Picture 14">
            <a:extLst>
              <a:ext uri="{FF2B5EF4-FFF2-40B4-BE49-F238E27FC236}">
                <a16:creationId xmlns:a16="http://schemas.microsoft.com/office/drawing/2014/main" xmlns="" id="{1424587C-BA10-40FF-B9A8-946C8223BF55}"/>
              </a:ext>
            </a:extLst>
          </p:cNvPr>
          <p:cNvPicPr/>
          <p:nvPr/>
        </p:nvPicPr>
        <p:blipFill rotWithShape="1">
          <a:blip r:embed="rId4"/>
          <a:srcRect l="42366" t="48811" r="43722" b="31092"/>
          <a:stretch/>
        </p:blipFill>
        <p:spPr bwMode="auto">
          <a:xfrm>
            <a:off x="10458589" y="3672612"/>
            <a:ext cx="1564850" cy="1253765"/>
          </a:xfrm>
          <a:prstGeom prst="rect">
            <a:avLst/>
          </a:prstGeom>
          <a:ln>
            <a:noFill/>
          </a:ln>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xmlns="" id="{35A702E8-71AA-4310-A6D2-A281EFE28B10}"/>
              </a:ext>
            </a:extLst>
          </p:cNvPr>
          <p:cNvPicPr/>
          <p:nvPr/>
        </p:nvPicPr>
        <p:blipFill rotWithShape="1">
          <a:blip r:embed="rId4"/>
          <a:srcRect l="60869" t="51842" r="23872" b="32837"/>
          <a:stretch/>
        </p:blipFill>
        <p:spPr bwMode="auto">
          <a:xfrm>
            <a:off x="10075654" y="2004647"/>
            <a:ext cx="1947785" cy="1424354"/>
          </a:xfrm>
          <a:prstGeom prst="rect">
            <a:avLst/>
          </a:prstGeom>
          <a:ln>
            <a:noFill/>
          </a:ln>
          <a:extLst>
            <a:ext uri="{53640926-AAD7-44D8-BBD7-CCE9431645EC}">
              <a14:shadowObscured xmlns:a14="http://schemas.microsoft.com/office/drawing/2010/main"/>
            </a:ext>
          </a:extLst>
        </p:spPr>
      </p:pic>
      <p:sp>
        <p:nvSpPr>
          <p:cNvPr id="18" name="Title 17">
            <a:extLst>
              <a:ext uri="{FF2B5EF4-FFF2-40B4-BE49-F238E27FC236}">
                <a16:creationId xmlns:a16="http://schemas.microsoft.com/office/drawing/2014/main" xmlns="" id="{FB5CD408-FB0C-4C42-B644-4173639602D5}"/>
              </a:ext>
            </a:extLst>
          </p:cNvPr>
          <p:cNvSpPr txBox="1">
            <a:spLocks noGrp="1"/>
          </p:cNvSpPr>
          <p:nvPr>
            <p:ph type="title"/>
          </p:nvPr>
        </p:nvSpPr>
        <p:spPr>
          <a:xfrm>
            <a:off x="-523130" y="230271"/>
            <a:ext cx="5983019" cy="701731"/>
          </a:xfrm>
          <a:prstGeom prst="rect">
            <a:avLst/>
          </a:prstGeom>
          <a:noFill/>
        </p:spPr>
        <p:txBody>
          <a:bodyPr wrap="square" rtlCol="0">
            <a:spAutoFit/>
          </a:bodyPr>
          <a:lstStyle/>
          <a:p>
            <a:pPr algn="ctr"/>
            <a:r>
              <a:rPr lang="en-GB" b="1" dirty="0">
                <a:solidFill>
                  <a:srgbClr val="95519E"/>
                </a:solidFill>
                <a:latin typeface="League Spartan" panose="00000800000000000000" pitchFamily="50" charset="0"/>
              </a:rPr>
              <a:t>Who can help?</a:t>
            </a:r>
            <a:endParaRPr lang="en-GB" sz="4400" b="1" dirty="0">
              <a:latin typeface="Lato" panose="020F0502020204030203"/>
            </a:endParaRPr>
          </a:p>
        </p:txBody>
      </p:sp>
      <p:sp>
        <p:nvSpPr>
          <p:cNvPr id="19" name="Rectangle 18">
            <a:extLst>
              <a:ext uri="{FF2B5EF4-FFF2-40B4-BE49-F238E27FC236}">
                <a16:creationId xmlns:a16="http://schemas.microsoft.com/office/drawing/2014/main" xmlns="" id="{B6E0CF43-C5FF-43F9-812B-F3F721501D6E}"/>
              </a:ext>
            </a:extLst>
          </p:cNvPr>
          <p:cNvSpPr/>
          <p:nvPr/>
        </p:nvSpPr>
        <p:spPr>
          <a:xfrm>
            <a:off x="401171" y="1075950"/>
            <a:ext cx="10057418" cy="861774"/>
          </a:xfrm>
          <a:prstGeom prst="rect">
            <a:avLst/>
          </a:prstGeom>
        </p:spPr>
        <p:txBody>
          <a:bodyPr wrap="square">
            <a:spAutoFit/>
          </a:bodyPr>
          <a:lstStyle/>
          <a:p>
            <a:r>
              <a:rPr lang="en-GB" sz="2500" dirty="0">
                <a:latin typeface="Lato"/>
              </a:rPr>
              <a:t>Decide who can help with our keeping teeth healthy by putting the card in the right circle. If it is both, put it in the middle!</a:t>
            </a:r>
            <a:endParaRPr lang="en-GB" sz="2500" dirty="0"/>
          </a:p>
        </p:txBody>
      </p:sp>
      <p:sp>
        <p:nvSpPr>
          <p:cNvPr id="2" name="Oval 1">
            <a:extLst>
              <a:ext uri="{FF2B5EF4-FFF2-40B4-BE49-F238E27FC236}">
                <a16:creationId xmlns:a16="http://schemas.microsoft.com/office/drawing/2014/main" xmlns="" id="{A56A5CFB-FCD9-43BE-A56B-3C57EEF0199D}"/>
              </a:ext>
            </a:extLst>
          </p:cNvPr>
          <p:cNvSpPr/>
          <p:nvPr/>
        </p:nvSpPr>
        <p:spPr>
          <a:xfrm>
            <a:off x="2905074" y="2542631"/>
            <a:ext cx="3801730" cy="3623310"/>
          </a:xfrm>
          <a:prstGeom prst="ellipse">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17" name="Oval 16">
            <a:extLst>
              <a:ext uri="{FF2B5EF4-FFF2-40B4-BE49-F238E27FC236}">
                <a16:creationId xmlns:a16="http://schemas.microsoft.com/office/drawing/2014/main" xmlns="" id="{7AACDE13-B1BD-4970-A128-D495A3E4F7B9}"/>
              </a:ext>
            </a:extLst>
          </p:cNvPr>
          <p:cNvSpPr/>
          <p:nvPr/>
        </p:nvSpPr>
        <p:spPr>
          <a:xfrm>
            <a:off x="5459889" y="2542631"/>
            <a:ext cx="3801730" cy="3623310"/>
          </a:xfrm>
          <a:prstGeom prst="ellipse">
            <a:avLst/>
          </a:prstGeom>
          <a:noFill/>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6" name="Arrow: Down 5">
            <a:extLst>
              <a:ext uri="{FF2B5EF4-FFF2-40B4-BE49-F238E27FC236}">
                <a16:creationId xmlns:a16="http://schemas.microsoft.com/office/drawing/2014/main" xmlns="" id="{958BDE8E-1854-4245-B1B2-DD2F7F21388E}"/>
              </a:ext>
            </a:extLst>
          </p:cNvPr>
          <p:cNvSpPr/>
          <p:nvPr/>
        </p:nvSpPr>
        <p:spPr>
          <a:xfrm>
            <a:off x="6096000" y="2080966"/>
            <a:ext cx="105834" cy="5771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411527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50C4B8-0B55-4BB6-B34B-9B3BEBCC92BF}"/>
              </a:ext>
            </a:extLst>
          </p:cNvPr>
          <p:cNvSpPr>
            <a:spLocks noGrp="1"/>
          </p:cNvSpPr>
          <p:nvPr>
            <p:ph type="title"/>
          </p:nvPr>
        </p:nvSpPr>
        <p:spPr/>
        <p:txBody>
          <a:bodyPr/>
          <a:lstStyle/>
          <a:p>
            <a:r>
              <a:rPr lang="en-GB" b="1" dirty="0">
                <a:solidFill>
                  <a:srgbClr val="95519E"/>
                </a:solidFill>
                <a:latin typeface="League Spartan" panose="00000800000000000000" pitchFamily="50" charset="0"/>
              </a:rPr>
              <a:t>Keeping our teeth healthy</a:t>
            </a:r>
            <a:br>
              <a:rPr lang="en-GB" b="1" dirty="0">
                <a:solidFill>
                  <a:srgbClr val="95519E"/>
                </a:solidFill>
                <a:latin typeface="League Spartan" panose="00000800000000000000" pitchFamily="50" charset="0"/>
              </a:rPr>
            </a:br>
            <a:endParaRPr lang="en-GB" dirty="0"/>
          </a:p>
        </p:txBody>
      </p:sp>
      <p:sp>
        <p:nvSpPr>
          <p:cNvPr id="3" name="Content Placeholder 2">
            <a:extLst>
              <a:ext uri="{FF2B5EF4-FFF2-40B4-BE49-F238E27FC236}">
                <a16:creationId xmlns:a16="http://schemas.microsoft.com/office/drawing/2014/main" xmlns="" id="{3F3DC0C9-CB1C-459A-8A1D-4EA818C39080}"/>
              </a:ext>
            </a:extLst>
          </p:cNvPr>
          <p:cNvSpPr>
            <a:spLocks noGrp="1"/>
          </p:cNvSpPr>
          <p:nvPr>
            <p:ph idx="1"/>
          </p:nvPr>
        </p:nvSpPr>
        <p:spPr>
          <a:xfrm>
            <a:off x="838200" y="1325894"/>
            <a:ext cx="10515600" cy="1162124"/>
          </a:xfrm>
        </p:spPr>
        <p:txBody>
          <a:bodyPr>
            <a:normAutofit fontScale="85000" lnSpcReduction="20000"/>
          </a:bodyPr>
          <a:lstStyle/>
          <a:p>
            <a:pPr marL="0" indent="0">
              <a:buNone/>
            </a:pPr>
            <a:r>
              <a:rPr lang="en-US" b="1" dirty="0">
                <a:latin typeface="Lato" panose="020F0502020204030203" pitchFamily="34" charset="0"/>
                <a:ea typeface="Lato" panose="020F0502020204030203" pitchFamily="34" charset="0"/>
                <a:cs typeface="Lato" panose="020F0502020204030203" pitchFamily="34" charset="0"/>
              </a:rPr>
              <a:t>Well done on completing the activities!</a:t>
            </a:r>
          </a:p>
          <a:p>
            <a:pPr marL="0" indent="0">
              <a:buNone/>
            </a:pPr>
            <a:endParaRPr lang="en-US" b="1" dirty="0" smtClean="0">
              <a:latin typeface="Lato" panose="020F0502020204030203" pitchFamily="34" charset="0"/>
              <a:ea typeface="Lato" panose="020F0502020204030203" pitchFamily="34" charset="0"/>
              <a:cs typeface="Lato" panose="020F0502020204030203" pitchFamily="34" charset="0"/>
            </a:endParaRPr>
          </a:p>
          <a:p>
            <a:pPr marL="0" indent="0">
              <a:buNone/>
            </a:pPr>
            <a:r>
              <a:rPr lang="en-US" b="1" dirty="0" smtClean="0">
                <a:latin typeface="Lato" panose="020F0502020204030203" pitchFamily="34" charset="0"/>
                <a:ea typeface="Lato" panose="020F0502020204030203" pitchFamily="34" charset="0"/>
                <a:cs typeface="Lato" panose="020F0502020204030203" pitchFamily="34" charset="0"/>
              </a:rPr>
              <a:t>Now </a:t>
            </a:r>
            <a:r>
              <a:rPr lang="en-US" b="1" dirty="0">
                <a:latin typeface="Lato" panose="020F0502020204030203" pitchFamily="34" charset="0"/>
                <a:ea typeface="Lato" panose="020F0502020204030203" pitchFamily="34" charset="0"/>
                <a:cs typeface="Lato" panose="020F0502020204030203" pitchFamily="34" charset="0"/>
              </a:rPr>
              <a:t>go back to the  ‘What’s your starting point?’ activity</a:t>
            </a:r>
          </a:p>
          <a:p>
            <a:endParaRPr lang="en-GB" dirty="0">
              <a:latin typeface="Lato" panose="020F0502020204030203" pitchFamily="34" charset="0"/>
              <a:ea typeface="Lato" panose="020F0502020204030203" pitchFamily="34" charset="0"/>
              <a:cs typeface="Lato" panose="020F0502020204030203" pitchFamily="34" charset="0"/>
            </a:endParaRPr>
          </a:p>
        </p:txBody>
      </p:sp>
      <p:pic>
        <p:nvPicPr>
          <p:cNvPr id="4" name="Picture 3">
            <a:extLst>
              <a:ext uri="{FF2B5EF4-FFF2-40B4-BE49-F238E27FC236}">
                <a16:creationId xmlns:a16="http://schemas.microsoft.com/office/drawing/2014/main" xmlns="" id="{C6320C04-6873-41A7-97E9-F57247F680C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432801">
            <a:off x="7900959" y="3190310"/>
            <a:ext cx="3496243" cy="2380847"/>
          </a:xfrm>
          <a:prstGeom prst="rect">
            <a:avLst/>
          </a:prstGeom>
        </p:spPr>
      </p:pic>
      <p:sp>
        <p:nvSpPr>
          <p:cNvPr id="5" name="Rectangle 4">
            <a:extLst>
              <a:ext uri="{FF2B5EF4-FFF2-40B4-BE49-F238E27FC236}">
                <a16:creationId xmlns:a16="http://schemas.microsoft.com/office/drawing/2014/main" xmlns="" id="{B3B3CFE0-94D5-4ABE-BAF2-176E6110F16F}"/>
              </a:ext>
            </a:extLst>
          </p:cNvPr>
          <p:cNvSpPr/>
          <p:nvPr/>
        </p:nvSpPr>
        <p:spPr>
          <a:xfrm>
            <a:off x="838200" y="3833507"/>
            <a:ext cx="6407162" cy="1969770"/>
          </a:xfrm>
          <a:prstGeom prst="rect">
            <a:avLst/>
          </a:prstGeom>
        </p:spPr>
        <p:txBody>
          <a:bodyPr wrap="square">
            <a:spAutoFit/>
          </a:bodyPr>
          <a:lstStyle/>
          <a:p>
            <a:pPr algn="just"/>
            <a:endParaRPr lang="en-GB" sz="2500" dirty="0">
              <a:latin typeface="Lato"/>
            </a:endParaRPr>
          </a:p>
          <a:p>
            <a:r>
              <a:rPr lang="en-US" sz="2400" dirty="0">
                <a:latin typeface="Lato" panose="020F0502020204030203" pitchFamily="34" charset="0"/>
                <a:ea typeface="Lato" panose="020F0502020204030203" pitchFamily="34" charset="0"/>
                <a:cs typeface="Lato" panose="020F0502020204030203" pitchFamily="34" charset="0"/>
              </a:rPr>
              <a:t>Is there anything you would like to change?</a:t>
            </a:r>
          </a:p>
          <a:p>
            <a:endParaRPr lang="en-US" sz="2400" dirty="0">
              <a:latin typeface="Lato" panose="020F0502020204030203" pitchFamily="34" charset="0"/>
              <a:ea typeface="Lato" panose="020F0502020204030203" pitchFamily="34" charset="0"/>
              <a:cs typeface="Lato" panose="020F0502020204030203" pitchFamily="34" charset="0"/>
            </a:endParaRPr>
          </a:p>
          <a:p>
            <a:r>
              <a:rPr lang="en-US" sz="2400" dirty="0">
                <a:latin typeface="Lato" panose="020F0502020204030203" pitchFamily="34" charset="0"/>
                <a:ea typeface="Lato" panose="020F0502020204030203" pitchFamily="34" charset="0"/>
                <a:cs typeface="Lato" panose="020F0502020204030203" pitchFamily="34" charset="0"/>
              </a:rPr>
              <a:t>Is there anything you would like to add?</a:t>
            </a:r>
          </a:p>
          <a:p>
            <a:pPr algn="just"/>
            <a:endParaRPr lang="en-GB" sz="2500" dirty="0">
              <a:latin typeface="Lato"/>
            </a:endParaRPr>
          </a:p>
        </p:txBody>
      </p:sp>
      <p:sp>
        <p:nvSpPr>
          <p:cNvPr id="6" name="TextBox 5">
            <a:extLst>
              <a:ext uri="{FF2B5EF4-FFF2-40B4-BE49-F238E27FC236}">
                <a16:creationId xmlns:a16="http://schemas.microsoft.com/office/drawing/2014/main" xmlns="" id="{04470ED8-3E73-4ACB-9936-A38FF77FFA79}"/>
              </a:ext>
            </a:extLst>
          </p:cNvPr>
          <p:cNvSpPr txBox="1"/>
          <p:nvPr/>
        </p:nvSpPr>
        <p:spPr>
          <a:xfrm>
            <a:off x="466239" y="3303057"/>
            <a:ext cx="5629761" cy="769441"/>
          </a:xfrm>
          <a:prstGeom prst="rect">
            <a:avLst/>
          </a:prstGeom>
          <a:noFill/>
        </p:spPr>
        <p:txBody>
          <a:bodyPr wrap="square" rtlCol="0">
            <a:spAutoFit/>
          </a:bodyPr>
          <a:lstStyle/>
          <a:p>
            <a:r>
              <a:rPr lang="en-GB" sz="4400" b="1" dirty="0">
                <a:solidFill>
                  <a:schemeClr val="bg1">
                    <a:lumMod val="50000"/>
                  </a:schemeClr>
                </a:solidFill>
              </a:rPr>
              <a:t>  </a:t>
            </a:r>
            <a:r>
              <a:rPr lang="en-GB" sz="4400" b="1" dirty="0">
                <a:solidFill>
                  <a:srgbClr val="95519E"/>
                </a:solidFill>
                <a:latin typeface="League Spartan" panose="00000800000000000000" pitchFamily="50" charset="0"/>
              </a:rPr>
              <a:t>Draw and write</a:t>
            </a:r>
          </a:p>
        </p:txBody>
      </p:sp>
      <p:pic>
        <p:nvPicPr>
          <p:cNvPr id="7" name="Picture 6">
            <a:extLst>
              <a:ext uri="{FF2B5EF4-FFF2-40B4-BE49-F238E27FC236}">
                <a16:creationId xmlns:a16="http://schemas.microsoft.com/office/drawing/2014/main" xmlns="" id="{7207F584-E2AA-4F1D-8EE9-62202E5DC8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4827" y="5561248"/>
            <a:ext cx="1085850" cy="1085850"/>
          </a:xfrm>
          <a:prstGeom prst="rect">
            <a:avLst/>
          </a:prstGeom>
        </p:spPr>
      </p:pic>
    </p:spTree>
    <p:extLst>
      <p:ext uri="{BB962C8B-B14F-4D97-AF65-F5344CB8AC3E}">
        <p14:creationId xmlns:p14="http://schemas.microsoft.com/office/powerpoint/2010/main" val="3778188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54D97EA-2065-4903-9D8A-E45B07FF8D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593" y="868167"/>
            <a:ext cx="968621" cy="1076313"/>
          </a:xfrm>
          <a:prstGeom prst="rect">
            <a:avLst/>
          </a:prstGeom>
        </p:spPr>
      </p:pic>
      <p:sp>
        <p:nvSpPr>
          <p:cNvPr id="10" name="TextBox 9">
            <a:extLst>
              <a:ext uri="{FF2B5EF4-FFF2-40B4-BE49-F238E27FC236}">
                <a16:creationId xmlns:a16="http://schemas.microsoft.com/office/drawing/2014/main" xmlns="" id="{D0EBE916-BECF-4594-87F7-6F7132F57DC1}"/>
              </a:ext>
            </a:extLst>
          </p:cNvPr>
          <p:cNvSpPr txBox="1"/>
          <p:nvPr/>
        </p:nvSpPr>
        <p:spPr>
          <a:xfrm>
            <a:off x="1534443" y="2726309"/>
            <a:ext cx="10328043" cy="2939266"/>
          </a:xfrm>
          <a:prstGeom prst="rect">
            <a:avLst/>
          </a:prstGeom>
          <a:solidFill>
            <a:schemeClr val="bg1"/>
          </a:solidFill>
        </p:spPr>
        <p:txBody>
          <a:bodyPr wrap="square" rtlCol="0">
            <a:spAutoFit/>
          </a:bodyPr>
          <a:lstStyle/>
          <a:p>
            <a:pPr lvl="1"/>
            <a:r>
              <a:rPr lang="en-GB" sz="3200" b="1" dirty="0">
                <a:latin typeface="League Spartan" panose="00000800000000000000" pitchFamily="50" charset="0"/>
              </a:rPr>
              <a:t>We will be able to:</a:t>
            </a:r>
          </a:p>
          <a:p>
            <a:pPr lvl="1"/>
            <a:r>
              <a:rPr lang="en-GB" sz="3200" b="1" dirty="0">
                <a:latin typeface="League Spartan" panose="00000800000000000000" pitchFamily="50" charset="0"/>
              </a:rPr>
              <a:t> </a:t>
            </a:r>
          </a:p>
          <a:p>
            <a:pPr lvl="3"/>
            <a:endParaRPr lang="en-GB" sz="100" b="1" dirty="0">
              <a:latin typeface="Gill Sans MT" panose="020B0502020104020203" pitchFamily="34" charset="0"/>
            </a:endParaRPr>
          </a:p>
          <a:p>
            <a:pPr marL="457200" lvl="0" indent="-457200">
              <a:buSzPct val="202000"/>
              <a:buBlip>
                <a:blip r:embed="rId3"/>
              </a:buBlip>
            </a:pPr>
            <a:r>
              <a:rPr lang="en-GB" sz="2400" dirty="0">
                <a:latin typeface="Lato" panose="020B0604020202020204" charset="0"/>
                <a:ea typeface="Lato" panose="020B0604020202020204" charset="0"/>
                <a:cs typeface="Lato" panose="020B0604020202020204" charset="0"/>
              </a:rPr>
              <a:t>identify food and drink with different sugar content</a:t>
            </a:r>
          </a:p>
          <a:p>
            <a:pPr marL="457200" lvl="0" indent="-457200">
              <a:buSzPct val="202000"/>
              <a:buBlip>
                <a:blip r:embed="rId3"/>
              </a:buBlip>
            </a:pPr>
            <a:endParaRPr lang="en-GB" sz="2400" dirty="0">
              <a:solidFill>
                <a:prstClr val="black"/>
              </a:solidFill>
              <a:latin typeface="Lato" panose="020B0604020202020204" charset="0"/>
              <a:ea typeface="Lato" panose="020B0604020202020204" charset="0"/>
              <a:cs typeface="Lato" panose="020B0604020202020204" charset="0"/>
            </a:endParaRPr>
          </a:p>
          <a:p>
            <a:pPr marL="457200" lvl="0" indent="-457200">
              <a:buSzPct val="202000"/>
              <a:buBlip>
                <a:blip r:embed="rId3"/>
              </a:buBlip>
            </a:pPr>
            <a:r>
              <a:rPr lang="en-GB" sz="2400" dirty="0">
                <a:solidFill>
                  <a:prstClr val="black"/>
                </a:solidFill>
                <a:latin typeface="Lato" panose="020F0502020204030203" pitchFamily="34" charset="0"/>
                <a:ea typeface="Lato" panose="020F0502020204030203" pitchFamily="34" charset="0"/>
                <a:cs typeface="Lato" panose="020F0502020204030203" pitchFamily="34" charset="0"/>
              </a:rPr>
              <a:t>describe how to clean teeth properly</a:t>
            </a:r>
          </a:p>
          <a:p>
            <a:pPr marL="457200" lvl="0" indent="-457200">
              <a:buSzPct val="202000"/>
              <a:buBlip>
                <a:blip r:embed="rId3"/>
              </a:buBlip>
            </a:pPr>
            <a:endParaRPr lang="en-GB" sz="2400" dirty="0">
              <a:solidFill>
                <a:prstClr val="black"/>
              </a:solidFill>
              <a:latin typeface="Lato" panose="020F0502020204030203" pitchFamily="34" charset="0"/>
              <a:ea typeface="Lato" panose="020F0502020204030203" pitchFamily="34" charset="0"/>
              <a:cs typeface="Lato" panose="020F0502020204030203" pitchFamily="34" charset="0"/>
            </a:endParaRPr>
          </a:p>
          <a:p>
            <a:pPr marL="457200" lvl="0" indent="-457200">
              <a:buSzPct val="202000"/>
              <a:buBlip>
                <a:blip r:embed="rId3"/>
              </a:buBlip>
            </a:pPr>
            <a:r>
              <a:rPr lang="en-GB" sz="2400" dirty="0">
                <a:solidFill>
                  <a:prstClr val="black"/>
                </a:solidFill>
                <a:latin typeface="Lato" panose="020F0502020204030203" pitchFamily="34" charset="0"/>
                <a:ea typeface="Lato" panose="020F0502020204030203" pitchFamily="34" charset="0"/>
                <a:cs typeface="Lato" panose="020F0502020204030203" pitchFamily="34" charset="0"/>
              </a:rPr>
              <a:t>recognise who can help with keeping teeth healthy</a:t>
            </a:r>
          </a:p>
        </p:txBody>
      </p:sp>
      <p:sp>
        <p:nvSpPr>
          <p:cNvPr id="11" name="TextBox 10">
            <a:extLst>
              <a:ext uri="{FF2B5EF4-FFF2-40B4-BE49-F238E27FC236}">
                <a16:creationId xmlns:a16="http://schemas.microsoft.com/office/drawing/2014/main" xmlns="" id="{F6876134-4E32-4B5A-8C60-DDF627FE63BB}"/>
              </a:ext>
            </a:extLst>
          </p:cNvPr>
          <p:cNvSpPr txBox="1"/>
          <p:nvPr/>
        </p:nvSpPr>
        <p:spPr>
          <a:xfrm>
            <a:off x="1008668" y="884746"/>
            <a:ext cx="8587819" cy="1354217"/>
          </a:xfrm>
          <a:prstGeom prst="rect">
            <a:avLst/>
          </a:prstGeom>
          <a:noFill/>
        </p:spPr>
        <p:txBody>
          <a:bodyPr wrap="square" rtlCol="0">
            <a:spAutoFit/>
          </a:bodyPr>
          <a:lstStyle/>
          <a:p>
            <a:pPr lvl="2"/>
            <a:r>
              <a:rPr lang="en-GB" sz="3200" b="1" dirty="0">
                <a:latin typeface="League Spartan" panose="00000800000000000000" pitchFamily="50" charset="0"/>
              </a:rPr>
              <a:t>We are learning about keeping </a:t>
            </a:r>
            <a:r>
              <a:rPr lang="en-GB" sz="3200" b="1" dirty="0" smtClean="0">
                <a:latin typeface="League Spartan" panose="00000800000000000000" pitchFamily="50" charset="0"/>
              </a:rPr>
              <a:t>teeth healthy</a:t>
            </a:r>
            <a:endParaRPr lang="en-GB" sz="3200" b="1" dirty="0">
              <a:latin typeface="League Spartan" panose="00000800000000000000" pitchFamily="50" charset="0"/>
            </a:endParaRPr>
          </a:p>
          <a:p>
            <a:endParaRPr lang="en-GB"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9880" y="509635"/>
            <a:ext cx="1643929" cy="1729328"/>
          </a:xfrm>
          <a:prstGeom prst="rect">
            <a:avLst/>
          </a:prstGeom>
        </p:spPr>
      </p:pic>
    </p:spTree>
    <p:extLst>
      <p:ext uri="{BB962C8B-B14F-4D97-AF65-F5344CB8AC3E}">
        <p14:creationId xmlns:p14="http://schemas.microsoft.com/office/powerpoint/2010/main" val="1573086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6B33BE93-B317-47F4-9A31-EF71D1032A48}"/>
              </a:ext>
            </a:extLst>
          </p:cNvPr>
          <p:cNvSpPr/>
          <p:nvPr/>
        </p:nvSpPr>
        <p:spPr>
          <a:xfrm>
            <a:off x="561238" y="340878"/>
            <a:ext cx="8705309" cy="677108"/>
          </a:xfrm>
          <a:prstGeom prst="rect">
            <a:avLst/>
          </a:prstGeom>
        </p:spPr>
        <p:txBody>
          <a:bodyPr wrap="square">
            <a:spAutoFit/>
          </a:bodyPr>
          <a:lstStyle/>
          <a:p>
            <a:r>
              <a:rPr lang="en-GB" sz="3800" b="1" dirty="0" smtClean="0">
                <a:latin typeface="League Spartan" panose="00000800000000000000" pitchFamily="50" charset="0"/>
              </a:rPr>
              <a:t>What’s </a:t>
            </a:r>
            <a:r>
              <a:rPr lang="en-GB" sz="3800" b="1" dirty="0">
                <a:latin typeface="League Spartan" panose="00000800000000000000" pitchFamily="50" charset="0"/>
              </a:rPr>
              <a:t>our starting point?</a:t>
            </a:r>
          </a:p>
        </p:txBody>
      </p:sp>
      <p:sp>
        <p:nvSpPr>
          <p:cNvPr id="5" name="TextBox 4">
            <a:extLst>
              <a:ext uri="{FF2B5EF4-FFF2-40B4-BE49-F238E27FC236}">
                <a16:creationId xmlns:a16="http://schemas.microsoft.com/office/drawing/2014/main" xmlns="" id="{CE97BC9C-B6F0-4A20-A3B2-8335348CE7F6}"/>
              </a:ext>
            </a:extLst>
          </p:cNvPr>
          <p:cNvSpPr txBox="1"/>
          <p:nvPr/>
        </p:nvSpPr>
        <p:spPr>
          <a:xfrm>
            <a:off x="561238" y="1822828"/>
            <a:ext cx="5629761" cy="769441"/>
          </a:xfrm>
          <a:prstGeom prst="rect">
            <a:avLst/>
          </a:prstGeom>
          <a:noFill/>
        </p:spPr>
        <p:txBody>
          <a:bodyPr wrap="square" rtlCol="0">
            <a:spAutoFit/>
          </a:bodyPr>
          <a:lstStyle/>
          <a:p>
            <a:r>
              <a:rPr lang="en-GB" sz="4400" b="1" dirty="0">
                <a:solidFill>
                  <a:schemeClr val="bg1">
                    <a:lumMod val="50000"/>
                  </a:schemeClr>
                </a:solidFill>
              </a:rPr>
              <a:t>  </a:t>
            </a:r>
            <a:r>
              <a:rPr lang="en-GB" sz="4400" b="1" dirty="0">
                <a:solidFill>
                  <a:srgbClr val="95519E"/>
                </a:solidFill>
                <a:latin typeface="League Spartan" panose="00000800000000000000" pitchFamily="50" charset="0"/>
              </a:rPr>
              <a:t>Draw and write</a:t>
            </a:r>
          </a:p>
        </p:txBody>
      </p:sp>
      <p:pic>
        <p:nvPicPr>
          <p:cNvPr id="6" name="Picture 5">
            <a:extLst>
              <a:ext uri="{FF2B5EF4-FFF2-40B4-BE49-F238E27FC236}">
                <a16:creationId xmlns:a16="http://schemas.microsoft.com/office/drawing/2014/main" xmlns="" id="{B12E1BBC-5D3D-4905-8CA3-3397EA307C4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432801">
            <a:off x="8094583" y="2303072"/>
            <a:ext cx="3496243" cy="2380847"/>
          </a:xfrm>
          <a:prstGeom prst="rect">
            <a:avLst/>
          </a:prstGeom>
        </p:spPr>
      </p:pic>
      <p:sp>
        <p:nvSpPr>
          <p:cNvPr id="7" name="TextBox 6">
            <a:extLst>
              <a:ext uri="{FF2B5EF4-FFF2-40B4-BE49-F238E27FC236}">
                <a16:creationId xmlns:a16="http://schemas.microsoft.com/office/drawing/2014/main" xmlns="" id="{EDCAEA9C-2682-4DAB-B71F-B25E3CEE5800}"/>
              </a:ext>
            </a:extLst>
          </p:cNvPr>
          <p:cNvSpPr txBox="1"/>
          <p:nvPr/>
        </p:nvSpPr>
        <p:spPr>
          <a:xfrm>
            <a:off x="1025956" y="2946454"/>
            <a:ext cx="6635292" cy="3354765"/>
          </a:xfrm>
          <a:prstGeom prst="rect">
            <a:avLst/>
          </a:prstGeom>
          <a:noFill/>
        </p:spPr>
        <p:txBody>
          <a:bodyPr wrap="square" rtlCol="0">
            <a:spAutoFit/>
          </a:bodyPr>
          <a:lstStyle/>
          <a:p>
            <a:pPr marL="342900" indent="-342900">
              <a:buFont typeface="Arial" panose="020B0604020202020204" pitchFamily="34" charset="0"/>
              <a:buChar char="•"/>
            </a:pPr>
            <a:r>
              <a:rPr lang="en-GB" sz="2400" b="1" dirty="0">
                <a:latin typeface="Lato" panose="020F0502020204030203"/>
              </a:rPr>
              <a:t>Draw</a:t>
            </a:r>
            <a:r>
              <a:rPr lang="en-GB" sz="2400" dirty="0">
                <a:latin typeface="Lato" panose="020F0502020204030203"/>
              </a:rPr>
              <a:t> a person’s face with healthy teeth</a:t>
            </a:r>
          </a:p>
          <a:p>
            <a:pPr marL="342900" indent="-342900">
              <a:buFont typeface="Arial" panose="020B0604020202020204" pitchFamily="34" charset="0"/>
              <a:buChar char="•"/>
            </a:pPr>
            <a:endParaRPr lang="en-GB" sz="2400" dirty="0">
              <a:latin typeface="Lato" panose="020F0502020204030203"/>
            </a:endParaRPr>
          </a:p>
          <a:p>
            <a:r>
              <a:rPr lang="en-GB" sz="2400" dirty="0">
                <a:latin typeface="Lato" panose="020F0502020204030203"/>
              </a:rPr>
              <a:t>Then:</a:t>
            </a:r>
          </a:p>
          <a:p>
            <a:endParaRPr lang="en-GB" sz="2400" dirty="0">
              <a:latin typeface="Lato" panose="020F0502020204030203"/>
            </a:endParaRPr>
          </a:p>
          <a:p>
            <a:pPr marL="342900" indent="-342900">
              <a:spcAft>
                <a:spcPts val="1200"/>
              </a:spcAft>
              <a:buFont typeface="Arial" panose="020B0604020202020204" pitchFamily="34" charset="0"/>
              <a:buChar char="•"/>
            </a:pPr>
            <a:r>
              <a:rPr lang="en-GB" sz="2400" b="1" dirty="0">
                <a:latin typeface="Lato" panose="020F0502020204030203"/>
              </a:rPr>
              <a:t>Draw or write</a:t>
            </a:r>
            <a:r>
              <a:rPr lang="en-GB" sz="2400" dirty="0">
                <a:latin typeface="Lato" panose="020F0502020204030203"/>
              </a:rPr>
              <a:t> who can help to keep their teeth healthy</a:t>
            </a:r>
          </a:p>
          <a:p>
            <a:pPr marL="342900" indent="-342900">
              <a:spcAft>
                <a:spcPts val="1200"/>
              </a:spcAft>
              <a:buFont typeface="Arial" panose="020B0604020202020204" pitchFamily="34" charset="0"/>
              <a:buChar char="•"/>
            </a:pPr>
            <a:r>
              <a:rPr lang="en-GB" sz="2400" b="1" dirty="0">
                <a:latin typeface="Lato" panose="020F0502020204030203"/>
              </a:rPr>
              <a:t>Draw or write</a:t>
            </a:r>
            <a:r>
              <a:rPr lang="en-GB" sz="2400" dirty="0">
                <a:latin typeface="Lato" panose="020F0502020204030203"/>
              </a:rPr>
              <a:t> what could harm their teeth 	</a:t>
            </a:r>
          </a:p>
          <a:p>
            <a:endParaRPr lang="en-GB" sz="2400" dirty="0">
              <a:latin typeface="Lato" panose="020F0502020204030203"/>
            </a:endParaRPr>
          </a:p>
        </p:txBody>
      </p:sp>
    </p:spTree>
    <p:extLst>
      <p:ext uri="{BB962C8B-B14F-4D97-AF65-F5344CB8AC3E}">
        <p14:creationId xmlns:p14="http://schemas.microsoft.com/office/powerpoint/2010/main" val="40145385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FAB41E4-3F46-43A4-8BC4-94BFC8093B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5107" y="254014"/>
            <a:ext cx="1838302" cy="2423674"/>
          </a:xfrm>
          <a:prstGeom prst="rect">
            <a:avLst/>
          </a:prstGeom>
        </p:spPr>
      </p:pic>
      <p:sp>
        <p:nvSpPr>
          <p:cNvPr id="6" name="TextBox 5">
            <a:extLst>
              <a:ext uri="{FF2B5EF4-FFF2-40B4-BE49-F238E27FC236}">
                <a16:creationId xmlns:a16="http://schemas.microsoft.com/office/drawing/2014/main" xmlns="" id="{1B61B5CC-4889-4FB3-9DAA-26E330674CB9}"/>
              </a:ext>
            </a:extLst>
          </p:cNvPr>
          <p:cNvSpPr txBox="1"/>
          <p:nvPr/>
        </p:nvSpPr>
        <p:spPr>
          <a:xfrm>
            <a:off x="611064" y="668611"/>
            <a:ext cx="6389029" cy="861774"/>
          </a:xfrm>
          <a:prstGeom prst="rect">
            <a:avLst/>
          </a:prstGeom>
          <a:noFill/>
        </p:spPr>
        <p:txBody>
          <a:bodyPr wrap="square" rtlCol="0">
            <a:spAutoFit/>
          </a:bodyPr>
          <a:lstStyle/>
          <a:p>
            <a:r>
              <a:rPr lang="en-GB" sz="2500" b="1" dirty="0">
                <a:latin typeface="Lato" panose="020F0502020204030203"/>
              </a:rPr>
              <a:t>This is Jamal, he has nearly ALL of his adult teeth! </a:t>
            </a:r>
          </a:p>
        </p:txBody>
      </p:sp>
      <p:sp>
        <p:nvSpPr>
          <p:cNvPr id="4" name="TextBox 3">
            <a:extLst>
              <a:ext uri="{FF2B5EF4-FFF2-40B4-BE49-F238E27FC236}">
                <a16:creationId xmlns:a16="http://schemas.microsoft.com/office/drawing/2014/main" xmlns="" id="{39B9A524-3CF1-42C9-AF01-0A683D13754F}"/>
              </a:ext>
            </a:extLst>
          </p:cNvPr>
          <p:cNvSpPr txBox="1"/>
          <p:nvPr/>
        </p:nvSpPr>
        <p:spPr>
          <a:xfrm>
            <a:off x="414779" y="3255804"/>
            <a:ext cx="8546341" cy="861774"/>
          </a:xfrm>
          <a:prstGeom prst="rect">
            <a:avLst/>
          </a:prstGeom>
          <a:noFill/>
        </p:spPr>
        <p:txBody>
          <a:bodyPr wrap="square" rtlCol="0">
            <a:spAutoFit/>
          </a:bodyPr>
          <a:lstStyle/>
          <a:p>
            <a:r>
              <a:rPr lang="en-GB" sz="2500" dirty="0">
                <a:latin typeface="Lato" panose="020F0502020204030203"/>
              </a:rPr>
              <a:t>Jamal needs help with keeping his teeth healthy. First, he needs to work out which food and drink to choose….</a:t>
            </a:r>
          </a:p>
        </p:txBody>
      </p:sp>
      <p:pic>
        <p:nvPicPr>
          <p:cNvPr id="3" name="Picture 2">
            <a:extLst>
              <a:ext uri="{FF2B5EF4-FFF2-40B4-BE49-F238E27FC236}">
                <a16:creationId xmlns:a16="http://schemas.microsoft.com/office/drawing/2014/main" xmlns="" id="{35F37178-39BE-4E50-93D1-16BE0419BF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5535" y="4025245"/>
            <a:ext cx="1737315" cy="2158869"/>
          </a:xfrm>
          <a:prstGeom prst="rect">
            <a:avLst/>
          </a:prstGeom>
        </p:spPr>
      </p:pic>
      <p:pic>
        <p:nvPicPr>
          <p:cNvPr id="8" name="Picture 7" descr="Cucumber, Slices, Green, Fresh, Healthy">
            <a:extLst>
              <a:ext uri="{FF2B5EF4-FFF2-40B4-BE49-F238E27FC236}">
                <a16:creationId xmlns:a16="http://schemas.microsoft.com/office/drawing/2014/main" xmlns="" id="{1D82BF99-FC3C-4DC8-8398-551FF0CC0E3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006392" y="4718824"/>
            <a:ext cx="1084082" cy="1325009"/>
          </a:xfrm>
          <a:prstGeom prst="rect">
            <a:avLst/>
          </a:prstGeom>
          <a:noFill/>
          <a:ln>
            <a:noFill/>
          </a:ln>
        </p:spPr>
      </p:pic>
      <p:pic>
        <p:nvPicPr>
          <p:cNvPr id="10" name="Picture 9" descr="Summertime, Popsicle, Lollipop">
            <a:extLst>
              <a:ext uri="{FF2B5EF4-FFF2-40B4-BE49-F238E27FC236}">
                <a16:creationId xmlns:a16="http://schemas.microsoft.com/office/drawing/2014/main" xmlns="" id="{52B10E33-565D-4799-AAF3-06E3BBBAC8DD}"/>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160586" y="4718825"/>
            <a:ext cx="727120" cy="1170054"/>
          </a:xfrm>
          <a:prstGeom prst="rect">
            <a:avLst/>
          </a:prstGeom>
          <a:noFill/>
          <a:ln>
            <a:noFill/>
          </a:ln>
        </p:spPr>
      </p:pic>
      <p:pic>
        <p:nvPicPr>
          <p:cNvPr id="11" name="Picture 10" descr="Drink, Refreshment, Box, Thirst, Mortgage, Beverage Can">
            <a:extLst>
              <a:ext uri="{FF2B5EF4-FFF2-40B4-BE49-F238E27FC236}">
                <a16:creationId xmlns:a16="http://schemas.microsoft.com/office/drawing/2014/main" xmlns="" id="{30C124DD-C9DA-4BF5-A866-3147D1AA5DB1}"/>
              </a:ext>
            </a:extLst>
          </p:cNvPr>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7785916" y="4718824"/>
            <a:ext cx="1304331" cy="1362444"/>
          </a:xfrm>
          <a:prstGeom prst="rect">
            <a:avLst/>
          </a:prstGeom>
          <a:noFill/>
          <a:ln>
            <a:noFill/>
          </a:ln>
        </p:spPr>
      </p:pic>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03296" y="4871725"/>
            <a:ext cx="1577332" cy="1312389"/>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77102" y="4583054"/>
            <a:ext cx="1313184" cy="1780589"/>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15335" y="630640"/>
            <a:ext cx="1931816" cy="1492767"/>
          </a:xfrm>
          <a:prstGeom prst="rect">
            <a:avLst/>
          </a:prstGeom>
        </p:spPr>
      </p:pic>
    </p:spTree>
    <p:extLst>
      <p:ext uri="{BB962C8B-B14F-4D97-AF65-F5344CB8AC3E}">
        <p14:creationId xmlns:p14="http://schemas.microsoft.com/office/powerpoint/2010/main" val="2410848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E0426BA-E3FF-436C-8BCC-C2391863EC64}"/>
              </a:ext>
            </a:extLst>
          </p:cNvPr>
          <p:cNvSpPr>
            <a:spLocks noGrp="1"/>
          </p:cNvSpPr>
          <p:nvPr>
            <p:ph idx="1"/>
          </p:nvPr>
        </p:nvSpPr>
        <p:spPr>
          <a:xfrm>
            <a:off x="628505" y="1223805"/>
            <a:ext cx="7895025" cy="2455322"/>
          </a:xfrm>
        </p:spPr>
        <p:txBody>
          <a:bodyPr>
            <a:normAutofit/>
          </a:bodyPr>
          <a:lstStyle/>
          <a:p>
            <a:pPr marL="0" indent="0">
              <a:lnSpc>
                <a:spcPts val="3200"/>
              </a:lnSpc>
              <a:buNone/>
            </a:pPr>
            <a:r>
              <a:rPr lang="en-GB" sz="2500" dirty="0">
                <a:latin typeface="Lato" panose="020B0604020202020204" charset="0"/>
                <a:ea typeface="Lato" panose="020B0604020202020204" charset="0"/>
                <a:cs typeface="Lato" panose="020B0604020202020204" charset="0"/>
              </a:rPr>
              <a:t>Jamal needs to know which food and drink is higher in sugar and which is lower….</a:t>
            </a:r>
          </a:p>
          <a:p>
            <a:pPr marL="0" indent="0">
              <a:lnSpc>
                <a:spcPts val="3200"/>
              </a:lnSpc>
              <a:buNone/>
            </a:pPr>
            <a:r>
              <a:rPr lang="en-GB" sz="2500" dirty="0">
                <a:latin typeface="Lato" panose="020B0604020202020204" charset="0"/>
                <a:ea typeface="Lato" panose="020B0604020202020204" charset="0"/>
                <a:cs typeface="Lato" panose="020B0604020202020204" charset="0"/>
              </a:rPr>
              <a:t>Use the food and drink cards from your worksheet pack (</a:t>
            </a:r>
            <a:r>
              <a:rPr lang="en-GB" sz="2500" b="1" dirty="0">
                <a:latin typeface="Lato" panose="020B0604020202020204" charset="0"/>
                <a:ea typeface="Lato" panose="020B0604020202020204" charset="0"/>
                <a:cs typeface="Lato" panose="020B0604020202020204" charset="0"/>
              </a:rPr>
              <a:t>Resource 1: Food and drink cards</a:t>
            </a:r>
            <a:r>
              <a:rPr lang="en-GB" sz="2500" dirty="0">
                <a:latin typeface="Lato" panose="020B0604020202020204" charset="0"/>
                <a:ea typeface="Lato" panose="020B0604020202020204" charset="0"/>
                <a:cs typeface="Lato" panose="020B0604020202020204" charset="0"/>
              </a:rPr>
              <a:t>) and help Jamal decide by writing </a:t>
            </a:r>
            <a:r>
              <a:rPr lang="en-GB" sz="2500" b="1" dirty="0">
                <a:latin typeface="Lato" panose="020B0604020202020204" charset="0"/>
                <a:ea typeface="Lato" panose="020B0604020202020204" charset="0"/>
                <a:cs typeface="Lato" panose="020B0604020202020204" charset="0"/>
              </a:rPr>
              <a:t>Higher </a:t>
            </a:r>
            <a:r>
              <a:rPr lang="en-GB" sz="2500" dirty="0">
                <a:latin typeface="Lato" panose="020B0604020202020204" charset="0"/>
                <a:ea typeface="Lato" panose="020B0604020202020204" charset="0"/>
                <a:cs typeface="Lato" panose="020B0604020202020204" charset="0"/>
              </a:rPr>
              <a:t>or </a:t>
            </a:r>
            <a:r>
              <a:rPr lang="en-GB" sz="2500" b="1" dirty="0">
                <a:latin typeface="Lato" panose="020B0604020202020204" charset="0"/>
                <a:ea typeface="Lato" panose="020B0604020202020204" charset="0"/>
                <a:cs typeface="Lato" panose="020B0604020202020204" charset="0"/>
              </a:rPr>
              <a:t>Lower </a:t>
            </a:r>
            <a:r>
              <a:rPr lang="en-GB" sz="2500" dirty="0">
                <a:latin typeface="Lato" panose="020B0604020202020204" charset="0"/>
                <a:ea typeface="Lato" panose="020B0604020202020204" charset="0"/>
                <a:cs typeface="Lato" panose="020B0604020202020204" charset="0"/>
              </a:rPr>
              <a:t>on each card</a:t>
            </a:r>
          </a:p>
          <a:p>
            <a:pPr marL="0" indent="0">
              <a:buNone/>
            </a:pPr>
            <a:endParaRPr lang="en-GB" sz="2500" dirty="0">
              <a:latin typeface="Lato" panose="020B0604020202020204" charset="0"/>
              <a:ea typeface="Lato" panose="020B0604020202020204" charset="0"/>
              <a:cs typeface="Lato" panose="020B0604020202020204" charset="0"/>
            </a:endParaRPr>
          </a:p>
          <a:p>
            <a:pPr marL="0" indent="0">
              <a:buNone/>
            </a:pPr>
            <a:endParaRPr lang="en-GB" sz="2500" dirty="0">
              <a:latin typeface="Lato" panose="020B0604020202020204" charset="0"/>
              <a:ea typeface="Lato" panose="020B0604020202020204" charset="0"/>
              <a:cs typeface="Lato" panose="020B0604020202020204" charset="0"/>
            </a:endParaRPr>
          </a:p>
          <a:p>
            <a:pPr marL="0" indent="0">
              <a:buNone/>
            </a:pPr>
            <a:endParaRPr lang="en-GB" sz="2500" dirty="0">
              <a:latin typeface="Lato" panose="020B0604020202020204" charset="0"/>
              <a:ea typeface="Lato" panose="020B0604020202020204" charset="0"/>
              <a:cs typeface="Lato" panose="020B0604020202020204" charset="0"/>
            </a:endParaRPr>
          </a:p>
        </p:txBody>
      </p:sp>
      <p:sp>
        <p:nvSpPr>
          <p:cNvPr id="4" name="Title 3">
            <a:extLst>
              <a:ext uri="{FF2B5EF4-FFF2-40B4-BE49-F238E27FC236}">
                <a16:creationId xmlns:a16="http://schemas.microsoft.com/office/drawing/2014/main" xmlns="" id="{3D680048-A296-43ED-8CED-0F61F4F2F326}"/>
              </a:ext>
            </a:extLst>
          </p:cNvPr>
          <p:cNvSpPr txBox="1">
            <a:spLocks noGrp="1"/>
          </p:cNvSpPr>
          <p:nvPr>
            <p:ph type="title"/>
          </p:nvPr>
        </p:nvSpPr>
        <p:spPr>
          <a:xfrm>
            <a:off x="358140" y="498180"/>
            <a:ext cx="10515600" cy="701731"/>
          </a:xfrm>
          <a:prstGeom prst="rect">
            <a:avLst/>
          </a:prstGeom>
          <a:noFill/>
        </p:spPr>
        <p:txBody>
          <a:bodyPr wrap="square" rtlCol="0">
            <a:spAutoFit/>
          </a:bodyPr>
          <a:lstStyle/>
          <a:p>
            <a:r>
              <a:rPr lang="en-GB" sz="4400" b="1" dirty="0">
                <a:solidFill>
                  <a:schemeClr val="bg1">
                    <a:lumMod val="50000"/>
                  </a:schemeClr>
                </a:solidFill>
              </a:rPr>
              <a:t>  </a:t>
            </a:r>
            <a:r>
              <a:rPr lang="en-GB" sz="4400" b="1" dirty="0">
                <a:solidFill>
                  <a:srgbClr val="95519E"/>
                </a:solidFill>
                <a:latin typeface="League Spartan" panose="00000800000000000000" pitchFamily="50" charset="0"/>
              </a:rPr>
              <a:t>Food and drink</a:t>
            </a:r>
          </a:p>
        </p:txBody>
      </p:sp>
      <p:pic>
        <p:nvPicPr>
          <p:cNvPr id="12" name="Picture 11">
            <a:extLst>
              <a:ext uri="{FF2B5EF4-FFF2-40B4-BE49-F238E27FC236}">
                <a16:creationId xmlns:a16="http://schemas.microsoft.com/office/drawing/2014/main" xmlns="" id="{BEC8634C-0AA7-47A1-BB26-47D9F76FD72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723587" y="1753299"/>
            <a:ext cx="2761396" cy="3431441"/>
          </a:xfrm>
          <a:prstGeom prst="rect">
            <a:avLst/>
          </a:prstGeom>
        </p:spPr>
      </p:pic>
      <p:pic>
        <p:nvPicPr>
          <p:cNvPr id="15" name="Picture 14">
            <a:extLst>
              <a:ext uri="{FF2B5EF4-FFF2-40B4-BE49-F238E27FC236}">
                <a16:creationId xmlns:a16="http://schemas.microsoft.com/office/drawing/2014/main" xmlns="" id="{799BF9A3-8826-4044-8CB4-60A1D3FB597D}"/>
              </a:ext>
            </a:extLst>
          </p:cNvPr>
          <p:cNvPicPr/>
          <p:nvPr/>
        </p:nvPicPr>
        <p:blipFill rotWithShape="1">
          <a:blip r:embed="rId4"/>
          <a:srcRect l="19414" t="19431" r="19791" b="12099"/>
          <a:stretch/>
        </p:blipFill>
        <p:spPr bwMode="auto">
          <a:xfrm>
            <a:off x="2053723" y="3679127"/>
            <a:ext cx="4264486" cy="2787653"/>
          </a:xfrm>
          <a:prstGeom prst="rect">
            <a:avLst/>
          </a:prstGeom>
          <a:ln>
            <a:noFill/>
          </a:ln>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xmlns="" id="{E1424330-D925-4331-BD07-6CC902FAF2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405169">
            <a:off x="6546039" y="4029611"/>
            <a:ext cx="1542782" cy="771391"/>
          </a:xfrm>
          <a:prstGeom prst="rect">
            <a:avLst/>
          </a:prstGeom>
        </p:spPr>
      </p:pic>
    </p:spTree>
    <p:extLst>
      <p:ext uri="{BB962C8B-B14F-4D97-AF65-F5344CB8AC3E}">
        <p14:creationId xmlns:p14="http://schemas.microsoft.com/office/powerpoint/2010/main" val="2676581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A9BB9EA-277D-4541-B170-AA07D084E4F7}"/>
              </a:ext>
            </a:extLst>
          </p:cNvPr>
          <p:cNvSpPr>
            <a:spLocks noGrp="1"/>
          </p:cNvSpPr>
          <p:nvPr>
            <p:ph idx="1"/>
          </p:nvPr>
        </p:nvSpPr>
        <p:spPr>
          <a:xfrm>
            <a:off x="1315938" y="450904"/>
            <a:ext cx="2946251" cy="455662"/>
          </a:xfrm>
        </p:spPr>
        <p:txBody>
          <a:bodyPr>
            <a:noAutofit/>
          </a:bodyPr>
          <a:lstStyle/>
          <a:p>
            <a:pPr marL="0" indent="0">
              <a:buNone/>
            </a:pPr>
            <a:r>
              <a:rPr lang="en-GB" sz="2500" b="1" dirty="0">
                <a:latin typeface="Lato" panose="020F0502020204030203"/>
              </a:rPr>
              <a:t>Higher in sugar</a:t>
            </a:r>
          </a:p>
        </p:txBody>
      </p:sp>
      <p:sp>
        <p:nvSpPr>
          <p:cNvPr id="4" name="Content Placeholder 2">
            <a:extLst>
              <a:ext uri="{FF2B5EF4-FFF2-40B4-BE49-F238E27FC236}">
                <a16:creationId xmlns:a16="http://schemas.microsoft.com/office/drawing/2014/main" xmlns="" id="{774797C7-59EC-4A43-BD21-007551CD72A8}"/>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GB" i="1" dirty="0">
              <a:latin typeface="Lato" panose="020F0502020204030203"/>
            </a:endParaRPr>
          </a:p>
        </p:txBody>
      </p:sp>
      <p:sp>
        <p:nvSpPr>
          <p:cNvPr id="5" name="Content Placeholder 2">
            <a:extLst>
              <a:ext uri="{FF2B5EF4-FFF2-40B4-BE49-F238E27FC236}">
                <a16:creationId xmlns:a16="http://schemas.microsoft.com/office/drawing/2014/main" xmlns="" id="{820658F2-BD16-41F2-B1D3-EEB10CF8687A}"/>
              </a:ext>
            </a:extLst>
          </p:cNvPr>
          <p:cNvSpPr txBox="1">
            <a:spLocks/>
          </p:cNvSpPr>
          <p:nvPr/>
        </p:nvSpPr>
        <p:spPr>
          <a:xfrm>
            <a:off x="8264482" y="440186"/>
            <a:ext cx="2464322" cy="4556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500" b="1" dirty="0">
                <a:latin typeface="Lato" panose="020F0502020204030203"/>
              </a:rPr>
              <a:t>Lower in sugar</a:t>
            </a:r>
          </a:p>
        </p:txBody>
      </p:sp>
      <p:pic>
        <p:nvPicPr>
          <p:cNvPr id="6" name="Picture 5" descr="Bar, Chocolate, Food, Snack, Chocolate">
            <a:extLst>
              <a:ext uri="{FF2B5EF4-FFF2-40B4-BE49-F238E27FC236}">
                <a16:creationId xmlns:a16="http://schemas.microsoft.com/office/drawing/2014/main" xmlns="" id="{7B5E4D40-40C0-4C19-99F1-49DCBEEF82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5793" y="1113801"/>
            <a:ext cx="1120902" cy="899048"/>
          </a:xfrm>
          <a:prstGeom prst="rect">
            <a:avLst/>
          </a:prstGeom>
          <a:noFill/>
          <a:ln>
            <a:noFill/>
          </a:ln>
        </p:spPr>
      </p:pic>
      <p:pic>
        <p:nvPicPr>
          <p:cNvPr id="7" name="Picture 6" descr="Caramel, Candy, Sweetmeats, Sweet, Food">
            <a:extLst>
              <a:ext uri="{FF2B5EF4-FFF2-40B4-BE49-F238E27FC236}">
                <a16:creationId xmlns:a16="http://schemas.microsoft.com/office/drawing/2014/main" xmlns="" id="{9EB60D69-DCC1-4E9B-83CE-1039A5A1B46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0675" y="1472018"/>
            <a:ext cx="1055115" cy="784449"/>
          </a:xfrm>
          <a:prstGeom prst="rect">
            <a:avLst/>
          </a:prstGeom>
          <a:noFill/>
          <a:ln>
            <a:noFill/>
          </a:ln>
        </p:spPr>
      </p:pic>
      <p:pic>
        <p:nvPicPr>
          <p:cNvPr id="8" name="Picture 7" descr="Drink, Refreshment, Box, Thirst, Mortgage, Beverage Can">
            <a:extLst>
              <a:ext uri="{FF2B5EF4-FFF2-40B4-BE49-F238E27FC236}">
                <a16:creationId xmlns:a16="http://schemas.microsoft.com/office/drawing/2014/main" xmlns="" id="{AD9EAB29-4631-4FC2-83F5-44F26A06BF49}"/>
              </a:ext>
            </a:extLst>
          </p:cNvPr>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1840148" y="2560335"/>
            <a:ext cx="789760" cy="807544"/>
          </a:xfrm>
          <a:prstGeom prst="rect">
            <a:avLst/>
          </a:prstGeom>
          <a:noFill/>
          <a:ln>
            <a:noFill/>
          </a:ln>
        </p:spPr>
      </p:pic>
      <p:pic>
        <p:nvPicPr>
          <p:cNvPr id="9" name="Picture 8" descr="Smoothies, Juice, Fruits, Fruit, Ripe">
            <a:extLst>
              <a:ext uri="{FF2B5EF4-FFF2-40B4-BE49-F238E27FC236}">
                <a16:creationId xmlns:a16="http://schemas.microsoft.com/office/drawing/2014/main" xmlns="" id="{C7B37315-73C9-4B28-83D7-8B385DA6FBCB}"/>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0600" y="3922789"/>
            <a:ext cx="1065193" cy="784449"/>
          </a:xfrm>
          <a:prstGeom prst="rect">
            <a:avLst/>
          </a:prstGeom>
          <a:noFill/>
          <a:ln>
            <a:noFill/>
          </a:ln>
        </p:spPr>
      </p:pic>
      <p:pic>
        <p:nvPicPr>
          <p:cNvPr id="11" name="Picture 10" descr="Food, Meal, Bowl, Breakfast, Court">
            <a:extLst>
              <a:ext uri="{FF2B5EF4-FFF2-40B4-BE49-F238E27FC236}">
                <a16:creationId xmlns:a16="http://schemas.microsoft.com/office/drawing/2014/main" xmlns="" id="{E8747D4B-5C51-4CBC-879B-93BDD0119749}"/>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4436" y="2711350"/>
            <a:ext cx="978610" cy="839718"/>
          </a:xfrm>
          <a:prstGeom prst="rect">
            <a:avLst/>
          </a:prstGeom>
          <a:noFill/>
          <a:ln>
            <a:noFill/>
          </a:ln>
        </p:spPr>
      </p:pic>
      <p:pic>
        <p:nvPicPr>
          <p:cNvPr id="13" name="Picture 12" descr="Summertime, Popsicle, Lollipop">
            <a:extLst>
              <a:ext uri="{FF2B5EF4-FFF2-40B4-BE49-F238E27FC236}">
                <a16:creationId xmlns:a16="http://schemas.microsoft.com/office/drawing/2014/main" xmlns="" id="{2309C796-65DA-47F6-BD51-F3E69CABE1FC}"/>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00687" y="3501429"/>
            <a:ext cx="576755" cy="988651"/>
          </a:xfrm>
          <a:prstGeom prst="rect">
            <a:avLst/>
          </a:prstGeom>
          <a:noFill/>
          <a:ln>
            <a:noFill/>
          </a:ln>
        </p:spPr>
      </p:pic>
      <p:pic>
        <p:nvPicPr>
          <p:cNvPr id="16" name="Picture 15" descr="Fruit, Fruits, Jam, Raspberries, Harvest">
            <a:extLst>
              <a:ext uri="{FF2B5EF4-FFF2-40B4-BE49-F238E27FC236}">
                <a16:creationId xmlns:a16="http://schemas.microsoft.com/office/drawing/2014/main" xmlns="" id="{8AB922A3-D090-4783-A11A-8788FEB848AD}"/>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69024" y="5115266"/>
            <a:ext cx="856766" cy="778267"/>
          </a:xfrm>
          <a:prstGeom prst="rect">
            <a:avLst/>
          </a:prstGeom>
          <a:noFill/>
          <a:ln>
            <a:noFill/>
          </a:ln>
        </p:spPr>
      </p:pic>
      <p:pic>
        <p:nvPicPr>
          <p:cNvPr id="18" name="Picture 17" descr="Glass, Water, Napkin, Sky Reflection">
            <a:extLst>
              <a:ext uri="{FF2B5EF4-FFF2-40B4-BE49-F238E27FC236}">
                <a16:creationId xmlns:a16="http://schemas.microsoft.com/office/drawing/2014/main" xmlns="" id="{8510640C-9D86-4A5E-A739-AD2CA38BCE04}"/>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969792" y="4947566"/>
            <a:ext cx="917436" cy="807544"/>
          </a:xfrm>
          <a:prstGeom prst="rect">
            <a:avLst/>
          </a:prstGeom>
          <a:noFill/>
          <a:ln>
            <a:noFill/>
          </a:ln>
        </p:spPr>
      </p:pic>
      <p:pic>
        <p:nvPicPr>
          <p:cNvPr id="21" name="Picture 20" descr="Baked Potato, Butter, Melted, Food, Meal">
            <a:extLst>
              <a:ext uri="{FF2B5EF4-FFF2-40B4-BE49-F238E27FC236}">
                <a16:creationId xmlns:a16="http://schemas.microsoft.com/office/drawing/2014/main" xmlns="" id="{B1FC5EF9-5EE1-4856-9075-FD66437BEC60}"/>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625255" y="3753682"/>
            <a:ext cx="978610" cy="736398"/>
          </a:xfrm>
          <a:prstGeom prst="rect">
            <a:avLst/>
          </a:prstGeom>
          <a:noFill/>
          <a:ln>
            <a:noFill/>
          </a:ln>
        </p:spPr>
      </p:pic>
      <p:pic>
        <p:nvPicPr>
          <p:cNvPr id="22" name="Picture 21" descr="Food, Eat, Diet, Saltine, Crackers">
            <a:extLst>
              <a:ext uri="{FF2B5EF4-FFF2-40B4-BE49-F238E27FC236}">
                <a16:creationId xmlns:a16="http://schemas.microsoft.com/office/drawing/2014/main" xmlns="" id="{E4E90D7A-2155-4133-B3DE-0DC80BD2AFFD}"/>
              </a:ext>
            </a:extLst>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891091" y="3007048"/>
            <a:ext cx="1044184" cy="843904"/>
          </a:xfrm>
          <a:prstGeom prst="rect">
            <a:avLst/>
          </a:prstGeom>
          <a:noFill/>
          <a:ln>
            <a:noFill/>
          </a:ln>
        </p:spPr>
      </p:pic>
      <p:pic>
        <p:nvPicPr>
          <p:cNvPr id="24" name="Picture 23" descr="Strawberries, Fresh, Ripe, Sweet">
            <a:extLst>
              <a:ext uri="{FF2B5EF4-FFF2-40B4-BE49-F238E27FC236}">
                <a16:creationId xmlns:a16="http://schemas.microsoft.com/office/drawing/2014/main" xmlns="" id="{C264E5E3-6E9A-4A64-BD43-E304ABE532BA}"/>
              </a:ext>
            </a:extLst>
          </p:cNvPr>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969792" y="3673425"/>
            <a:ext cx="1016235" cy="704577"/>
          </a:xfrm>
          <a:prstGeom prst="rect">
            <a:avLst/>
          </a:prstGeom>
          <a:noFill/>
          <a:ln>
            <a:noFill/>
          </a:ln>
        </p:spPr>
      </p:pic>
      <p:pic>
        <p:nvPicPr>
          <p:cNvPr id="25" name="Picture 24" descr="red apple fruit">
            <a:extLst>
              <a:ext uri="{FF2B5EF4-FFF2-40B4-BE49-F238E27FC236}">
                <a16:creationId xmlns:a16="http://schemas.microsoft.com/office/drawing/2014/main" xmlns="" id="{00C95F8F-1D89-4557-AEAC-1A4405BB0D1F}"/>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645658" y="3385832"/>
            <a:ext cx="1055115" cy="784449"/>
          </a:xfrm>
          <a:prstGeom prst="rect">
            <a:avLst/>
          </a:prstGeom>
          <a:noFill/>
          <a:ln>
            <a:noFill/>
          </a:ln>
        </p:spPr>
      </p:pic>
      <p:pic>
        <p:nvPicPr>
          <p:cNvPr id="27" name="Picture 26" descr="Cucumber, Slices, Green, Fresh, Healthy">
            <a:extLst>
              <a:ext uri="{FF2B5EF4-FFF2-40B4-BE49-F238E27FC236}">
                <a16:creationId xmlns:a16="http://schemas.microsoft.com/office/drawing/2014/main" xmlns="" id="{A2D444AA-358F-4178-A614-78ECEA66E1CB}"/>
              </a:ext>
            </a:extLst>
          </p:cNvPr>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709145" y="1408461"/>
            <a:ext cx="734392" cy="914939"/>
          </a:xfrm>
          <a:prstGeom prst="rect">
            <a:avLst/>
          </a:prstGeom>
          <a:noFill/>
          <a:ln>
            <a:noFill/>
          </a:ln>
        </p:spPr>
      </p:pic>
      <p:pic>
        <p:nvPicPr>
          <p:cNvPr id="28" name="Picture 27" descr="yellow banana fruit">
            <a:extLst>
              <a:ext uri="{FF2B5EF4-FFF2-40B4-BE49-F238E27FC236}">
                <a16:creationId xmlns:a16="http://schemas.microsoft.com/office/drawing/2014/main" xmlns="" id="{4BE0261D-277D-40CE-9919-4EFF4DBA33BC}"/>
              </a:ext>
            </a:extLst>
          </p:cNvPr>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466982" y="2275700"/>
            <a:ext cx="860743" cy="782859"/>
          </a:xfrm>
          <a:prstGeom prst="rect">
            <a:avLst/>
          </a:prstGeom>
          <a:noFill/>
          <a:ln>
            <a:noFill/>
          </a:ln>
        </p:spPr>
      </p:pic>
      <p:pic>
        <p:nvPicPr>
          <p:cNvPr id="29" name="Picture 28" descr="Yogurt, Glass, White, Yogurt, Yogurt">
            <a:extLst>
              <a:ext uri="{FF2B5EF4-FFF2-40B4-BE49-F238E27FC236}">
                <a16:creationId xmlns:a16="http://schemas.microsoft.com/office/drawing/2014/main" xmlns="" id="{9E879C11-1B03-4994-9ED5-549143A52B87}"/>
              </a:ext>
            </a:extLst>
          </p:cNvPr>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158997" y="1077211"/>
            <a:ext cx="1053147" cy="778266"/>
          </a:xfrm>
          <a:prstGeom prst="rect">
            <a:avLst/>
          </a:prstGeom>
          <a:noFill/>
          <a:ln>
            <a:noFill/>
          </a:ln>
        </p:spPr>
      </p:pic>
      <p:pic>
        <p:nvPicPr>
          <p:cNvPr id="30" name="Picture 29" descr="Cheese, Cheesy, Closeup, Close-Up">
            <a:extLst>
              <a:ext uri="{FF2B5EF4-FFF2-40B4-BE49-F238E27FC236}">
                <a16:creationId xmlns:a16="http://schemas.microsoft.com/office/drawing/2014/main" xmlns="" id="{6D7F002F-A7BC-4699-B1B1-0282EC23AA7E}"/>
              </a:ext>
            </a:extLst>
          </p:cNvPr>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226853" y="2424430"/>
            <a:ext cx="1065193" cy="784449"/>
          </a:xfrm>
          <a:prstGeom prst="rect">
            <a:avLst/>
          </a:prstGeom>
          <a:noFill/>
          <a:ln>
            <a:noFill/>
          </a:ln>
        </p:spPr>
      </p:pic>
      <p:sp>
        <p:nvSpPr>
          <p:cNvPr id="23" name="Rectangle 22">
            <a:extLst>
              <a:ext uri="{FF2B5EF4-FFF2-40B4-BE49-F238E27FC236}">
                <a16:creationId xmlns:a16="http://schemas.microsoft.com/office/drawing/2014/main" xmlns="" id="{E27A0409-FF3A-4568-B7A5-B655B5231B8B}"/>
              </a:ext>
            </a:extLst>
          </p:cNvPr>
          <p:cNvSpPr/>
          <p:nvPr/>
        </p:nvSpPr>
        <p:spPr>
          <a:xfrm>
            <a:off x="324436" y="1070202"/>
            <a:ext cx="4737758" cy="5179769"/>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t>Click on this card to reveal the answer</a:t>
            </a:r>
            <a:endParaRPr lang="en-GB" sz="3600" dirty="0"/>
          </a:p>
        </p:txBody>
      </p:sp>
      <p:sp>
        <p:nvSpPr>
          <p:cNvPr id="26" name="Rectangle 25">
            <a:extLst>
              <a:ext uri="{FF2B5EF4-FFF2-40B4-BE49-F238E27FC236}">
                <a16:creationId xmlns:a16="http://schemas.microsoft.com/office/drawing/2014/main" xmlns="" id="{7ADFA613-8858-41B0-973A-9A25867CB149}"/>
              </a:ext>
            </a:extLst>
          </p:cNvPr>
          <p:cNvSpPr/>
          <p:nvPr/>
        </p:nvSpPr>
        <p:spPr>
          <a:xfrm>
            <a:off x="7118388" y="1070201"/>
            <a:ext cx="4737758" cy="5179769"/>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Click on </a:t>
            </a:r>
            <a:r>
              <a:rPr lang="en-GB" sz="3600" dirty="0" smtClean="0"/>
              <a:t>this </a:t>
            </a:r>
            <a:r>
              <a:rPr lang="en-GB" sz="3600" dirty="0"/>
              <a:t>card to reveal the answer</a:t>
            </a:r>
          </a:p>
        </p:txBody>
      </p:sp>
    </p:spTree>
    <p:extLst>
      <p:ext uri="{BB962C8B-B14F-4D97-AF65-F5344CB8AC3E}">
        <p14:creationId xmlns:p14="http://schemas.microsoft.com/office/powerpoint/2010/main" val="12072490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 restart="whenNotActive" fill="hold" evtFilter="cancelBubble" nodeType="interactiveSeq">
                <p:stCondLst>
                  <p:cond evt="onClick" delay="0">
                    <p:tgtEl>
                      <p:spTgt spid="26"/>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23"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2CAC01-D3AA-4183-B3FA-0355E3751124}"/>
              </a:ext>
            </a:extLst>
          </p:cNvPr>
          <p:cNvSpPr>
            <a:spLocks noGrp="1"/>
          </p:cNvSpPr>
          <p:nvPr>
            <p:ph type="title"/>
          </p:nvPr>
        </p:nvSpPr>
        <p:spPr>
          <a:xfrm>
            <a:off x="363236" y="1144845"/>
            <a:ext cx="7658974" cy="1389964"/>
          </a:xfrm>
        </p:spPr>
        <p:txBody>
          <a:bodyPr>
            <a:normAutofit fontScale="90000"/>
          </a:bodyPr>
          <a:lstStyle/>
          <a:p>
            <a:r>
              <a:rPr lang="en-GB" sz="2500" dirty="0">
                <a:latin typeface="Lato" panose="020B0604020202020204" charset="0"/>
                <a:ea typeface="Lato" panose="020B0604020202020204" charset="0"/>
                <a:cs typeface="Lato" panose="020B0604020202020204" charset="0"/>
              </a:rPr>
              <a:t>Can you help Jamal with brushing his teeth? Use the teeth brushing steps in your worksheet pack (</a:t>
            </a:r>
            <a:r>
              <a:rPr lang="en-GB" sz="2500" b="1" dirty="0">
                <a:latin typeface="Lato" panose="020B0604020202020204" charset="0"/>
                <a:ea typeface="Lato" panose="020B0604020202020204" charset="0"/>
                <a:cs typeface="Lato" panose="020B0604020202020204" charset="0"/>
              </a:rPr>
              <a:t>Resource </a:t>
            </a:r>
            <a:r>
              <a:rPr lang="en-GB" sz="2500" b="1" dirty="0" smtClean="0">
                <a:latin typeface="Lato" panose="020B0604020202020204" charset="0"/>
                <a:ea typeface="Lato" panose="020B0604020202020204" charset="0"/>
                <a:cs typeface="Lato" panose="020B0604020202020204" charset="0"/>
              </a:rPr>
              <a:t>2: </a:t>
            </a:r>
            <a:r>
              <a:rPr lang="en-GB" sz="2500" b="1" dirty="0">
                <a:latin typeface="Lato" panose="020B0604020202020204" charset="0"/>
                <a:ea typeface="Lato" panose="020B0604020202020204" charset="0"/>
                <a:cs typeface="Lato" panose="020B0604020202020204" charset="0"/>
              </a:rPr>
              <a:t>Steps to brushing teeth</a:t>
            </a:r>
            <a:r>
              <a:rPr lang="en-GB" sz="2500" dirty="0">
                <a:latin typeface="Lato" panose="020B0604020202020204" charset="0"/>
                <a:ea typeface="Lato" panose="020B0604020202020204" charset="0"/>
                <a:cs typeface="Lato" panose="020B0604020202020204" charset="0"/>
              </a:rPr>
              <a:t>) and draw a picture in each box</a:t>
            </a:r>
          </a:p>
        </p:txBody>
      </p:sp>
      <p:sp>
        <p:nvSpPr>
          <p:cNvPr id="4" name="Rectangle 3">
            <a:extLst>
              <a:ext uri="{FF2B5EF4-FFF2-40B4-BE49-F238E27FC236}">
                <a16:creationId xmlns:a16="http://schemas.microsoft.com/office/drawing/2014/main" xmlns="" id="{6757E0D7-231F-4FC5-8348-8391AE6B6058}"/>
              </a:ext>
            </a:extLst>
          </p:cNvPr>
          <p:cNvSpPr/>
          <p:nvPr/>
        </p:nvSpPr>
        <p:spPr>
          <a:xfrm>
            <a:off x="471391" y="327396"/>
            <a:ext cx="4939214" cy="769441"/>
          </a:xfrm>
          <a:prstGeom prst="rect">
            <a:avLst/>
          </a:prstGeom>
        </p:spPr>
        <p:txBody>
          <a:bodyPr wrap="square">
            <a:spAutoFit/>
          </a:bodyPr>
          <a:lstStyle/>
          <a:p>
            <a:pPr algn="ctr"/>
            <a:r>
              <a:rPr lang="en-GB" sz="4400" b="1" dirty="0">
                <a:solidFill>
                  <a:srgbClr val="95519E"/>
                </a:solidFill>
                <a:latin typeface="League Spartan" panose="00000800000000000000" pitchFamily="50" charset="0"/>
              </a:rPr>
              <a:t>Teeth brushing</a:t>
            </a:r>
            <a:endParaRPr lang="en-GB" sz="4400" b="1" dirty="0">
              <a:latin typeface="Lato" panose="020F0502020204030203"/>
            </a:endParaRPr>
          </a:p>
        </p:txBody>
      </p:sp>
      <p:pic>
        <p:nvPicPr>
          <p:cNvPr id="5" name="Picture 4">
            <a:extLst>
              <a:ext uri="{FF2B5EF4-FFF2-40B4-BE49-F238E27FC236}">
                <a16:creationId xmlns:a16="http://schemas.microsoft.com/office/drawing/2014/main" xmlns="" id="{BB1FE652-5710-4005-BCF4-F2373F66667C}"/>
              </a:ext>
            </a:extLst>
          </p:cNvPr>
          <p:cNvPicPr/>
          <p:nvPr/>
        </p:nvPicPr>
        <p:blipFill rotWithShape="1">
          <a:blip r:embed="rId3"/>
          <a:srcRect l="15255" t="15630" r="18253" b="13227"/>
          <a:stretch/>
        </p:blipFill>
        <p:spPr bwMode="auto">
          <a:xfrm>
            <a:off x="3898057" y="2719315"/>
            <a:ext cx="6880505" cy="3776356"/>
          </a:xfrm>
          <a:prstGeom prst="rect">
            <a:avLst/>
          </a:prstGeom>
          <a:ln>
            <a:noFill/>
          </a:ln>
          <a:extLst>
            <a:ext uri="{53640926-AAD7-44D8-BBD7-CCE9431645EC}">
              <a14:shadowObscured xmlns:a14="http://schemas.microsoft.com/office/drawing/2010/main"/>
            </a:ext>
          </a:extLst>
        </p:spPr>
      </p:pic>
      <p:pic>
        <p:nvPicPr>
          <p:cNvPr id="7" name="Picture 4" descr="Artistic, Bright, Color, Colored">
            <a:extLst>
              <a:ext uri="{FF2B5EF4-FFF2-40B4-BE49-F238E27FC236}">
                <a16:creationId xmlns:a16="http://schemas.microsoft.com/office/drawing/2014/main" xmlns="" id="{ECC5148F-60CB-4661-9CF8-AD95848CECAE}"/>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63236" y="3310020"/>
            <a:ext cx="3168842" cy="30971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xmlns="" id="{A6B4E635-CD74-499B-AD41-5A5FE9CAC2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30982" y="348840"/>
            <a:ext cx="1204021" cy="2185969"/>
          </a:xfrm>
          <a:prstGeom prst="rect">
            <a:avLst/>
          </a:prstGeom>
        </p:spPr>
      </p:pic>
    </p:spTree>
    <p:extLst>
      <p:ext uri="{BB962C8B-B14F-4D97-AF65-F5344CB8AC3E}">
        <p14:creationId xmlns:p14="http://schemas.microsoft.com/office/powerpoint/2010/main" val="348523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C4E662C7-FF78-4191-94A3-2AF9AEBB6839}"/>
              </a:ext>
            </a:extLst>
          </p:cNvPr>
          <p:cNvSpPr txBox="1"/>
          <p:nvPr/>
        </p:nvSpPr>
        <p:spPr>
          <a:xfrm>
            <a:off x="197349" y="304824"/>
            <a:ext cx="5165766" cy="769441"/>
          </a:xfrm>
          <a:prstGeom prst="rect">
            <a:avLst/>
          </a:prstGeom>
          <a:noFill/>
        </p:spPr>
        <p:txBody>
          <a:bodyPr wrap="square" rtlCol="0">
            <a:spAutoFit/>
          </a:bodyPr>
          <a:lstStyle/>
          <a:p>
            <a:pPr algn="ctr"/>
            <a:r>
              <a:rPr lang="en-GB" sz="4400" b="1" dirty="0">
                <a:solidFill>
                  <a:srgbClr val="95519E"/>
                </a:solidFill>
                <a:latin typeface="League Spartan" panose="00000800000000000000" pitchFamily="50" charset="0"/>
              </a:rPr>
              <a:t>Teeth brushing</a:t>
            </a:r>
            <a:endParaRPr lang="en-GB" sz="4400" b="1" dirty="0">
              <a:latin typeface="Lato" panose="020F0502020204030203"/>
            </a:endParaRPr>
          </a:p>
        </p:txBody>
      </p:sp>
      <p:pic>
        <p:nvPicPr>
          <p:cNvPr id="9" name="Picture 8">
            <a:extLst>
              <a:ext uri="{FF2B5EF4-FFF2-40B4-BE49-F238E27FC236}">
                <a16:creationId xmlns:a16="http://schemas.microsoft.com/office/drawing/2014/main" xmlns="" id="{C6688B30-3EB6-49F2-AAF2-1A6FBB849B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9462" y="172770"/>
            <a:ext cx="993078" cy="1802990"/>
          </a:xfrm>
          <a:prstGeom prst="rect">
            <a:avLst/>
          </a:prstGeom>
        </p:spPr>
      </p:pic>
      <p:pic>
        <p:nvPicPr>
          <p:cNvPr id="10" name="Picture 9" descr="Image result for teeth brushing technique steps kids">
            <a:extLst>
              <a:ext uri="{FF2B5EF4-FFF2-40B4-BE49-F238E27FC236}">
                <a16:creationId xmlns:a16="http://schemas.microsoft.com/office/drawing/2014/main" xmlns="" id="{8BB1DF04-617D-48FE-A9EA-FB65E3FE9CA8}"/>
              </a:ext>
            </a:extLst>
          </p:cNvPr>
          <p:cNvPicPr/>
          <p:nvPr/>
        </p:nvPicPr>
        <p:blipFill rotWithShape="1">
          <a:blip r:embed="rId4">
            <a:extLst>
              <a:ext uri="{28A0092B-C50C-407E-A947-70E740481C1C}">
                <a14:useLocalDpi xmlns:a14="http://schemas.microsoft.com/office/drawing/2010/main" val="0"/>
              </a:ext>
            </a:extLst>
          </a:blip>
          <a:srcRect l="4460" t="3501" r="51153" b="68490"/>
          <a:stretch/>
        </p:blipFill>
        <p:spPr bwMode="auto">
          <a:xfrm>
            <a:off x="419725" y="1639409"/>
            <a:ext cx="1661795" cy="1526540"/>
          </a:xfrm>
          <a:prstGeom prst="rect">
            <a:avLst/>
          </a:prstGeom>
          <a:noFill/>
          <a:ln>
            <a:noFill/>
          </a:ln>
          <a:extLst>
            <a:ext uri="{53640926-AAD7-44D8-BBD7-CCE9431645EC}">
              <a14:shadowObscured xmlns:a14="http://schemas.microsoft.com/office/drawing/2010/main"/>
            </a:ext>
          </a:extLst>
        </p:spPr>
      </p:pic>
      <p:pic>
        <p:nvPicPr>
          <p:cNvPr id="11" name="Picture 10" descr="Image result for teeth brushing technique steps kids">
            <a:extLst>
              <a:ext uri="{FF2B5EF4-FFF2-40B4-BE49-F238E27FC236}">
                <a16:creationId xmlns:a16="http://schemas.microsoft.com/office/drawing/2014/main" xmlns="" id="{133362C3-717B-42CA-BE1F-34BB2937508F}"/>
              </a:ext>
            </a:extLst>
          </p:cNvPr>
          <p:cNvPicPr/>
          <p:nvPr/>
        </p:nvPicPr>
        <p:blipFill rotWithShape="1">
          <a:blip r:embed="rId4">
            <a:extLst>
              <a:ext uri="{28A0092B-C50C-407E-A947-70E740481C1C}">
                <a14:useLocalDpi xmlns:a14="http://schemas.microsoft.com/office/drawing/2010/main" val="0"/>
              </a:ext>
            </a:extLst>
          </a:blip>
          <a:srcRect l="51183" t="3501" r="3365" b="68490"/>
          <a:stretch/>
        </p:blipFill>
        <p:spPr bwMode="auto">
          <a:xfrm>
            <a:off x="1288372" y="3451476"/>
            <a:ext cx="1701165" cy="1525905"/>
          </a:xfrm>
          <a:prstGeom prst="rect">
            <a:avLst/>
          </a:prstGeom>
          <a:noFill/>
          <a:ln>
            <a:noFill/>
          </a:ln>
          <a:extLst>
            <a:ext uri="{53640926-AAD7-44D8-BBD7-CCE9431645EC}">
              <a14:shadowObscured xmlns:a14="http://schemas.microsoft.com/office/drawing/2010/main"/>
            </a:ext>
          </a:extLst>
        </p:spPr>
      </p:pic>
      <p:pic>
        <p:nvPicPr>
          <p:cNvPr id="12" name="Picture 11" descr="Image result for teeth brushing technique steps kids">
            <a:extLst>
              <a:ext uri="{FF2B5EF4-FFF2-40B4-BE49-F238E27FC236}">
                <a16:creationId xmlns:a16="http://schemas.microsoft.com/office/drawing/2014/main" xmlns="" id="{9911B4F8-9D1D-4093-AAC4-D3093E136F09}"/>
              </a:ext>
            </a:extLst>
          </p:cNvPr>
          <p:cNvPicPr/>
          <p:nvPr/>
        </p:nvPicPr>
        <p:blipFill rotWithShape="1">
          <a:blip r:embed="rId4">
            <a:extLst>
              <a:ext uri="{28A0092B-C50C-407E-A947-70E740481C1C}">
                <a14:useLocalDpi xmlns:a14="http://schemas.microsoft.com/office/drawing/2010/main" val="0"/>
              </a:ext>
            </a:extLst>
          </a:blip>
          <a:srcRect l="4036" t="34428" r="50721" b="34787"/>
          <a:stretch/>
        </p:blipFill>
        <p:spPr bwMode="auto">
          <a:xfrm>
            <a:off x="3745378" y="4972736"/>
            <a:ext cx="1692910" cy="1676400"/>
          </a:xfrm>
          <a:prstGeom prst="rect">
            <a:avLst/>
          </a:prstGeom>
          <a:noFill/>
          <a:ln>
            <a:noFill/>
          </a:ln>
          <a:extLst>
            <a:ext uri="{53640926-AAD7-44D8-BBD7-CCE9431645EC}">
              <a14:shadowObscured xmlns:a14="http://schemas.microsoft.com/office/drawing/2010/main"/>
            </a:ext>
          </a:extLst>
        </p:spPr>
      </p:pic>
      <p:pic>
        <p:nvPicPr>
          <p:cNvPr id="13" name="Picture 12" descr="Image result for teeth brushing technique steps kids">
            <a:extLst>
              <a:ext uri="{FF2B5EF4-FFF2-40B4-BE49-F238E27FC236}">
                <a16:creationId xmlns:a16="http://schemas.microsoft.com/office/drawing/2014/main" xmlns="" id="{D0B7BF33-4A99-4ADB-9BE8-4800C67F0859}"/>
              </a:ext>
            </a:extLst>
          </p:cNvPr>
          <p:cNvPicPr/>
          <p:nvPr/>
        </p:nvPicPr>
        <p:blipFill rotWithShape="1">
          <a:blip r:embed="rId4">
            <a:extLst>
              <a:ext uri="{28A0092B-C50C-407E-A947-70E740481C1C}">
                <a14:useLocalDpi xmlns:a14="http://schemas.microsoft.com/office/drawing/2010/main" val="0"/>
              </a:ext>
            </a:extLst>
          </a:blip>
          <a:srcRect l="50357" t="34865" r="3123" b="35076"/>
          <a:stretch/>
        </p:blipFill>
        <p:spPr bwMode="auto">
          <a:xfrm>
            <a:off x="6753714" y="4972736"/>
            <a:ext cx="1740535" cy="1637030"/>
          </a:xfrm>
          <a:prstGeom prst="rect">
            <a:avLst/>
          </a:prstGeom>
          <a:noFill/>
          <a:ln>
            <a:noFill/>
          </a:ln>
          <a:extLst>
            <a:ext uri="{53640926-AAD7-44D8-BBD7-CCE9431645EC}">
              <a14:shadowObscured xmlns:a14="http://schemas.microsoft.com/office/drawing/2010/main"/>
            </a:ext>
          </a:extLst>
        </p:spPr>
      </p:pic>
      <p:pic>
        <p:nvPicPr>
          <p:cNvPr id="14" name="Picture 13" descr="Image result for teeth brushing technique steps kids">
            <a:extLst>
              <a:ext uri="{FF2B5EF4-FFF2-40B4-BE49-F238E27FC236}">
                <a16:creationId xmlns:a16="http://schemas.microsoft.com/office/drawing/2014/main" xmlns="" id="{F6A0AD5A-E493-475B-842F-81D892B97C25}"/>
              </a:ext>
            </a:extLst>
          </p:cNvPr>
          <p:cNvPicPr/>
          <p:nvPr/>
        </p:nvPicPr>
        <p:blipFill rotWithShape="1">
          <a:blip r:embed="rId4">
            <a:extLst>
              <a:ext uri="{28A0092B-C50C-407E-A947-70E740481C1C}">
                <a14:useLocalDpi xmlns:a14="http://schemas.microsoft.com/office/drawing/2010/main" val="0"/>
              </a:ext>
            </a:extLst>
          </a:blip>
          <a:srcRect l="4038" t="66822" r="51122" b="2528"/>
          <a:stretch/>
        </p:blipFill>
        <p:spPr bwMode="auto">
          <a:xfrm>
            <a:off x="9261566" y="3380039"/>
            <a:ext cx="1677035" cy="1668780"/>
          </a:xfrm>
          <a:prstGeom prst="rect">
            <a:avLst/>
          </a:prstGeom>
          <a:noFill/>
          <a:ln>
            <a:noFill/>
          </a:ln>
          <a:extLst>
            <a:ext uri="{53640926-AAD7-44D8-BBD7-CCE9431645EC}">
              <a14:shadowObscured xmlns:a14="http://schemas.microsoft.com/office/drawing/2010/main"/>
            </a:ext>
          </a:extLst>
        </p:spPr>
      </p:pic>
      <p:sp>
        <p:nvSpPr>
          <p:cNvPr id="16" name="TextBox 15">
            <a:extLst>
              <a:ext uri="{FF2B5EF4-FFF2-40B4-BE49-F238E27FC236}">
                <a16:creationId xmlns:a16="http://schemas.microsoft.com/office/drawing/2014/main" xmlns="" id="{21EC9890-C077-43AE-A0AD-188351DF666C}"/>
              </a:ext>
            </a:extLst>
          </p:cNvPr>
          <p:cNvSpPr txBox="1"/>
          <p:nvPr/>
        </p:nvSpPr>
        <p:spPr>
          <a:xfrm>
            <a:off x="3715243" y="2683883"/>
            <a:ext cx="5085294" cy="461665"/>
          </a:xfrm>
          <a:prstGeom prst="rect">
            <a:avLst/>
          </a:prstGeom>
          <a:noFill/>
        </p:spPr>
        <p:txBody>
          <a:bodyPr wrap="square" rtlCol="0">
            <a:spAutoFit/>
          </a:bodyPr>
          <a:lstStyle/>
          <a:p>
            <a:r>
              <a:rPr lang="en-GB" sz="2400" dirty="0">
                <a:latin typeface="Lato" panose="020F0502020204030203"/>
              </a:rPr>
              <a:t>Remember to brush for </a:t>
            </a:r>
            <a:r>
              <a:rPr lang="en-GB" sz="2400" b="1" dirty="0">
                <a:latin typeface="Lato" panose="020F0502020204030203"/>
              </a:rPr>
              <a:t>2 minutes</a:t>
            </a:r>
            <a:r>
              <a:rPr lang="en-GB" sz="2400" dirty="0">
                <a:latin typeface="Lato" panose="020F0502020204030203"/>
              </a:rPr>
              <a:t>!</a:t>
            </a:r>
          </a:p>
        </p:txBody>
      </p:sp>
      <p:sp>
        <p:nvSpPr>
          <p:cNvPr id="17" name="TextBox 16">
            <a:extLst>
              <a:ext uri="{FF2B5EF4-FFF2-40B4-BE49-F238E27FC236}">
                <a16:creationId xmlns:a16="http://schemas.microsoft.com/office/drawing/2014/main" xmlns="" id="{F8F32162-7D9C-4FEA-9556-29D5798D04DC}"/>
              </a:ext>
            </a:extLst>
          </p:cNvPr>
          <p:cNvSpPr txBox="1"/>
          <p:nvPr/>
        </p:nvSpPr>
        <p:spPr>
          <a:xfrm>
            <a:off x="8667639" y="1802514"/>
            <a:ext cx="3232533" cy="1200329"/>
          </a:xfrm>
          <a:prstGeom prst="rect">
            <a:avLst/>
          </a:prstGeom>
          <a:noFill/>
        </p:spPr>
        <p:txBody>
          <a:bodyPr wrap="square" rtlCol="0">
            <a:spAutoFit/>
          </a:bodyPr>
          <a:lstStyle/>
          <a:p>
            <a:pPr algn="ctr"/>
            <a:r>
              <a:rPr lang="en-GB" sz="2400" dirty="0">
                <a:latin typeface="Lato" panose="020F0502020204030203"/>
              </a:rPr>
              <a:t>Spit out the toothpaste after brushing</a:t>
            </a:r>
          </a:p>
        </p:txBody>
      </p:sp>
      <p:sp>
        <p:nvSpPr>
          <p:cNvPr id="4" name="TextBox 3">
            <a:extLst>
              <a:ext uri="{FF2B5EF4-FFF2-40B4-BE49-F238E27FC236}">
                <a16:creationId xmlns:a16="http://schemas.microsoft.com/office/drawing/2014/main" xmlns="" id="{BEDE0D58-341C-461E-9B7E-0360B9E40967}"/>
              </a:ext>
            </a:extLst>
          </p:cNvPr>
          <p:cNvSpPr txBox="1"/>
          <p:nvPr/>
        </p:nvSpPr>
        <p:spPr>
          <a:xfrm>
            <a:off x="3848141" y="2006323"/>
            <a:ext cx="4819498" cy="600164"/>
          </a:xfrm>
          <a:prstGeom prst="rect">
            <a:avLst/>
          </a:prstGeom>
          <a:noFill/>
        </p:spPr>
        <p:txBody>
          <a:bodyPr wrap="square" rtlCol="0">
            <a:spAutoFit/>
          </a:bodyPr>
          <a:lstStyle/>
          <a:p>
            <a:r>
              <a:rPr lang="en-GB" sz="3300" b="1" dirty="0">
                <a:latin typeface="Lato" panose="020B0604020202020204" charset="0"/>
                <a:ea typeface="Lato" panose="020B0604020202020204" charset="0"/>
                <a:cs typeface="Lato" panose="020B0604020202020204" charset="0"/>
              </a:rPr>
              <a:t>Let’s go over the steps!</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6809" y="3519496"/>
            <a:ext cx="2234481" cy="1396550"/>
          </a:xfrm>
          <a:prstGeom prst="rect">
            <a:avLst/>
          </a:prstGeom>
        </p:spPr>
      </p:pic>
    </p:spTree>
    <p:extLst>
      <p:ext uri="{BB962C8B-B14F-4D97-AF65-F5344CB8AC3E}">
        <p14:creationId xmlns:p14="http://schemas.microsoft.com/office/powerpoint/2010/main" val="266760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A671B456-1A61-43BD-BE0B-CDAF30E3EB2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17143" y="288026"/>
            <a:ext cx="1628413" cy="2004087"/>
          </a:xfrm>
        </p:spPr>
      </p:pic>
      <p:sp>
        <p:nvSpPr>
          <p:cNvPr id="7" name="Rectangle 6">
            <a:extLst>
              <a:ext uri="{FF2B5EF4-FFF2-40B4-BE49-F238E27FC236}">
                <a16:creationId xmlns:a16="http://schemas.microsoft.com/office/drawing/2014/main" xmlns="" id="{BEDC703E-6D0C-41BF-AC54-692ED2DEAD21}"/>
              </a:ext>
            </a:extLst>
          </p:cNvPr>
          <p:cNvSpPr/>
          <p:nvPr/>
        </p:nvSpPr>
        <p:spPr>
          <a:xfrm>
            <a:off x="5911960" y="1554032"/>
            <a:ext cx="5718144" cy="2785378"/>
          </a:xfrm>
          <a:prstGeom prst="rect">
            <a:avLst/>
          </a:prstGeom>
          <a:ln>
            <a:solidFill>
              <a:srgbClr val="95519E"/>
            </a:solidFill>
          </a:ln>
        </p:spPr>
        <p:txBody>
          <a:bodyPr wrap="square">
            <a:spAutoFit/>
          </a:bodyPr>
          <a:lstStyle/>
          <a:p>
            <a:pPr algn="just"/>
            <a:r>
              <a:rPr lang="en-GB" sz="2500" i="1" dirty="0">
                <a:latin typeface="Lato"/>
              </a:rPr>
              <a:t>Jamal is getting much better at brushing his teeth properly and his Dad has helped him. But sometimes, Jamal has been busy playing with his toys before bed and has forgotten to brush his teeth. One morning he wakes up and “Ouch!”, Jamal’s mouth is hurting a lot and is swollen.</a:t>
            </a:r>
            <a:endParaRPr lang="en-GB" sz="2500" i="1" dirty="0"/>
          </a:p>
        </p:txBody>
      </p:sp>
      <p:sp>
        <p:nvSpPr>
          <p:cNvPr id="8" name="Rectangle 7">
            <a:extLst>
              <a:ext uri="{FF2B5EF4-FFF2-40B4-BE49-F238E27FC236}">
                <a16:creationId xmlns:a16="http://schemas.microsoft.com/office/drawing/2014/main" xmlns="" id="{DB845EE0-0B5E-434F-9F6E-9DD66B0366A3}"/>
              </a:ext>
            </a:extLst>
          </p:cNvPr>
          <p:cNvSpPr/>
          <p:nvPr/>
        </p:nvSpPr>
        <p:spPr>
          <a:xfrm>
            <a:off x="220516" y="2632666"/>
            <a:ext cx="5432079" cy="861774"/>
          </a:xfrm>
          <a:prstGeom prst="rect">
            <a:avLst/>
          </a:prstGeom>
        </p:spPr>
        <p:txBody>
          <a:bodyPr wrap="square">
            <a:spAutoFit/>
          </a:bodyPr>
          <a:lstStyle/>
          <a:p>
            <a:r>
              <a:rPr lang="en-GB" sz="2500" b="1" dirty="0">
                <a:latin typeface="Lato"/>
              </a:rPr>
              <a:t>What is making Jamal’s mouth hurt?</a:t>
            </a:r>
            <a:endParaRPr lang="en-GB" sz="2500" b="1" dirty="0"/>
          </a:p>
        </p:txBody>
      </p:sp>
      <p:sp>
        <p:nvSpPr>
          <p:cNvPr id="9" name="Rectangle 8">
            <a:extLst>
              <a:ext uri="{FF2B5EF4-FFF2-40B4-BE49-F238E27FC236}">
                <a16:creationId xmlns:a16="http://schemas.microsoft.com/office/drawing/2014/main" xmlns="" id="{29420D2D-B2F1-4308-A05D-51D3813D227D}"/>
              </a:ext>
            </a:extLst>
          </p:cNvPr>
          <p:cNvSpPr/>
          <p:nvPr/>
        </p:nvSpPr>
        <p:spPr>
          <a:xfrm>
            <a:off x="244238" y="3651736"/>
            <a:ext cx="6521778" cy="477054"/>
          </a:xfrm>
          <a:prstGeom prst="rect">
            <a:avLst/>
          </a:prstGeom>
        </p:spPr>
        <p:txBody>
          <a:bodyPr wrap="square">
            <a:spAutoFit/>
          </a:bodyPr>
          <a:lstStyle/>
          <a:p>
            <a:r>
              <a:rPr lang="en-GB" sz="2500" b="1" dirty="0">
                <a:latin typeface="Lato"/>
              </a:rPr>
              <a:t>What should Jamal do next?</a:t>
            </a:r>
            <a:endParaRPr lang="en-GB" sz="2500" b="1" dirty="0"/>
          </a:p>
        </p:txBody>
      </p:sp>
      <p:sp>
        <p:nvSpPr>
          <p:cNvPr id="10" name="TextBox 9">
            <a:extLst>
              <a:ext uri="{FF2B5EF4-FFF2-40B4-BE49-F238E27FC236}">
                <a16:creationId xmlns:a16="http://schemas.microsoft.com/office/drawing/2014/main" xmlns="" id="{4E746B7A-6945-4BE0-8E0C-F57BB24C8432}"/>
              </a:ext>
            </a:extLst>
          </p:cNvPr>
          <p:cNvSpPr txBox="1"/>
          <p:nvPr/>
        </p:nvSpPr>
        <p:spPr>
          <a:xfrm>
            <a:off x="-501294" y="196408"/>
            <a:ext cx="3932644" cy="769441"/>
          </a:xfrm>
          <a:prstGeom prst="rect">
            <a:avLst/>
          </a:prstGeom>
          <a:noFill/>
        </p:spPr>
        <p:txBody>
          <a:bodyPr wrap="square" rtlCol="0">
            <a:spAutoFit/>
          </a:bodyPr>
          <a:lstStyle/>
          <a:p>
            <a:pPr algn="ctr"/>
            <a:r>
              <a:rPr lang="en-GB" sz="4400" b="1" dirty="0">
                <a:solidFill>
                  <a:srgbClr val="95519E"/>
                </a:solidFill>
                <a:latin typeface="League Spartan" panose="00000800000000000000" pitchFamily="50" charset="0"/>
              </a:rPr>
              <a:t>Ouch!</a:t>
            </a:r>
            <a:endParaRPr lang="en-GB" sz="4400" b="1" dirty="0">
              <a:latin typeface="Lato" panose="020F0502020204030203"/>
            </a:endParaRPr>
          </a:p>
        </p:txBody>
      </p:sp>
      <p:sp>
        <p:nvSpPr>
          <p:cNvPr id="2" name="Rectangle 1">
            <a:extLst>
              <a:ext uri="{FF2B5EF4-FFF2-40B4-BE49-F238E27FC236}">
                <a16:creationId xmlns:a16="http://schemas.microsoft.com/office/drawing/2014/main" xmlns="" id="{5B2BA1E3-AEEF-47C3-BEB7-F2D355D03106}"/>
              </a:ext>
            </a:extLst>
          </p:cNvPr>
          <p:cNvSpPr/>
          <p:nvPr/>
        </p:nvSpPr>
        <p:spPr>
          <a:xfrm>
            <a:off x="220516" y="4706515"/>
            <a:ext cx="9576728" cy="830997"/>
          </a:xfrm>
          <a:prstGeom prst="rect">
            <a:avLst/>
          </a:prstGeom>
        </p:spPr>
        <p:txBody>
          <a:bodyPr wrap="square">
            <a:spAutoFit/>
          </a:bodyPr>
          <a:lstStyle/>
          <a:p>
            <a:r>
              <a:rPr lang="en-GB" sz="2400" b="1" dirty="0">
                <a:latin typeface="Lato" panose="020B0604020202020204" charset="0"/>
                <a:ea typeface="Lato" panose="020B0604020202020204" charset="0"/>
                <a:cs typeface="Lato" panose="020B0604020202020204" charset="0"/>
              </a:rPr>
              <a:t>Jamal has forgotten to brush his teeth! What other reasons could there be for someone not brushing their teeth? </a:t>
            </a:r>
          </a:p>
        </p:txBody>
      </p:sp>
      <p:sp>
        <p:nvSpPr>
          <p:cNvPr id="4" name="Rectangle 3">
            <a:extLst>
              <a:ext uri="{FF2B5EF4-FFF2-40B4-BE49-F238E27FC236}">
                <a16:creationId xmlns:a16="http://schemas.microsoft.com/office/drawing/2014/main" xmlns="" id="{5AF2DDA3-806A-4368-9626-264700E7D4C1}"/>
              </a:ext>
            </a:extLst>
          </p:cNvPr>
          <p:cNvSpPr/>
          <p:nvPr/>
        </p:nvSpPr>
        <p:spPr>
          <a:xfrm>
            <a:off x="266386" y="5923643"/>
            <a:ext cx="11148865" cy="477054"/>
          </a:xfrm>
          <a:prstGeom prst="rect">
            <a:avLst/>
          </a:prstGeom>
        </p:spPr>
        <p:txBody>
          <a:bodyPr wrap="square">
            <a:spAutoFit/>
          </a:bodyPr>
          <a:lstStyle/>
          <a:p>
            <a:r>
              <a:rPr lang="en-GB" sz="2500" b="1" dirty="0">
                <a:latin typeface="Lato" panose="020B0604020202020204" charset="0"/>
                <a:ea typeface="Lato" panose="020B0604020202020204" charset="0"/>
                <a:cs typeface="Lato" panose="020B0604020202020204" charset="0"/>
              </a:rPr>
              <a:t>What could help Jamal to remember to brush his teeth twice every day? </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6879" y="407841"/>
            <a:ext cx="863225" cy="1146191"/>
          </a:xfrm>
          <a:prstGeom prst="rect">
            <a:avLst/>
          </a:prstGeom>
        </p:spPr>
      </p:pic>
    </p:spTree>
    <p:extLst>
      <p:ext uri="{BB962C8B-B14F-4D97-AF65-F5344CB8AC3E}">
        <p14:creationId xmlns:p14="http://schemas.microsoft.com/office/powerpoint/2010/main" val="37704886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TotalTime>
  <Words>445</Words>
  <Application>Microsoft Office PowerPoint</Application>
  <PresentationFormat>Custom</PresentationFormat>
  <Paragraphs>61</Paragraphs>
  <Slides>11</Slides>
  <Notes>7</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  Food and drink</vt:lpstr>
      <vt:lpstr>PowerPoint Presentation</vt:lpstr>
      <vt:lpstr>Can you help Jamal with brushing his teeth? Use the teeth brushing steps in your worksheet pack (Resource 2: Steps to brushing teeth) and draw a picture in each box</vt:lpstr>
      <vt:lpstr>PowerPoint Presentation</vt:lpstr>
      <vt:lpstr>PowerPoint Presentation</vt:lpstr>
      <vt:lpstr>Who can help?</vt:lpstr>
      <vt:lpstr>Keeping our teeth healthy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Lydia Stober</dc:creator>
  <cp:lastModifiedBy>Mrs C. Aspden</cp:lastModifiedBy>
  <cp:revision>41</cp:revision>
  <dcterms:created xsi:type="dcterms:W3CDTF">2020-03-26T09:10:08Z</dcterms:created>
  <dcterms:modified xsi:type="dcterms:W3CDTF">2020-04-30T08:25:25Z</dcterms:modified>
</cp:coreProperties>
</file>