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2" r:id="rId3"/>
    <p:sldId id="409" r:id="rId4"/>
    <p:sldId id="408" r:id="rId5"/>
    <p:sldId id="428" r:id="rId6"/>
    <p:sldId id="436" r:id="rId7"/>
    <p:sldId id="412" r:id="rId8"/>
    <p:sldId id="438" r:id="rId9"/>
    <p:sldId id="439" r:id="rId10"/>
    <p:sldId id="441" r:id="rId11"/>
    <p:sldId id="414" r:id="rId12"/>
    <p:sldId id="399" r:id="rId13"/>
    <p:sldId id="443" r:id="rId14"/>
    <p:sldId id="446" r:id="rId15"/>
    <p:sldId id="445" r:id="rId16"/>
    <p:sldId id="444" r:id="rId17"/>
    <p:sldId id="416" r:id="rId18"/>
    <p:sldId id="420" r:id="rId19"/>
    <p:sldId id="442" r:id="rId20"/>
    <p:sldId id="421" r:id="rId21"/>
    <p:sldId id="404" r:id="rId22"/>
    <p:sldId id="398" r:id="rId23"/>
    <p:sldId id="400" r:id="rId24"/>
    <p:sldId id="423" r:id="rId25"/>
    <p:sldId id="406"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39292"/>
    <a:srgbClr val="DEEBF7"/>
    <a:srgbClr val="8DA9EB"/>
    <a:srgbClr val="A6A6A6"/>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4" autoAdjust="0"/>
    <p:restoredTop sz="94660"/>
  </p:normalViewPr>
  <p:slideViewPr>
    <p:cSldViewPr snapToGrid="0">
      <p:cViewPr varScale="1">
        <p:scale>
          <a:sx n="70" d="100"/>
          <a:sy n="70" d="100"/>
        </p:scale>
        <p:origin x="9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B3017-D307-4180-93FB-1F6F61A650FB}" type="datetimeFigureOut">
              <a:rPr lang="en-GB" smtClean="0"/>
              <a:t>15/01/2018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77DB2-944B-4A99-97F0-7BD0BE38F6CB}" type="slidenum">
              <a:rPr lang="en-GB" smtClean="0"/>
              <a:t>‹#›</a:t>
            </a:fld>
            <a:endParaRPr lang="en-GB"/>
          </a:p>
        </p:txBody>
      </p:sp>
    </p:spTree>
    <p:extLst>
      <p:ext uri="{BB962C8B-B14F-4D97-AF65-F5344CB8AC3E}">
        <p14:creationId xmlns:p14="http://schemas.microsoft.com/office/powerpoint/2010/main" val="34676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children about their prior knowledge on negative numbers. Explain how and when negative numbers are used in real life (e.g. temperature).</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2</a:t>
            </a:fld>
            <a:endParaRPr lang="en-GB"/>
          </a:p>
        </p:txBody>
      </p:sp>
    </p:spTree>
    <p:extLst>
      <p:ext uri="{BB962C8B-B14F-4D97-AF65-F5344CB8AC3E}">
        <p14:creationId xmlns:p14="http://schemas.microsoft.com/office/powerpoint/2010/main" val="164470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children how to increase by the rule given.  Explain how when we increase by a number, it moves to the right as positive</a:t>
            </a:r>
            <a:r>
              <a:rPr lang="en-GB" baseline="0" dirty="0"/>
              <a:t> numbers increase to the right on a number line.  Explain that decreasing by a number means that the number moves to the left as negative numbers move to the left on a number line because they are the opposite of positive numbers.</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11</a:t>
            </a:fld>
            <a:endParaRPr lang="en-GB"/>
          </a:p>
        </p:txBody>
      </p:sp>
    </p:spTree>
    <p:extLst>
      <p:ext uri="{BB962C8B-B14F-4D97-AF65-F5344CB8AC3E}">
        <p14:creationId xmlns:p14="http://schemas.microsoft.com/office/powerpoint/2010/main" val="2571899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Children must match the correct numbers.</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12</a:t>
            </a:fld>
            <a:endParaRPr lang="en-GB"/>
          </a:p>
        </p:txBody>
      </p:sp>
    </p:spTree>
    <p:extLst>
      <p:ext uri="{BB962C8B-B14F-4D97-AF65-F5344CB8AC3E}">
        <p14:creationId xmlns:p14="http://schemas.microsoft.com/office/powerpoint/2010/main" val="307385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Explain to children that using a number line can help them with calculations. Go through the example above. </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13</a:t>
            </a:fld>
            <a:endParaRPr lang="en-GB"/>
          </a:p>
        </p:txBody>
      </p:sp>
    </p:spTree>
    <p:extLst>
      <p:ext uri="{BB962C8B-B14F-4D97-AF65-F5344CB8AC3E}">
        <p14:creationId xmlns:p14="http://schemas.microsoft.com/office/powerpoint/2010/main" val="77215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Explain to children that using a number line can help them with calculations. Go through the example above. Children should answer the questions on their whiteboards.</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14</a:t>
            </a:fld>
            <a:endParaRPr lang="en-GB"/>
          </a:p>
        </p:txBody>
      </p:sp>
    </p:spTree>
    <p:extLst>
      <p:ext uri="{BB962C8B-B14F-4D97-AF65-F5344CB8AC3E}">
        <p14:creationId xmlns:p14="http://schemas.microsoft.com/office/powerpoint/2010/main" val="426146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Explain to children that using a number line can help them with calculations. Go through the example above. Children should answer the questions on their whiteboards.</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15</a:t>
            </a:fld>
            <a:endParaRPr lang="en-GB"/>
          </a:p>
        </p:txBody>
      </p:sp>
    </p:spTree>
    <p:extLst>
      <p:ext uri="{BB962C8B-B14F-4D97-AF65-F5344CB8AC3E}">
        <p14:creationId xmlns:p14="http://schemas.microsoft.com/office/powerpoint/2010/main" val="184448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Explain to children that using a number line can help them with calculations. Go through the example above. Children should answer the questions on their whiteboards.</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16</a:t>
            </a:fld>
            <a:endParaRPr lang="en-GB"/>
          </a:p>
        </p:txBody>
      </p:sp>
    </p:spTree>
    <p:extLst>
      <p:ext uri="{BB962C8B-B14F-4D97-AF65-F5344CB8AC3E}">
        <p14:creationId xmlns:p14="http://schemas.microsoft.com/office/powerpoint/2010/main" val="11567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a:t>
            </a:r>
            <a:r>
              <a:rPr lang="en-GB" baseline="0" dirty="0"/>
              <a:t> through each of the negative number sums with the children.  Explain how to use a number line to work out sums initially until they are confident to work the answers without the use of a number line.</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17</a:t>
            </a:fld>
            <a:endParaRPr lang="en-GB"/>
          </a:p>
        </p:txBody>
      </p:sp>
    </p:spTree>
    <p:extLst>
      <p:ext uri="{BB962C8B-B14F-4D97-AF65-F5344CB8AC3E}">
        <p14:creationId xmlns:p14="http://schemas.microsoft.com/office/powerpoint/2010/main" val="2435481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to write on their whiteboards the temperature reading in Celsius.</a:t>
            </a:r>
          </a:p>
        </p:txBody>
      </p:sp>
      <p:sp>
        <p:nvSpPr>
          <p:cNvPr id="4" name="Slide Number Placeholder 3"/>
          <p:cNvSpPr>
            <a:spLocks noGrp="1"/>
          </p:cNvSpPr>
          <p:nvPr>
            <p:ph type="sldNum" sz="quarter" idx="10"/>
          </p:nvPr>
        </p:nvSpPr>
        <p:spPr/>
        <p:txBody>
          <a:bodyPr/>
          <a:lstStyle/>
          <a:p>
            <a:fld id="{FE677DB2-944B-4A99-97F0-7BD0BE38F6CB}" type="slidenum">
              <a:rPr lang="en-GB" smtClean="0"/>
              <a:t>18</a:t>
            </a:fld>
            <a:endParaRPr lang="en-GB"/>
          </a:p>
        </p:txBody>
      </p:sp>
    </p:spTree>
    <p:extLst>
      <p:ext uri="{BB962C8B-B14F-4D97-AF65-F5344CB8AC3E}">
        <p14:creationId xmlns:p14="http://schemas.microsoft.com/office/powerpoint/2010/main" val="1291693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the children to write on their whiteboards the temperature reading in Fahrenheit.</a:t>
            </a:r>
          </a:p>
          <a:p>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19</a:t>
            </a:fld>
            <a:endParaRPr lang="en-GB"/>
          </a:p>
        </p:txBody>
      </p:sp>
    </p:spTree>
    <p:extLst>
      <p:ext uri="{BB962C8B-B14F-4D97-AF65-F5344CB8AC3E}">
        <p14:creationId xmlns:p14="http://schemas.microsoft.com/office/powerpoint/2010/main" val="508663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On the first thermometer, </a:t>
            </a:r>
            <a:r>
              <a:rPr lang="en-GB" baseline="0"/>
              <a:t>demonstrate to the </a:t>
            </a:r>
            <a:r>
              <a:rPr lang="en-GB" baseline="0" dirty="0"/>
              <a:t>children how to colour the correct temperature.  Then ask for four volunteers to come to the board and colour each of the thermometers.  Explain to the children that the temperature could be in Celsius or Fahrenheit.</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20</a:t>
            </a:fld>
            <a:endParaRPr lang="en-GB"/>
          </a:p>
        </p:txBody>
      </p:sp>
    </p:spTree>
    <p:extLst>
      <p:ext uri="{BB962C8B-B14F-4D97-AF65-F5344CB8AC3E}">
        <p14:creationId xmlns:p14="http://schemas.microsoft.com/office/powerpoint/2010/main" val="86401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children about their prior knowledge on negative numbers. Explain how and when negative numbers are used in real life (e.g. temperature). Go through the number line on the board showing increments of 1. </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3</a:t>
            </a:fld>
            <a:endParaRPr lang="en-GB"/>
          </a:p>
        </p:txBody>
      </p:sp>
    </p:spTree>
    <p:extLst>
      <p:ext uri="{BB962C8B-B14F-4D97-AF65-F5344CB8AC3E}">
        <p14:creationId xmlns:p14="http://schemas.microsoft.com/office/powerpoint/2010/main" val="3241136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must</a:t>
            </a:r>
            <a:r>
              <a:rPr lang="en-GB" baseline="0" dirty="0"/>
              <a:t> provide an inequality sign for each question above. Children may need to recap what each inequality sign represents. </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21</a:t>
            </a:fld>
            <a:endParaRPr lang="en-GB"/>
          </a:p>
        </p:txBody>
      </p:sp>
    </p:spTree>
    <p:extLst>
      <p:ext uri="{BB962C8B-B14F-4D97-AF65-F5344CB8AC3E}">
        <p14:creationId xmlns:p14="http://schemas.microsoft.com/office/powerpoint/2010/main" val="193080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must fill in the table based on negative numbers.</a:t>
            </a:r>
            <a:r>
              <a:rPr lang="en-GB" baseline="0" dirty="0"/>
              <a:t> </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22</a:t>
            </a:fld>
            <a:endParaRPr lang="en-GB"/>
          </a:p>
        </p:txBody>
      </p:sp>
    </p:spTree>
    <p:extLst>
      <p:ext uri="{BB962C8B-B14F-4D97-AF65-F5344CB8AC3E}">
        <p14:creationId xmlns:p14="http://schemas.microsoft.com/office/powerpoint/2010/main" val="4279426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must work out the problem</a:t>
            </a:r>
            <a:r>
              <a:rPr lang="en-GB" baseline="0" dirty="0"/>
              <a:t> using their knowledge of negative numbers to reach their answers.</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23</a:t>
            </a:fld>
            <a:endParaRPr lang="en-GB"/>
          </a:p>
        </p:txBody>
      </p:sp>
    </p:spTree>
    <p:extLst>
      <p:ext uri="{BB962C8B-B14F-4D97-AF65-F5344CB8AC3E}">
        <p14:creationId xmlns:p14="http://schemas.microsoft.com/office/powerpoint/2010/main" val="4080191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must work out the problem</a:t>
            </a:r>
            <a:r>
              <a:rPr lang="en-GB" baseline="0" dirty="0"/>
              <a:t> using their knowledge of negative numbers to reach their answers.</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24</a:t>
            </a:fld>
            <a:endParaRPr lang="en-GB"/>
          </a:p>
        </p:txBody>
      </p:sp>
    </p:spTree>
    <p:extLst>
      <p:ext uri="{BB962C8B-B14F-4D97-AF65-F5344CB8AC3E}">
        <p14:creationId xmlns:p14="http://schemas.microsoft.com/office/powerpoint/2010/main" val="3357139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must identify if the statement is true or false </a:t>
            </a:r>
            <a:r>
              <a:rPr lang="en-GB" baseline="0" dirty="0"/>
              <a:t>and provide reasoning behind their answer. </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25</a:t>
            </a:fld>
            <a:endParaRPr lang="en-GB"/>
          </a:p>
        </p:txBody>
      </p:sp>
    </p:spTree>
    <p:extLst>
      <p:ext uri="{BB962C8B-B14F-4D97-AF65-F5344CB8AC3E}">
        <p14:creationId xmlns:p14="http://schemas.microsoft.com/office/powerpoint/2010/main" val="3556448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the terminology</a:t>
            </a:r>
            <a:r>
              <a:rPr lang="en-GB" baseline="0" dirty="0"/>
              <a:t> surrounding negative numbers. Optional: Children can write the definitions in their book for future reference. </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26</a:t>
            </a:fld>
            <a:endParaRPr lang="en-GB"/>
          </a:p>
        </p:txBody>
      </p:sp>
    </p:spTree>
    <p:extLst>
      <p:ext uri="{BB962C8B-B14F-4D97-AF65-F5344CB8AC3E}">
        <p14:creationId xmlns:p14="http://schemas.microsoft.com/office/powerpoint/2010/main" val="128983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children about their prior knowledge on negative numbers. Explain how and when negative numbers are used in real life (e.g. temperature). Go through the number line on the board showing increments of 3. </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4</a:t>
            </a:fld>
            <a:endParaRPr lang="en-GB"/>
          </a:p>
        </p:txBody>
      </p:sp>
    </p:spTree>
    <p:extLst>
      <p:ext uri="{BB962C8B-B14F-4D97-AF65-F5344CB8AC3E}">
        <p14:creationId xmlns:p14="http://schemas.microsoft.com/office/powerpoint/2010/main" val="94813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to write on their whiteboards, the numbers in order from the smallest to the largest. Ask them to complete this on their whiteboards.</a:t>
            </a:r>
          </a:p>
        </p:txBody>
      </p:sp>
      <p:sp>
        <p:nvSpPr>
          <p:cNvPr id="4" name="Slide Number Placeholder 3"/>
          <p:cNvSpPr>
            <a:spLocks noGrp="1"/>
          </p:cNvSpPr>
          <p:nvPr>
            <p:ph type="sldNum" sz="quarter" idx="10"/>
          </p:nvPr>
        </p:nvSpPr>
        <p:spPr/>
        <p:txBody>
          <a:bodyPr/>
          <a:lstStyle/>
          <a:p>
            <a:fld id="{FE677DB2-944B-4A99-97F0-7BD0BE38F6CB}" type="slidenum">
              <a:rPr lang="en-GB" smtClean="0"/>
              <a:t>5</a:t>
            </a:fld>
            <a:endParaRPr lang="en-GB"/>
          </a:p>
        </p:txBody>
      </p:sp>
    </p:spTree>
    <p:extLst>
      <p:ext uri="{BB962C8B-B14F-4D97-AF65-F5344CB8AC3E}">
        <p14:creationId xmlns:p14="http://schemas.microsoft.com/office/powerpoint/2010/main" val="1628635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to write on their whiteboards, the numbers in order from the largest to the smallest. Ask them to complete this on their whiteboards. Remind children to read the questions carefully (e.g. smallest to largest, largest to smallest)</a:t>
            </a:r>
          </a:p>
        </p:txBody>
      </p:sp>
      <p:sp>
        <p:nvSpPr>
          <p:cNvPr id="4" name="Slide Number Placeholder 3"/>
          <p:cNvSpPr>
            <a:spLocks noGrp="1"/>
          </p:cNvSpPr>
          <p:nvPr>
            <p:ph type="sldNum" sz="quarter" idx="10"/>
          </p:nvPr>
        </p:nvSpPr>
        <p:spPr/>
        <p:txBody>
          <a:bodyPr/>
          <a:lstStyle/>
          <a:p>
            <a:fld id="{FE677DB2-944B-4A99-97F0-7BD0BE38F6CB}" type="slidenum">
              <a:rPr lang="en-GB" smtClean="0"/>
              <a:t>6</a:t>
            </a:fld>
            <a:endParaRPr lang="en-GB"/>
          </a:p>
        </p:txBody>
      </p:sp>
    </p:spTree>
    <p:extLst>
      <p:ext uri="{BB962C8B-B14F-4D97-AF65-F5344CB8AC3E}">
        <p14:creationId xmlns:p14="http://schemas.microsoft.com/office/powerpoint/2010/main" val="175378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children how</a:t>
            </a:r>
            <a:r>
              <a:rPr lang="en-GB" baseline="0" dirty="0"/>
              <a:t> to work out the missing numbers on a number line, go through each answer to explain what increments the numbers increase by.</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7</a:t>
            </a:fld>
            <a:endParaRPr lang="en-GB"/>
          </a:p>
        </p:txBody>
      </p:sp>
    </p:spTree>
    <p:extLst>
      <p:ext uri="{BB962C8B-B14F-4D97-AF65-F5344CB8AC3E}">
        <p14:creationId xmlns:p14="http://schemas.microsoft.com/office/powerpoint/2010/main" val="355659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a:t>
            </a:r>
            <a:r>
              <a:rPr lang="en-GB" baseline="0" dirty="0"/>
              <a:t>to work out the missing numbers on a number line.</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8</a:t>
            </a:fld>
            <a:endParaRPr lang="en-GB"/>
          </a:p>
        </p:txBody>
      </p:sp>
    </p:spTree>
    <p:extLst>
      <p:ext uri="{BB962C8B-B14F-4D97-AF65-F5344CB8AC3E}">
        <p14:creationId xmlns:p14="http://schemas.microsoft.com/office/powerpoint/2010/main" val="207485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children how to increase by the rule given.  Explain how when we increase by a number, it moves to the right as positive</a:t>
            </a:r>
            <a:r>
              <a:rPr lang="en-GB" baseline="0" dirty="0"/>
              <a:t> numbers increase to the right on a number line.  Explain that decreasing by a number means that the number moves to the left as negative numbers move to the left on a number line because they are the opposite of positive numbers.</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9</a:t>
            </a:fld>
            <a:endParaRPr lang="en-GB"/>
          </a:p>
        </p:txBody>
      </p:sp>
    </p:spTree>
    <p:extLst>
      <p:ext uri="{BB962C8B-B14F-4D97-AF65-F5344CB8AC3E}">
        <p14:creationId xmlns:p14="http://schemas.microsoft.com/office/powerpoint/2010/main" val="21909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children how to increase by the rule given.  Explain how when we increase by a number, it moves to the right as positive</a:t>
            </a:r>
            <a:r>
              <a:rPr lang="en-GB" baseline="0" dirty="0"/>
              <a:t> numbers increase to the right on a number line.  Explain that decreasing by a number means that the number moves to the left as negative numbers move to the left on a number line because they are the opposite of positive numbers.</a:t>
            </a:r>
            <a:endParaRPr lang="en-GB" dirty="0"/>
          </a:p>
        </p:txBody>
      </p:sp>
      <p:sp>
        <p:nvSpPr>
          <p:cNvPr id="4" name="Slide Number Placeholder 3"/>
          <p:cNvSpPr>
            <a:spLocks noGrp="1"/>
          </p:cNvSpPr>
          <p:nvPr>
            <p:ph type="sldNum" sz="quarter" idx="10"/>
          </p:nvPr>
        </p:nvSpPr>
        <p:spPr/>
        <p:txBody>
          <a:bodyPr/>
          <a:lstStyle/>
          <a:p>
            <a:fld id="{FE677DB2-944B-4A99-97F0-7BD0BE38F6CB}" type="slidenum">
              <a:rPr lang="en-GB" smtClean="0"/>
              <a:t>10</a:t>
            </a:fld>
            <a:endParaRPr lang="en-GB"/>
          </a:p>
        </p:txBody>
      </p:sp>
    </p:spTree>
    <p:extLst>
      <p:ext uri="{BB962C8B-B14F-4D97-AF65-F5344CB8AC3E}">
        <p14:creationId xmlns:p14="http://schemas.microsoft.com/office/powerpoint/2010/main" val="345058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464E53-1F9A-4868-98D1-6450F6FB4F09}" type="datetimeFigureOut">
              <a:rPr lang="en-GB" smtClean="0"/>
              <a:t>15/01/2018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286356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464E53-1F9A-4868-98D1-6450F6FB4F09}" type="datetimeFigureOut">
              <a:rPr lang="en-GB" smtClean="0"/>
              <a:t>15/01/2018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92216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464E53-1F9A-4868-98D1-6450F6FB4F09}" type="datetimeFigureOut">
              <a:rPr lang="en-GB" smtClean="0"/>
              <a:t>15/01/2018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380865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464E53-1F9A-4868-98D1-6450F6FB4F09}" type="datetimeFigureOut">
              <a:rPr lang="en-GB" smtClean="0"/>
              <a:t>15/01/2018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285000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464E53-1F9A-4868-98D1-6450F6FB4F09}" type="datetimeFigureOut">
              <a:rPr lang="en-GB" smtClean="0"/>
              <a:t>15/01/2018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339206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0464E53-1F9A-4868-98D1-6450F6FB4F09}" type="datetimeFigureOut">
              <a:rPr lang="en-GB" smtClean="0"/>
              <a:t>15/01/2018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128540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464E53-1F9A-4868-98D1-6450F6FB4F09}" type="datetimeFigureOut">
              <a:rPr lang="en-GB" smtClean="0"/>
              <a:t>15/01/2018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392715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0464E53-1F9A-4868-98D1-6450F6FB4F09}" type="datetimeFigureOut">
              <a:rPr lang="en-GB" smtClean="0"/>
              <a:t>15/01/2018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192758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64E53-1F9A-4868-98D1-6450F6FB4F09}" type="datetimeFigureOut">
              <a:rPr lang="en-GB" smtClean="0"/>
              <a:t>15/01/2018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151892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464E53-1F9A-4868-98D1-6450F6FB4F09}" type="datetimeFigureOut">
              <a:rPr lang="en-GB" smtClean="0"/>
              <a:t>15/01/2018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100136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464E53-1F9A-4868-98D1-6450F6FB4F09}" type="datetimeFigureOut">
              <a:rPr lang="en-GB" smtClean="0"/>
              <a:t>15/01/2018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B63088-A5E1-485F-B49D-9918DFD2122A}" type="slidenum">
              <a:rPr lang="en-GB" smtClean="0"/>
              <a:t>‹#›</a:t>
            </a:fld>
            <a:endParaRPr lang="en-GB"/>
          </a:p>
        </p:txBody>
      </p:sp>
    </p:spTree>
    <p:extLst>
      <p:ext uri="{BB962C8B-B14F-4D97-AF65-F5344CB8AC3E}">
        <p14:creationId xmlns:p14="http://schemas.microsoft.com/office/powerpoint/2010/main" val="85807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64E53-1F9A-4868-98D1-6450F6FB4F09}" type="datetimeFigureOut">
              <a:rPr lang="en-GB" smtClean="0"/>
              <a:t>15/01/2018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63088-A5E1-485F-B49D-9918DFD2122A}" type="slidenum">
              <a:rPr lang="en-GB" smtClean="0"/>
              <a:t>‹#›</a:t>
            </a:fld>
            <a:endParaRPr lang="en-GB"/>
          </a:p>
        </p:txBody>
      </p:sp>
    </p:spTree>
    <p:extLst>
      <p:ext uri="{BB962C8B-B14F-4D97-AF65-F5344CB8AC3E}">
        <p14:creationId xmlns:p14="http://schemas.microsoft.com/office/powerpoint/2010/main" val="770263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0DF45D3F-3A14-46C2-86A3-AEBE95EEA7CA}"/>
              </a:ext>
            </a:extLst>
          </p:cNvPr>
          <p:cNvGrpSpPr/>
          <p:nvPr/>
        </p:nvGrpSpPr>
        <p:grpSpPr>
          <a:xfrm>
            <a:off x="0" y="0"/>
            <a:ext cx="12192000" cy="6864626"/>
            <a:chOff x="0" y="0"/>
            <a:chExt cx="12192000" cy="6864626"/>
          </a:xfrm>
        </p:grpSpPr>
        <p:pic>
          <p:nvPicPr>
            <p:cNvPr id="15" name="Picture 14">
              <a:extLst>
                <a:ext uri="{FF2B5EF4-FFF2-40B4-BE49-F238E27FC236}">
                  <a16:creationId xmlns:a16="http://schemas.microsoft.com/office/drawing/2014/main" xmlns="" id="{A33BDF79-7EF1-4D5D-AA69-CE24D216233B}"/>
                </a:ext>
              </a:extLst>
            </p:cNvPr>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16" name="Picture 15">
              <a:extLst>
                <a:ext uri="{FF2B5EF4-FFF2-40B4-BE49-F238E27FC236}">
                  <a16:creationId xmlns:a16="http://schemas.microsoft.com/office/drawing/2014/main" xmlns="" id="{A8983E01-8191-445A-AA68-8F26E08B33D7}"/>
                </a:ext>
              </a:extLst>
            </p:cNvPr>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17" name="Picture 16">
              <a:extLst>
                <a:ext uri="{FF2B5EF4-FFF2-40B4-BE49-F238E27FC236}">
                  <a16:creationId xmlns:a16="http://schemas.microsoft.com/office/drawing/2014/main" xmlns="" id="{A17F66D8-B023-43C5-A510-1F58AECE88B4}"/>
                </a:ext>
              </a:extLst>
            </p:cNvPr>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18" name="Picture 17">
              <a:extLst>
                <a:ext uri="{FF2B5EF4-FFF2-40B4-BE49-F238E27FC236}">
                  <a16:creationId xmlns:a16="http://schemas.microsoft.com/office/drawing/2014/main" xmlns="" id="{EBF10BC6-2209-45B1-BE99-3F36A03DE84A}"/>
                </a:ext>
              </a:extLst>
            </p:cNvPr>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19" name="Rectangle 18">
            <a:extLst>
              <a:ext uri="{FF2B5EF4-FFF2-40B4-BE49-F238E27FC236}">
                <a16:creationId xmlns:a16="http://schemas.microsoft.com/office/drawing/2014/main" xmlns="" id="{1D82874A-ABA1-428C-B7F2-91ED4F150A8D}"/>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455364" y="5825911"/>
            <a:ext cx="5480487" cy="657589"/>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latin typeface="Arial Rounded MT Bold" panose="020F0704030504030204" pitchFamily="34" charset="0"/>
                <a:ea typeface="Sweetness" panose="02000603000000000000" pitchFamily="2" charset="0"/>
              </a:rPr>
              <a:t>Number – Number &amp; Place Value</a:t>
            </a:r>
          </a:p>
        </p:txBody>
      </p:sp>
      <p:sp>
        <p:nvSpPr>
          <p:cNvPr id="9" name="Rectangle 8"/>
          <p:cNvSpPr/>
          <p:nvPr/>
        </p:nvSpPr>
        <p:spPr>
          <a:xfrm>
            <a:off x="455364" y="413657"/>
            <a:ext cx="3766458" cy="696686"/>
          </a:xfrm>
          <a:prstGeom prst="rect">
            <a:avLst/>
          </a:prstGeom>
          <a:solidFill>
            <a:schemeClr val="accent5">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Segoe UI Black" panose="020B0A02040204020203" pitchFamily="34" charset="0"/>
                <a:ea typeface="Segoe UI Black" panose="020B0A02040204020203" pitchFamily="34" charset="0"/>
                <a:cs typeface="Segoe UI Black" panose="020B0A02040204020203" pitchFamily="34" charset="0"/>
              </a:rPr>
              <a:t>KS2 MATHS</a:t>
            </a:r>
          </a:p>
        </p:txBody>
      </p:sp>
      <p:sp>
        <p:nvSpPr>
          <p:cNvPr id="10" name="Rectangle 9"/>
          <p:cNvSpPr/>
          <p:nvPr/>
        </p:nvSpPr>
        <p:spPr>
          <a:xfrm>
            <a:off x="7687578" y="5670096"/>
            <a:ext cx="2590800" cy="696686"/>
          </a:xfrm>
          <a:prstGeom prst="rect">
            <a:avLst/>
          </a:prstGeom>
          <a:solidFill>
            <a:srgbClr val="FF66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Segoe UI Black" panose="020B0A02040204020203" pitchFamily="34" charset="0"/>
                <a:ea typeface="Segoe UI Black" panose="020B0A02040204020203" pitchFamily="34" charset="0"/>
                <a:cs typeface="Segoe UI Black" panose="020B0A02040204020203" pitchFamily="34" charset="0"/>
              </a:rPr>
              <a:t>YEAR 4</a:t>
            </a:r>
          </a:p>
        </p:txBody>
      </p:sp>
      <p:sp>
        <p:nvSpPr>
          <p:cNvPr id="11" name="Rectangle 10"/>
          <p:cNvSpPr/>
          <p:nvPr/>
        </p:nvSpPr>
        <p:spPr>
          <a:xfrm>
            <a:off x="10260427" y="5670096"/>
            <a:ext cx="1521098" cy="696686"/>
          </a:xfrm>
          <a:prstGeom prst="rect">
            <a:avLst/>
          </a:prstGeom>
          <a:solidFill>
            <a:srgbClr val="FFFF6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rPr>
              <a:t>NEW - 2014 curriculum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472" y="5445092"/>
            <a:ext cx="1146694" cy="1146694"/>
          </a:xfrm>
          <a:prstGeom prst="rect">
            <a:avLst/>
          </a:prstGeom>
        </p:spPr>
      </p:pic>
      <p:sp>
        <p:nvSpPr>
          <p:cNvPr id="13" name="Title 1"/>
          <p:cNvSpPr txBox="1">
            <a:spLocks/>
          </p:cNvSpPr>
          <p:nvPr/>
        </p:nvSpPr>
        <p:spPr>
          <a:xfrm>
            <a:off x="944136" y="2113882"/>
            <a:ext cx="10271613"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3600" dirty="0">
                <a:latin typeface="Arial Rounded MT Bold" panose="020F0704030504030204" pitchFamily="34" charset="0"/>
              </a:rPr>
              <a:t>Count backwards through zero to include negative numbers</a:t>
            </a:r>
            <a:endParaRPr lang="en-GB" sz="4400" dirty="0">
              <a:latin typeface="Arial Rounded MT Bold" panose="020F0704030504030204" pitchFamily="34" charset="0"/>
            </a:endParaRPr>
          </a:p>
        </p:txBody>
      </p:sp>
      <p:sp>
        <p:nvSpPr>
          <p:cNvPr id="20"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Tree>
    <p:extLst>
      <p:ext uri="{BB962C8B-B14F-4D97-AF65-F5344CB8AC3E}">
        <p14:creationId xmlns:p14="http://schemas.microsoft.com/office/powerpoint/2010/main" val="1345355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increase by 7</a:t>
            </a: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Carry on the sequence:</a:t>
            </a:r>
          </a:p>
        </p:txBody>
      </p:sp>
      <p:sp>
        <p:nvSpPr>
          <p:cNvPr id="11"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7" name="Arrow: Chevron 84"/>
          <p:cNvSpPr/>
          <p:nvPr/>
        </p:nvSpPr>
        <p:spPr>
          <a:xfrm>
            <a:off x="6484122" y="3384030"/>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21" name="Arrow: Chevron 84"/>
          <p:cNvSpPr/>
          <p:nvPr/>
        </p:nvSpPr>
        <p:spPr>
          <a:xfrm>
            <a:off x="8178245" y="3384030"/>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22" name="Arrow: Chevron 84"/>
          <p:cNvSpPr/>
          <p:nvPr/>
        </p:nvSpPr>
        <p:spPr>
          <a:xfrm>
            <a:off x="9859540" y="3384031"/>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23" name="Arrow: Chevron 84"/>
          <p:cNvSpPr/>
          <p:nvPr/>
        </p:nvSpPr>
        <p:spPr>
          <a:xfrm>
            <a:off x="4789999" y="3384030"/>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24" name="Rectangle 23"/>
          <p:cNvSpPr/>
          <p:nvPr/>
        </p:nvSpPr>
        <p:spPr>
          <a:xfrm>
            <a:off x="1022853" y="1645854"/>
            <a:ext cx="10167582" cy="954107"/>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Determine what each number decreases by and carry on the sequence.</a:t>
            </a:r>
            <a:endParaRPr lang="en-GB" sz="2800" dirty="0">
              <a:latin typeface="Arial Rounded MT Bold" panose="020F0704030504030204" pitchFamily="34" charset="0"/>
            </a:endParaRPr>
          </a:p>
        </p:txBody>
      </p:sp>
      <p:sp>
        <p:nvSpPr>
          <p:cNvPr id="25" name="TextBox 24"/>
          <p:cNvSpPr txBox="1"/>
          <p:nvPr/>
        </p:nvSpPr>
        <p:spPr>
          <a:xfrm>
            <a:off x="631848" y="3431617"/>
            <a:ext cx="959005" cy="646331"/>
          </a:xfrm>
          <a:prstGeom prst="rect">
            <a:avLst/>
          </a:prstGeom>
          <a:noFill/>
        </p:spPr>
        <p:txBody>
          <a:bodyPr wrap="square" rtlCol="0" anchor="ctr">
            <a:spAutoFit/>
          </a:bodyPr>
          <a:lstStyle/>
          <a:p>
            <a:pPr algn="ctr"/>
            <a:r>
              <a:rPr lang="en-GB" sz="3600" dirty="0"/>
              <a:t>5</a:t>
            </a:r>
          </a:p>
        </p:txBody>
      </p:sp>
      <p:cxnSp>
        <p:nvCxnSpPr>
          <p:cNvPr id="5" name="Straight Arrow Connector 4"/>
          <p:cNvCxnSpPr/>
          <p:nvPr/>
        </p:nvCxnSpPr>
        <p:spPr>
          <a:xfrm flipV="1">
            <a:off x="1563985" y="3754782"/>
            <a:ext cx="483607" cy="6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Arrow: Chevron 84"/>
          <p:cNvSpPr/>
          <p:nvPr/>
        </p:nvSpPr>
        <p:spPr>
          <a:xfrm>
            <a:off x="6484122" y="4697423"/>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30" name="Arrow: Chevron 84"/>
          <p:cNvSpPr/>
          <p:nvPr/>
        </p:nvSpPr>
        <p:spPr>
          <a:xfrm>
            <a:off x="8178245" y="4697423"/>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31" name="Arrow: Chevron 84"/>
          <p:cNvSpPr/>
          <p:nvPr/>
        </p:nvSpPr>
        <p:spPr>
          <a:xfrm>
            <a:off x="9859540" y="4697424"/>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32" name="Arrow: Chevron 84"/>
          <p:cNvSpPr/>
          <p:nvPr/>
        </p:nvSpPr>
        <p:spPr>
          <a:xfrm>
            <a:off x="4789999" y="4697423"/>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33" name="TextBox 32"/>
          <p:cNvSpPr txBox="1"/>
          <p:nvPr/>
        </p:nvSpPr>
        <p:spPr>
          <a:xfrm>
            <a:off x="631848" y="4745010"/>
            <a:ext cx="959005" cy="646331"/>
          </a:xfrm>
          <a:prstGeom prst="rect">
            <a:avLst/>
          </a:prstGeom>
          <a:noFill/>
        </p:spPr>
        <p:txBody>
          <a:bodyPr wrap="square" rtlCol="0" anchor="ctr">
            <a:spAutoFit/>
          </a:bodyPr>
          <a:lstStyle/>
          <a:p>
            <a:pPr algn="ctr"/>
            <a:r>
              <a:rPr lang="en-GB" sz="3600" dirty="0"/>
              <a:t>- 10</a:t>
            </a:r>
          </a:p>
        </p:txBody>
      </p:sp>
      <p:cxnSp>
        <p:nvCxnSpPr>
          <p:cNvPr id="35" name="Straight Arrow Connector 34"/>
          <p:cNvCxnSpPr/>
          <p:nvPr/>
        </p:nvCxnSpPr>
        <p:spPr>
          <a:xfrm flipV="1">
            <a:off x="1563985" y="5068175"/>
            <a:ext cx="483607" cy="6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55431" y="3437336"/>
            <a:ext cx="959005" cy="646331"/>
          </a:xfrm>
          <a:prstGeom prst="rect">
            <a:avLst/>
          </a:prstGeom>
          <a:noFill/>
        </p:spPr>
        <p:txBody>
          <a:bodyPr wrap="square" rtlCol="0" anchor="ctr">
            <a:spAutoFit/>
          </a:bodyPr>
          <a:lstStyle/>
          <a:p>
            <a:pPr algn="ctr"/>
            <a:r>
              <a:rPr lang="en-GB" sz="3600" dirty="0">
                <a:solidFill>
                  <a:srgbClr val="FF0000"/>
                </a:solidFill>
              </a:rPr>
              <a:t>- 10</a:t>
            </a:r>
          </a:p>
        </p:txBody>
      </p:sp>
      <p:sp>
        <p:nvSpPr>
          <p:cNvPr id="27" name="TextBox 26"/>
          <p:cNvSpPr txBox="1"/>
          <p:nvPr/>
        </p:nvSpPr>
        <p:spPr>
          <a:xfrm>
            <a:off x="6822935" y="3463855"/>
            <a:ext cx="959005" cy="646331"/>
          </a:xfrm>
          <a:prstGeom prst="rect">
            <a:avLst/>
          </a:prstGeom>
          <a:noFill/>
        </p:spPr>
        <p:txBody>
          <a:bodyPr wrap="square" rtlCol="0" anchor="ctr">
            <a:spAutoFit/>
          </a:bodyPr>
          <a:lstStyle/>
          <a:p>
            <a:pPr algn="ctr"/>
            <a:r>
              <a:rPr lang="en-GB" sz="3600" dirty="0">
                <a:solidFill>
                  <a:srgbClr val="FF0000"/>
                </a:solidFill>
              </a:rPr>
              <a:t>- 15</a:t>
            </a:r>
          </a:p>
        </p:txBody>
      </p:sp>
      <p:sp>
        <p:nvSpPr>
          <p:cNvPr id="28" name="TextBox 27"/>
          <p:cNvSpPr txBox="1"/>
          <p:nvPr/>
        </p:nvSpPr>
        <p:spPr>
          <a:xfrm>
            <a:off x="8546616" y="3465455"/>
            <a:ext cx="959005" cy="646331"/>
          </a:xfrm>
          <a:prstGeom prst="rect">
            <a:avLst/>
          </a:prstGeom>
          <a:noFill/>
        </p:spPr>
        <p:txBody>
          <a:bodyPr wrap="square" rtlCol="0" anchor="ctr">
            <a:spAutoFit/>
          </a:bodyPr>
          <a:lstStyle/>
          <a:p>
            <a:pPr algn="ctr"/>
            <a:r>
              <a:rPr lang="en-GB" sz="3600" dirty="0">
                <a:solidFill>
                  <a:srgbClr val="FF0000"/>
                </a:solidFill>
              </a:rPr>
              <a:t>- 20</a:t>
            </a:r>
          </a:p>
        </p:txBody>
      </p:sp>
      <p:sp>
        <p:nvSpPr>
          <p:cNvPr id="36" name="TextBox 35"/>
          <p:cNvSpPr txBox="1"/>
          <p:nvPr/>
        </p:nvSpPr>
        <p:spPr>
          <a:xfrm>
            <a:off x="10231430" y="3435318"/>
            <a:ext cx="959005" cy="646331"/>
          </a:xfrm>
          <a:prstGeom prst="rect">
            <a:avLst/>
          </a:prstGeom>
          <a:noFill/>
        </p:spPr>
        <p:txBody>
          <a:bodyPr wrap="square" rtlCol="0" anchor="ctr">
            <a:spAutoFit/>
          </a:bodyPr>
          <a:lstStyle/>
          <a:p>
            <a:pPr algn="ctr"/>
            <a:r>
              <a:rPr lang="en-GB" sz="3600" dirty="0">
                <a:solidFill>
                  <a:srgbClr val="FF0000"/>
                </a:solidFill>
              </a:rPr>
              <a:t>- 25</a:t>
            </a:r>
          </a:p>
        </p:txBody>
      </p:sp>
      <p:sp>
        <p:nvSpPr>
          <p:cNvPr id="37" name="TextBox 36"/>
          <p:cNvSpPr txBox="1"/>
          <p:nvPr/>
        </p:nvSpPr>
        <p:spPr>
          <a:xfrm>
            <a:off x="5155431" y="4770811"/>
            <a:ext cx="959005" cy="646331"/>
          </a:xfrm>
          <a:prstGeom prst="rect">
            <a:avLst/>
          </a:prstGeom>
          <a:noFill/>
        </p:spPr>
        <p:txBody>
          <a:bodyPr wrap="square" rtlCol="0" anchor="ctr">
            <a:spAutoFit/>
          </a:bodyPr>
          <a:lstStyle/>
          <a:p>
            <a:pPr algn="ctr"/>
            <a:r>
              <a:rPr lang="en-GB" sz="3600" dirty="0">
                <a:solidFill>
                  <a:srgbClr val="FF0000"/>
                </a:solidFill>
              </a:rPr>
              <a:t>- 31</a:t>
            </a:r>
          </a:p>
        </p:txBody>
      </p:sp>
      <p:sp>
        <p:nvSpPr>
          <p:cNvPr id="38" name="TextBox 37"/>
          <p:cNvSpPr txBox="1"/>
          <p:nvPr/>
        </p:nvSpPr>
        <p:spPr>
          <a:xfrm>
            <a:off x="6822935" y="4747563"/>
            <a:ext cx="959005" cy="646331"/>
          </a:xfrm>
          <a:prstGeom prst="rect">
            <a:avLst/>
          </a:prstGeom>
          <a:noFill/>
        </p:spPr>
        <p:txBody>
          <a:bodyPr wrap="square" rtlCol="0" anchor="ctr">
            <a:spAutoFit/>
          </a:bodyPr>
          <a:lstStyle/>
          <a:p>
            <a:pPr algn="ctr"/>
            <a:r>
              <a:rPr lang="en-GB" sz="3600" dirty="0">
                <a:solidFill>
                  <a:srgbClr val="FF0000"/>
                </a:solidFill>
              </a:rPr>
              <a:t>- 38</a:t>
            </a:r>
          </a:p>
        </p:txBody>
      </p:sp>
      <p:sp>
        <p:nvSpPr>
          <p:cNvPr id="39" name="TextBox 38"/>
          <p:cNvSpPr txBox="1"/>
          <p:nvPr/>
        </p:nvSpPr>
        <p:spPr>
          <a:xfrm>
            <a:off x="8537211" y="4749791"/>
            <a:ext cx="959005" cy="646331"/>
          </a:xfrm>
          <a:prstGeom prst="rect">
            <a:avLst/>
          </a:prstGeom>
          <a:noFill/>
        </p:spPr>
        <p:txBody>
          <a:bodyPr wrap="square" rtlCol="0" anchor="ctr">
            <a:spAutoFit/>
          </a:bodyPr>
          <a:lstStyle/>
          <a:p>
            <a:pPr algn="ctr"/>
            <a:r>
              <a:rPr lang="en-GB" sz="3600" dirty="0">
                <a:solidFill>
                  <a:srgbClr val="FF0000"/>
                </a:solidFill>
              </a:rPr>
              <a:t>- 45</a:t>
            </a:r>
          </a:p>
        </p:txBody>
      </p:sp>
      <p:sp>
        <p:nvSpPr>
          <p:cNvPr id="40" name="TextBox 39"/>
          <p:cNvSpPr txBox="1"/>
          <p:nvPr/>
        </p:nvSpPr>
        <p:spPr>
          <a:xfrm>
            <a:off x="10239877" y="4741728"/>
            <a:ext cx="959005" cy="646331"/>
          </a:xfrm>
          <a:prstGeom prst="rect">
            <a:avLst/>
          </a:prstGeom>
          <a:noFill/>
        </p:spPr>
        <p:txBody>
          <a:bodyPr wrap="square" rtlCol="0" anchor="ctr">
            <a:spAutoFit/>
          </a:bodyPr>
          <a:lstStyle/>
          <a:p>
            <a:pPr algn="ctr"/>
            <a:r>
              <a:rPr lang="en-GB" sz="3600" dirty="0">
                <a:solidFill>
                  <a:srgbClr val="FF0000"/>
                </a:solidFill>
              </a:rPr>
              <a:t>- 52</a:t>
            </a:r>
          </a:p>
        </p:txBody>
      </p:sp>
      <p:sp>
        <p:nvSpPr>
          <p:cNvPr id="42" name="TextBox 41"/>
          <p:cNvSpPr txBox="1"/>
          <p:nvPr/>
        </p:nvSpPr>
        <p:spPr>
          <a:xfrm>
            <a:off x="2132573" y="3428336"/>
            <a:ext cx="959005" cy="646331"/>
          </a:xfrm>
          <a:prstGeom prst="rect">
            <a:avLst/>
          </a:prstGeom>
          <a:noFill/>
        </p:spPr>
        <p:txBody>
          <a:bodyPr wrap="square" rtlCol="0" anchor="ctr">
            <a:spAutoFit/>
          </a:bodyPr>
          <a:lstStyle/>
          <a:p>
            <a:pPr algn="ctr"/>
            <a:r>
              <a:rPr lang="en-GB" sz="3600" dirty="0"/>
              <a:t>0</a:t>
            </a:r>
          </a:p>
        </p:txBody>
      </p:sp>
      <p:cxnSp>
        <p:nvCxnSpPr>
          <p:cNvPr id="48" name="Straight Arrow Connector 47"/>
          <p:cNvCxnSpPr/>
          <p:nvPr/>
        </p:nvCxnSpPr>
        <p:spPr>
          <a:xfrm flipV="1">
            <a:off x="3064710" y="3751501"/>
            <a:ext cx="483607" cy="6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132573" y="4741729"/>
            <a:ext cx="959005" cy="646331"/>
          </a:xfrm>
          <a:prstGeom prst="rect">
            <a:avLst/>
          </a:prstGeom>
          <a:noFill/>
        </p:spPr>
        <p:txBody>
          <a:bodyPr wrap="square" rtlCol="0" anchor="ctr">
            <a:spAutoFit/>
          </a:bodyPr>
          <a:lstStyle/>
          <a:p>
            <a:pPr algn="ctr"/>
            <a:r>
              <a:rPr lang="en-GB" sz="3600" dirty="0"/>
              <a:t>- 17</a:t>
            </a:r>
          </a:p>
        </p:txBody>
      </p:sp>
      <p:cxnSp>
        <p:nvCxnSpPr>
          <p:cNvPr id="50" name="Straight Arrow Connector 49"/>
          <p:cNvCxnSpPr/>
          <p:nvPr/>
        </p:nvCxnSpPr>
        <p:spPr>
          <a:xfrm flipV="1">
            <a:off x="3064710" y="5064894"/>
            <a:ext cx="483607" cy="6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08588" y="3435318"/>
            <a:ext cx="959005" cy="646331"/>
          </a:xfrm>
          <a:prstGeom prst="rect">
            <a:avLst/>
          </a:prstGeom>
          <a:noFill/>
        </p:spPr>
        <p:txBody>
          <a:bodyPr wrap="square" rtlCol="0" anchor="ctr">
            <a:spAutoFit/>
          </a:bodyPr>
          <a:lstStyle/>
          <a:p>
            <a:pPr algn="ctr"/>
            <a:r>
              <a:rPr lang="en-GB" sz="3600" dirty="0"/>
              <a:t>- 5</a:t>
            </a:r>
          </a:p>
        </p:txBody>
      </p:sp>
      <p:sp>
        <p:nvSpPr>
          <p:cNvPr id="52" name="TextBox 51"/>
          <p:cNvSpPr txBox="1"/>
          <p:nvPr/>
        </p:nvSpPr>
        <p:spPr>
          <a:xfrm>
            <a:off x="3608588" y="4748711"/>
            <a:ext cx="959005" cy="646331"/>
          </a:xfrm>
          <a:prstGeom prst="rect">
            <a:avLst/>
          </a:prstGeom>
          <a:noFill/>
        </p:spPr>
        <p:txBody>
          <a:bodyPr wrap="square" rtlCol="0" anchor="ctr">
            <a:spAutoFit/>
          </a:bodyPr>
          <a:lstStyle/>
          <a:p>
            <a:pPr algn="ctr"/>
            <a:r>
              <a:rPr lang="en-GB" sz="3600" dirty="0"/>
              <a:t>- 24</a:t>
            </a:r>
          </a:p>
        </p:txBody>
      </p:sp>
    </p:spTree>
    <p:extLst>
      <p:ext uri="{BB962C8B-B14F-4D97-AF65-F5344CB8AC3E}">
        <p14:creationId xmlns:p14="http://schemas.microsoft.com/office/powerpoint/2010/main" val="15801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increase by 7</a:t>
            </a: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Carry on the sequence:</a:t>
            </a:r>
          </a:p>
        </p:txBody>
      </p:sp>
      <p:sp>
        <p:nvSpPr>
          <p:cNvPr id="11"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7" name="Arrow: Chevron 84"/>
          <p:cNvSpPr/>
          <p:nvPr/>
        </p:nvSpPr>
        <p:spPr>
          <a:xfrm>
            <a:off x="6219429" y="3384030"/>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21" name="Arrow: Chevron 84"/>
          <p:cNvSpPr/>
          <p:nvPr/>
        </p:nvSpPr>
        <p:spPr>
          <a:xfrm>
            <a:off x="7913552" y="3384030"/>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22" name="Arrow: Chevron 84"/>
          <p:cNvSpPr/>
          <p:nvPr/>
        </p:nvSpPr>
        <p:spPr>
          <a:xfrm>
            <a:off x="9594847" y="3384031"/>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23" name="Arrow: Chevron 84"/>
          <p:cNvSpPr/>
          <p:nvPr/>
        </p:nvSpPr>
        <p:spPr>
          <a:xfrm>
            <a:off x="4525306" y="3384030"/>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24" name="Rectangle 23"/>
          <p:cNvSpPr/>
          <p:nvPr/>
        </p:nvSpPr>
        <p:spPr>
          <a:xfrm>
            <a:off x="1022853" y="1725098"/>
            <a:ext cx="10167582" cy="954107"/>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Use the following rules to continue the sequence from the first number:</a:t>
            </a:r>
            <a:endParaRPr lang="en-GB" sz="2800" dirty="0">
              <a:latin typeface="Arial Rounded MT Bold" panose="020F0704030504030204" pitchFamily="34" charset="0"/>
            </a:endParaRPr>
          </a:p>
        </p:txBody>
      </p:sp>
      <p:sp>
        <p:nvSpPr>
          <p:cNvPr id="25" name="TextBox 24"/>
          <p:cNvSpPr txBox="1"/>
          <p:nvPr/>
        </p:nvSpPr>
        <p:spPr>
          <a:xfrm>
            <a:off x="631848" y="3431617"/>
            <a:ext cx="959005" cy="646331"/>
          </a:xfrm>
          <a:prstGeom prst="rect">
            <a:avLst/>
          </a:prstGeom>
          <a:noFill/>
        </p:spPr>
        <p:txBody>
          <a:bodyPr wrap="square" rtlCol="0" anchor="ctr">
            <a:spAutoFit/>
          </a:bodyPr>
          <a:lstStyle/>
          <a:p>
            <a:pPr algn="ctr"/>
            <a:r>
              <a:rPr lang="en-GB" sz="3600" dirty="0"/>
              <a:t>- 18</a:t>
            </a:r>
          </a:p>
        </p:txBody>
      </p:sp>
      <p:sp>
        <p:nvSpPr>
          <p:cNvPr id="2" name="Rectangle 1"/>
          <p:cNvSpPr/>
          <p:nvPr/>
        </p:nvSpPr>
        <p:spPr>
          <a:xfrm>
            <a:off x="2181207" y="3530933"/>
            <a:ext cx="1848263" cy="461665"/>
          </a:xfrm>
          <a:prstGeom prst="rect">
            <a:avLst/>
          </a:prstGeom>
        </p:spPr>
        <p:txBody>
          <a:bodyPr wrap="none">
            <a:spAutoFit/>
          </a:bodyPr>
          <a:lstStyle/>
          <a:p>
            <a:pPr algn="ctr"/>
            <a:r>
              <a:rPr lang="en-GB" sz="2400" b="1" dirty="0"/>
              <a:t>increase by 6</a:t>
            </a:r>
          </a:p>
        </p:txBody>
      </p:sp>
      <p:cxnSp>
        <p:nvCxnSpPr>
          <p:cNvPr id="5" name="Straight Arrow Connector 4"/>
          <p:cNvCxnSpPr/>
          <p:nvPr/>
        </p:nvCxnSpPr>
        <p:spPr>
          <a:xfrm flipV="1">
            <a:off x="1653193" y="3754782"/>
            <a:ext cx="483607" cy="6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Arrow: Chevron 84"/>
          <p:cNvSpPr/>
          <p:nvPr/>
        </p:nvSpPr>
        <p:spPr>
          <a:xfrm>
            <a:off x="6219429" y="4697423"/>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30" name="Arrow: Chevron 84"/>
          <p:cNvSpPr/>
          <p:nvPr/>
        </p:nvSpPr>
        <p:spPr>
          <a:xfrm>
            <a:off x="7913552" y="4697423"/>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31" name="Arrow: Chevron 84"/>
          <p:cNvSpPr/>
          <p:nvPr/>
        </p:nvSpPr>
        <p:spPr>
          <a:xfrm>
            <a:off x="9594847" y="4697424"/>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32" name="Arrow: Chevron 84"/>
          <p:cNvSpPr/>
          <p:nvPr/>
        </p:nvSpPr>
        <p:spPr>
          <a:xfrm>
            <a:off x="4525306" y="4697423"/>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33" name="TextBox 32"/>
          <p:cNvSpPr txBox="1"/>
          <p:nvPr/>
        </p:nvSpPr>
        <p:spPr>
          <a:xfrm>
            <a:off x="631848" y="4745009"/>
            <a:ext cx="959005" cy="646331"/>
          </a:xfrm>
          <a:prstGeom prst="rect">
            <a:avLst/>
          </a:prstGeom>
          <a:noFill/>
        </p:spPr>
        <p:txBody>
          <a:bodyPr wrap="square" rtlCol="0" anchor="ctr">
            <a:spAutoFit/>
          </a:bodyPr>
          <a:lstStyle/>
          <a:p>
            <a:pPr algn="ctr"/>
            <a:r>
              <a:rPr lang="en-GB" sz="3600" dirty="0"/>
              <a:t>- 4</a:t>
            </a:r>
          </a:p>
        </p:txBody>
      </p:sp>
      <p:sp>
        <p:nvSpPr>
          <p:cNvPr id="34" name="Rectangle 33"/>
          <p:cNvSpPr/>
          <p:nvPr/>
        </p:nvSpPr>
        <p:spPr>
          <a:xfrm>
            <a:off x="2182811" y="4844326"/>
            <a:ext cx="2083905" cy="461665"/>
          </a:xfrm>
          <a:prstGeom prst="rect">
            <a:avLst/>
          </a:prstGeom>
        </p:spPr>
        <p:txBody>
          <a:bodyPr wrap="none">
            <a:spAutoFit/>
          </a:bodyPr>
          <a:lstStyle/>
          <a:p>
            <a:pPr algn="ctr"/>
            <a:r>
              <a:rPr lang="en-GB" sz="2400" b="1" dirty="0"/>
              <a:t>decrease by 11</a:t>
            </a:r>
          </a:p>
        </p:txBody>
      </p:sp>
      <p:cxnSp>
        <p:nvCxnSpPr>
          <p:cNvPr id="35" name="Straight Arrow Connector 34"/>
          <p:cNvCxnSpPr/>
          <p:nvPr/>
        </p:nvCxnSpPr>
        <p:spPr>
          <a:xfrm flipV="1">
            <a:off x="1653193" y="5068175"/>
            <a:ext cx="483607" cy="6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90738" y="3452416"/>
            <a:ext cx="959005" cy="646331"/>
          </a:xfrm>
          <a:prstGeom prst="rect">
            <a:avLst/>
          </a:prstGeom>
          <a:noFill/>
        </p:spPr>
        <p:txBody>
          <a:bodyPr wrap="square" rtlCol="0" anchor="ctr">
            <a:spAutoFit/>
          </a:bodyPr>
          <a:lstStyle/>
          <a:p>
            <a:pPr algn="ctr"/>
            <a:r>
              <a:rPr lang="en-GB" sz="3600" dirty="0">
                <a:solidFill>
                  <a:srgbClr val="FF0000"/>
                </a:solidFill>
              </a:rPr>
              <a:t>- 12</a:t>
            </a:r>
          </a:p>
        </p:txBody>
      </p:sp>
      <p:sp>
        <p:nvSpPr>
          <p:cNvPr id="27" name="TextBox 26"/>
          <p:cNvSpPr txBox="1"/>
          <p:nvPr/>
        </p:nvSpPr>
        <p:spPr>
          <a:xfrm>
            <a:off x="6558242" y="3429168"/>
            <a:ext cx="959005" cy="646331"/>
          </a:xfrm>
          <a:prstGeom prst="rect">
            <a:avLst/>
          </a:prstGeom>
          <a:noFill/>
        </p:spPr>
        <p:txBody>
          <a:bodyPr wrap="square" rtlCol="0" anchor="ctr">
            <a:spAutoFit/>
          </a:bodyPr>
          <a:lstStyle/>
          <a:p>
            <a:pPr algn="ctr"/>
            <a:r>
              <a:rPr lang="en-GB" sz="3600" dirty="0">
                <a:solidFill>
                  <a:srgbClr val="FF0000"/>
                </a:solidFill>
              </a:rPr>
              <a:t>- 6</a:t>
            </a:r>
          </a:p>
        </p:txBody>
      </p:sp>
      <p:sp>
        <p:nvSpPr>
          <p:cNvPr id="28" name="TextBox 27"/>
          <p:cNvSpPr txBox="1"/>
          <p:nvPr/>
        </p:nvSpPr>
        <p:spPr>
          <a:xfrm>
            <a:off x="8270006" y="3426048"/>
            <a:ext cx="959005" cy="646331"/>
          </a:xfrm>
          <a:prstGeom prst="rect">
            <a:avLst/>
          </a:prstGeom>
          <a:noFill/>
        </p:spPr>
        <p:txBody>
          <a:bodyPr wrap="square" rtlCol="0" anchor="ctr">
            <a:spAutoFit/>
          </a:bodyPr>
          <a:lstStyle/>
          <a:p>
            <a:pPr algn="ctr"/>
            <a:r>
              <a:rPr lang="en-GB" sz="3600" dirty="0">
                <a:solidFill>
                  <a:srgbClr val="FF0000"/>
                </a:solidFill>
              </a:rPr>
              <a:t>0</a:t>
            </a:r>
          </a:p>
        </p:txBody>
      </p:sp>
      <p:sp>
        <p:nvSpPr>
          <p:cNvPr id="36" name="TextBox 35"/>
          <p:cNvSpPr txBox="1"/>
          <p:nvPr/>
        </p:nvSpPr>
        <p:spPr>
          <a:xfrm>
            <a:off x="9962749" y="3426047"/>
            <a:ext cx="959005" cy="646331"/>
          </a:xfrm>
          <a:prstGeom prst="rect">
            <a:avLst/>
          </a:prstGeom>
          <a:noFill/>
        </p:spPr>
        <p:txBody>
          <a:bodyPr wrap="square" rtlCol="0" anchor="ctr">
            <a:spAutoFit/>
          </a:bodyPr>
          <a:lstStyle/>
          <a:p>
            <a:pPr algn="ctr"/>
            <a:r>
              <a:rPr lang="en-GB" sz="3600" dirty="0">
                <a:solidFill>
                  <a:srgbClr val="FF0000"/>
                </a:solidFill>
              </a:rPr>
              <a:t>6</a:t>
            </a:r>
          </a:p>
        </p:txBody>
      </p:sp>
      <p:sp>
        <p:nvSpPr>
          <p:cNvPr id="37" name="TextBox 36"/>
          <p:cNvSpPr txBox="1"/>
          <p:nvPr/>
        </p:nvSpPr>
        <p:spPr>
          <a:xfrm>
            <a:off x="4890738" y="4770811"/>
            <a:ext cx="959005" cy="646331"/>
          </a:xfrm>
          <a:prstGeom prst="rect">
            <a:avLst/>
          </a:prstGeom>
          <a:noFill/>
        </p:spPr>
        <p:txBody>
          <a:bodyPr wrap="square" rtlCol="0" anchor="ctr">
            <a:spAutoFit/>
          </a:bodyPr>
          <a:lstStyle/>
          <a:p>
            <a:pPr algn="ctr"/>
            <a:r>
              <a:rPr lang="en-GB" sz="3600" dirty="0">
                <a:solidFill>
                  <a:srgbClr val="FF0000"/>
                </a:solidFill>
              </a:rPr>
              <a:t>- 15</a:t>
            </a:r>
          </a:p>
        </p:txBody>
      </p:sp>
      <p:sp>
        <p:nvSpPr>
          <p:cNvPr id="38" name="TextBox 37"/>
          <p:cNvSpPr txBox="1"/>
          <p:nvPr/>
        </p:nvSpPr>
        <p:spPr>
          <a:xfrm>
            <a:off x="6558242" y="4747562"/>
            <a:ext cx="959005" cy="646331"/>
          </a:xfrm>
          <a:prstGeom prst="rect">
            <a:avLst/>
          </a:prstGeom>
          <a:noFill/>
        </p:spPr>
        <p:txBody>
          <a:bodyPr wrap="square" rtlCol="0" anchor="ctr">
            <a:spAutoFit/>
          </a:bodyPr>
          <a:lstStyle/>
          <a:p>
            <a:pPr algn="ctr"/>
            <a:r>
              <a:rPr lang="en-GB" sz="3600" dirty="0">
                <a:solidFill>
                  <a:srgbClr val="FF0000"/>
                </a:solidFill>
              </a:rPr>
              <a:t>- 26</a:t>
            </a:r>
          </a:p>
        </p:txBody>
      </p:sp>
      <p:sp>
        <p:nvSpPr>
          <p:cNvPr id="39" name="TextBox 38"/>
          <p:cNvSpPr txBox="1"/>
          <p:nvPr/>
        </p:nvSpPr>
        <p:spPr>
          <a:xfrm>
            <a:off x="8270006" y="4745008"/>
            <a:ext cx="959005" cy="646331"/>
          </a:xfrm>
          <a:prstGeom prst="rect">
            <a:avLst/>
          </a:prstGeom>
          <a:noFill/>
        </p:spPr>
        <p:txBody>
          <a:bodyPr wrap="square" rtlCol="0" anchor="ctr">
            <a:spAutoFit/>
          </a:bodyPr>
          <a:lstStyle/>
          <a:p>
            <a:pPr algn="ctr"/>
            <a:r>
              <a:rPr lang="en-GB" sz="3600" dirty="0">
                <a:solidFill>
                  <a:srgbClr val="FF0000"/>
                </a:solidFill>
              </a:rPr>
              <a:t>- 37</a:t>
            </a:r>
          </a:p>
        </p:txBody>
      </p:sp>
      <p:sp>
        <p:nvSpPr>
          <p:cNvPr id="40" name="TextBox 39"/>
          <p:cNvSpPr txBox="1"/>
          <p:nvPr/>
        </p:nvSpPr>
        <p:spPr>
          <a:xfrm>
            <a:off x="9949776" y="4732021"/>
            <a:ext cx="959005" cy="646331"/>
          </a:xfrm>
          <a:prstGeom prst="rect">
            <a:avLst/>
          </a:prstGeom>
          <a:noFill/>
        </p:spPr>
        <p:txBody>
          <a:bodyPr wrap="square" rtlCol="0" anchor="ctr">
            <a:spAutoFit/>
          </a:bodyPr>
          <a:lstStyle/>
          <a:p>
            <a:pPr algn="ctr"/>
            <a:r>
              <a:rPr lang="en-GB" sz="3600" dirty="0">
                <a:solidFill>
                  <a:srgbClr val="FF0000"/>
                </a:solidFill>
              </a:rPr>
              <a:t>- 48</a:t>
            </a:r>
          </a:p>
        </p:txBody>
      </p:sp>
    </p:spTree>
    <p:extLst>
      <p:ext uri="{BB962C8B-B14F-4D97-AF65-F5344CB8AC3E}">
        <p14:creationId xmlns:p14="http://schemas.microsoft.com/office/powerpoint/2010/main" val="40742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6"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351822" y="278406"/>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297287" y="-200588"/>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400" b="1" dirty="0">
                <a:latin typeface="Arial Rounded MT Bold" panose="020F0704030504030204" pitchFamily="34" charset="0"/>
                <a:ea typeface="Sweetness" panose="02000603000000000000" pitchFamily="2" charset="0"/>
              </a:rPr>
              <a:t>Subtract 15 from each number:</a:t>
            </a:r>
          </a:p>
        </p:txBody>
      </p:sp>
      <p:sp>
        <p:nvSpPr>
          <p:cNvPr id="11" name="Rectangle 10"/>
          <p:cNvSpPr/>
          <p:nvPr/>
        </p:nvSpPr>
        <p:spPr>
          <a:xfrm>
            <a:off x="285836" y="1716267"/>
            <a:ext cx="2498826" cy="4401205"/>
          </a:xfrm>
          <a:prstGeom prst="rect">
            <a:avLst/>
          </a:prstGeom>
        </p:spPr>
        <p:txBody>
          <a:bodyPr wrap="square">
            <a:spAutoFit/>
          </a:bodyPr>
          <a:lstStyle/>
          <a:p>
            <a:pPr algn="ctr"/>
            <a:r>
              <a:rPr lang="en-US" sz="4000" dirty="0">
                <a:solidFill>
                  <a:srgbClr val="222222"/>
                </a:solidFill>
                <a:latin typeface="Arial Rounded MT Bold" panose="020F0704030504030204" pitchFamily="34" charset="0"/>
              </a:rPr>
              <a:t>15</a:t>
            </a:r>
            <a:br>
              <a:rPr lang="en-US" sz="4000" dirty="0">
                <a:solidFill>
                  <a:srgbClr val="222222"/>
                </a:solidFill>
                <a:latin typeface="Arial Rounded MT Bold" panose="020F0704030504030204" pitchFamily="34" charset="0"/>
              </a:rPr>
            </a:b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- 38</a:t>
            </a:r>
          </a:p>
          <a:p>
            <a:pPr algn="ct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-72</a:t>
            </a:r>
          </a:p>
          <a:p>
            <a:pPr algn="ct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5</a:t>
            </a:r>
            <a:endParaRPr lang="en-GB" sz="4000" dirty="0">
              <a:latin typeface="Arial Rounded MT Bold" panose="020F0704030504030204" pitchFamily="34" charset="0"/>
            </a:endParaRPr>
          </a:p>
        </p:txBody>
      </p:sp>
      <p:sp>
        <p:nvSpPr>
          <p:cNvPr id="18" name="Rectangle 17"/>
          <p:cNvSpPr/>
          <p:nvPr/>
        </p:nvSpPr>
        <p:spPr>
          <a:xfrm>
            <a:off x="8856678" y="1711266"/>
            <a:ext cx="2817944" cy="4401205"/>
          </a:xfrm>
          <a:prstGeom prst="rect">
            <a:avLst/>
          </a:prstGeom>
        </p:spPr>
        <p:txBody>
          <a:bodyPr wrap="square">
            <a:spAutoFit/>
          </a:bodyPr>
          <a:lstStyle/>
          <a:p>
            <a:pPr algn="ctr"/>
            <a:r>
              <a:rPr lang="en-US" sz="4000" dirty="0">
                <a:solidFill>
                  <a:srgbClr val="222222"/>
                </a:solidFill>
                <a:latin typeface="Arial Rounded MT Bold" panose="020F0704030504030204" pitchFamily="34" charset="0"/>
              </a:rPr>
              <a:t> - 10 </a:t>
            </a:r>
            <a:br>
              <a:rPr lang="en-US" sz="4000" dirty="0">
                <a:solidFill>
                  <a:srgbClr val="222222"/>
                </a:solidFill>
                <a:latin typeface="Arial Rounded MT Bold" panose="020F0704030504030204" pitchFamily="34" charset="0"/>
              </a:rPr>
            </a:b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- 53</a:t>
            </a:r>
          </a:p>
          <a:p>
            <a:pPr algn="ct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0</a:t>
            </a:r>
          </a:p>
          <a:p>
            <a:pPr algn="ct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- 87 </a:t>
            </a:r>
            <a:endParaRPr lang="en-GB" sz="4000" dirty="0">
              <a:latin typeface="Arial Rounded MT Bold" panose="020F0704030504030204" pitchFamily="34" charset="0"/>
            </a:endParaRPr>
          </a:p>
        </p:txBody>
      </p:sp>
      <p:cxnSp>
        <p:nvCxnSpPr>
          <p:cNvPr id="4" name="Straight Connector 3"/>
          <p:cNvCxnSpPr/>
          <p:nvPr/>
        </p:nvCxnSpPr>
        <p:spPr>
          <a:xfrm>
            <a:off x="2657594" y="2163650"/>
            <a:ext cx="6567055" cy="22998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87832" y="3397668"/>
            <a:ext cx="66368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587832" y="2163650"/>
            <a:ext cx="6712473" cy="344389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78555" y="4616891"/>
            <a:ext cx="6446094" cy="11612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Tree>
    <p:extLst>
      <p:ext uri="{BB962C8B-B14F-4D97-AF65-F5344CB8AC3E}">
        <p14:creationId xmlns:p14="http://schemas.microsoft.com/office/powerpoint/2010/main" val="22834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351822" y="278406"/>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32919" y="-250071"/>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400" b="1" dirty="0">
                <a:latin typeface="Arial Rounded MT Bold" panose="020F0704030504030204" pitchFamily="34" charset="0"/>
                <a:ea typeface="Sweetness" panose="02000603000000000000" pitchFamily="2" charset="0"/>
              </a:rPr>
              <a:t>Negative numbers using a number line:</a:t>
            </a:r>
          </a:p>
        </p:txBody>
      </p:sp>
      <p:sp>
        <p:nvSpPr>
          <p:cNvPr id="16"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7" name="TextBox 16">
            <a:extLst>
              <a:ext uri="{FF2B5EF4-FFF2-40B4-BE49-F238E27FC236}">
                <a16:creationId xmlns:a16="http://schemas.microsoft.com/office/drawing/2014/main" xmlns="" id="{E1B690AC-4410-471F-B505-E3C2E4DFFC54}"/>
              </a:ext>
            </a:extLst>
          </p:cNvPr>
          <p:cNvSpPr txBox="1"/>
          <p:nvPr/>
        </p:nvSpPr>
        <p:spPr>
          <a:xfrm>
            <a:off x="4205588" y="5022346"/>
            <a:ext cx="2039137" cy="707886"/>
          </a:xfrm>
          <a:prstGeom prst="rect">
            <a:avLst/>
          </a:prstGeom>
          <a:noFill/>
        </p:spPr>
        <p:txBody>
          <a:bodyPr wrap="square" rtlCol="0">
            <a:spAutoFit/>
          </a:bodyPr>
          <a:lstStyle/>
          <a:p>
            <a:r>
              <a:rPr lang="en-GB" sz="4000" dirty="0">
                <a:latin typeface="Arial Rounded MT Bold" panose="020F0704030504030204" pitchFamily="34" charset="0"/>
                <a:ea typeface="Sweetness" panose="02000603000000000000" pitchFamily="2" charset="0"/>
              </a:rPr>
              <a:t>3 - 4 =  </a:t>
            </a:r>
          </a:p>
        </p:txBody>
      </p:sp>
      <p:sp>
        <p:nvSpPr>
          <p:cNvPr id="20" name="Rectangle: Rounded Corners 19">
            <a:extLst>
              <a:ext uri="{FF2B5EF4-FFF2-40B4-BE49-F238E27FC236}">
                <a16:creationId xmlns:a16="http://schemas.microsoft.com/office/drawing/2014/main" xmlns="" id="{7BE9E3DC-AE4C-4224-8CE3-F758158D2EA2}"/>
              </a:ext>
            </a:extLst>
          </p:cNvPr>
          <p:cNvSpPr/>
          <p:nvPr/>
        </p:nvSpPr>
        <p:spPr>
          <a:xfrm>
            <a:off x="6174649" y="5024579"/>
            <a:ext cx="1824717" cy="70565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0000"/>
                </a:solidFill>
                <a:latin typeface="Arial Rounded MT Bold" panose="020F0704030504030204" pitchFamily="34" charset="0"/>
                <a:ea typeface="Sweetness" panose="02000603000000000000" pitchFamily="2" charset="0"/>
              </a:rPr>
              <a:t>-1</a:t>
            </a:r>
          </a:p>
        </p:txBody>
      </p:sp>
      <p:pic>
        <p:nvPicPr>
          <p:cNvPr id="21" name="Picture 20">
            <a:extLst>
              <a:ext uri="{FF2B5EF4-FFF2-40B4-BE49-F238E27FC236}">
                <a16:creationId xmlns:a16="http://schemas.microsoft.com/office/drawing/2014/main" xmlns="" id="{C362D980-6B3F-4DD9-AC4E-6BE3791A2104}"/>
              </a:ext>
            </a:extLst>
          </p:cNvPr>
          <p:cNvPicPr>
            <a:picLocks noChangeAspect="1"/>
          </p:cNvPicPr>
          <p:nvPr/>
        </p:nvPicPr>
        <p:blipFill>
          <a:blip r:embed="rId4"/>
          <a:stretch>
            <a:fillRect/>
          </a:stretch>
        </p:blipFill>
        <p:spPr>
          <a:xfrm>
            <a:off x="568818" y="2860608"/>
            <a:ext cx="10946006" cy="1675114"/>
          </a:xfrm>
          <a:prstGeom prst="rect">
            <a:avLst/>
          </a:prstGeom>
        </p:spPr>
      </p:pic>
      <p:sp>
        <p:nvSpPr>
          <p:cNvPr id="22" name="Arc 21">
            <a:extLst>
              <a:ext uri="{FF2B5EF4-FFF2-40B4-BE49-F238E27FC236}">
                <a16:creationId xmlns:a16="http://schemas.microsoft.com/office/drawing/2014/main" xmlns="" id="{1D973351-BFB2-471D-937D-3FEFDCCF726E}"/>
              </a:ext>
            </a:extLst>
          </p:cNvPr>
          <p:cNvSpPr/>
          <p:nvPr/>
        </p:nvSpPr>
        <p:spPr>
          <a:xfrm>
            <a:off x="7274081" y="3035444"/>
            <a:ext cx="690691" cy="675934"/>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xmlns="" id="{0055E0EB-67A7-453F-8FFE-11D8E7D4F033}"/>
              </a:ext>
            </a:extLst>
          </p:cNvPr>
          <p:cNvSpPr/>
          <p:nvPr/>
        </p:nvSpPr>
        <p:spPr>
          <a:xfrm>
            <a:off x="6587072" y="3035444"/>
            <a:ext cx="688850" cy="675934"/>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25">
            <a:extLst>
              <a:ext uri="{FF2B5EF4-FFF2-40B4-BE49-F238E27FC236}">
                <a16:creationId xmlns:a16="http://schemas.microsoft.com/office/drawing/2014/main" xmlns="" id="{0F0EB8E2-C581-4B2C-BBF4-1445D840890D}"/>
              </a:ext>
            </a:extLst>
          </p:cNvPr>
          <p:cNvSpPr/>
          <p:nvPr/>
        </p:nvSpPr>
        <p:spPr>
          <a:xfrm>
            <a:off x="5896381" y="3035444"/>
            <a:ext cx="688850" cy="711758"/>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a:extLst>
              <a:ext uri="{FF2B5EF4-FFF2-40B4-BE49-F238E27FC236}">
                <a16:creationId xmlns:a16="http://schemas.microsoft.com/office/drawing/2014/main" xmlns="" id="{CC28585A-E557-406C-A7A2-D98B4DCA5E8E}"/>
              </a:ext>
            </a:extLst>
          </p:cNvPr>
          <p:cNvSpPr/>
          <p:nvPr/>
        </p:nvSpPr>
        <p:spPr>
          <a:xfrm>
            <a:off x="5200635" y="3035444"/>
            <a:ext cx="693905" cy="711758"/>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xmlns="" id="{548F62B9-6D0E-420A-B04B-FD7E49F1F730}"/>
              </a:ext>
            </a:extLst>
          </p:cNvPr>
          <p:cNvSpPr txBox="1"/>
          <p:nvPr/>
        </p:nvSpPr>
        <p:spPr>
          <a:xfrm>
            <a:off x="6172717" y="2201492"/>
            <a:ext cx="2039137" cy="646331"/>
          </a:xfrm>
          <a:prstGeom prst="rect">
            <a:avLst/>
          </a:prstGeom>
          <a:noFill/>
        </p:spPr>
        <p:txBody>
          <a:bodyPr wrap="square" rtlCol="0">
            <a:spAutoFit/>
          </a:bodyPr>
          <a:lstStyle/>
          <a:p>
            <a:r>
              <a:rPr lang="en-GB" sz="3600" dirty="0">
                <a:solidFill>
                  <a:schemeClr val="accent1"/>
                </a:solidFill>
                <a:latin typeface="Arial Rounded MT Bold" panose="020F0704030504030204" pitchFamily="34" charset="0"/>
                <a:ea typeface="Sweetness" panose="02000603000000000000" pitchFamily="2" charset="0"/>
              </a:rPr>
              <a:t>- 4  </a:t>
            </a:r>
          </a:p>
        </p:txBody>
      </p:sp>
    </p:spTree>
    <p:extLst>
      <p:ext uri="{BB962C8B-B14F-4D97-AF65-F5344CB8AC3E}">
        <p14:creationId xmlns:p14="http://schemas.microsoft.com/office/powerpoint/2010/main" val="21010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351822" y="278406"/>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32919" y="-250071"/>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400" b="1" dirty="0">
                <a:latin typeface="Arial Rounded MT Bold" panose="020F0704030504030204" pitchFamily="34" charset="0"/>
                <a:ea typeface="Sweetness" panose="02000603000000000000" pitchFamily="2" charset="0"/>
              </a:rPr>
              <a:t>Negative numbers using a number line:</a:t>
            </a:r>
          </a:p>
        </p:txBody>
      </p:sp>
      <p:sp>
        <p:nvSpPr>
          <p:cNvPr id="16"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7" name="TextBox 16">
            <a:extLst>
              <a:ext uri="{FF2B5EF4-FFF2-40B4-BE49-F238E27FC236}">
                <a16:creationId xmlns:a16="http://schemas.microsoft.com/office/drawing/2014/main" xmlns="" id="{E1B690AC-4410-471F-B505-E3C2E4DFFC54}"/>
              </a:ext>
            </a:extLst>
          </p:cNvPr>
          <p:cNvSpPr txBox="1"/>
          <p:nvPr/>
        </p:nvSpPr>
        <p:spPr>
          <a:xfrm>
            <a:off x="4205588" y="5022346"/>
            <a:ext cx="2039137" cy="707886"/>
          </a:xfrm>
          <a:prstGeom prst="rect">
            <a:avLst/>
          </a:prstGeom>
          <a:noFill/>
        </p:spPr>
        <p:txBody>
          <a:bodyPr wrap="square" rtlCol="0">
            <a:spAutoFit/>
          </a:bodyPr>
          <a:lstStyle/>
          <a:p>
            <a:r>
              <a:rPr lang="en-GB" sz="4000" dirty="0">
                <a:latin typeface="Arial Rounded MT Bold" panose="020F0704030504030204" pitchFamily="34" charset="0"/>
                <a:ea typeface="Sweetness" panose="02000603000000000000" pitchFamily="2" charset="0"/>
              </a:rPr>
              <a:t>1 - 5 =  </a:t>
            </a:r>
          </a:p>
        </p:txBody>
      </p:sp>
      <p:sp>
        <p:nvSpPr>
          <p:cNvPr id="20" name="Rectangle: Rounded Corners 19">
            <a:extLst>
              <a:ext uri="{FF2B5EF4-FFF2-40B4-BE49-F238E27FC236}">
                <a16:creationId xmlns:a16="http://schemas.microsoft.com/office/drawing/2014/main" xmlns="" id="{7BE9E3DC-AE4C-4224-8CE3-F758158D2EA2}"/>
              </a:ext>
            </a:extLst>
          </p:cNvPr>
          <p:cNvSpPr/>
          <p:nvPr/>
        </p:nvSpPr>
        <p:spPr>
          <a:xfrm>
            <a:off x="6174649" y="5024579"/>
            <a:ext cx="1824717" cy="70565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0000"/>
                </a:solidFill>
                <a:latin typeface="Arial Rounded MT Bold" panose="020F0704030504030204" pitchFamily="34" charset="0"/>
                <a:ea typeface="Sweetness" panose="02000603000000000000" pitchFamily="2" charset="0"/>
              </a:rPr>
              <a:t>-4</a:t>
            </a:r>
          </a:p>
        </p:txBody>
      </p:sp>
      <p:pic>
        <p:nvPicPr>
          <p:cNvPr id="21" name="Picture 20">
            <a:extLst>
              <a:ext uri="{FF2B5EF4-FFF2-40B4-BE49-F238E27FC236}">
                <a16:creationId xmlns:a16="http://schemas.microsoft.com/office/drawing/2014/main" xmlns="" id="{C362D980-6B3F-4DD9-AC4E-6BE3791A2104}"/>
              </a:ext>
            </a:extLst>
          </p:cNvPr>
          <p:cNvPicPr>
            <a:picLocks noChangeAspect="1"/>
          </p:cNvPicPr>
          <p:nvPr/>
        </p:nvPicPr>
        <p:blipFill>
          <a:blip r:embed="rId4"/>
          <a:stretch>
            <a:fillRect/>
          </a:stretch>
        </p:blipFill>
        <p:spPr>
          <a:xfrm>
            <a:off x="568818" y="2860608"/>
            <a:ext cx="10946006" cy="1675114"/>
          </a:xfrm>
          <a:prstGeom prst="rect">
            <a:avLst/>
          </a:prstGeom>
        </p:spPr>
      </p:pic>
      <p:sp>
        <p:nvSpPr>
          <p:cNvPr id="22" name="Arc 21">
            <a:extLst>
              <a:ext uri="{FF2B5EF4-FFF2-40B4-BE49-F238E27FC236}">
                <a16:creationId xmlns:a16="http://schemas.microsoft.com/office/drawing/2014/main" xmlns="" id="{1D973351-BFB2-471D-937D-3FEFDCCF726E}"/>
              </a:ext>
            </a:extLst>
          </p:cNvPr>
          <p:cNvSpPr/>
          <p:nvPr/>
        </p:nvSpPr>
        <p:spPr>
          <a:xfrm>
            <a:off x="4508103" y="3035444"/>
            <a:ext cx="690691" cy="675934"/>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xmlns="" id="{0055E0EB-67A7-453F-8FFE-11D8E7D4F033}"/>
              </a:ext>
            </a:extLst>
          </p:cNvPr>
          <p:cNvSpPr/>
          <p:nvPr/>
        </p:nvSpPr>
        <p:spPr>
          <a:xfrm>
            <a:off x="3818333" y="3035444"/>
            <a:ext cx="688850" cy="675934"/>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25">
            <a:extLst>
              <a:ext uri="{FF2B5EF4-FFF2-40B4-BE49-F238E27FC236}">
                <a16:creationId xmlns:a16="http://schemas.microsoft.com/office/drawing/2014/main" xmlns="" id="{0F0EB8E2-C581-4B2C-BBF4-1445D840890D}"/>
              </a:ext>
            </a:extLst>
          </p:cNvPr>
          <p:cNvSpPr/>
          <p:nvPr/>
        </p:nvSpPr>
        <p:spPr>
          <a:xfrm>
            <a:off x="5896381" y="3035444"/>
            <a:ext cx="688850" cy="711758"/>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a:extLst>
              <a:ext uri="{FF2B5EF4-FFF2-40B4-BE49-F238E27FC236}">
                <a16:creationId xmlns:a16="http://schemas.microsoft.com/office/drawing/2014/main" xmlns="" id="{CC28585A-E557-406C-A7A2-D98B4DCA5E8E}"/>
              </a:ext>
            </a:extLst>
          </p:cNvPr>
          <p:cNvSpPr/>
          <p:nvPr/>
        </p:nvSpPr>
        <p:spPr>
          <a:xfrm>
            <a:off x="5200635" y="3035444"/>
            <a:ext cx="693905" cy="711758"/>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xmlns="" id="{548F62B9-6D0E-420A-B04B-FD7E49F1F730}"/>
              </a:ext>
            </a:extLst>
          </p:cNvPr>
          <p:cNvSpPr txBox="1"/>
          <p:nvPr/>
        </p:nvSpPr>
        <p:spPr>
          <a:xfrm>
            <a:off x="4507183" y="2182787"/>
            <a:ext cx="2039137" cy="646331"/>
          </a:xfrm>
          <a:prstGeom prst="rect">
            <a:avLst/>
          </a:prstGeom>
          <a:noFill/>
        </p:spPr>
        <p:txBody>
          <a:bodyPr wrap="square" rtlCol="0">
            <a:spAutoFit/>
          </a:bodyPr>
          <a:lstStyle/>
          <a:p>
            <a:r>
              <a:rPr lang="en-GB" sz="3600" dirty="0">
                <a:solidFill>
                  <a:schemeClr val="accent1"/>
                </a:solidFill>
                <a:latin typeface="Arial Rounded MT Bold" panose="020F0704030504030204" pitchFamily="34" charset="0"/>
                <a:ea typeface="Sweetness" panose="02000603000000000000" pitchFamily="2" charset="0"/>
              </a:rPr>
              <a:t>- 5  </a:t>
            </a:r>
          </a:p>
        </p:txBody>
      </p:sp>
      <p:sp>
        <p:nvSpPr>
          <p:cNvPr id="18" name="Arc 17">
            <a:extLst>
              <a:ext uri="{FF2B5EF4-FFF2-40B4-BE49-F238E27FC236}">
                <a16:creationId xmlns:a16="http://schemas.microsoft.com/office/drawing/2014/main" xmlns="" id="{E4B2C399-8C48-46F9-B726-15F52016F67F}"/>
              </a:ext>
            </a:extLst>
          </p:cNvPr>
          <p:cNvSpPr/>
          <p:nvPr/>
        </p:nvSpPr>
        <p:spPr>
          <a:xfrm>
            <a:off x="3127642" y="3035444"/>
            <a:ext cx="688850" cy="675934"/>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17973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351822" y="278406"/>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32919" y="-250071"/>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400" b="1" dirty="0">
                <a:latin typeface="Arial Rounded MT Bold" panose="020F0704030504030204" pitchFamily="34" charset="0"/>
                <a:ea typeface="Sweetness" panose="02000603000000000000" pitchFamily="2" charset="0"/>
              </a:rPr>
              <a:t>Negative numbers using a number line:</a:t>
            </a:r>
          </a:p>
        </p:txBody>
      </p:sp>
      <p:sp>
        <p:nvSpPr>
          <p:cNvPr id="16"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7" name="TextBox 16">
            <a:extLst>
              <a:ext uri="{FF2B5EF4-FFF2-40B4-BE49-F238E27FC236}">
                <a16:creationId xmlns:a16="http://schemas.microsoft.com/office/drawing/2014/main" xmlns="" id="{E1B690AC-4410-471F-B505-E3C2E4DFFC54}"/>
              </a:ext>
            </a:extLst>
          </p:cNvPr>
          <p:cNvSpPr txBox="1"/>
          <p:nvPr/>
        </p:nvSpPr>
        <p:spPr>
          <a:xfrm>
            <a:off x="4205588" y="5022346"/>
            <a:ext cx="2039137" cy="707886"/>
          </a:xfrm>
          <a:prstGeom prst="rect">
            <a:avLst/>
          </a:prstGeom>
          <a:noFill/>
        </p:spPr>
        <p:txBody>
          <a:bodyPr wrap="square" rtlCol="0">
            <a:spAutoFit/>
          </a:bodyPr>
          <a:lstStyle/>
          <a:p>
            <a:r>
              <a:rPr lang="en-GB" sz="4000" dirty="0">
                <a:latin typeface="Arial Rounded MT Bold" panose="020F0704030504030204" pitchFamily="34" charset="0"/>
                <a:ea typeface="Sweetness" panose="02000603000000000000" pitchFamily="2" charset="0"/>
              </a:rPr>
              <a:t>-1 + 2 =  </a:t>
            </a:r>
          </a:p>
        </p:txBody>
      </p:sp>
      <p:sp>
        <p:nvSpPr>
          <p:cNvPr id="20" name="Rectangle: Rounded Corners 19">
            <a:extLst>
              <a:ext uri="{FF2B5EF4-FFF2-40B4-BE49-F238E27FC236}">
                <a16:creationId xmlns:a16="http://schemas.microsoft.com/office/drawing/2014/main" xmlns="" id="{7BE9E3DC-AE4C-4224-8CE3-F758158D2EA2}"/>
              </a:ext>
            </a:extLst>
          </p:cNvPr>
          <p:cNvSpPr/>
          <p:nvPr/>
        </p:nvSpPr>
        <p:spPr>
          <a:xfrm>
            <a:off x="6174649" y="5024579"/>
            <a:ext cx="1824717" cy="70565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0000"/>
                </a:solidFill>
                <a:latin typeface="Arial Rounded MT Bold" panose="020F0704030504030204" pitchFamily="34" charset="0"/>
                <a:ea typeface="Sweetness" panose="02000603000000000000" pitchFamily="2" charset="0"/>
              </a:rPr>
              <a:t>1</a:t>
            </a:r>
          </a:p>
        </p:txBody>
      </p:sp>
      <p:pic>
        <p:nvPicPr>
          <p:cNvPr id="21" name="Picture 20">
            <a:extLst>
              <a:ext uri="{FF2B5EF4-FFF2-40B4-BE49-F238E27FC236}">
                <a16:creationId xmlns:a16="http://schemas.microsoft.com/office/drawing/2014/main" xmlns="" id="{C362D980-6B3F-4DD9-AC4E-6BE3791A2104}"/>
              </a:ext>
            </a:extLst>
          </p:cNvPr>
          <p:cNvPicPr>
            <a:picLocks noChangeAspect="1"/>
          </p:cNvPicPr>
          <p:nvPr/>
        </p:nvPicPr>
        <p:blipFill>
          <a:blip r:embed="rId4"/>
          <a:stretch>
            <a:fillRect/>
          </a:stretch>
        </p:blipFill>
        <p:spPr>
          <a:xfrm>
            <a:off x="568818" y="2860608"/>
            <a:ext cx="10946006" cy="1675114"/>
          </a:xfrm>
          <a:prstGeom prst="rect">
            <a:avLst/>
          </a:prstGeom>
        </p:spPr>
      </p:pic>
      <p:sp>
        <p:nvSpPr>
          <p:cNvPr id="26" name="Arc 25">
            <a:extLst>
              <a:ext uri="{FF2B5EF4-FFF2-40B4-BE49-F238E27FC236}">
                <a16:creationId xmlns:a16="http://schemas.microsoft.com/office/drawing/2014/main" xmlns="" id="{0F0EB8E2-C581-4B2C-BBF4-1445D840890D}"/>
              </a:ext>
            </a:extLst>
          </p:cNvPr>
          <p:cNvSpPr/>
          <p:nvPr/>
        </p:nvSpPr>
        <p:spPr>
          <a:xfrm>
            <a:off x="5896381" y="3035444"/>
            <a:ext cx="688850" cy="711758"/>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a:extLst>
              <a:ext uri="{FF2B5EF4-FFF2-40B4-BE49-F238E27FC236}">
                <a16:creationId xmlns:a16="http://schemas.microsoft.com/office/drawing/2014/main" xmlns="" id="{CC28585A-E557-406C-A7A2-D98B4DCA5E8E}"/>
              </a:ext>
            </a:extLst>
          </p:cNvPr>
          <p:cNvSpPr/>
          <p:nvPr/>
        </p:nvSpPr>
        <p:spPr>
          <a:xfrm>
            <a:off x="5200635" y="3035444"/>
            <a:ext cx="693905" cy="711758"/>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xmlns="" id="{548F62B9-6D0E-420A-B04B-FD7E49F1F730}"/>
              </a:ext>
            </a:extLst>
          </p:cNvPr>
          <p:cNvSpPr txBox="1"/>
          <p:nvPr/>
        </p:nvSpPr>
        <p:spPr>
          <a:xfrm>
            <a:off x="5352420" y="2301695"/>
            <a:ext cx="2039137" cy="646331"/>
          </a:xfrm>
          <a:prstGeom prst="rect">
            <a:avLst/>
          </a:prstGeom>
          <a:noFill/>
        </p:spPr>
        <p:txBody>
          <a:bodyPr wrap="square" rtlCol="0">
            <a:spAutoFit/>
          </a:bodyPr>
          <a:lstStyle/>
          <a:p>
            <a:r>
              <a:rPr lang="en-GB" sz="3600" dirty="0">
                <a:solidFill>
                  <a:schemeClr val="accent1"/>
                </a:solidFill>
                <a:latin typeface="Arial Rounded MT Bold" panose="020F0704030504030204" pitchFamily="34" charset="0"/>
                <a:ea typeface="Sweetness" panose="02000603000000000000" pitchFamily="2" charset="0"/>
              </a:rPr>
              <a:t> + 2  </a:t>
            </a:r>
          </a:p>
        </p:txBody>
      </p:sp>
    </p:spTree>
    <p:extLst>
      <p:ext uri="{BB962C8B-B14F-4D97-AF65-F5344CB8AC3E}">
        <p14:creationId xmlns:p14="http://schemas.microsoft.com/office/powerpoint/2010/main" val="17994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351822" y="278406"/>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32919" y="-250071"/>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400" b="1" dirty="0">
                <a:latin typeface="Arial Rounded MT Bold" panose="020F0704030504030204" pitchFamily="34" charset="0"/>
                <a:ea typeface="Sweetness" panose="02000603000000000000" pitchFamily="2" charset="0"/>
              </a:rPr>
              <a:t>Negative numbers using a number line:</a:t>
            </a:r>
          </a:p>
        </p:txBody>
      </p:sp>
      <p:sp>
        <p:nvSpPr>
          <p:cNvPr id="16"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7" name="TextBox 16">
            <a:extLst>
              <a:ext uri="{FF2B5EF4-FFF2-40B4-BE49-F238E27FC236}">
                <a16:creationId xmlns:a16="http://schemas.microsoft.com/office/drawing/2014/main" xmlns="" id="{E1B690AC-4410-471F-B505-E3C2E4DFFC54}"/>
              </a:ext>
            </a:extLst>
          </p:cNvPr>
          <p:cNvSpPr txBox="1"/>
          <p:nvPr/>
        </p:nvSpPr>
        <p:spPr>
          <a:xfrm>
            <a:off x="3947362" y="5022346"/>
            <a:ext cx="2297363" cy="707886"/>
          </a:xfrm>
          <a:prstGeom prst="rect">
            <a:avLst/>
          </a:prstGeom>
          <a:noFill/>
        </p:spPr>
        <p:txBody>
          <a:bodyPr wrap="square" rtlCol="0">
            <a:spAutoFit/>
          </a:bodyPr>
          <a:lstStyle/>
          <a:p>
            <a:r>
              <a:rPr lang="en-GB" sz="4000" dirty="0">
                <a:latin typeface="Arial Rounded MT Bold" panose="020F0704030504030204" pitchFamily="34" charset="0"/>
                <a:ea typeface="Sweetness" panose="02000603000000000000" pitchFamily="2" charset="0"/>
              </a:rPr>
              <a:t>- 4 + 6 =  </a:t>
            </a:r>
          </a:p>
        </p:txBody>
      </p:sp>
      <p:sp>
        <p:nvSpPr>
          <p:cNvPr id="20" name="Rectangle: Rounded Corners 19">
            <a:extLst>
              <a:ext uri="{FF2B5EF4-FFF2-40B4-BE49-F238E27FC236}">
                <a16:creationId xmlns:a16="http://schemas.microsoft.com/office/drawing/2014/main" xmlns="" id="{7BE9E3DC-AE4C-4224-8CE3-F758158D2EA2}"/>
              </a:ext>
            </a:extLst>
          </p:cNvPr>
          <p:cNvSpPr/>
          <p:nvPr/>
        </p:nvSpPr>
        <p:spPr>
          <a:xfrm>
            <a:off x="6174649" y="5024579"/>
            <a:ext cx="1824717" cy="70565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FF0000"/>
                </a:solidFill>
                <a:latin typeface="Arial Rounded MT Bold" panose="020F0704030504030204" pitchFamily="34" charset="0"/>
                <a:ea typeface="Sweetness" panose="02000603000000000000" pitchFamily="2" charset="0"/>
              </a:rPr>
              <a:t>2</a:t>
            </a:r>
          </a:p>
        </p:txBody>
      </p:sp>
      <p:pic>
        <p:nvPicPr>
          <p:cNvPr id="21" name="Picture 20">
            <a:extLst>
              <a:ext uri="{FF2B5EF4-FFF2-40B4-BE49-F238E27FC236}">
                <a16:creationId xmlns:a16="http://schemas.microsoft.com/office/drawing/2014/main" xmlns="" id="{C362D980-6B3F-4DD9-AC4E-6BE3791A2104}"/>
              </a:ext>
            </a:extLst>
          </p:cNvPr>
          <p:cNvPicPr>
            <a:picLocks noChangeAspect="1"/>
          </p:cNvPicPr>
          <p:nvPr/>
        </p:nvPicPr>
        <p:blipFill>
          <a:blip r:embed="rId4"/>
          <a:stretch>
            <a:fillRect/>
          </a:stretch>
        </p:blipFill>
        <p:spPr>
          <a:xfrm>
            <a:off x="568818" y="2860608"/>
            <a:ext cx="10946006" cy="1675114"/>
          </a:xfrm>
          <a:prstGeom prst="rect">
            <a:avLst/>
          </a:prstGeom>
        </p:spPr>
      </p:pic>
      <p:sp>
        <p:nvSpPr>
          <p:cNvPr id="22" name="Arc 21">
            <a:extLst>
              <a:ext uri="{FF2B5EF4-FFF2-40B4-BE49-F238E27FC236}">
                <a16:creationId xmlns:a16="http://schemas.microsoft.com/office/drawing/2014/main" xmlns="" id="{1D973351-BFB2-471D-937D-3FEFDCCF726E}"/>
              </a:ext>
            </a:extLst>
          </p:cNvPr>
          <p:cNvSpPr/>
          <p:nvPr/>
        </p:nvSpPr>
        <p:spPr>
          <a:xfrm>
            <a:off x="4508103" y="3035444"/>
            <a:ext cx="690691" cy="675934"/>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xmlns="" id="{0055E0EB-67A7-453F-8FFE-11D8E7D4F033}"/>
              </a:ext>
            </a:extLst>
          </p:cNvPr>
          <p:cNvSpPr/>
          <p:nvPr/>
        </p:nvSpPr>
        <p:spPr>
          <a:xfrm>
            <a:off x="3818333" y="3035444"/>
            <a:ext cx="688850" cy="675934"/>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a:extLst>
              <a:ext uri="{FF2B5EF4-FFF2-40B4-BE49-F238E27FC236}">
                <a16:creationId xmlns:a16="http://schemas.microsoft.com/office/drawing/2014/main" xmlns="" id="{CC28585A-E557-406C-A7A2-D98B4DCA5E8E}"/>
              </a:ext>
            </a:extLst>
          </p:cNvPr>
          <p:cNvSpPr/>
          <p:nvPr/>
        </p:nvSpPr>
        <p:spPr>
          <a:xfrm>
            <a:off x="5200635" y="3035444"/>
            <a:ext cx="693905" cy="711758"/>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xmlns="" id="{548F62B9-6D0E-420A-B04B-FD7E49F1F730}"/>
              </a:ext>
            </a:extLst>
          </p:cNvPr>
          <p:cNvSpPr txBox="1"/>
          <p:nvPr/>
        </p:nvSpPr>
        <p:spPr>
          <a:xfrm>
            <a:off x="4953811" y="2264077"/>
            <a:ext cx="2039137" cy="646331"/>
          </a:xfrm>
          <a:prstGeom prst="rect">
            <a:avLst/>
          </a:prstGeom>
          <a:noFill/>
        </p:spPr>
        <p:txBody>
          <a:bodyPr wrap="square" rtlCol="0">
            <a:spAutoFit/>
          </a:bodyPr>
          <a:lstStyle/>
          <a:p>
            <a:r>
              <a:rPr lang="en-GB" sz="3600" dirty="0">
                <a:solidFill>
                  <a:schemeClr val="accent1"/>
                </a:solidFill>
                <a:latin typeface="Arial Rounded MT Bold" panose="020F0704030504030204" pitchFamily="34" charset="0"/>
                <a:ea typeface="Sweetness" panose="02000603000000000000" pitchFamily="2" charset="0"/>
              </a:rPr>
              <a:t>+6  </a:t>
            </a:r>
          </a:p>
        </p:txBody>
      </p:sp>
      <p:sp>
        <p:nvSpPr>
          <p:cNvPr id="18" name="Arc 17">
            <a:extLst>
              <a:ext uri="{FF2B5EF4-FFF2-40B4-BE49-F238E27FC236}">
                <a16:creationId xmlns:a16="http://schemas.microsoft.com/office/drawing/2014/main" xmlns="" id="{E4B2C399-8C48-46F9-B726-15F52016F67F}"/>
              </a:ext>
            </a:extLst>
          </p:cNvPr>
          <p:cNvSpPr/>
          <p:nvPr/>
        </p:nvSpPr>
        <p:spPr>
          <a:xfrm>
            <a:off x="3127642" y="3035444"/>
            <a:ext cx="688850" cy="675934"/>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a:extLst>
              <a:ext uri="{FF2B5EF4-FFF2-40B4-BE49-F238E27FC236}">
                <a16:creationId xmlns:a16="http://schemas.microsoft.com/office/drawing/2014/main" xmlns="" id="{9299FF39-ACFD-497F-BDC7-0C79908216A7}"/>
              </a:ext>
            </a:extLst>
          </p:cNvPr>
          <p:cNvSpPr/>
          <p:nvPr/>
        </p:nvSpPr>
        <p:spPr>
          <a:xfrm>
            <a:off x="5894087" y="3035444"/>
            <a:ext cx="688850" cy="675934"/>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xmlns="" id="{E3566333-0032-44BE-9A41-003C3135D8BD}"/>
              </a:ext>
            </a:extLst>
          </p:cNvPr>
          <p:cNvSpPr/>
          <p:nvPr/>
        </p:nvSpPr>
        <p:spPr>
          <a:xfrm>
            <a:off x="6587539" y="3035444"/>
            <a:ext cx="688849" cy="675934"/>
          </a:xfrm>
          <a:prstGeom prst="arc">
            <a:avLst>
              <a:gd name="adj1" fmla="val 10750706"/>
              <a:gd name="adj2" fmla="val 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932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7" grpId="0" animBg="1"/>
      <p:bldP spid="28" grpId="0"/>
      <p:bldP spid="18" grpId="0" animBg="1"/>
      <p:bldP spid="19"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Negative number sums:</a:t>
            </a:r>
          </a:p>
        </p:txBody>
      </p:sp>
      <p:sp>
        <p:nvSpPr>
          <p:cNvPr id="11" name="Rectangle 10"/>
          <p:cNvSpPr/>
          <p:nvPr/>
        </p:nvSpPr>
        <p:spPr>
          <a:xfrm>
            <a:off x="743138" y="1198702"/>
            <a:ext cx="5286350" cy="5016758"/>
          </a:xfrm>
          <a:prstGeom prst="rect">
            <a:avLst/>
          </a:prstGeom>
        </p:spPr>
        <p:txBody>
          <a:bodyPr wrap="square">
            <a:spAutoFit/>
          </a:bodyPr>
          <a:lstStyle/>
          <a:p>
            <a:endParaRPr lang="en-US" sz="4000" dirty="0">
              <a:solidFill>
                <a:srgbClr val="222222"/>
              </a:solidFill>
              <a:latin typeface="Arial Rounded MT Bold" panose="020F0704030504030204" pitchFamily="34" charset="0"/>
            </a:endParaRPr>
          </a:p>
          <a:p>
            <a:r>
              <a:rPr lang="en-US" sz="4000" dirty="0">
                <a:solidFill>
                  <a:srgbClr val="222222"/>
                </a:solidFill>
                <a:latin typeface="Arial Rounded MT Bold" panose="020F0704030504030204" pitchFamily="34" charset="0"/>
              </a:rPr>
              <a:t>2 - 6 = __________</a:t>
            </a:r>
            <a:br>
              <a:rPr lang="en-US" sz="4000" dirty="0">
                <a:solidFill>
                  <a:srgbClr val="222222"/>
                </a:solidFill>
                <a:latin typeface="Arial Rounded MT Bold" panose="020F0704030504030204" pitchFamily="34" charset="0"/>
              </a:rPr>
            </a:br>
            <a:endParaRPr lang="en-US" sz="4000" dirty="0">
              <a:solidFill>
                <a:srgbClr val="222222"/>
              </a:solidFill>
              <a:latin typeface="Arial Rounded MT Bold" panose="020F0704030504030204" pitchFamily="34" charset="0"/>
            </a:endParaRPr>
          </a:p>
          <a:p>
            <a:r>
              <a:rPr lang="en-US" sz="4000" dirty="0">
                <a:solidFill>
                  <a:srgbClr val="222222"/>
                </a:solidFill>
                <a:latin typeface="Arial Rounded MT Bold" panose="020F0704030504030204" pitchFamily="34" charset="0"/>
              </a:rPr>
              <a:t>1 - 11 =  ________</a:t>
            </a:r>
          </a:p>
          <a:p>
            <a:endParaRPr lang="en-US" sz="4000" dirty="0">
              <a:solidFill>
                <a:srgbClr val="222222"/>
              </a:solidFill>
              <a:latin typeface="Arial Rounded MT Bold" panose="020F0704030504030204" pitchFamily="34" charset="0"/>
            </a:endParaRPr>
          </a:p>
          <a:p>
            <a:r>
              <a:rPr lang="en-US" sz="4000" dirty="0">
                <a:solidFill>
                  <a:srgbClr val="222222"/>
                </a:solidFill>
                <a:latin typeface="Arial Rounded MT Bold" panose="020F0704030504030204" pitchFamily="34" charset="0"/>
              </a:rPr>
              <a:t>23 - 41 = _________</a:t>
            </a:r>
          </a:p>
          <a:p>
            <a:endParaRPr lang="en-US" sz="4000" dirty="0">
              <a:solidFill>
                <a:srgbClr val="222222"/>
              </a:solidFill>
              <a:latin typeface="Arial Rounded MT Bold" panose="020F0704030504030204" pitchFamily="34" charset="0"/>
            </a:endParaRPr>
          </a:p>
          <a:p>
            <a:r>
              <a:rPr lang="en-US" sz="4000" dirty="0">
                <a:solidFill>
                  <a:srgbClr val="222222"/>
                </a:solidFill>
                <a:latin typeface="Arial Rounded MT Bold" panose="020F0704030504030204" pitchFamily="34" charset="0"/>
              </a:rPr>
              <a:t>-2 + 8  = _________</a:t>
            </a:r>
            <a:endParaRPr lang="en-GB" sz="4000" dirty="0">
              <a:latin typeface="Arial Rounded MT Bold" panose="020F0704030504030204" pitchFamily="34" charset="0"/>
            </a:endParaRPr>
          </a:p>
        </p:txBody>
      </p:sp>
      <p:sp>
        <p:nvSpPr>
          <p:cNvPr id="12" name="TextBox 11"/>
          <p:cNvSpPr txBox="1"/>
          <p:nvPr/>
        </p:nvSpPr>
        <p:spPr>
          <a:xfrm>
            <a:off x="3094561" y="1747831"/>
            <a:ext cx="2395206"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- 4</a:t>
            </a:r>
          </a:p>
        </p:txBody>
      </p:sp>
      <p:sp>
        <p:nvSpPr>
          <p:cNvPr id="13" name="TextBox 12"/>
          <p:cNvSpPr txBox="1"/>
          <p:nvPr/>
        </p:nvSpPr>
        <p:spPr>
          <a:xfrm>
            <a:off x="3248012" y="2979352"/>
            <a:ext cx="2395206"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- 10</a:t>
            </a:r>
          </a:p>
        </p:txBody>
      </p:sp>
      <p:sp>
        <p:nvSpPr>
          <p:cNvPr id="14" name="TextBox 13"/>
          <p:cNvSpPr txBox="1"/>
          <p:nvPr/>
        </p:nvSpPr>
        <p:spPr>
          <a:xfrm>
            <a:off x="3472480" y="4185366"/>
            <a:ext cx="2395206"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- 18</a:t>
            </a:r>
          </a:p>
        </p:txBody>
      </p:sp>
      <p:sp>
        <p:nvSpPr>
          <p:cNvPr id="15" name="TextBox 14"/>
          <p:cNvSpPr txBox="1"/>
          <p:nvPr/>
        </p:nvSpPr>
        <p:spPr>
          <a:xfrm>
            <a:off x="3582001" y="5398840"/>
            <a:ext cx="2395206"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6</a:t>
            </a:r>
          </a:p>
        </p:txBody>
      </p:sp>
      <p:sp>
        <p:nvSpPr>
          <p:cNvPr id="16"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7" name="Rectangle 16"/>
          <p:cNvSpPr/>
          <p:nvPr/>
        </p:nvSpPr>
        <p:spPr>
          <a:xfrm>
            <a:off x="6830245" y="1198702"/>
            <a:ext cx="5286350" cy="5016758"/>
          </a:xfrm>
          <a:prstGeom prst="rect">
            <a:avLst/>
          </a:prstGeom>
        </p:spPr>
        <p:txBody>
          <a:bodyPr wrap="square">
            <a:spAutoFit/>
          </a:bodyPr>
          <a:lstStyle/>
          <a:p>
            <a:endParaRPr lang="en-US" sz="4000" dirty="0">
              <a:solidFill>
                <a:srgbClr val="222222"/>
              </a:solidFill>
              <a:latin typeface="Arial Rounded MT Bold" panose="020F0704030504030204" pitchFamily="34" charset="0"/>
            </a:endParaRPr>
          </a:p>
          <a:p>
            <a:r>
              <a:rPr lang="en-US" sz="4000" dirty="0">
                <a:solidFill>
                  <a:srgbClr val="222222"/>
                </a:solidFill>
                <a:latin typeface="Arial Rounded MT Bold" panose="020F0704030504030204" pitchFamily="34" charset="0"/>
              </a:rPr>
              <a:t>-7 - 7 = __________</a:t>
            </a:r>
            <a:br>
              <a:rPr lang="en-US" sz="4000" dirty="0">
                <a:solidFill>
                  <a:srgbClr val="222222"/>
                </a:solidFill>
                <a:latin typeface="Arial Rounded MT Bold" panose="020F0704030504030204" pitchFamily="34" charset="0"/>
              </a:rPr>
            </a:br>
            <a:endParaRPr lang="en-US" sz="4000" dirty="0">
              <a:solidFill>
                <a:srgbClr val="222222"/>
              </a:solidFill>
              <a:latin typeface="Arial Rounded MT Bold" panose="020F0704030504030204" pitchFamily="34" charset="0"/>
            </a:endParaRPr>
          </a:p>
          <a:p>
            <a:r>
              <a:rPr lang="en-US" sz="4000" dirty="0">
                <a:solidFill>
                  <a:srgbClr val="222222"/>
                </a:solidFill>
                <a:latin typeface="Arial Rounded MT Bold" panose="020F0704030504030204" pitchFamily="34" charset="0"/>
              </a:rPr>
              <a:t>15 - 15 =  ________</a:t>
            </a:r>
          </a:p>
          <a:p>
            <a:endParaRPr lang="en-US" sz="4000" dirty="0">
              <a:solidFill>
                <a:srgbClr val="222222"/>
              </a:solidFill>
              <a:latin typeface="Arial Rounded MT Bold" panose="020F0704030504030204" pitchFamily="34" charset="0"/>
            </a:endParaRPr>
          </a:p>
          <a:p>
            <a:r>
              <a:rPr lang="en-US" sz="4000" dirty="0">
                <a:solidFill>
                  <a:srgbClr val="222222"/>
                </a:solidFill>
                <a:latin typeface="Arial Rounded MT Bold" panose="020F0704030504030204" pitchFamily="34" charset="0"/>
              </a:rPr>
              <a:t>1 - 34 = _________</a:t>
            </a:r>
          </a:p>
          <a:p>
            <a:endParaRPr lang="en-US" sz="4000" dirty="0">
              <a:solidFill>
                <a:srgbClr val="222222"/>
              </a:solidFill>
              <a:latin typeface="Arial Rounded MT Bold" panose="020F0704030504030204" pitchFamily="34" charset="0"/>
            </a:endParaRPr>
          </a:p>
          <a:p>
            <a:r>
              <a:rPr lang="en-US" sz="4000" dirty="0">
                <a:solidFill>
                  <a:srgbClr val="222222"/>
                </a:solidFill>
                <a:latin typeface="Arial Rounded MT Bold" panose="020F0704030504030204" pitchFamily="34" charset="0"/>
              </a:rPr>
              <a:t>-6 + 18  = _________</a:t>
            </a:r>
            <a:endParaRPr lang="en-GB" sz="4000" dirty="0">
              <a:latin typeface="Arial Rounded MT Bold" panose="020F0704030504030204" pitchFamily="34" charset="0"/>
            </a:endParaRPr>
          </a:p>
        </p:txBody>
      </p:sp>
      <p:sp>
        <p:nvSpPr>
          <p:cNvPr id="18" name="TextBox 17"/>
          <p:cNvSpPr txBox="1"/>
          <p:nvPr/>
        </p:nvSpPr>
        <p:spPr>
          <a:xfrm>
            <a:off x="9151610" y="1747831"/>
            <a:ext cx="2395206"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- 14</a:t>
            </a:r>
          </a:p>
        </p:txBody>
      </p:sp>
      <p:sp>
        <p:nvSpPr>
          <p:cNvPr id="19" name="TextBox 18"/>
          <p:cNvSpPr txBox="1"/>
          <p:nvPr/>
        </p:nvSpPr>
        <p:spPr>
          <a:xfrm>
            <a:off x="9932714" y="2954085"/>
            <a:ext cx="1484586"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0 </a:t>
            </a:r>
          </a:p>
        </p:txBody>
      </p:sp>
      <p:sp>
        <p:nvSpPr>
          <p:cNvPr id="20" name="TextBox 19"/>
          <p:cNvSpPr txBox="1"/>
          <p:nvPr/>
        </p:nvSpPr>
        <p:spPr>
          <a:xfrm>
            <a:off x="9151610" y="4199898"/>
            <a:ext cx="2395206"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- 33</a:t>
            </a:r>
          </a:p>
        </p:txBody>
      </p:sp>
      <p:sp>
        <p:nvSpPr>
          <p:cNvPr id="21" name="TextBox 20"/>
          <p:cNvSpPr txBox="1"/>
          <p:nvPr/>
        </p:nvSpPr>
        <p:spPr>
          <a:xfrm>
            <a:off x="9831909" y="5408407"/>
            <a:ext cx="2395206"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12</a:t>
            </a:r>
          </a:p>
        </p:txBody>
      </p:sp>
    </p:spTree>
    <p:extLst>
      <p:ext uri="{BB962C8B-B14F-4D97-AF65-F5344CB8AC3E}">
        <p14:creationId xmlns:p14="http://schemas.microsoft.com/office/powerpoint/2010/main" val="25809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Read the thermometer</a:t>
            </a:r>
          </a:p>
        </p:txBody>
      </p:sp>
      <p:sp>
        <p:nvSpPr>
          <p:cNvPr id="11"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3" name="Rectangle 12"/>
          <p:cNvSpPr/>
          <p:nvPr/>
        </p:nvSpPr>
        <p:spPr>
          <a:xfrm>
            <a:off x="4246976" y="2188280"/>
            <a:ext cx="6943459" cy="954107"/>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What is the temperature reading of the thermometer in Celsius?</a:t>
            </a:r>
            <a:endParaRPr lang="en-GB" sz="2800" dirty="0">
              <a:latin typeface="Arial Rounded MT Bold" panose="020F0704030504030204" pitchFamily="34" charset="0"/>
            </a:endParaRPr>
          </a:p>
        </p:txBody>
      </p:sp>
      <p:sp>
        <p:nvSpPr>
          <p:cNvPr id="2" name="Oval 1"/>
          <p:cNvSpPr/>
          <p:nvPr/>
        </p:nvSpPr>
        <p:spPr>
          <a:xfrm>
            <a:off x="2110216" y="5474494"/>
            <a:ext cx="461534" cy="531177"/>
          </a:xfrm>
          <a:prstGeom prst="ellipse">
            <a:avLst/>
          </a:prstGeom>
          <a:solidFill>
            <a:srgbClr val="8DA9EB"/>
          </a:solidFill>
          <a:ln>
            <a:solidFill>
              <a:srgbClr val="8DA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110216" y="4098131"/>
            <a:ext cx="461534" cy="1607344"/>
          </a:xfrm>
          <a:prstGeom prst="rect">
            <a:avLst/>
          </a:prstGeom>
          <a:solidFill>
            <a:srgbClr val="8DA9EB"/>
          </a:solidFill>
          <a:ln>
            <a:solidFill>
              <a:srgbClr val="8DA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202" y="1639908"/>
            <a:ext cx="1520136" cy="4412503"/>
          </a:xfrm>
          <a:prstGeom prst="rect">
            <a:avLst/>
          </a:prstGeom>
        </p:spPr>
      </p:pic>
      <p:sp>
        <p:nvSpPr>
          <p:cNvPr id="15" name="Rectangle 14"/>
          <p:cNvSpPr/>
          <p:nvPr/>
        </p:nvSpPr>
        <p:spPr>
          <a:xfrm>
            <a:off x="4246976" y="4007095"/>
            <a:ext cx="6663479" cy="954107"/>
          </a:xfrm>
          <a:prstGeom prst="rect">
            <a:avLst/>
          </a:prstGeom>
        </p:spPr>
        <p:txBody>
          <a:bodyPr wrap="square">
            <a:spAutoFit/>
          </a:bodyPr>
          <a:lstStyle/>
          <a:p>
            <a:pPr algn="ctr"/>
            <a:r>
              <a:rPr lang="en-US" sz="2800" dirty="0">
                <a:solidFill>
                  <a:srgbClr val="FF0000"/>
                </a:solidFill>
                <a:latin typeface="Arial Rounded MT Bold" panose="020F0704030504030204" pitchFamily="34" charset="0"/>
              </a:rPr>
              <a:t>The thermometer reading of the temperature in Celsius is - 5</a:t>
            </a:r>
            <a:r>
              <a:rPr lang="en-US" sz="2800" dirty="0">
                <a:solidFill>
                  <a:srgbClr val="FF0000"/>
                </a:solidFill>
                <a:latin typeface="Calibri" panose="020F0502020204030204" pitchFamily="34" charset="0"/>
              </a:rPr>
              <a:t>°</a:t>
            </a:r>
            <a:r>
              <a:rPr lang="en-US" sz="2800" dirty="0">
                <a:solidFill>
                  <a:srgbClr val="FF0000"/>
                </a:solidFill>
                <a:latin typeface="Arial Rounded MT Bold" panose="020F0704030504030204" pitchFamily="34" charset="0"/>
              </a:rPr>
              <a:t>C.</a:t>
            </a:r>
            <a:endParaRPr lang="en-GB" sz="28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10304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Read the thermometer</a:t>
            </a:r>
          </a:p>
        </p:txBody>
      </p:sp>
      <p:sp>
        <p:nvSpPr>
          <p:cNvPr id="11"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3" name="Rectangle 12"/>
          <p:cNvSpPr/>
          <p:nvPr/>
        </p:nvSpPr>
        <p:spPr>
          <a:xfrm>
            <a:off x="4246976" y="2188280"/>
            <a:ext cx="6943459" cy="954107"/>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What is the temperature reading of the thermometer in Fahrenheit?</a:t>
            </a:r>
            <a:endParaRPr lang="en-GB" sz="2800" dirty="0">
              <a:latin typeface="Arial Rounded MT Bold" panose="020F0704030504030204" pitchFamily="34" charset="0"/>
            </a:endParaRPr>
          </a:p>
        </p:txBody>
      </p:sp>
      <p:sp>
        <p:nvSpPr>
          <p:cNvPr id="15" name="Rectangle 14"/>
          <p:cNvSpPr/>
          <p:nvPr/>
        </p:nvSpPr>
        <p:spPr>
          <a:xfrm>
            <a:off x="4246976" y="4007095"/>
            <a:ext cx="6663479" cy="954107"/>
          </a:xfrm>
          <a:prstGeom prst="rect">
            <a:avLst/>
          </a:prstGeom>
        </p:spPr>
        <p:txBody>
          <a:bodyPr wrap="square">
            <a:spAutoFit/>
          </a:bodyPr>
          <a:lstStyle/>
          <a:p>
            <a:pPr algn="ctr"/>
            <a:r>
              <a:rPr lang="en-US" sz="2800" dirty="0">
                <a:solidFill>
                  <a:srgbClr val="FF0000"/>
                </a:solidFill>
                <a:latin typeface="Arial Rounded MT Bold" panose="020F0704030504030204" pitchFamily="34" charset="0"/>
              </a:rPr>
              <a:t>The thermometer reading of the temperature in Fahrenheit is - 22</a:t>
            </a:r>
            <a:r>
              <a:rPr lang="en-US" sz="2800" dirty="0">
                <a:solidFill>
                  <a:srgbClr val="FF0000"/>
                </a:solidFill>
                <a:latin typeface="Calibri" panose="020F0502020204030204" pitchFamily="34" charset="0"/>
              </a:rPr>
              <a:t>°</a:t>
            </a:r>
            <a:r>
              <a:rPr lang="en-US" sz="2800" dirty="0">
                <a:solidFill>
                  <a:srgbClr val="FF0000"/>
                </a:solidFill>
                <a:latin typeface="Arial Rounded MT Bold" panose="020F0704030504030204" pitchFamily="34" charset="0"/>
              </a:rPr>
              <a:t>F.</a:t>
            </a:r>
            <a:endParaRPr lang="en-GB" sz="2800" dirty="0">
              <a:solidFill>
                <a:srgbClr val="FF0000"/>
              </a:solidFill>
              <a:latin typeface="Arial Rounded MT Bold" panose="020F0704030504030204" pitchFamily="34" charset="0"/>
            </a:endParaRPr>
          </a:p>
        </p:txBody>
      </p:sp>
      <p:sp>
        <p:nvSpPr>
          <p:cNvPr id="18" name="Oval 17"/>
          <p:cNvSpPr/>
          <p:nvPr/>
        </p:nvSpPr>
        <p:spPr>
          <a:xfrm>
            <a:off x="2101098" y="5454600"/>
            <a:ext cx="461534" cy="531177"/>
          </a:xfrm>
          <a:prstGeom prst="ellipse">
            <a:avLst/>
          </a:prstGeom>
          <a:solidFill>
            <a:srgbClr val="8DA9EB"/>
          </a:solidFill>
          <a:ln>
            <a:solidFill>
              <a:srgbClr val="8DA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105860" y="4805363"/>
            <a:ext cx="461534" cy="880218"/>
          </a:xfrm>
          <a:prstGeom prst="rect">
            <a:avLst/>
          </a:prstGeom>
          <a:solidFill>
            <a:srgbClr val="8DA9EB"/>
          </a:solidFill>
          <a:ln>
            <a:solidFill>
              <a:srgbClr val="8DA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712" y="1614371"/>
            <a:ext cx="1520136" cy="4412503"/>
          </a:xfrm>
          <a:prstGeom prst="rect">
            <a:avLst/>
          </a:prstGeom>
        </p:spPr>
      </p:pic>
    </p:spTree>
    <p:extLst>
      <p:ext uri="{BB962C8B-B14F-4D97-AF65-F5344CB8AC3E}">
        <p14:creationId xmlns:p14="http://schemas.microsoft.com/office/powerpoint/2010/main" val="62852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429925" y="-200297"/>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What is a negative number?</a:t>
            </a:r>
          </a:p>
        </p:txBody>
      </p:sp>
      <p:sp>
        <p:nvSpPr>
          <p:cNvPr id="11" name="Rectangle 10"/>
          <p:cNvSpPr/>
          <p:nvPr/>
        </p:nvSpPr>
        <p:spPr>
          <a:xfrm>
            <a:off x="429924" y="1705504"/>
            <a:ext cx="11326161" cy="1384995"/>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A negative number is a number that is below 0, e.g. -1 and -25.</a:t>
            </a:r>
          </a:p>
          <a:p>
            <a:pPr algn="ctr"/>
            <a:endParaRPr lang="en-US" sz="2800" dirty="0">
              <a:solidFill>
                <a:srgbClr val="222222"/>
              </a:solidFill>
              <a:latin typeface="Arial Rounded MT Bold" panose="020F0704030504030204" pitchFamily="34" charset="0"/>
            </a:endParaRPr>
          </a:p>
          <a:p>
            <a:pPr algn="ctr"/>
            <a:r>
              <a:rPr lang="en-US" sz="2800" dirty="0">
                <a:solidFill>
                  <a:srgbClr val="222222"/>
                </a:solidFill>
                <a:latin typeface="Arial Rounded MT Bold" panose="020F0704030504030204" pitchFamily="34" charset="0"/>
              </a:rPr>
              <a:t>We sometimes hear of this when talking about temperature.  </a:t>
            </a:r>
            <a:endParaRPr lang="en-GB" sz="2800" dirty="0">
              <a:latin typeface="Arial Rounded MT Bold" panose="020F0704030504030204" pitchFamily="34" charset="0"/>
            </a:endParaRPr>
          </a:p>
        </p:txBody>
      </p:sp>
      <p:pic>
        <p:nvPicPr>
          <p:cNvPr id="5" name="Picture 4"/>
          <p:cNvPicPr>
            <a:picLocks noChangeAspect="1"/>
          </p:cNvPicPr>
          <p:nvPr/>
        </p:nvPicPr>
        <p:blipFill>
          <a:blip r:embed="rId4"/>
          <a:stretch>
            <a:fillRect/>
          </a:stretch>
        </p:blipFill>
        <p:spPr>
          <a:xfrm>
            <a:off x="985425" y="4143149"/>
            <a:ext cx="10242440" cy="1052305"/>
          </a:xfrm>
          <a:prstGeom prst="rect">
            <a:avLst/>
          </a:prstGeom>
        </p:spPr>
      </p:pic>
      <p:sp>
        <p:nvSpPr>
          <p:cNvPr id="12"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Tree>
    <p:extLst>
      <p:ext uri="{BB962C8B-B14F-4D97-AF65-F5344CB8AC3E}">
        <p14:creationId xmlns:p14="http://schemas.microsoft.com/office/powerpoint/2010/main" val="37453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48" y="298588"/>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Colour the thermometer</a:t>
            </a:r>
          </a:p>
        </p:txBody>
      </p:sp>
      <p:sp>
        <p:nvSpPr>
          <p:cNvPr id="11"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176" y="2096397"/>
            <a:ext cx="1214406" cy="352505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369" y="2096397"/>
            <a:ext cx="1214406" cy="352505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567" y="2096397"/>
            <a:ext cx="1214406" cy="352505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958" y="2096397"/>
            <a:ext cx="1214406" cy="352505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242" y="2096397"/>
            <a:ext cx="1214406" cy="3525058"/>
          </a:xfrm>
          <a:prstGeom prst="rect">
            <a:avLst/>
          </a:prstGeom>
        </p:spPr>
      </p:pic>
      <p:sp>
        <p:nvSpPr>
          <p:cNvPr id="2" name="Rectangle 1"/>
          <p:cNvSpPr/>
          <p:nvPr/>
        </p:nvSpPr>
        <p:spPr>
          <a:xfrm>
            <a:off x="1259862" y="5619320"/>
            <a:ext cx="1526380" cy="646331"/>
          </a:xfrm>
          <a:prstGeom prst="rect">
            <a:avLst/>
          </a:prstGeom>
        </p:spPr>
        <p:txBody>
          <a:bodyPr wrap="none">
            <a:spAutoFit/>
          </a:bodyPr>
          <a:lstStyle/>
          <a:p>
            <a:pPr algn="ctr"/>
            <a:r>
              <a:rPr lang="en-GB" sz="3600" dirty="0">
                <a:latin typeface="Arial Rounded MT Bold" panose="020F0704030504030204" pitchFamily="34" charset="0"/>
              </a:rPr>
              <a:t>- 15°C</a:t>
            </a:r>
          </a:p>
        </p:txBody>
      </p:sp>
      <p:sp>
        <p:nvSpPr>
          <p:cNvPr id="21" name="Rectangle 20"/>
          <p:cNvSpPr/>
          <p:nvPr/>
        </p:nvSpPr>
        <p:spPr>
          <a:xfrm>
            <a:off x="285749" y="1368721"/>
            <a:ext cx="11625612" cy="523220"/>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Colour each thermometer with the temperature beneath it.</a:t>
            </a:r>
            <a:endParaRPr lang="en-GB" sz="2800" dirty="0">
              <a:latin typeface="Arial Rounded MT Bold" panose="020F0704030504030204" pitchFamily="34" charset="0"/>
            </a:endParaRPr>
          </a:p>
        </p:txBody>
      </p:sp>
      <p:sp>
        <p:nvSpPr>
          <p:cNvPr id="22" name="Rectangle 21"/>
          <p:cNvSpPr/>
          <p:nvPr/>
        </p:nvSpPr>
        <p:spPr>
          <a:xfrm>
            <a:off x="3333839" y="5619320"/>
            <a:ext cx="1463862" cy="646331"/>
          </a:xfrm>
          <a:prstGeom prst="rect">
            <a:avLst/>
          </a:prstGeom>
        </p:spPr>
        <p:txBody>
          <a:bodyPr wrap="none">
            <a:spAutoFit/>
          </a:bodyPr>
          <a:lstStyle/>
          <a:p>
            <a:pPr algn="ctr"/>
            <a:r>
              <a:rPr lang="en-GB" sz="3600" dirty="0">
                <a:latin typeface="Arial Rounded MT Bold" panose="020F0704030504030204" pitchFamily="34" charset="0"/>
              </a:rPr>
              <a:t>- 22°F</a:t>
            </a:r>
          </a:p>
        </p:txBody>
      </p:sp>
      <p:sp>
        <p:nvSpPr>
          <p:cNvPr id="23" name="Rectangle 22"/>
          <p:cNvSpPr/>
          <p:nvPr/>
        </p:nvSpPr>
        <p:spPr>
          <a:xfrm>
            <a:off x="5343454" y="5619320"/>
            <a:ext cx="1526380" cy="646331"/>
          </a:xfrm>
          <a:prstGeom prst="rect">
            <a:avLst/>
          </a:prstGeom>
        </p:spPr>
        <p:txBody>
          <a:bodyPr wrap="none">
            <a:spAutoFit/>
          </a:bodyPr>
          <a:lstStyle/>
          <a:p>
            <a:pPr algn="ctr"/>
            <a:r>
              <a:rPr lang="en-GB" sz="3600" dirty="0">
                <a:latin typeface="Arial Rounded MT Bold" panose="020F0704030504030204" pitchFamily="34" charset="0"/>
              </a:rPr>
              <a:t>- 40°C</a:t>
            </a:r>
          </a:p>
        </p:txBody>
      </p:sp>
      <p:sp>
        <p:nvSpPr>
          <p:cNvPr id="24" name="Rectangle 23"/>
          <p:cNvSpPr/>
          <p:nvPr/>
        </p:nvSpPr>
        <p:spPr>
          <a:xfrm>
            <a:off x="7552641" y="5619320"/>
            <a:ext cx="1189749" cy="646331"/>
          </a:xfrm>
          <a:prstGeom prst="rect">
            <a:avLst/>
          </a:prstGeom>
        </p:spPr>
        <p:txBody>
          <a:bodyPr wrap="none">
            <a:spAutoFit/>
          </a:bodyPr>
          <a:lstStyle/>
          <a:p>
            <a:pPr algn="ctr"/>
            <a:r>
              <a:rPr lang="en-GB" sz="3600" dirty="0">
                <a:latin typeface="Arial Rounded MT Bold" panose="020F0704030504030204" pitchFamily="34" charset="0"/>
              </a:rPr>
              <a:t>- 4°F</a:t>
            </a:r>
          </a:p>
        </p:txBody>
      </p:sp>
      <p:sp>
        <p:nvSpPr>
          <p:cNvPr id="25" name="Rectangle 24"/>
          <p:cNvSpPr/>
          <p:nvPr/>
        </p:nvSpPr>
        <p:spPr>
          <a:xfrm>
            <a:off x="9425199" y="5619320"/>
            <a:ext cx="1526380" cy="646331"/>
          </a:xfrm>
          <a:prstGeom prst="rect">
            <a:avLst/>
          </a:prstGeom>
        </p:spPr>
        <p:txBody>
          <a:bodyPr wrap="none">
            <a:spAutoFit/>
          </a:bodyPr>
          <a:lstStyle/>
          <a:p>
            <a:pPr algn="ctr"/>
            <a:r>
              <a:rPr lang="en-GB" sz="3600" dirty="0">
                <a:latin typeface="Arial Rounded MT Bold" panose="020F0704030504030204" pitchFamily="34" charset="0"/>
              </a:rPr>
              <a:t>- 25°C</a:t>
            </a:r>
          </a:p>
        </p:txBody>
      </p:sp>
    </p:spTree>
    <p:extLst>
      <p:ext uri="{BB962C8B-B14F-4D97-AF65-F5344CB8AC3E}">
        <p14:creationId xmlns:p14="http://schemas.microsoft.com/office/powerpoint/2010/main" val="2062759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351822" y="278406"/>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39862" y="-350996"/>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400" b="1" dirty="0">
                <a:latin typeface="Arial Rounded MT Bold" panose="020F0704030504030204" pitchFamily="34" charset="0"/>
                <a:ea typeface="Sweetness" panose="02000603000000000000" pitchFamily="2" charset="0"/>
              </a:rPr>
              <a:t>Use inequality signs (&lt;  =  &gt;)</a:t>
            </a:r>
          </a:p>
        </p:txBody>
      </p:sp>
      <p:sp>
        <p:nvSpPr>
          <p:cNvPr id="11" name="Rectangle 10"/>
          <p:cNvSpPr/>
          <p:nvPr/>
        </p:nvSpPr>
        <p:spPr>
          <a:xfrm>
            <a:off x="2206473" y="1171375"/>
            <a:ext cx="2548703" cy="5016758"/>
          </a:xfrm>
          <a:prstGeom prst="rect">
            <a:avLst/>
          </a:prstGeom>
        </p:spPr>
        <p:txBody>
          <a:bodyPr wrap="square">
            <a:spAutoFit/>
          </a:bodyPr>
          <a:lstStyle/>
          <a:p>
            <a:pPr algn="ct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- 12  </a:t>
            </a:r>
          </a:p>
          <a:p>
            <a:pPr algn="ct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3</a:t>
            </a:r>
          </a:p>
          <a:p>
            <a:pPr algn="ct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(23 – 40)</a:t>
            </a:r>
          </a:p>
          <a:p>
            <a:pPr algn="ct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(5 x 6)</a:t>
            </a:r>
            <a:endParaRPr lang="en-GB" sz="4000" dirty="0">
              <a:latin typeface="Arial Rounded MT Bold" panose="020F0704030504030204" pitchFamily="34" charset="0"/>
            </a:endParaRPr>
          </a:p>
        </p:txBody>
      </p:sp>
      <p:sp>
        <p:nvSpPr>
          <p:cNvPr id="2" name="TextBox 1"/>
          <p:cNvSpPr txBox="1"/>
          <p:nvPr/>
        </p:nvSpPr>
        <p:spPr>
          <a:xfrm>
            <a:off x="5725002" y="1766466"/>
            <a:ext cx="755883" cy="769441"/>
          </a:xfrm>
          <a:prstGeom prst="rect">
            <a:avLst/>
          </a:prstGeom>
          <a:noFill/>
        </p:spPr>
        <p:txBody>
          <a:bodyPr wrap="square" rtlCol="0">
            <a:spAutoFit/>
          </a:bodyPr>
          <a:lstStyle/>
          <a:p>
            <a:r>
              <a:rPr lang="en-US" sz="4400" dirty="0">
                <a:solidFill>
                  <a:srgbClr val="FF0000"/>
                </a:solidFill>
                <a:latin typeface="Arial Rounded MT Bold" panose="020F0704030504030204" pitchFamily="34" charset="0"/>
              </a:rPr>
              <a:t>&lt;</a:t>
            </a:r>
            <a:endParaRPr lang="en-GB" sz="4400" dirty="0">
              <a:solidFill>
                <a:srgbClr val="FF0000"/>
              </a:solidFill>
              <a:latin typeface="Arial Rounded MT Bold" panose="020F0704030504030204" pitchFamily="34" charset="0"/>
            </a:endParaRPr>
          </a:p>
        </p:txBody>
      </p:sp>
      <p:sp>
        <p:nvSpPr>
          <p:cNvPr id="16" name="TextBox 15"/>
          <p:cNvSpPr txBox="1"/>
          <p:nvPr/>
        </p:nvSpPr>
        <p:spPr>
          <a:xfrm>
            <a:off x="5725002" y="2987770"/>
            <a:ext cx="867147" cy="769441"/>
          </a:xfrm>
          <a:prstGeom prst="rect">
            <a:avLst/>
          </a:prstGeom>
          <a:noFill/>
        </p:spPr>
        <p:txBody>
          <a:bodyPr wrap="square" rtlCol="0">
            <a:spAutoFit/>
          </a:bodyPr>
          <a:lstStyle/>
          <a:p>
            <a:r>
              <a:rPr lang="en-US" sz="4400" dirty="0">
                <a:solidFill>
                  <a:srgbClr val="FF0000"/>
                </a:solidFill>
                <a:latin typeface="Arial Rounded MT Bold" panose="020F0704030504030204" pitchFamily="34" charset="0"/>
              </a:rPr>
              <a:t>&gt;</a:t>
            </a:r>
            <a:endParaRPr lang="en-GB" sz="4400" dirty="0">
              <a:solidFill>
                <a:srgbClr val="FF0000"/>
              </a:solidFill>
              <a:latin typeface="Arial Rounded MT Bold" panose="020F0704030504030204" pitchFamily="34" charset="0"/>
            </a:endParaRPr>
          </a:p>
        </p:txBody>
      </p:sp>
      <p:sp>
        <p:nvSpPr>
          <p:cNvPr id="17" name="TextBox 16"/>
          <p:cNvSpPr txBox="1"/>
          <p:nvPr/>
        </p:nvSpPr>
        <p:spPr>
          <a:xfrm>
            <a:off x="5751436" y="4229486"/>
            <a:ext cx="755883"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a:t>
            </a:r>
          </a:p>
        </p:txBody>
      </p:sp>
      <p:sp>
        <p:nvSpPr>
          <p:cNvPr id="15" name="TextBox 14"/>
          <p:cNvSpPr txBox="1"/>
          <p:nvPr/>
        </p:nvSpPr>
        <p:spPr>
          <a:xfrm>
            <a:off x="5751436" y="5418692"/>
            <a:ext cx="755883"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&gt;</a:t>
            </a:r>
          </a:p>
        </p:txBody>
      </p:sp>
      <p:sp>
        <p:nvSpPr>
          <p:cNvPr id="22" name="Rectangle 21"/>
          <p:cNvSpPr/>
          <p:nvPr/>
        </p:nvSpPr>
        <p:spPr>
          <a:xfrm>
            <a:off x="7021176" y="1225209"/>
            <a:ext cx="3448756" cy="5016758"/>
          </a:xfrm>
          <a:prstGeom prst="rect">
            <a:avLst/>
          </a:prstGeom>
        </p:spPr>
        <p:txBody>
          <a:bodyPr wrap="square">
            <a:spAutoFit/>
          </a:bodyPr>
          <a:lstStyle/>
          <a:p>
            <a:pPr algn="ct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- 8</a:t>
            </a:r>
            <a:br>
              <a:rPr lang="en-US" sz="4000" dirty="0">
                <a:solidFill>
                  <a:srgbClr val="222222"/>
                </a:solidFill>
                <a:latin typeface="Arial Rounded MT Bold" panose="020F0704030504030204" pitchFamily="34" charset="0"/>
              </a:rPr>
            </a:b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- 97</a:t>
            </a:r>
            <a:br>
              <a:rPr lang="en-US" sz="4000" dirty="0">
                <a:solidFill>
                  <a:srgbClr val="222222"/>
                </a:solidFill>
                <a:latin typeface="Arial Rounded MT Bold" panose="020F0704030504030204" pitchFamily="34" charset="0"/>
              </a:rPr>
            </a:b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(28 – 45)</a:t>
            </a:r>
            <a:br>
              <a:rPr lang="en-US" sz="4000" dirty="0">
                <a:solidFill>
                  <a:srgbClr val="222222"/>
                </a:solidFill>
                <a:latin typeface="Arial Rounded MT Bold" panose="020F0704030504030204" pitchFamily="34" charset="0"/>
              </a:rPr>
            </a:br>
            <a:endParaRPr lang="en-US" sz="4000" dirty="0">
              <a:solidFill>
                <a:srgbClr val="222222"/>
              </a:solidFill>
              <a:latin typeface="Arial Rounded MT Bold" panose="020F0704030504030204" pitchFamily="34" charset="0"/>
            </a:endParaRPr>
          </a:p>
          <a:p>
            <a:pPr algn="ctr"/>
            <a:r>
              <a:rPr lang="en-US" sz="4000" dirty="0">
                <a:solidFill>
                  <a:srgbClr val="222222"/>
                </a:solidFill>
                <a:latin typeface="Arial Rounded MT Bold" panose="020F0704030504030204" pitchFamily="34" charset="0"/>
              </a:rPr>
              <a:t>(- 57 + 8)</a:t>
            </a:r>
            <a:endParaRPr lang="en-GB" sz="4000" dirty="0">
              <a:latin typeface="Arial Rounded MT Bold" panose="020F0704030504030204" pitchFamily="34" charset="0"/>
            </a:endParaRPr>
          </a:p>
        </p:txBody>
      </p:sp>
      <p:sp>
        <p:nvSpPr>
          <p:cNvPr id="3" name="Rectangle 2"/>
          <p:cNvSpPr/>
          <p:nvPr/>
        </p:nvSpPr>
        <p:spPr>
          <a:xfrm>
            <a:off x="5504687" y="1766466"/>
            <a:ext cx="1021961" cy="79065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p:cNvSpPr/>
          <p:nvPr/>
        </p:nvSpPr>
        <p:spPr>
          <a:xfrm>
            <a:off x="5504687" y="2992673"/>
            <a:ext cx="1021961" cy="79065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p:cNvSpPr/>
          <p:nvPr/>
        </p:nvSpPr>
        <p:spPr>
          <a:xfrm>
            <a:off x="5504687" y="4218880"/>
            <a:ext cx="1021961" cy="79065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p:cNvSpPr/>
          <p:nvPr/>
        </p:nvSpPr>
        <p:spPr>
          <a:xfrm>
            <a:off x="5504687" y="5445086"/>
            <a:ext cx="1021961" cy="79065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Tree>
    <p:extLst>
      <p:ext uri="{BB962C8B-B14F-4D97-AF65-F5344CB8AC3E}">
        <p14:creationId xmlns:p14="http://schemas.microsoft.com/office/powerpoint/2010/main" val="6681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351822" y="278406"/>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29925" y="-200297"/>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Negative numbers – Fill in the table</a:t>
            </a:r>
          </a:p>
        </p:txBody>
      </p:sp>
      <p:graphicFrame>
        <p:nvGraphicFramePr>
          <p:cNvPr id="3" name="Table 2"/>
          <p:cNvGraphicFramePr>
            <a:graphicFrameLocks noGrp="1"/>
          </p:cNvGraphicFramePr>
          <p:nvPr>
            <p:extLst>
              <p:ext uri="{D42A27DB-BD31-4B8C-83A1-F6EECF244321}">
                <p14:modId xmlns:p14="http://schemas.microsoft.com/office/powerpoint/2010/main" val="190750154"/>
              </p:ext>
            </p:extLst>
          </p:nvPr>
        </p:nvGraphicFramePr>
        <p:xfrm>
          <a:off x="1232105" y="1704876"/>
          <a:ext cx="10049165" cy="4211216"/>
        </p:xfrm>
        <a:graphic>
          <a:graphicData uri="http://schemas.openxmlformats.org/drawingml/2006/table">
            <a:tbl>
              <a:tblPr firstRow="1" bandRow="1">
                <a:tableStyleId>{5940675A-B579-460E-94D1-54222C63F5DA}</a:tableStyleId>
              </a:tblPr>
              <a:tblGrid>
                <a:gridCol w="2009833">
                  <a:extLst>
                    <a:ext uri="{9D8B030D-6E8A-4147-A177-3AD203B41FA5}">
                      <a16:colId xmlns:a16="http://schemas.microsoft.com/office/drawing/2014/main" xmlns="" val="4104757487"/>
                    </a:ext>
                  </a:extLst>
                </a:gridCol>
                <a:gridCol w="2009833">
                  <a:extLst>
                    <a:ext uri="{9D8B030D-6E8A-4147-A177-3AD203B41FA5}">
                      <a16:colId xmlns:a16="http://schemas.microsoft.com/office/drawing/2014/main" xmlns="" val="937662964"/>
                    </a:ext>
                  </a:extLst>
                </a:gridCol>
                <a:gridCol w="2009833">
                  <a:extLst>
                    <a:ext uri="{9D8B030D-6E8A-4147-A177-3AD203B41FA5}">
                      <a16:colId xmlns:a16="http://schemas.microsoft.com/office/drawing/2014/main" xmlns="" val="219300813"/>
                    </a:ext>
                  </a:extLst>
                </a:gridCol>
                <a:gridCol w="2009833">
                  <a:extLst>
                    <a:ext uri="{9D8B030D-6E8A-4147-A177-3AD203B41FA5}">
                      <a16:colId xmlns:a16="http://schemas.microsoft.com/office/drawing/2014/main" xmlns="" val="3621839226"/>
                    </a:ext>
                  </a:extLst>
                </a:gridCol>
                <a:gridCol w="2009833">
                  <a:extLst>
                    <a:ext uri="{9D8B030D-6E8A-4147-A177-3AD203B41FA5}">
                      <a16:colId xmlns:a16="http://schemas.microsoft.com/office/drawing/2014/main" xmlns="" val="1577156387"/>
                    </a:ext>
                  </a:extLst>
                </a:gridCol>
              </a:tblGrid>
              <a:tr h="1052804">
                <a:tc>
                  <a:txBody>
                    <a:bodyPr/>
                    <a:lstStyle/>
                    <a:p>
                      <a:pPr algn="ctr"/>
                      <a:endParaRPr lang="en-GB" sz="2400" dirty="0">
                        <a:latin typeface="Arial Rounded MT Bold" panose="020F0704030504030204" pitchFamily="34" charset="0"/>
                      </a:endParaRPr>
                    </a:p>
                  </a:txBody>
                  <a:tcPr anchor="ctr">
                    <a:solidFill>
                      <a:schemeClr val="accent1">
                        <a:lumMod val="20000"/>
                        <a:lumOff val="80000"/>
                      </a:schemeClr>
                    </a:solidFill>
                  </a:tcPr>
                </a:tc>
                <a:tc>
                  <a:txBody>
                    <a:bodyPr/>
                    <a:lstStyle/>
                    <a:p>
                      <a:pPr algn="ctr"/>
                      <a:r>
                        <a:rPr lang="en-GB" sz="3200" dirty="0">
                          <a:latin typeface="Arial Rounded MT Bold" panose="020F0704030504030204" pitchFamily="34" charset="0"/>
                        </a:rPr>
                        <a:t>+ 3</a:t>
                      </a:r>
                    </a:p>
                  </a:txBody>
                  <a:tcPr anchor="ctr">
                    <a:solidFill>
                      <a:schemeClr val="accent1">
                        <a:lumMod val="20000"/>
                        <a:lumOff val="80000"/>
                      </a:schemeClr>
                    </a:solidFill>
                  </a:tcPr>
                </a:tc>
                <a:tc>
                  <a:txBody>
                    <a:bodyPr/>
                    <a:lstStyle/>
                    <a:p>
                      <a:pPr algn="ctr"/>
                      <a:r>
                        <a:rPr lang="en-GB" sz="3200" dirty="0">
                          <a:latin typeface="Arial Rounded MT Bold" panose="020F0704030504030204" pitchFamily="34" charset="0"/>
                        </a:rPr>
                        <a:t>- 7</a:t>
                      </a:r>
                    </a:p>
                  </a:txBody>
                  <a:tcPr anchor="ctr">
                    <a:solidFill>
                      <a:schemeClr val="accent1">
                        <a:lumMod val="20000"/>
                        <a:lumOff val="80000"/>
                      </a:schemeClr>
                    </a:solidFill>
                  </a:tcPr>
                </a:tc>
                <a:tc>
                  <a:txBody>
                    <a:bodyPr/>
                    <a:lstStyle/>
                    <a:p>
                      <a:pPr algn="ctr"/>
                      <a:r>
                        <a:rPr lang="en-GB" sz="3200" dirty="0">
                          <a:latin typeface="Arial Rounded MT Bold" panose="020F0704030504030204" pitchFamily="34" charset="0"/>
                        </a:rPr>
                        <a:t>- 4</a:t>
                      </a:r>
                    </a:p>
                  </a:txBody>
                  <a:tcPr anchor="ctr">
                    <a:solidFill>
                      <a:schemeClr val="accent1">
                        <a:lumMod val="20000"/>
                        <a:lumOff val="80000"/>
                      </a:schemeClr>
                    </a:solidFill>
                  </a:tcPr>
                </a:tc>
                <a:tc>
                  <a:txBody>
                    <a:bodyPr/>
                    <a:lstStyle/>
                    <a:p>
                      <a:pPr algn="ctr"/>
                      <a:r>
                        <a:rPr lang="en-GB" sz="3200" dirty="0">
                          <a:latin typeface="Arial Rounded MT Bold" panose="020F0704030504030204" pitchFamily="34" charset="0"/>
                        </a:rPr>
                        <a:t>+ 50</a:t>
                      </a:r>
                    </a:p>
                  </a:txBody>
                  <a:tcPr anchor="ctr">
                    <a:solidFill>
                      <a:schemeClr val="accent1">
                        <a:lumMod val="20000"/>
                        <a:lumOff val="80000"/>
                      </a:schemeClr>
                    </a:solidFill>
                  </a:tcPr>
                </a:tc>
                <a:extLst>
                  <a:ext uri="{0D108BD9-81ED-4DB2-BD59-A6C34878D82A}">
                    <a16:rowId xmlns:a16="http://schemas.microsoft.com/office/drawing/2014/main" xmlns="" val="2575193067"/>
                  </a:ext>
                </a:extLst>
              </a:tr>
              <a:tr h="1052804">
                <a:tc>
                  <a:txBody>
                    <a:bodyPr/>
                    <a:lstStyle/>
                    <a:p>
                      <a:pPr algn="ctr"/>
                      <a:r>
                        <a:rPr lang="en-GB" sz="3200" dirty="0">
                          <a:latin typeface="Arial Rounded MT Bold" panose="020F0704030504030204" pitchFamily="34" charset="0"/>
                        </a:rPr>
                        <a:t>- 8</a:t>
                      </a:r>
                    </a:p>
                  </a:txBody>
                  <a:tcPr anchor="ctr">
                    <a:solidFill>
                      <a:schemeClr val="accent1">
                        <a:lumMod val="20000"/>
                        <a:lumOff val="80000"/>
                      </a:schemeClr>
                    </a:solidFill>
                  </a:tcPr>
                </a:tc>
                <a:tc>
                  <a:txBody>
                    <a:bodyPr/>
                    <a:lstStyle/>
                    <a:p>
                      <a:pPr algn="ctr"/>
                      <a:endParaRPr lang="en-GB" sz="3200" dirty="0">
                        <a:solidFill>
                          <a:srgbClr val="FF0000"/>
                        </a:solidFill>
                        <a:latin typeface="Arial Rounded MT Bold" panose="020F0704030504030204" pitchFamily="34" charset="0"/>
                      </a:endParaRPr>
                    </a:p>
                  </a:txBody>
                  <a:tcPr anchor="ctr"/>
                </a:tc>
                <a:tc>
                  <a:txBody>
                    <a:bodyPr/>
                    <a:lstStyle/>
                    <a:p>
                      <a:pPr algn="ctr"/>
                      <a:endParaRPr lang="en-GB" sz="3200" dirty="0">
                        <a:solidFill>
                          <a:srgbClr val="FF0000"/>
                        </a:solidFill>
                        <a:latin typeface="Arial Rounded MT Bold" panose="020F0704030504030204" pitchFamily="34" charset="0"/>
                      </a:endParaRPr>
                    </a:p>
                  </a:txBody>
                  <a:tcPr anchor="ctr"/>
                </a:tc>
                <a:tc>
                  <a:txBody>
                    <a:bodyPr/>
                    <a:lstStyle/>
                    <a:p>
                      <a:pPr algn="ctr"/>
                      <a:endParaRPr lang="en-GB" sz="3200" dirty="0">
                        <a:solidFill>
                          <a:srgbClr val="FF0000"/>
                        </a:solidFill>
                        <a:latin typeface="Arial Rounded MT Bold" panose="020F0704030504030204" pitchFamily="34" charset="0"/>
                      </a:endParaRPr>
                    </a:p>
                  </a:txBody>
                  <a:tcPr anchor="ctr"/>
                </a:tc>
                <a:tc>
                  <a:txBody>
                    <a:bodyPr/>
                    <a:lstStyle/>
                    <a:p>
                      <a:pPr algn="ctr"/>
                      <a:endParaRPr lang="en-GB" sz="3200" dirty="0">
                        <a:solidFill>
                          <a:srgbClr val="FF0000"/>
                        </a:solidFill>
                        <a:latin typeface="Arial Rounded MT Bold" panose="020F0704030504030204" pitchFamily="34" charset="0"/>
                      </a:endParaRPr>
                    </a:p>
                  </a:txBody>
                  <a:tcPr anchor="ctr"/>
                </a:tc>
                <a:extLst>
                  <a:ext uri="{0D108BD9-81ED-4DB2-BD59-A6C34878D82A}">
                    <a16:rowId xmlns:a16="http://schemas.microsoft.com/office/drawing/2014/main" xmlns="" val="1867949511"/>
                  </a:ext>
                </a:extLst>
              </a:tr>
              <a:tr h="1052804">
                <a:tc>
                  <a:txBody>
                    <a:bodyPr/>
                    <a:lstStyle/>
                    <a:p>
                      <a:pPr algn="ctr"/>
                      <a:r>
                        <a:rPr lang="en-GB" sz="3200" dirty="0">
                          <a:latin typeface="Arial Rounded MT Bold" panose="020F0704030504030204" pitchFamily="34" charset="0"/>
                        </a:rPr>
                        <a:t>- 10</a:t>
                      </a:r>
                    </a:p>
                  </a:txBody>
                  <a:tcPr anchor="ctr">
                    <a:solidFill>
                      <a:schemeClr val="accent1">
                        <a:lumMod val="20000"/>
                        <a:lumOff val="80000"/>
                      </a:schemeClr>
                    </a:solidFill>
                  </a:tcPr>
                </a:tc>
                <a:tc>
                  <a:txBody>
                    <a:bodyPr/>
                    <a:lstStyle/>
                    <a:p>
                      <a:pPr algn="ctr"/>
                      <a:endParaRPr lang="en-GB" sz="3200" dirty="0">
                        <a:solidFill>
                          <a:srgbClr val="FF0000"/>
                        </a:solidFill>
                        <a:latin typeface="Arial Rounded MT Bold" panose="020F0704030504030204" pitchFamily="34" charset="0"/>
                      </a:endParaRPr>
                    </a:p>
                  </a:txBody>
                  <a:tcPr anchor="ctr"/>
                </a:tc>
                <a:tc>
                  <a:txBody>
                    <a:bodyPr/>
                    <a:lstStyle/>
                    <a:p>
                      <a:pPr algn="ctr"/>
                      <a:endParaRPr lang="en-GB" sz="3200" dirty="0">
                        <a:solidFill>
                          <a:srgbClr val="FF0000"/>
                        </a:solidFill>
                        <a:latin typeface="Arial Rounded MT Bold" panose="020F0704030504030204" pitchFamily="34" charset="0"/>
                      </a:endParaRPr>
                    </a:p>
                  </a:txBody>
                  <a:tcPr anchor="ctr"/>
                </a:tc>
                <a:tc>
                  <a:txBody>
                    <a:bodyPr/>
                    <a:lstStyle/>
                    <a:p>
                      <a:pPr algn="ctr"/>
                      <a:endParaRPr lang="en-GB" sz="3200" dirty="0">
                        <a:solidFill>
                          <a:srgbClr val="FF0000"/>
                        </a:solidFill>
                        <a:latin typeface="Arial Rounded MT Bold" panose="020F0704030504030204" pitchFamily="34" charset="0"/>
                      </a:endParaRPr>
                    </a:p>
                  </a:txBody>
                  <a:tcPr anchor="ctr"/>
                </a:tc>
                <a:tc>
                  <a:txBody>
                    <a:bodyPr/>
                    <a:lstStyle/>
                    <a:p>
                      <a:pPr algn="ctr"/>
                      <a:endParaRPr lang="en-GB" sz="3200" dirty="0">
                        <a:solidFill>
                          <a:srgbClr val="FF0000"/>
                        </a:solidFill>
                        <a:latin typeface="Arial Rounded MT Bold" panose="020F0704030504030204" pitchFamily="34" charset="0"/>
                      </a:endParaRPr>
                    </a:p>
                  </a:txBody>
                  <a:tcPr anchor="ctr"/>
                </a:tc>
                <a:extLst>
                  <a:ext uri="{0D108BD9-81ED-4DB2-BD59-A6C34878D82A}">
                    <a16:rowId xmlns:a16="http://schemas.microsoft.com/office/drawing/2014/main" xmlns="" val="1176773344"/>
                  </a:ext>
                </a:extLst>
              </a:tr>
              <a:tr h="1052804">
                <a:tc>
                  <a:txBody>
                    <a:bodyPr/>
                    <a:lstStyle/>
                    <a:p>
                      <a:pPr algn="ctr"/>
                      <a:r>
                        <a:rPr lang="en-GB" sz="3200" dirty="0">
                          <a:latin typeface="Arial Rounded MT Bold" panose="020F0704030504030204" pitchFamily="34" charset="0"/>
                        </a:rPr>
                        <a:t>- 38</a:t>
                      </a:r>
                    </a:p>
                  </a:txBody>
                  <a:tcPr anchor="ctr">
                    <a:solidFill>
                      <a:schemeClr val="accent1">
                        <a:lumMod val="20000"/>
                        <a:lumOff val="80000"/>
                      </a:schemeClr>
                    </a:solidFill>
                  </a:tcPr>
                </a:tc>
                <a:tc>
                  <a:txBody>
                    <a:bodyPr/>
                    <a:lstStyle/>
                    <a:p>
                      <a:pPr algn="ctr"/>
                      <a:endParaRPr lang="en-GB" sz="3200" dirty="0">
                        <a:solidFill>
                          <a:srgbClr val="FF0000"/>
                        </a:solidFill>
                        <a:latin typeface="Arial Rounded MT Bold" panose="020F0704030504030204" pitchFamily="34" charset="0"/>
                      </a:endParaRPr>
                    </a:p>
                  </a:txBody>
                  <a:tcPr anchor="ctr"/>
                </a:tc>
                <a:tc>
                  <a:txBody>
                    <a:bodyPr/>
                    <a:lstStyle/>
                    <a:p>
                      <a:pPr algn="ctr"/>
                      <a:endParaRPr lang="en-GB" sz="3200" dirty="0">
                        <a:solidFill>
                          <a:srgbClr val="FF0000"/>
                        </a:solidFill>
                        <a:latin typeface="Arial Rounded MT Bold" panose="020F0704030504030204" pitchFamily="34" charset="0"/>
                      </a:endParaRPr>
                    </a:p>
                  </a:txBody>
                  <a:tcPr anchor="ctr"/>
                </a:tc>
                <a:tc>
                  <a:txBody>
                    <a:bodyPr/>
                    <a:lstStyle/>
                    <a:p>
                      <a:pPr algn="ctr"/>
                      <a:endParaRPr lang="en-GB" sz="3200" dirty="0">
                        <a:solidFill>
                          <a:srgbClr val="FF0000"/>
                        </a:solidFill>
                        <a:latin typeface="Arial Rounded MT Bold" panose="020F0704030504030204" pitchFamily="34" charset="0"/>
                      </a:endParaRPr>
                    </a:p>
                  </a:txBody>
                  <a:tcPr anchor="ctr"/>
                </a:tc>
                <a:tc>
                  <a:txBody>
                    <a:bodyPr/>
                    <a:lstStyle/>
                    <a:p>
                      <a:pPr algn="ctr"/>
                      <a:endParaRPr lang="en-GB" sz="3200" dirty="0">
                        <a:solidFill>
                          <a:srgbClr val="FF0000"/>
                        </a:solidFill>
                        <a:latin typeface="Arial Rounded MT Bold" panose="020F0704030504030204" pitchFamily="34" charset="0"/>
                      </a:endParaRPr>
                    </a:p>
                  </a:txBody>
                  <a:tcPr anchor="ctr"/>
                </a:tc>
                <a:extLst>
                  <a:ext uri="{0D108BD9-81ED-4DB2-BD59-A6C34878D82A}">
                    <a16:rowId xmlns:a16="http://schemas.microsoft.com/office/drawing/2014/main" xmlns="" val="1048950923"/>
                  </a:ext>
                </a:extLst>
              </a:tr>
            </a:tbl>
          </a:graphicData>
        </a:graphic>
      </p:graphicFrame>
      <p:sp>
        <p:nvSpPr>
          <p:cNvPr id="12"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graphicFrame>
        <p:nvGraphicFramePr>
          <p:cNvPr id="13" name="Table 12">
            <a:extLst>
              <a:ext uri="{FF2B5EF4-FFF2-40B4-BE49-F238E27FC236}">
                <a16:creationId xmlns:a16="http://schemas.microsoft.com/office/drawing/2014/main" xmlns="" id="{C250387A-74BB-4473-A1FC-39D5D94F9BEA}"/>
              </a:ext>
            </a:extLst>
          </p:cNvPr>
          <p:cNvGraphicFramePr>
            <a:graphicFrameLocks noGrp="1"/>
          </p:cNvGraphicFramePr>
          <p:nvPr>
            <p:extLst>
              <p:ext uri="{D42A27DB-BD31-4B8C-83A1-F6EECF244321}">
                <p14:modId xmlns:p14="http://schemas.microsoft.com/office/powerpoint/2010/main" val="1184483846"/>
              </p:ext>
            </p:extLst>
          </p:nvPr>
        </p:nvGraphicFramePr>
        <p:xfrm>
          <a:off x="3248010" y="2755671"/>
          <a:ext cx="8033260" cy="1056674"/>
        </p:xfrm>
        <a:graphic>
          <a:graphicData uri="http://schemas.openxmlformats.org/drawingml/2006/table">
            <a:tbl>
              <a:tblPr firstRow="1" bandRow="1">
                <a:tableStyleId>{5940675A-B579-460E-94D1-54222C63F5DA}</a:tableStyleId>
              </a:tblPr>
              <a:tblGrid>
                <a:gridCol w="2008315">
                  <a:extLst>
                    <a:ext uri="{9D8B030D-6E8A-4147-A177-3AD203B41FA5}">
                      <a16:colId xmlns:a16="http://schemas.microsoft.com/office/drawing/2014/main" xmlns="" val="954529528"/>
                    </a:ext>
                  </a:extLst>
                </a:gridCol>
                <a:gridCol w="2008315">
                  <a:extLst>
                    <a:ext uri="{9D8B030D-6E8A-4147-A177-3AD203B41FA5}">
                      <a16:colId xmlns:a16="http://schemas.microsoft.com/office/drawing/2014/main" xmlns="" val="150913441"/>
                    </a:ext>
                  </a:extLst>
                </a:gridCol>
                <a:gridCol w="2008315">
                  <a:extLst>
                    <a:ext uri="{9D8B030D-6E8A-4147-A177-3AD203B41FA5}">
                      <a16:colId xmlns:a16="http://schemas.microsoft.com/office/drawing/2014/main" xmlns="" val="468413385"/>
                    </a:ext>
                  </a:extLst>
                </a:gridCol>
                <a:gridCol w="2008315">
                  <a:extLst>
                    <a:ext uri="{9D8B030D-6E8A-4147-A177-3AD203B41FA5}">
                      <a16:colId xmlns:a16="http://schemas.microsoft.com/office/drawing/2014/main" xmlns="" val="1054203863"/>
                    </a:ext>
                  </a:extLst>
                </a:gridCol>
              </a:tblGrid>
              <a:tr h="1056674">
                <a:tc>
                  <a:txBody>
                    <a:bodyPr/>
                    <a:lstStyle/>
                    <a:p>
                      <a:pPr algn="ctr"/>
                      <a:r>
                        <a:rPr lang="en-GB" sz="3200" dirty="0">
                          <a:solidFill>
                            <a:srgbClr val="FF0000"/>
                          </a:solidFill>
                          <a:latin typeface="Arial Rounded MT Bold" panose="020F0704030504030204" pitchFamily="34" charset="0"/>
                        </a:rPr>
                        <a:t>- 5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dirty="0">
                          <a:solidFill>
                            <a:srgbClr val="FF0000"/>
                          </a:solidFill>
                          <a:latin typeface="Arial Rounded MT Bold" panose="020F0704030504030204" pitchFamily="34" charset="0"/>
                        </a:rPr>
                        <a:t>- 15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dirty="0">
                          <a:solidFill>
                            <a:srgbClr val="FF0000"/>
                          </a:solidFill>
                          <a:latin typeface="Arial Rounded MT Bold" panose="020F0704030504030204" pitchFamily="34" charset="0"/>
                        </a:rPr>
                        <a:t>- 12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200" dirty="0">
                          <a:solidFill>
                            <a:srgbClr val="FF0000"/>
                          </a:solidFill>
                          <a:latin typeface="Arial Rounded MT Bold" panose="020F0704030504030204" pitchFamily="34" charset="0"/>
                        </a:rPr>
                        <a:t>42</a:t>
                      </a:r>
                      <a:endParaRPr lang="en-GB" sz="3200" dirty="0">
                        <a:solidFill>
                          <a:srgbClr val="FF0000"/>
                        </a:solidFill>
                        <a:latin typeface="Arial Rounded MT Bold" panose="020F07040305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51042711"/>
                  </a:ext>
                </a:extLst>
              </a:tr>
            </a:tbl>
          </a:graphicData>
        </a:graphic>
      </p:graphicFrame>
      <p:graphicFrame>
        <p:nvGraphicFramePr>
          <p:cNvPr id="14" name="Table 13">
            <a:extLst>
              <a:ext uri="{FF2B5EF4-FFF2-40B4-BE49-F238E27FC236}">
                <a16:creationId xmlns:a16="http://schemas.microsoft.com/office/drawing/2014/main" xmlns="" id="{50B2F7E3-29A6-49A7-986D-1D8E1CAABCED}"/>
              </a:ext>
            </a:extLst>
          </p:cNvPr>
          <p:cNvGraphicFramePr>
            <a:graphicFrameLocks noGrp="1"/>
          </p:cNvGraphicFramePr>
          <p:nvPr>
            <p:extLst>
              <p:ext uri="{D42A27DB-BD31-4B8C-83A1-F6EECF244321}">
                <p14:modId xmlns:p14="http://schemas.microsoft.com/office/powerpoint/2010/main" val="1445490606"/>
              </p:ext>
            </p:extLst>
          </p:nvPr>
        </p:nvGraphicFramePr>
        <p:xfrm>
          <a:off x="3248010" y="3810484"/>
          <a:ext cx="8033260" cy="1056674"/>
        </p:xfrm>
        <a:graphic>
          <a:graphicData uri="http://schemas.openxmlformats.org/drawingml/2006/table">
            <a:tbl>
              <a:tblPr firstRow="1" bandRow="1">
                <a:tableStyleId>{5940675A-B579-460E-94D1-54222C63F5DA}</a:tableStyleId>
              </a:tblPr>
              <a:tblGrid>
                <a:gridCol w="2008315">
                  <a:extLst>
                    <a:ext uri="{9D8B030D-6E8A-4147-A177-3AD203B41FA5}">
                      <a16:colId xmlns:a16="http://schemas.microsoft.com/office/drawing/2014/main" xmlns="" val="954529528"/>
                    </a:ext>
                  </a:extLst>
                </a:gridCol>
                <a:gridCol w="2008315">
                  <a:extLst>
                    <a:ext uri="{9D8B030D-6E8A-4147-A177-3AD203B41FA5}">
                      <a16:colId xmlns:a16="http://schemas.microsoft.com/office/drawing/2014/main" xmlns="" val="150913441"/>
                    </a:ext>
                  </a:extLst>
                </a:gridCol>
                <a:gridCol w="2008315">
                  <a:extLst>
                    <a:ext uri="{9D8B030D-6E8A-4147-A177-3AD203B41FA5}">
                      <a16:colId xmlns:a16="http://schemas.microsoft.com/office/drawing/2014/main" xmlns="" val="468413385"/>
                    </a:ext>
                  </a:extLst>
                </a:gridCol>
                <a:gridCol w="2008315">
                  <a:extLst>
                    <a:ext uri="{9D8B030D-6E8A-4147-A177-3AD203B41FA5}">
                      <a16:colId xmlns:a16="http://schemas.microsoft.com/office/drawing/2014/main" xmlns="" val="1054203863"/>
                    </a:ext>
                  </a:extLst>
                </a:gridCol>
              </a:tblGrid>
              <a:tr h="1056674">
                <a:tc>
                  <a:txBody>
                    <a:bodyPr/>
                    <a:lstStyle/>
                    <a:p>
                      <a:pPr algn="ctr"/>
                      <a:r>
                        <a:rPr lang="en-GB" sz="3200" dirty="0">
                          <a:solidFill>
                            <a:srgbClr val="FF0000"/>
                          </a:solidFill>
                          <a:latin typeface="Arial Rounded MT Bold" panose="020F0704030504030204" pitchFamily="34" charset="0"/>
                        </a:rPr>
                        <a:t>- 7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dirty="0">
                          <a:solidFill>
                            <a:srgbClr val="FF0000"/>
                          </a:solidFill>
                          <a:latin typeface="Arial Rounded MT Bold" panose="020F0704030504030204" pitchFamily="34" charset="0"/>
                        </a:rPr>
                        <a:t>- 17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dirty="0">
                          <a:solidFill>
                            <a:srgbClr val="FF0000"/>
                          </a:solidFill>
                          <a:latin typeface="Arial Rounded MT Bold" panose="020F0704030504030204" pitchFamily="34" charset="0"/>
                        </a:rPr>
                        <a:t>- 14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dirty="0">
                          <a:solidFill>
                            <a:srgbClr val="FF0000"/>
                          </a:solidFill>
                          <a:latin typeface="Arial Rounded MT Bold" panose="020F0704030504030204" pitchFamily="34" charset="0"/>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51042711"/>
                  </a:ext>
                </a:extLst>
              </a:tr>
            </a:tbl>
          </a:graphicData>
        </a:graphic>
      </p:graphicFrame>
      <p:graphicFrame>
        <p:nvGraphicFramePr>
          <p:cNvPr id="15" name="Table 14">
            <a:extLst>
              <a:ext uri="{FF2B5EF4-FFF2-40B4-BE49-F238E27FC236}">
                <a16:creationId xmlns:a16="http://schemas.microsoft.com/office/drawing/2014/main" xmlns="" id="{ADAAE6E0-CC91-4A56-9DF3-A1143878AF40}"/>
              </a:ext>
            </a:extLst>
          </p:cNvPr>
          <p:cNvGraphicFramePr>
            <a:graphicFrameLocks noGrp="1"/>
          </p:cNvGraphicFramePr>
          <p:nvPr>
            <p:extLst>
              <p:ext uri="{D42A27DB-BD31-4B8C-83A1-F6EECF244321}">
                <p14:modId xmlns:p14="http://schemas.microsoft.com/office/powerpoint/2010/main" val="3587032266"/>
              </p:ext>
            </p:extLst>
          </p:nvPr>
        </p:nvGraphicFramePr>
        <p:xfrm>
          <a:off x="3248010" y="4858488"/>
          <a:ext cx="8033260" cy="1056674"/>
        </p:xfrm>
        <a:graphic>
          <a:graphicData uri="http://schemas.openxmlformats.org/drawingml/2006/table">
            <a:tbl>
              <a:tblPr firstRow="1" bandRow="1">
                <a:tableStyleId>{5940675A-B579-460E-94D1-54222C63F5DA}</a:tableStyleId>
              </a:tblPr>
              <a:tblGrid>
                <a:gridCol w="2008315">
                  <a:extLst>
                    <a:ext uri="{9D8B030D-6E8A-4147-A177-3AD203B41FA5}">
                      <a16:colId xmlns:a16="http://schemas.microsoft.com/office/drawing/2014/main" xmlns="" val="954529528"/>
                    </a:ext>
                  </a:extLst>
                </a:gridCol>
                <a:gridCol w="2008315">
                  <a:extLst>
                    <a:ext uri="{9D8B030D-6E8A-4147-A177-3AD203B41FA5}">
                      <a16:colId xmlns:a16="http://schemas.microsoft.com/office/drawing/2014/main" xmlns="" val="150913441"/>
                    </a:ext>
                  </a:extLst>
                </a:gridCol>
                <a:gridCol w="2008315">
                  <a:extLst>
                    <a:ext uri="{9D8B030D-6E8A-4147-A177-3AD203B41FA5}">
                      <a16:colId xmlns:a16="http://schemas.microsoft.com/office/drawing/2014/main" xmlns="" val="468413385"/>
                    </a:ext>
                  </a:extLst>
                </a:gridCol>
                <a:gridCol w="2008315">
                  <a:extLst>
                    <a:ext uri="{9D8B030D-6E8A-4147-A177-3AD203B41FA5}">
                      <a16:colId xmlns:a16="http://schemas.microsoft.com/office/drawing/2014/main" xmlns="" val="1054203863"/>
                    </a:ext>
                  </a:extLst>
                </a:gridCol>
              </a:tblGrid>
              <a:tr h="1056674">
                <a:tc>
                  <a:txBody>
                    <a:bodyPr/>
                    <a:lstStyle/>
                    <a:p>
                      <a:pPr algn="ctr"/>
                      <a:r>
                        <a:rPr lang="en-GB" sz="3200" dirty="0">
                          <a:solidFill>
                            <a:srgbClr val="FF0000"/>
                          </a:solidFill>
                          <a:latin typeface="Arial Rounded MT Bold" panose="020F0704030504030204" pitchFamily="34" charset="0"/>
                        </a:rPr>
                        <a:t>- 35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dirty="0">
                          <a:solidFill>
                            <a:srgbClr val="FF0000"/>
                          </a:solidFill>
                          <a:latin typeface="Arial Rounded MT Bold" panose="020F0704030504030204" pitchFamily="34" charset="0"/>
                        </a:rPr>
                        <a:t>- 45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dirty="0">
                          <a:solidFill>
                            <a:srgbClr val="FF0000"/>
                          </a:solidFill>
                          <a:latin typeface="Arial Rounded MT Bold" panose="020F0704030504030204" pitchFamily="34" charset="0"/>
                        </a:rPr>
                        <a:t>- 42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dirty="0">
                          <a:solidFill>
                            <a:srgbClr val="FF0000"/>
                          </a:solidFill>
                          <a:latin typeface="Arial Rounded MT Bold" panose="020F0704030504030204" pitchFamily="34" charset="0"/>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51042711"/>
                  </a:ext>
                </a:extLst>
              </a:tr>
            </a:tbl>
          </a:graphicData>
        </a:graphic>
      </p:graphicFrame>
    </p:spTree>
    <p:extLst>
      <p:ext uri="{BB962C8B-B14F-4D97-AF65-F5344CB8AC3E}">
        <p14:creationId xmlns:p14="http://schemas.microsoft.com/office/powerpoint/2010/main" val="223882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3813A248-9282-405D-8080-1A541822835C}"/>
              </a:ext>
            </a:extLst>
          </p:cNvPr>
          <p:cNvGrpSpPr/>
          <p:nvPr/>
        </p:nvGrpSpPr>
        <p:grpSpPr>
          <a:xfrm>
            <a:off x="0" y="0"/>
            <a:ext cx="12192000" cy="6864626"/>
            <a:chOff x="0" y="0"/>
            <a:chExt cx="12192000" cy="6864626"/>
          </a:xfrm>
        </p:grpSpPr>
        <p:pic>
          <p:nvPicPr>
            <p:cNvPr id="13" name="Picture 12">
              <a:extLst>
                <a:ext uri="{FF2B5EF4-FFF2-40B4-BE49-F238E27FC236}">
                  <a16:creationId xmlns:a16="http://schemas.microsoft.com/office/drawing/2014/main" xmlns="" id="{52BFD489-112D-410C-BCB4-D1321D88D6E3}"/>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14" name="Picture 13">
              <a:extLst>
                <a:ext uri="{FF2B5EF4-FFF2-40B4-BE49-F238E27FC236}">
                  <a16:creationId xmlns:a16="http://schemas.microsoft.com/office/drawing/2014/main" xmlns="" id="{9656BC5F-73BC-45E6-B66A-5EC3E53A148A}"/>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15" name="Picture 14">
              <a:extLst>
                <a:ext uri="{FF2B5EF4-FFF2-40B4-BE49-F238E27FC236}">
                  <a16:creationId xmlns:a16="http://schemas.microsoft.com/office/drawing/2014/main" xmlns="" id="{5F4A5CF3-E5F6-40A3-9B62-7E8015A452FC}"/>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16" name="Picture 15">
              <a:extLst>
                <a:ext uri="{FF2B5EF4-FFF2-40B4-BE49-F238E27FC236}">
                  <a16:creationId xmlns:a16="http://schemas.microsoft.com/office/drawing/2014/main" xmlns="" id="{32DB2E66-64BB-4FA1-8D0F-0FC46E3070A4}"/>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17" name="Rectangle 16">
            <a:extLst>
              <a:ext uri="{FF2B5EF4-FFF2-40B4-BE49-F238E27FC236}">
                <a16:creationId xmlns:a16="http://schemas.microsoft.com/office/drawing/2014/main" xmlns="" id="{5954C8EA-B8B7-45BD-A8C4-0DAC8094027F}"/>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429925" y="304799"/>
            <a:ext cx="11326161" cy="1370671"/>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400" b="1" dirty="0">
                <a:latin typeface="Arial Rounded MT Bold" panose="020F0704030504030204" pitchFamily="34" charset="0"/>
                <a:ea typeface="Sweetness" panose="02000603000000000000" pitchFamily="2" charset="0"/>
              </a:rPr>
              <a:t>Problem solving</a:t>
            </a:r>
          </a:p>
        </p:txBody>
      </p:sp>
      <p:sp>
        <p:nvSpPr>
          <p:cNvPr id="25" name="Rectangle 24"/>
          <p:cNvSpPr/>
          <p:nvPr/>
        </p:nvSpPr>
        <p:spPr>
          <a:xfrm>
            <a:off x="5656292" y="4740599"/>
            <a:ext cx="5838723" cy="954107"/>
          </a:xfrm>
          <a:prstGeom prst="rect">
            <a:avLst/>
          </a:prstGeom>
        </p:spPr>
        <p:txBody>
          <a:bodyPr wrap="square">
            <a:spAutoFit/>
          </a:bodyPr>
          <a:lstStyle/>
          <a:p>
            <a:pPr algn="ctr"/>
            <a:r>
              <a:rPr lang="en-US" sz="2800" dirty="0">
                <a:solidFill>
                  <a:srgbClr val="FF0000"/>
                </a:solidFill>
                <a:latin typeface="Arial Rounded MT Bold" panose="020F0704030504030204" pitchFamily="34" charset="0"/>
              </a:rPr>
              <a:t>The difference between the two temperatures is </a:t>
            </a:r>
            <a:r>
              <a:rPr lang="en-GB" sz="2800" dirty="0">
                <a:solidFill>
                  <a:srgbClr val="FF0000"/>
                </a:solidFill>
                <a:latin typeface="Arial Rounded MT Bold" panose="020F0704030504030204" pitchFamily="34" charset="0"/>
                <a:ea typeface="Sweetness" panose="02000603000000000000" pitchFamily="2" charset="0"/>
              </a:rPr>
              <a:t>41</a:t>
            </a:r>
            <a:r>
              <a:rPr lang="en-GB" sz="2800" baseline="30000" dirty="0">
                <a:solidFill>
                  <a:srgbClr val="FF0000"/>
                </a:solidFill>
                <a:latin typeface="Arial Rounded MT Bold" panose="020F0704030504030204" pitchFamily="34" charset="0"/>
                <a:ea typeface="Sweetness" panose="02000603000000000000" pitchFamily="2" charset="0"/>
              </a:rPr>
              <a:t>o</a:t>
            </a:r>
            <a:r>
              <a:rPr lang="en-GB" sz="2800" dirty="0">
                <a:solidFill>
                  <a:srgbClr val="FF0000"/>
                </a:solidFill>
                <a:latin typeface="Arial Rounded MT Bold" panose="020F0704030504030204" pitchFamily="34" charset="0"/>
                <a:ea typeface="Sweetness" panose="02000603000000000000" pitchFamily="2" charset="0"/>
              </a:rPr>
              <a:t>C</a:t>
            </a:r>
            <a:r>
              <a:rPr lang="en-US" sz="2800" dirty="0">
                <a:solidFill>
                  <a:srgbClr val="FF0000"/>
                </a:solidFill>
                <a:latin typeface="Arial Rounded MT Bold" panose="020F0704030504030204" pitchFamily="34" charset="0"/>
              </a:rPr>
              <a:t>.</a:t>
            </a:r>
            <a:endParaRPr lang="en-GB" sz="2800" dirty="0">
              <a:solidFill>
                <a:srgbClr val="FF0000"/>
              </a:solidFill>
              <a:latin typeface="Arial Rounded MT Bold" panose="020F07040305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3608" y="2080232"/>
            <a:ext cx="3423408" cy="3364569"/>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8" name="TextBox 17"/>
          <p:cNvSpPr txBox="1"/>
          <p:nvPr/>
        </p:nvSpPr>
        <p:spPr>
          <a:xfrm>
            <a:off x="5200509" y="1885285"/>
            <a:ext cx="6383901" cy="2246769"/>
          </a:xfrm>
          <a:prstGeom prst="rect">
            <a:avLst/>
          </a:prstGeom>
          <a:noFill/>
          <a:ln w="12700">
            <a:noFill/>
          </a:ln>
        </p:spPr>
        <p:txBody>
          <a:bodyPr wrap="square" rtlCol="0">
            <a:spAutoFit/>
          </a:bodyPr>
          <a:lstStyle/>
          <a:p>
            <a:pPr algn="ctr"/>
            <a:r>
              <a:rPr lang="en-GB" sz="2800" dirty="0">
                <a:latin typeface="Arial Rounded MT Bold" panose="020F0704030504030204" pitchFamily="34" charset="0"/>
                <a:ea typeface="Sweetness" panose="02000603000000000000" pitchFamily="2" charset="0"/>
              </a:rPr>
              <a:t>Temperature A is 27</a:t>
            </a:r>
            <a:r>
              <a:rPr lang="en-GB" sz="2800" baseline="30000" dirty="0">
                <a:latin typeface="Arial Rounded MT Bold" panose="020F0704030504030204" pitchFamily="34" charset="0"/>
                <a:ea typeface="Sweetness" panose="02000603000000000000" pitchFamily="2" charset="0"/>
              </a:rPr>
              <a:t>o</a:t>
            </a:r>
            <a:r>
              <a:rPr lang="en-GB" sz="2800" dirty="0">
                <a:latin typeface="Arial Rounded MT Bold" panose="020F0704030504030204" pitchFamily="34" charset="0"/>
                <a:ea typeface="Sweetness" panose="02000603000000000000" pitchFamily="2" charset="0"/>
              </a:rPr>
              <a:t>C</a:t>
            </a:r>
            <a:br>
              <a:rPr lang="en-GB" sz="2800" dirty="0">
                <a:latin typeface="Arial Rounded MT Bold" panose="020F0704030504030204" pitchFamily="34" charset="0"/>
                <a:ea typeface="Sweetness" panose="02000603000000000000" pitchFamily="2" charset="0"/>
              </a:rPr>
            </a:br>
            <a:r>
              <a:rPr lang="en-GB" sz="2800" dirty="0">
                <a:latin typeface="Arial Rounded MT Bold" panose="020F0704030504030204" pitchFamily="34" charset="0"/>
                <a:ea typeface="Sweetness" panose="02000603000000000000" pitchFamily="2" charset="0"/>
              </a:rPr>
              <a:t>Temperature B is -14</a:t>
            </a:r>
            <a:r>
              <a:rPr lang="en-GB" sz="2800" baseline="30000" dirty="0">
                <a:latin typeface="Arial Rounded MT Bold" panose="020F0704030504030204" pitchFamily="34" charset="0"/>
                <a:ea typeface="Sweetness" panose="02000603000000000000" pitchFamily="2" charset="0"/>
              </a:rPr>
              <a:t>o</a:t>
            </a:r>
            <a:r>
              <a:rPr lang="en-GB" sz="2800" dirty="0">
                <a:latin typeface="Arial Rounded MT Bold" panose="020F0704030504030204" pitchFamily="34" charset="0"/>
                <a:ea typeface="Sweetness" panose="02000603000000000000" pitchFamily="2" charset="0"/>
              </a:rPr>
              <a:t>C</a:t>
            </a:r>
          </a:p>
          <a:p>
            <a:pPr algn="ctr"/>
            <a:endParaRPr lang="en-GB" sz="2800" dirty="0">
              <a:latin typeface="Arial Rounded MT Bold" panose="020F0704030504030204" pitchFamily="34" charset="0"/>
              <a:ea typeface="Sweetness" panose="02000603000000000000" pitchFamily="2" charset="0"/>
            </a:endParaRPr>
          </a:p>
          <a:p>
            <a:pPr algn="ctr"/>
            <a:r>
              <a:rPr lang="en-GB" sz="2800" dirty="0">
                <a:latin typeface="Arial Rounded MT Bold" panose="020F0704030504030204" pitchFamily="34" charset="0"/>
                <a:ea typeface="Sweetness" panose="02000603000000000000" pitchFamily="2" charset="0"/>
              </a:rPr>
              <a:t>What is the difference between the temperatures?</a:t>
            </a:r>
          </a:p>
        </p:txBody>
      </p:sp>
    </p:spTree>
    <p:extLst>
      <p:ext uri="{BB962C8B-B14F-4D97-AF65-F5344CB8AC3E}">
        <p14:creationId xmlns:p14="http://schemas.microsoft.com/office/powerpoint/2010/main" val="23346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3813A248-9282-405D-8080-1A541822835C}"/>
              </a:ext>
            </a:extLst>
          </p:cNvPr>
          <p:cNvGrpSpPr/>
          <p:nvPr/>
        </p:nvGrpSpPr>
        <p:grpSpPr>
          <a:xfrm>
            <a:off x="0" y="0"/>
            <a:ext cx="12192000" cy="6864626"/>
            <a:chOff x="0" y="0"/>
            <a:chExt cx="12192000" cy="6864626"/>
          </a:xfrm>
        </p:grpSpPr>
        <p:pic>
          <p:nvPicPr>
            <p:cNvPr id="13" name="Picture 12">
              <a:extLst>
                <a:ext uri="{FF2B5EF4-FFF2-40B4-BE49-F238E27FC236}">
                  <a16:creationId xmlns:a16="http://schemas.microsoft.com/office/drawing/2014/main" xmlns="" id="{52BFD489-112D-410C-BCB4-D1321D88D6E3}"/>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14" name="Picture 13">
              <a:extLst>
                <a:ext uri="{FF2B5EF4-FFF2-40B4-BE49-F238E27FC236}">
                  <a16:creationId xmlns:a16="http://schemas.microsoft.com/office/drawing/2014/main" xmlns="" id="{9656BC5F-73BC-45E6-B66A-5EC3E53A148A}"/>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15" name="Picture 14">
              <a:extLst>
                <a:ext uri="{FF2B5EF4-FFF2-40B4-BE49-F238E27FC236}">
                  <a16:creationId xmlns:a16="http://schemas.microsoft.com/office/drawing/2014/main" xmlns="" id="{5F4A5CF3-E5F6-40A3-9B62-7E8015A452FC}"/>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16" name="Picture 15">
              <a:extLst>
                <a:ext uri="{FF2B5EF4-FFF2-40B4-BE49-F238E27FC236}">
                  <a16:creationId xmlns:a16="http://schemas.microsoft.com/office/drawing/2014/main" xmlns="" id="{32DB2E66-64BB-4FA1-8D0F-0FC46E3070A4}"/>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17" name="Rectangle 16">
            <a:extLst>
              <a:ext uri="{FF2B5EF4-FFF2-40B4-BE49-F238E27FC236}">
                <a16:creationId xmlns:a16="http://schemas.microsoft.com/office/drawing/2014/main" xmlns="" id="{5954C8EA-B8B7-45BD-A8C4-0DAC8094027F}"/>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429925" y="304799"/>
            <a:ext cx="11326161" cy="1370671"/>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400" b="1" dirty="0">
                <a:latin typeface="Arial Rounded MT Bold" panose="020F0704030504030204" pitchFamily="34" charset="0"/>
                <a:ea typeface="Sweetness" panose="02000603000000000000" pitchFamily="2" charset="0"/>
              </a:rPr>
              <a:t>Problem solving</a:t>
            </a:r>
          </a:p>
        </p:txBody>
      </p:sp>
      <p:sp>
        <p:nvSpPr>
          <p:cNvPr id="25" name="Rectangle 24"/>
          <p:cNvSpPr/>
          <p:nvPr/>
        </p:nvSpPr>
        <p:spPr>
          <a:xfrm>
            <a:off x="5137512" y="4698652"/>
            <a:ext cx="5609349" cy="1384995"/>
          </a:xfrm>
          <a:prstGeom prst="rect">
            <a:avLst/>
          </a:prstGeom>
        </p:spPr>
        <p:txBody>
          <a:bodyPr wrap="square">
            <a:spAutoFit/>
          </a:bodyPr>
          <a:lstStyle/>
          <a:p>
            <a:pPr algn="ctr"/>
            <a:r>
              <a:rPr lang="en-US" sz="2800" dirty="0">
                <a:solidFill>
                  <a:srgbClr val="FF0000"/>
                </a:solidFill>
                <a:latin typeface="Arial Rounded MT Bold" panose="020F0704030504030204" pitchFamily="34" charset="0"/>
              </a:rPr>
              <a:t>It would take 60 minutes for the cup of water to reach freezing point.</a:t>
            </a:r>
            <a:endParaRPr lang="en-GB" sz="2800" dirty="0">
              <a:solidFill>
                <a:srgbClr val="FF0000"/>
              </a:solidFill>
              <a:latin typeface="Arial Rounded MT Bold" panose="020F0704030504030204" pitchFamily="34" charset="0"/>
            </a:endParaRPr>
          </a:p>
        </p:txBody>
      </p:sp>
      <p:sp>
        <p:nvSpPr>
          <p:cNvPr id="19"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6197" y="2377439"/>
            <a:ext cx="3047570" cy="299519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945301" y="1849759"/>
            <a:ext cx="6160717" cy="2246769"/>
          </a:xfrm>
          <a:prstGeom prst="rect">
            <a:avLst/>
          </a:prstGeom>
          <a:noFill/>
          <a:ln w="12700">
            <a:noFill/>
          </a:ln>
        </p:spPr>
        <p:txBody>
          <a:bodyPr wrap="square" rtlCol="0">
            <a:spAutoFit/>
          </a:bodyPr>
          <a:lstStyle/>
          <a:p>
            <a:pPr algn="ctr"/>
            <a:r>
              <a:rPr lang="en-GB" sz="2800" dirty="0">
                <a:latin typeface="Arial Rounded MT Bold" panose="020F0704030504030204" pitchFamily="34" charset="0"/>
                <a:ea typeface="Sweetness" panose="02000603000000000000" pitchFamily="2" charset="0"/>
              </a:rPr>
              <a:t>A cup of water that measured 60</a:t>
            </a:r>
            <a:r>
              <a:rPr lang="en-GB" sz="2800" baseline="30000" dirty="0">
                <a:latin typeface="Arial Rounded MT Bold" panose="020F0704030504030204" pitchFamily="34" charset="0"/>
                <a:ea typeface="Sweetness" panose="02000603000000000000" pitchFamily="2" charset="0"/>
              </a:rPr>
              <a:t>o</a:t>
            </a:r>
            <a:r>
              <a:rPr lang="en-GB" sz="2800" dirty="0">
                <a:latin typeface="Arial Rounded MT Bold" panose="020F0704030504030204" pitchFamily="34" charset="0"/>
                <a:ea typeface="Sweetness" panose="02000603000000000000" pitchFamily="2" charset="0"/>
              </a:rPr>
              <a:t>C was placed in a freezer. It fell by 15 degrees every 15 minutes. How many minutes would it take to reach freezing point?</a:t>
            </a:r>
          </a:p>
        </p:txBody>
      </p:sp>
    </p:spTree>
    <p:extLst>
      <p:ext uri="{BB962C8B-B14F-4D97-AF65-F5344CB8AC3E}">
        <p14:creationId xmlns:p14="http://schemas.microsoft.com/office/powerpoint/2010/main" val="98629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3813A248-9282-405D-8080-1A541822835C}"/>
              </a:ext>
            </a:extLst>
          </p:cNvPr>
          <p:cNvGrpSpPr/>
          <p:nvPr/>
        </p:nvGrpSpPr>
        <p:grpSpPr>
          <a:xfrm>
            <a:off x="0" y="0"/>
            <a:ext cx="12192000" cy="6864626"/>
            <a:chOff x="0" y="0"/>
            <a:chExt cx="12192000" cy="6864626"/>
          </a:xfrm>
        </p:grpSpPr>
        <p:pic>
          <p:nvPicPr>
            <p:cNvPr id="13" name="Picture 12">
              <a:extLst>
                <a:ext uri="{FF2B5EF4-FFF2-40B4-BE49-F238E27FC236}">
                  <a16:creationId xmlns:a16="http://schemas.microsoft.com/office/drawing/2014/main" xmlns="" id="{52BFD489-112D-410C-BCB4-D1321D88D6E3}"/>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14" name="Picture 13">
              <a:extLst>
                <a:ext uri="{FF2B5EF4-FFF2-40B4-BE49-F238E27FC236}">
                  <a16:creationId xmlns:a16="http://schemas.microsoft.com/office/drawing/2014/main" xmlns="" id="{9656BC5F-73BC-45E6-B66A-5EC3E53A148A}"/>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15" name="Picture 14">
              <a:extLst>
                <a:ext uri="{FF2B5EF4-FFF2-40B4-BE49-F238E27FC236}">
                  <a16:creationId xmlns:a16="http://schemas.microsoft.com/office/drawing/2014/main" xmlns="" id="{5F4A5CF3-E5F6-40A3-9B62-7E8015A452FC}"/>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16" name="Picture 15">
              <a:extLst>
                <a:ext uri="{FF2B5EF4-FFF2-40B4-BE49-F238E27FC236}">
                  <a16:creationId xmlns:a16="http://schemas.microsoft.com/office/drawing/2014/main" xmlns="" id="{32DB2E66-64BB-4FA1-8D0F-0FC46E3070A4}"/>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17" name="Rectangle 16">
            <a:extLst>
              <a:ext uri="{FF2B5EF4-FFF2-40B4-BE49-F238E27FC236}">
                <a16:creationId xmlns:a16="http://schemas.microsoft.com/office/drawing/2014/main" xmlns="" id="{5954C8EA-B8B7-45BD-A8C4-0DAC8094027F}"/>
              </a:ext>
            </a:extLst>
          </p:cNvPr>
          <p:cNvSpPr/>
          <p:nvPr/>
        </p:nvSpPr>
        <p:spPr>
          <a:xfrm>
            <a:off x="283369"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429925" y="-200297"/>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400" b="1" dirty="0">
                <a:latin typeface="Arial Rounded MT Bold" panose="020F0704030504030204" pitchFamily="34" charset="0"/>
                <a:ea typeface="Sweetness" panose="02000603000000000000" pitchFamily="2" charset="0"/>
              </a:rPr>
              <a:t>True or False?</a:t>
            </a:r>
          </a:p>
        </p:txBody>
      </p:sp>
      <p:sp>
        <p:nvSpPr>
          <p:cNvPr id="20"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21" name="Rectangle 20"/>
          <p:cNvSpPr/>
          <p:nvPr/>
        </p:nvSpPr>
        <p:spPr>
          <a:xfrm>
            <a:off x="6061535" y="4081573"/>
            <a:ext cx="4958460" cy="2015936"/>
          </a:xfrm>
          <a:prstGeom prst="rect">
            <a:avLst/>
          </a:prstGeom>
        </p:spPr>
        <p:txBody>
          <a:bodyPr wrap="square">
            <a:spAutoFit/>
          </a:bodyPr>
          <a:lstStyle/>
          <a:p>
            <a:pPr algn="ctr"/>
            <a:r>
              <a:rPr lang="en-US" sz="2500" dirty="0">
                <a:solidFill>
                  <a:srgbClr val="FF0000"/>
                </a:solidFill>
                <a:latin typeface="Arial Rounded MT Bold" panose="020F0704030504030204" pitchFamily="34" charset="0"/>
              </a:rPr>
              <a:t>Amanda is correct.</a:t>
            </a:r>
            <a:br>
              <a:rPr lang="en-US" sz="2500" dirty="0">
                <a:solidFill>
                  <a:srgbClr val="FF0000"/>
                </a:solidFill>
                <a:latin typeface="Arial Rounded MT Bold" panose="020F0704030504030204" pitchFamily="34" charset="0"/>
              </a:rPr>
            </a:br>
            <a:r>
              <a:rPr lang="en-US" sz="2500" dirty="0">
                <a:solidFill>
                  <a:srgbClr val="FF0000"/>
                </a:solidFill>
                <a:latin typeface="Arial Rounded MT Bold" panose="020F0704030504030204" pitchFamily="34" charset="0"/>
              </a:rPr>
              <a:t>If you count on 4 steps of 17 from – 43, you will eventually reach 25. </a:t>
            </a:r>
            <a:br>
              <a:rPr lang="en-US" sz="2500" dirty="0">
                <a:solidFill>
                  <a:srgbClr val="FF0000"/>
                </a:solidFill>
                <a:latin typeface="Arial Rounded MT Bold" panose="020F0704030504030204" pitchFamily="34" charset="0"/>
              </a:rPr>
            </a:br>
            <a:r>
              <a:rPr lang="en-US" sz="2500" dirty="0">
                <a:solidFill>
                  <a:srgbClr val="FF0000"/>
                </a:solidFill>
                <a:latin typeface="Arial Rounded MT Bold" panose="020F0704030504030204" pitchFamily="34" charset="0"/>
              </a:rPr>
              <a:t>(4 x 17 = 68.  -43 + 68 = 25)</a:t>
            </a:r>
            <a:endParaRPr lang="en-GB" sz="2500" dirty="0">
              <a:solidFill>
                <a:srgbClr val="FF0000"/>
              </a:solidFill>
              <a:latin typeface="Arial Rounded MT Bold" panose="020F0704030504030204" pitchFamily="34" charset="0"/>
            </a:endParaRPr>
          </a:p>
        </p:txBody>
      </p:sp>
      <p:sp>
        <p:nvSpPr>
          <p:cNvPr id="22" name="TextBox 21"/>
          <p:cNvSpPr txBox="1"/>
          <p:nvPr/>
        </p:nvSpPr>
        <p:spPr>
          <a:xfrm>
            <a:off x="5856196" y="1882754"/>
            <a:ext cx="5361105" cy="1815882"/>
          </a:xfrm>
          <a:prstGeom prst="rect">
            <a:avLst/>
          </a:prstGeom>
          <a:noFill/>
          <a:ln w="57150">
            <a:noFill/>
          </a:ln>
        </p:spPr>
        <p:txBody>
          <a:bodyPr wrap="square" rtlCol="0">
            <a:spAutoFit/>
          </a:bodyPr>
          <a:lstStyle/>
          <a:p>
            <a:pPr algn="ctr"/>
            <a:r>
              <a:rPr lang="en-GB" sz="2800" dirty="0">
                <a:latin typeface="Arial Rounded MT Bold" panose="020F0704030504030204" pitchFamily="34" charset="0"/>
                <a:ea typeface="Sweetness" panose="02000603000000000000" pitchFamily="2" charset="0"/>
              </a:rPr>
              <a:t>Amanda says that if you counted on in steps of 17 from - 43, you would eventually reach 25.</a:t>
            </a:r>
          </a:p>
        </p:txBody>
      </p:sp>
      <p:grpSp>
        <p:nvGrpSpPr>
          <p:cNvPr id="37" name="Group 36"/>
          <p:cNvGrpSpPr/>
          <p:nvPr/>
        </p:nvGrpSpPr>
        <p:grpSpPr>
          <a:xfrm>
            <a:off x="909905" y="1905436"/>
            <a:ext cx="4332272" cy="3700693"/>
            <a:chOff x="696005" y="1833250"/>
            <a:chExt cx="4332272" cy="3700693"/>
          </a:xfrm>
        </p:grpSpPr>
        <p:sp>
          <p:nvSpPr>
            <p:cNvPr id="7" name="Pentagon 6"/>
            <p:cNvSpPr/>
            <p:nvPr/>
          </p:nvSpPr>
          <p:spPr>
            <a:xfrm>
              <a:off x="2868399" y="2283438"/>
              <a:ext cx="2159878" cy="664685"/>
            </a:xfrm>
            <a:prstGeom prst="homeP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entagon 22"/>
            <p:cNvSpPr/>
            <p:nvPr/>
          </p:nvSpPr>
          <p:spPr>
            <a:xfrm rot="10800000">
              <a:off x="696005" y="2283439"/>
              <a:ext cx="2159878" cy="664685"/>
            </a:xfrm>
            <a:prstGeom prst="homePlat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575783" y="2282430"/>
              <a:ext cx="560199" cy="2965017"/>
            </a:xfrm>
            <a:prstGeom prst="rect">
              <a:avLst/>
            </a:prstGeom>
            <a:solidFill>
              <a:srgbClr val="9392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560483" y="5247447"/>
              <a:ext cx="2590800" cy="286496"/>
            </a:xfrm>
            <a:prstGeom prst="ellipse">
              <a:avLst/>
            </a:prstGeom>
            <a:solidFill>
              <a:srgbClr val="939292">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rapezoid 10"/>
            <p:cNvSpPr/>
            <p:nvPr/>
          </p:nvSpPr>
          <p:spPr>
            <a:xfrm>
              <a:off x="2509838" y="5017355"/>
              <a:ext cx="695325" cy="429744"/>
            </a:xfrm>
            <a:prstGeom prst="trapezoid">
              <a:avLst>
                <a:gd name="adj" fmla="val 16092"/>
              </a:avLst>
            </a:prstGeom>
            <a:solidFill>
              <a:srgbClr val="9392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3383101" y="2323392"/>
              <a:ext cx="1243674" cy="584775"/>
            </a:xfrm>
            <a:prstGeom prst="rect">
              <a:avLst/>
            </a:prstGeom>
            <a:noFill/>
          </p:spPr>
          <p:txBody>
            <a:bodyPr wrap="none" rtlCol="0">
              <a:spAutoFit/>
            </a:bodyPr>
            <a:lstStyle/>
            <a:p>
              <a:r>
                <a:rPr lang="en-GB" sz="3200" dirty="0">
                  <a:latin typeface="Arial Rounded MT Bold" panose="020F0704030504030204" pitchFamily="34" charset="0"/>
                </a:rPr>
                <a:t>False</a:t>
              </a:r>
            </a:p>
          </p:txBody>
        </p:sp>
        <p:sp>
          <p:nvSpPr>
            <p:cNvPr id="27" name="TextBox 26"/>
            <p:cNvSpPr txBox="1"/>
            <p:nvPr/>
          </p:nvSpPr>
          <p:spPr>
            <a:xfrm>
              <a:off x="1208721" y="2319768"/>
              <a:ext cx="1086964" cy="584775"/>
            </a:xfrm>
            <a:prstGeom prst="rect">
              <a:avLst/>
            </a:prstGeom>
            <a:noFill/>
          </p:spPr>
          <p:txBody>
            <a:bodyPr wrap="none" rtlCol="0">
              <a:spAutoFit/>
            </a:bodyPr>
            <a:lstStyle/>
            <a:p>
              <a:r>
                <a:rPr lang="en-GB" sz="3200" dirty="0">
                  <a:latin typeface="Arial Rounded MT Bold" panose="020F0704030504030204" pitchFamily="34" charset="0"/>
                </a:rPr>
                <a:t>True</a:t>
              </a:r>
            </a:p>
          </p:txBody>
        </p:sp>
        <p:sp>
          <p:nvSpPr>
            <p:cNvPr id="29" name="Flowchart: Delay 28"/>
            <p:cNvSpPr/>
            <p:nvPr/>
          </p:nvSpPr>
          <p:spPr>
            <a:xfrm rot="16200000">
              <a:off x="2631293" y="1777741"/>
              <a:ext cx="449179" cy="560198"/>
            </a:xfrm>
            <a:prstGeom prst="flowChartDelay">
              <a:avLst/>
            </a:prstGeom>
            <a:solidFill>
              <a:srgbClr val="9392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810783" y="2195586"/>
              <a:ext cx="312621" cy="164233"/>
            </a:xfrm>
            <a:prstGeom prst="rect">
              <a:avLst/>
            </a:prstGeom>
            <a:solidFill>
              <a:srgbClr val="939292"/>
            </a:solidFill>
            <a:ln>
              <a:solidFill>
                <a:srgbClr val="93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589061" y="2195586"/>
              <a:ext cx="312621" cy="164233"/>
            </a:xfrm>
            <a:prstGeom prst="rect">
              <a:avLst/>
            </a:prstGeom>
            <a:solidFill>
              <a:srgbClr val="939292"/>
            </a:solidFill>
            <a:ln>
              <a:solidFill>
                <a:srgbClr val="93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5085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A58D4C7F-3366-4F3F-86B4-C41EAAD879BA}"/>
              </a:ext>
            </a:extLst>
          </p:cNvPr>
          <p:cNvGrpSpPr/>
          <p:nvPr/>
        </p:nvGrpSpPr>
        <p:grpSpPr>
          <a:xfrm>
            <a:off x="0" y="0"/>
            <a:ext cx="12192000" cy="6864626"/>
            <a:chOff x="0" y="0"/>
            <a:chExt cx="12192000" cy="6864626"/>
          </a:xfrm>
        </p:grpSpPr>
        <p:pic>
          <p:nvPicPr>
            <p:cNvPr id="12" name="Picture 11">
              <a:extLst>
                <a:ext uri="{FF2B5EF4-FFF2-40B4-BE49-F238E27FC236}">
                  <a16:creationId xmlns:a16="http://schemas.microsoft.com/office/drawing/2014/main" xmlns="" id="{73F8D6B2-27D5-4135-B7F4-D3B109CB676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13" name="Picture 12">
              <a:extLst>
                <a:ext uri="{FF2B5EF4-FFF2-40B4-BE49-F238E27FC236}">
                  <a16:creationId xmlns:a16="http://schemas.microsoft.com/office/drawing/2014/main" xmlns="" id="{07E7095A-CE3F-4915-AAD3-E122DBEF3659}"/>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14" name="Picture 13">
              <a:extLst>
                <a:ext uri="{FF2B5EF4-FFF2-40B4-BE49-F238E27FC236}">
                  <a16:creationId xmlns:a16="http://schemas.microsoft.com/office/drawing/2014/main" xmlns="" id="{883B0726-B46A-4E1E-BCC5-DCAE9290AD53}"/>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15" name="Picture 14">
              <a:extLst>
                <a:ext uri="{FF2B5EF4-FFF2-40B4-BE49-F238E27FC236}">
                  <a16:creationId xmlns:a16="http://schemas.microsoft.com/office/drawing/2014/main" xmlns="" id="{7112E22D-4D66-4568-A051-656EECC74A16}"/>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16" name="Rectangle 15">
            <a:extLst>
              <a:ext uri="{FF2B5EF4-FFF2-40B4-BE49-F238E27FC236}">
                <a16:creationId xmlns:a16="http://schemas.microsoft.com/office/drawing/2014/main" xmlns="" id="{737832AB-B6AC-4964-BBB7-EADBDAE454B7}"/>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429925" y="-354996"/>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5400" b="1" dirty="0">
                <a:latin typeface="Arial Rounded MT Bold" panose="020F0704030504030204" pitchFamily="34" charset="0"/>
                <a:ea typeface="Sweetness" panose="02000603000000000000" pitchFamily="2" charset="0"/>
              </a:rPr>
              <a:t>Key Words Recap</a:t>
            </a:r>
          </a:p>
        </p:txBody>
      </p:sp>
      <p:sp>
        <p:nvSpPr>
          <p:cNvPr id="21" name="Rectangle 20"/>
          <p:cNvSpPr/>
          <p:nvPr/>
        </p:nvSpPr>
        <p:spPr>
          <a:xfrm>
            <a:off x="457203" y="1606396"/>
            <a:ext cx="11470338" cy="4524315"/>
          </a:xfrm>
          <a:prstGeom prst="rect">
            <a:avLst/>
          </a:prstGeom>
        </p:spPr>
        <p:txBody>
          <a:bodyPr wrap="square">
            <a:spAutoFit/>
          </a:bodyPr>
          <a:lstStyle/>
          <a:p>
            <a:r>
              <a:rPr lang="en-GB" sz="2800" dirty="0">
                <a:solidFill>
                  <a:srgbClr val="FF0000"/>
                </a:solidFill>
                <a:latin typeface="Arial Rounded MT Bold" panose="020F0704030504030204" pitchFamily="34" charset="0"/>
              </a:rPr>
              <a:t>Positive </a:t>
            </a:r>
            <a:r>
              <a:rPr lang="en-GB" sz="2800" dirty="0">
                <a:latin typeface="Arial Rounded MT Bold" panose="020F0704030504030204" pitchFamily="34" charset="0"/>
              </a:rPr>
              <a:t>– </a:t>
            </a:r>
            <a:r>
              <a:rPr lang="en-GB" sz="2800" dirty="0">
                <a:solidFill>
                  <a:srgbClr val="222222"/>
                </a:solidFill>
                <a:latin typeface="Arial Rounded MT Bold" panose="020F0704030504030204" pitchFamily="34" charset="0"/>
              </a:rPr>
              <a:t>A positive number is a number that is bigger than 0.  A positive number can be written with a “+” symbol in front of it, or just as a number.</a:t>
            </a:r>
            <a:br>
              <a:rPr lang="en-GB" sz="2800" dirty="0">
                <a:solidFill>
                  <a:srgbClr val="222222"/>
                </a:solidFill>
                <a:latin typeface="Arial Rounded MT Bold" panose="020F0704030504030204" pitchFamily="34" charset="0"/>
              </a:rPr>
            </a:br>
            <a:endParaRPr lang="en-GB" sz="2800" dirty="0">
              <a:solidFill>
                <a:srgbClr val="222222"/>
              </a:solidFill>
              <a:latin typeface="Arial Rounded MT Bold" panose="020F0704030504030204" pitchFamily="34" charset="0"/>
            </a:endParaRPr>
          </a:p>
          <a:p>
            <a:endParaRPr lang="en-GB" dirty="0">
              <a:solidFill>
                <a:srgbClr val="222222"/>
              </a:solidFill>
              <a:latin typeface="Arial Rounded MT Bold" panose="020F0704030504030204" pitchFamily="34" charset="0"/>
            </a:endParaRPr>
          </a:p>
          <a:p>
            <a:r>
              <a:rPr lang="en-GB" sz="2800" dirty="0">
                <a:solidFill>
                  <a:srgbClr val="FF0000"/>
                </a:solidFill>
                <a:latin typeface="Arial Rounded MT Bold" panose="020F0704030504030204" pitchFamily="34" charset="0"/>
              </a:rPr>
              <a:t>Negative </a:t>
            </a:r>
            <a:r>
              <a:rPr lang="en-GB" sz="2800" dirty="0">
                <a:latin typeface="Arial Rounded MT Bold" panose="020F0704030504030204" pitchFamily="34" charset="0"/>
              </a:rPr>
              <a:t>– </a:t>
            </a:r>
            <a:r>
              <a:rPr lang="en-US" sz="2800" dirty="0">
                <a:solidFill>
                  <a:srgbClr val="222222"/>
                </a:solidFill>
                <a:latin typeface="Arial Rounded MT Bold" panose="020F0704030504030204" pitchFamily="34" charset="0"/>
              </a:rPr>
              <a:t>A negative number is a number that is less than zero. It is always written with a “-” symbol in front of the number.</a:t>
            </a:r>
            <a:br>
              <a:rPr lang="en-US" sz="2800" dirty="0">
                <a:solidFill>
                  <a:srgbClr val="222222"/>
                </a:solidFill>
                <a:latin typeface="Arial Rounded MT Bold" panose="020F0704030504030204" pitchFamily="34" charset="0"/>
              </a:rPr>
            </a:br>
            <a:endParaRPr lang="en-US" sz="2800" dirty="0">
              <a:latin typeface="Arial Rounded MT Bold" panose="020F0704030504030204" pitchFamily="34" charset="0"/>
            </a:endParaRPr>
          </a:p>
          <a:p>
            <a:endParaRPr lang="en-US" dirty="0">
              <a:latin typeface="Arial Rounded MT Bold" panose="020F0704030504030204" pitchFamily="34" charset="0"/>
              <a:cs typeface="Arial" panose="020B0604020202020204" pitchFamily="34" charset="0"/>
            </a:endParaRPr>
          </a:p>
          <a:p>
            <a:r>
              <a:rPr lang="en-GB" sz="2800" dirty="0">
                <a:solidFill>
                  <a:srgbClr val="FF0000"/>
                </a:solidFill>
                <a:latin typeface="Arial Rounded MT Bold" panose="020F0704030504030204" pitchFamily="34" charset="0"/>
              </a:rPr>
              <a:t>Temperature </a:t>
            </a:r>
            <a:r>
              <a:rPr lang="en-GB" sz="2800" dirty="0">
                <a:latin typeface="Arial Rounded MT Bold" panose="020F0704030504030204" pitchFamily="34" charset="0"/>
              </a:rPr>
              <a:t>– </a:t>
            </a:r>
            <a:r>
              <a:rPr lang="en-US" sz="2800" dirty="0">
                <a:solidFill>
                  <a:srgbClr val="222222"/>
                </a:solidFill>
                <a:latin typeface="Arial Rounded MT Bold" panose="020F0704030504030204" pitchFamily="34" charset="0"/>
              </a:rPr>
              <a:t>Temperature measures the warmth or coldness of an object.  We use a thermometer to measure temperature.</a:t>
            </a:r>
            <a:endParaRPr lang="en-GB" sz="2800" dirty="0">
              <a:latin typeface="Arial Rounded MT Bold" panose="020F0704030504030204" pitchFamily="34" charset="0"/>
            </a:endParaRPr>
          </a:p>
        </p:txBody>
      </p:sp>
      <p:sp>
        <p:nvSpPr>
          <p:cNvPr id="18"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Tree>
    <p:extLst>
      <p:ext uri="{BB962C8B-B14F-4D97-AF65-F5344CB8AC3E}">
        <p14:creationId xmlns:p14="http://schemas.microsoft.com/office/powerpoint/2010/main" val="326412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429925" y="-200297"/>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What is it going up in?</a:t>
            </a:r>
          </a:p>
        </p:txBody>
      </p:sp>
      <p:sp>
        <p:nvSpPr>
          <p:cNvPr id="11" name="Rectangle 10"/>
          <p:cNvSpPr/>
          <p:nvPr/>
        </p:nvSpPr>
        <p:spPr>
          <a:xfrm>
            <a:off x="429924" y="1705504"/>
            <a:ext cx="11326161" cy="523220"/>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This number line is going up in increments of:</a:t>
            </a:r>
            <a:endParaRPr lang="en-GB" sz="2800" dirty="0">
              <a:latin typeface="Arial Rounded MT Bold" panose="020F0704030504030204" pitchFamily="34" charset="0"/>
            </a:endParaRPr>
          </a:p>
        </p:txBody>
      </p:sp>
      <p:sp>
        <p:nvSpPr>
          <p:cNvPr id="13" name="TextBox 12"/>
          <p:cNvSpPr txBox="1"/>
          <p:nvPr/>
        </p:nvSpPr>
        <p:spPr>
          <a:xfrm>
            <a:off x="3115328" y="4635901"/>
            <a:ext cx="6432864"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Up in increments of 1 </a:t>
            </a:r>
          </a:p>
        </p:txBody>
      </p:sp>
      <p:pic>
        <p:nvPicPr>
          <p:cNvPr id="14" name="Picture 13"/>
          <p:cNvPicPr>
            <a:picLocks noChangeAspect="1"/>
          </p:cNvPicPr>
          <p:nvPr/>
        </p:nvPicPr>
        <p:blipFill>
          <a:blip r:embed="rId4"/>
          <a:stretch>
            <a:fillRect/>
          </a:stretch>
        </p:blipFill>
        <p:spPr>
          <a:xfrm>
            <a:off x="1096262" y="2684274"/>
            <a:ext cx="10242440" cy="1052305"/>
          </a:xfrm>
          <a:prstGeom prst="rect">
            <a:avLst/>
          </a:prstGeom>
        </p:spPr>
      </p:pic>
      <p:sp>
        <p:nvSpPr>
          <p:cNvPr id="15"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Tree>
    <p:extLst>
      <p:ext uri="{BB962C8B-B14F-4D97-AF65-F5344CB8AC3E}">
        <p14:creationId xmlns:p14="http://schemas.microsoft.com/office/powerpoint/2010/main" val="266022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429925" y="-200297"/>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What is it going up in?</a:t>
            </a:r>
          </a:p>
        </p:txBody>
      </p:sp>
      <p:sp>
        <p:nvSpPr>
          <p:cNvPr id="11" name="Rectangle 10"/>
          <p:cNvSpPr/>
          <p:nvPr/>
        </p:nvSpPr>
        <p:spPr>
          <a:xfrm>
            <a:off x="429924" y="1705504"/>
            <a:ext cx="11326161" cy="523220"/>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This number line is going up in increments of:</a:t>
            </a:r>
            <a:endParaRPr lang="en-GB" sz="2800" dirty="0">
              <a:latin typeface="Arial Rounded MT Bold" panose="020F0704030504030204" pitchFamily="34" charset="0"/>
            </a:endParaRPr>
          </a:p>
        </p:txBody>
      </p:sp>
      <p:sp>
        <p:nvSpPr>
          <p:cNvPr id="13" name="TextBox 12"/>
          <p:cNvSpPr txBox="1"/>
          <p:nvPr/>
        </p:nvSpPr>
        <p:spPr>
          <a:xfrm>
            <a:off x="2959907" y="4681518"/>
            <a:ext cx="6432864" cy="769441"/>
          </a:xfrm>
          <a:prstGeom prst="rect">
            <a:avLst/>
          </a:prstGeom>
          <a:noFill/>
        </p:spPr>
        <p:txBody>
          <a:bodyPr wrap="square" rtlCol="0">
            <a:spAutoFit/>
          </a:bodyPr>
          <a:lstStyle/>
          <a:p>
            <a:r>
              <a:rPr lang="en-GB" sz="4400" dirty="0">
                <a:solidFill>
                  <a:srgbClr val="FF0000"/>
                </a:solidFill>
                <a:latin typeface="Arial Rounded MT Bold" panose="020F0704030504030204" pitchFamily="34" charset="0"/>
              </a:rPr>
              <a:t>Up in increments of 3 </a:t>
            </a:r>
          </a:p>
        </p:txBody>
      </p:sp>
      <p:sp>
        <p:nvSpPr>
          <p:cNvPr id="14"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pic>
        <p:nvPicPr>
          <p:cNvPr id="15" name="Picture 14"/>
          <p:cNvPicPr>
            <a:picLocks noChangeAspect="1"/>
          </p:cNvPicPr>
          <p:nvPr/>
        </p:nvPicPr>
        <p:blipFill>
          <a:blip r:embed="rId4"/>
          <a:stretch>
            <a:fillRect/>
          </a:stretch>
        </p:blipFill>
        <p:spPr>
          <a:xfrm>
            <a:off x="845309" y="2994599"/>
            <a:ext cx="10522672" cy="1050744"/>
          </a:xfrm>
          <a:prstGeom prst="rect">
            <a:avLst/>
          </a:prstGeom>
        </p:spPr>
      </p:pic>
    </p:spTree>
    <p:extLst>
      <p:ext uri="{BB962C8B-B14F-4D97-AF65-F5344CB8AC3E}">
        <p14:creationId xmlns:p14="http://schemas.microsoft.com/office/powerpoint/2010/main" val="27632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Order the following set of numbers:</a:t>
            </a:r>
          </a:p>
        </p:txBody>
      </p:sp>
      <p:sp>
        <p:nvSpPr>
          <p:cNvPr id="11"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2" name="Rounded Rectangle 1"/>
          <p:cNvSpPr/>
          <p:nvPr/>
        </p:nvSpPr>
        <p:spPr>
          <a:xfrm>
            <a:off x="905885" y="4832305"/>
            <a:ext cx="2068551" cy="8920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18" name="Rounded Rectangle 17"/>
          <p:cNvSpPr/>
          <p:nvPr/>
        </p:nvSpPr>
        <p:spPr>
          <a:xfrm>
            <a:off x="2974436" y="4832305"/>
            <a:ext cx="2068551" cy="8920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19" name="Rounded Rectangle 18"/>
          <p:cNvSpPr/>
          <p:nvPr/>
        </p:nvSpPr>
        <p:spPr>
          <a:xfrm>
            <a:off x="5042987" y="4832305"/>
            <a:ext cx="2068551" cy="8920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20" name="Rounded Rectangle 19"/>
          <p:cNvSpPr/>
          <p:nvPr/>
        </p:nvSpPr>
        <p:spPr>
          <a:xfrm>
            <a:off x="7113878" y="4832305"/>
            <a:ext cx="2068551" cy="8920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21" name="Rounded Rectangle 20"/>
          <p:cNvSpPr/>
          <p:nvPr/>
        </p:nvSpPr>
        <p:spPr>
          <a:xfrm>
            <a:off x="9183441" y="4832305"/>
            <a:ext cx="2068551" cy="8920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3" name="TextBox 2"/>
          <p:cNvSpPr txBox="1"/>
          <p:nvPr/>
        </p:nvSpPr>
        <p:spPr>
          <a:xfrm>
            <a:off x="1351435" y="3276630"/>
            <a:ext cx="1177448" cy="830997"/>
          </a:xfrm>
          <a:prstGeom prst="rect">
            <a:avLst/>
          </a:prstGeom>
          <a:noFill/>
        </p:spPr>
        <p:txBody>
          <a:bodyPr wrap="square" rtlCol="0" anchor="ctr">
            <a:spAutoFit/>
          </a:bodyPr>
          <a:lstStyle/>
          <a:p>
            <a:pPr algn="ctr"/>
            <a:r>
              <a:rPr lang="en-GB" sz="4800" dirty="0"/>
              <a:t>- 14</a:t>
            </a:r>
          </a:p>
        </p:txBody>
      </p:sp>
      <p:sp>
        <p:nvSpPr>
          <p:cNvPr id="31" name="TextBox 30"/>
          <p:cNvSpPr txBox="1"/>
          <p:nvPr/>
        </p:nvSpPr>
        <p:spPr>
          <a:xfrm>
            <a:off x="3420265" y="3276630"/>
            <a:ext cx="1177448" cy="830997"/>
          </a:xfrm>
          <a:prstGeom prst="rect">
            <a:avLst/>
          </a:prstGeom>
          <a:noFill/>
        </p:spPr>
        <p:txBody>
          <a:bodyPr wrap="square" rtlCol="0" anchor="ctr">
            <a:spAutoFit/>
          </a:bodyPr>
          <a:lstStyle/>
          <a:p>
            <a:pPr algn="ctr"/>
            <a:r>
              <a:rPr lang="en-GB" sz="4800" dirty="0"/>
              <a:t>- 5</a:t>
            </a:r>
          </a:p>
        </p:txBody>
      </p:sp>
      <p:sp>
        <p:nvSpPr>
          <p:cNvPr id="32" name="TextBox 31"/>
          <p:cNvSpPr txBox="1"/>
          <p:nvPr/>
        </p:nvSpPr>
        <p:spPr>
          <a:xfrm>
            <a:off x="5489095" y="3280643"/>
            <a:ext cx="1177448" cy="830997"/>
          </a:xfrm>
          <a:prstGeom prst="rect">
            <a:avLst/>
          </a:prstGeom>
          <a:noFill/>
        </p:spPr>
        <p:txBody>
          <a:bodyPr wrap="square" rtlCol="0" anchor="ctr">
            <a:spAutoFit/>
          </a:bodyPr>
          <a:lstStyle/>
          <a:p>
            <a:pPr algn="ctr"/>
            <a:r>
              <a:rPr lang="en-GB" sz="4800" dirty="0"/>
              <a:t>- 23</a:t>
            </a:r>
          </a:p>
        </p:txBody>
      </p:sp>
      <p:sp>
        <p:nvSpPr>
          <p:cNvPr id="33" name="TextBox 32"/>
          <p:cNvSpPr txBox="1"/>
          <p:nvPr/>
        </p:nvSpPr>
        <p:spPr>
          <a:xfrm>
            <a:off x="7557925" y="3280643"/>
            <a:ext cx="1177448" cy="830997"/>
          </a:xfrm>
          <a:prstGeom prst="rect">
            <a:avLst/>
          </a:prstGeom>
          <a:noFill/>
        </p:spPr>
        <p:txBody>
          <a:bodyPr wrap="square" rtlCol="0" anchor="ctr">
            <a:spAutoFit/>
          </a:bodyPr>
          <a:lstStyle/>
          <a:p>
            <a:pPr algn="ctr"/>
            <a:r>
              <a:rPr lang="en-GB" sz="4800" dirty="0"/>
              <a:t>- 1</a:t>
            </a:r>
          </a:p>
        </p:txBody>
      </p:sp>
      <p:sp>
        <p:nvSpPr>
          <p:cNvPr id="34" name="TextBox 33"/>
          <p:cNvSpPr txBox="1"/>
          <p:nvPr/>
        </p:nvSpPr>
        <p:spPr>
          <a:xfrm>
            <a:off x="9626755" y="3276630"/>
            <a:ext cx="1177448" cy="830997"/>
          </a:xfrm>
          <a:prstGeom prst="rect">
            <a:avLst/>
          </a:prstGeom>
          <a:noFill/>
        </p:spPr>
        <p:txBody>
          <a:bodyPr wrap="square" rtlCol="0" anchor="ctr">
            <a:spAutoFit/>
          </a:bodyPr>
          <a:lstStyle/>
          <a:p>
            <a:pPr algn="ctr"/>
            <a:r>
              <a:rPr lang="en-GB" sz="4800" dirty="0"/>
              <a:t>2</a:t>
            </a:r>
          </a:p>
        </p:txBody>
      </p:sp>
      <p:sp>
        <p:nvSpPr>
          <p:cNvPr id="35" name="TextBox 34"/>
          <p:cNvSpPr txBox="1"/>
          <p:nvPr/>
        </p:nvSpPr>
        <p:spPr>
          <a:xfrm>
            <a:off x="1351435" y="4856789"/>
            <a:ext cx="1177448" cy="830997"/>
          </a:xfrm>
          <a:prstGeom prst="rect">
            <a:avLst/>
          </a:prstGeom>
          <a:noFill/>
        </p:spPr>
        <p:txBody>
          <a:bodyPr wrap="square" rtlCol="0" anchor="ctr">
            <a:spAutoFit/>
          </a:bodyPr>
          <a:lstStyle/>
          <a:p>
            <a:pPr algn="ctr"/>
            <a:r>
              <a:rPr lang="en-GB" sz="4800" dirty="0">
                <a:solidFill>
                  <a:srgbClr val="FF0000"/>
                </a:solidFill>
              </a:rPr>
              <a:t>- 23</a:t>
            </a:r>
          </a:p>
        </p:txBody>
      </p:sp>
      <p:sp>
        <p:nvSpPr>
          <p:cNvPr id="36" name="TextBox 35"/>
          <p:cNvSpPr txBox="1"/>
          <p:nvPr/>
        </p:nvSpPr>
        <p:spPr>
          <a:xfrm>
            <a:off x="3420265" y="4856789"/>
            <a:ext cx="1177448" cy="830997"/>
          </a:xfrm>
          <a:prstGeom prst="rect">
            <a:avLst/>
          </a:prstGeom>
          <a:noFill/>
        </p:spPr>
        <p:txBody>
          <a:bodyPr wrap="square" rtlCol="0" anchor="ctr">
            <a:spAutoFit/>
          </a:bodyPr>
          <a:lstStyle/>
          <a:p>
            <a:pPr algn="ctr"/>
            <a:r>
              <a:rPr lang="en-GB" sz="4800" dirty="0">
                <a:solidFill>
                  <a:srgbClr val="FF0000"/>
                </a:solidFill>
              </a:rPr>
              <a:t>- 14</a:t>
            </a:r>
          </a:p>
        </p:txBody>
      </p:sp>
      <p:sp>
        <p:nvSpPr>
          <p:cNvPr id="37" name="TextBox 36"/>
          <p:cNvSpPr txBox="1"/>
          <p:nvPr/>
        </p:nvSpPr>
        <p:spPr>
          <a:xfrm>
            <a:off x="5489095" y="4860802"/>
            <a:ext cx="1177448" cy="830997"/>
          </a:xfrm>
          <a:prstGeom prst="rect">
            <a:avLst/>
          </a:prstGeom>
          <a:noFill/>
        </p:spPr>
        <p:txBody>
          <a:bodyPr wrap="square" rtlCol="0" anchor="ctr">
            <a:spAutoFit/>
          </a:bodyPr>
          <a:lstStyle/>
          <a:p>
            <a:pPr algn="ctr"/>
            <a:r>
              <a:rPr lang="en-GB" sz="4800" dirty="0">
                <a:solidFill>
                  <a:srgbClr val="FF0000"/>
                </a:solidFill>
              </a:rPr>
              <a:t>- 5</a:t>
            </a:r>
          </a:p>
        </p:txBody>
      </p:sp>
      <p:sp>
        <p:nvSpPr>
          <p:cNvPr id="38" name="TextBox 37"/>
          <p:cNvSpPr txBox="1"/>
          <p:nvPr/>
        </p:nvSpPr>
        <p:spPr>
          <a:xfrm>
            <a:off x="7557925" y="4860802"/>
            <a:ext cx="1177448" cy="830997"/>
          </a:xfrm>
          <a:prstGeom prst="rect">
            <a:avLst/>
          </a:prstGeom>
          <a:noFill/>
        </p:spPr>
        <p:txBody>
          <a:bodyPr wrap="square" rtlCol="0" anchor="ctr">
            <a:spAutoFit/>
          </a:bodyPr>
          <a:lstStyle/>
          <a:p>
            <a:pPr algn="ctr"/>
            <a:r>
              <a:rPr lang="en-GB" sz="4800" dirty="0">
                <a:solidFill>
                  <a:srgbClr val="FF0000"/>
                </a:solidFill>
              </a:rPr>
              <a:t>- 1</a:t>
            </a:r>
          </a:p>
        </p:txBody>
      </p:sp>
      <p:sp>
        <p:nvSpPr>
          <p:cNvPr id="39" name="TextBox 38"/>
          <p:cNvSpPr txBox="1"/>
          <p:nvPr/>
        </p:nvSpPr>
        <p:spPr>
          <a:xfrm>
            <a:off x="9626755" y="4856789"/>
            <a:ext cx="1177448" cy="830997"/>
          </a:xfrm>
          <a:prstGeom prst="rect">
            <a:avLst/>
          </a:prstGeom>
          <a:noFill/>
        </p:spPr>
        <p:txBody>
          <a:bodyPr wrap="square" rtlCol="0" anchor="ctr">
            <a:spAutoFit/>
          </a:bodyPr>
          <a:lstStyle/>
          <a:p>
            <a:pPr algn="ctr"/>
            <a:r>
              <a:rPr lang="en-GB" sz="4800" dirty="0">
                <a:solidFill>
                  <a:srgbClr val="FF0000"/>
                </a:solidFill>
              </a:rPr>
              <a:t>2</a:t>
            </a:r>
          </a:p>
        </p:txBody>
      </p:sp>
      <p:sp>
        <p:nvSpPr>
          <p:cNvPr id="40" name="Rectangle 39"/>
          <p:cNvSpPr/>
          <p:nvPr/>
        </p:nvSpPr>
        <p:spPr>
          <a:xfrm>
            <a:off x="2029343" y="1732556"/>
            <a:ext cx="8154601" cy="954107"/>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Place the following numbers in order from smallest to largest:</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34886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Order the following set of numbers:</a:t>
            </a:r>
          </a:p>
        </p:txBody>
      </p:sp>
      <p:sp>
        <p:nvSpPr>
          <p:cNvPr id="11"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2" name="Rounded Rectangle 1"/>
          <p:cNvSpPr/>
          <p:nvPr/>
        </p:nvSpPr>
        <p:spPr>
          <a:xfrm>
            <a:off x="905885" y="4832305"/>
            <a:ext cx="2068551" cy="8920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18" name="Rounded Rectangle 17"/>
          <p:cNvSpPr/>
          <p:nvPr/>
        </p:nvSpPr>
        <p:spPr>
          <a:xfrm>
            <a:off x="2974436" y="4832305"/>
            <a:ext cx="2068551" cy="8920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19" name="Rounded Rectangle 18"/>
          <p:cNvSpPr/>
          <p:nvPr/>
        </p:nvSpPr>
        <p:spPr>
          <a:xfrm>
            <a:off x="5042987" y="4832305"/>
            <a:ext cx="2068551" cy="8920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20" name="Rounded Rectangle 19"/>
          <p:cNvSpPr/>
          <p:nvPr/>
        </p:nvSpPr>
        <p:spPr>
          <a:xfrm>
            <a:off x="7113878" y="4832305"/>
            <a:ext cx="2068551" cy="8920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21" name="Rounded Rectangle 20"/>
          <p:cNvSpPr/>
          <p:nvPr/>
        </p:nvSpPr>
        <p:spPr>
          <a:xfrm>
            <a:off x="9183441" y="4832305"/>
            <a:ext cx="2068551" cy="8920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3" name="TextBox 2"/>
          <p:cNvSpPr txBox="1"/>
          <p:nvPr/>
        </p:nvSpPr>
        <p:spPr>
          <a:xfrm>
            <a:off x="1351435" y="3276630"/>
            <a:ext cx="1177448" cy="830997"/>
          </a:xfrm>
          <a:prstGeom prst="rect">
            <a:avLst/>
          </a:prstGeom>
          <a:noFill/>
        </p:spPr>
        <p:txBody>
          <a:bodyPr wrap="square" rtlCol="0" anchor="ctr">
            <a:spAutoFit/>
          </a:bodyPr>
          <a:lstStyle/>
          <a:p>
            <a:pPr algn="ctr"/>
            <a:r>
              <a:rPr lang="en-GB" sz="4800" dirty="0"/>
              <a:t>- 24</a:t>
            </a:r>
          </a:p>
        </p:txBody>
      </p:sp>
      <p:sp>
        <p:nvSpPr>
          <p:cNvPr id="31" name="TextBox 30"/>
          <p:cNvSpPr txBox="1"/>
          <p:nvPr/>
        </p:nvSpPr>
        <p:spPr>
          <a:xfrm>
            <a:off x="3420265" y="3276630"/>
            <a:ext cx="1177448" cy="830997"/>
          </a:xfrm>
          <a:prstGeom prst="rect">
            <a:avLst/>
          </a:prstGeom>
          <a:noFill/>
        </p:spPr>
        <p:txBody>
          <a:bodyPr wrap="square" rtlCol="0" anchor="ctr">
            <a:spAutoFit/>
          </a:bodyPr>
          <a:lstStyle/>
          <a:p>
            <a:pPr algn="ctr"/>
            <a:r>
              <a:rPr lang="en-GB" sz="4800" dirty="0"/>
              <a:t>17</a:t>
            </a:r>
          </a:p>
        </p:txBody>
      </p:sp>
      <p:sp>
        <p:nvSpPr>
          <p:cNvPr id="32" name="TextBox 31"/>
          <p:cNvSpPr txBox="1"/>
          <p:nvPr/>
        </p:nvSpPr>
        <p:spPr>
          <a:xfrm>
            <a:off x="5489095" y="3280643"/>
            <a:ext cx="1177448" cy="830997"/>
          </a:xfrm>
          <a:prstGeom prst="rect">
            <a:avLst/>
          </a:prstGeom>
          <a:noFill/>
        </p:spPr>
        <p:txBody>
          <a:bodyPr wrap="square" rtlCol="0" anchor="ctr">
            <a:spAutoFit/>
          </a:bodyPr>
          <a:lstStyle/>
          <a:p>
            <a:pPr algn="ctr"/>
            <a:r>
              <a:rPr lang="en-GB" sz="4800" dirty="0"/>
              <a:t>- 7</a:t>
            </a:r>
          </a:p>
        </p:txBody>
      </p:sp>
      <p:sp>
        <p:nvSpPr>
          <p:cNvPr id="33" name="TextBox 32"/>
          <p:cNvSpPr txBox="1"/>
          <p:nvPr/>
        </p:nvSpPr>
        <p:spPr>
          <a:xfrm>
            <a:off x="7557925" y="3280643"/>
            <a:ext cx="1177448" cy="830997"/>
          </a:xfrm>
          <a:prstGeom prst="rect">
            <a:avLst/>
          </a:prstGeom>
          <a:noFill/>
        </p:spPr>
        <p:txBody>
          <a:bodyPr wrap="square" rtlCol="0" anchor="ctr">
            <a:spAutoFit/>
          </a:bodyPr>
          <a:lstStyle/>
          <a:p>
            <a:pPr algn="ctr"/>
            <a:r>
              <a:rPr lang="en-GB" sz="4800" dirty="0"/>
              <a:t>- 18</a:t>
            </a:r>
          </a:p>
        </p:txBody>
      </p:sp>
      <p:sp>
        <p:nvSpPr>
          <p:cNvPr id="34" name="TextBox 33"/>
          <p:cNvSpPr txBox="1"/>
          <p:nvPr/>
        </p:nvSpPr>
        <p:spPr>
          <a:xfrm>
            <a:off x="9626755" y="3276630"/>
            <a:ext cx="1177448" cy="830997"/>
          </a:xfrm>
          <a:prstGeom prst="rect">
            <a:avLst/>
          </a:prstGeom>
          <a:noFill/>
        </p:spPr>
        <p:txBody>
          <a:bodyPr wrap="square" rtlCol="0" anchor="ctr">
            <a:spAutoFit/>
          </a:bodyPr>
          <a:lstStyle/>
          <a:p>
            <a:pPr algn="ctr"/>
            <a:r>
              <a:rPr lang="en-GB" sz="4800" dirty="0"/>
              <a:t>9</a:t>
            </a:r>
          </a:p>
        </p:txBody>
      </p:sp>
      <p:sp>
        <p:nvSpPr>
          <p:cNvPr id="35" name="TextBox 34"/>
          <p:cNvSpPr txBox="1"/>
          <p:nvPr/>
        </p:nvSpPr>
        <p:spPr>
          <a:xfrm>
            <a:off x="1351435" y="4856789"/>
            <a:ext cx="1177448" cy="830997"/>
          </a:xfrm>
          <a:prstGeom prst="rect">
            <a:avLst/>
          </a:prstGeom>
          <a:noFill/>
        </p:spPr>
        <p:txBody>
          <a:bodyPr wrap="square" rtlCol="0" anchor="ctr">
            <a:spAutoFit/>
          </a:bodyPr>
          <a:lstStyle/>
          <a:p>
            <a:pPr algn="ctr"/>
            <a:r>
              <a:rPr lang="en-GB" sz="4800" dirty="0">
                <a:solidFill>
                  <a:srgbClr val="FF0000"/>
                </a:solidFill>
              </a:rPr>
              <a:t>17</a:t>
            </a:r>
          </a:p>
        </p:txBody>
      </p:sp>
      <p:sp>
        <p:nvSpPr>
          <p:cNvPr id="36" name="TextBox 35"/>
          <p:cNvSpPr txBox="1"/>
          <p:nvPr/>
        </p:nvSpPr>
        <p:spPr>
          <a:xfrm>
            <a:off x="3420265" y="4856789"/>
            <a:ext cx="1177448" cy="830997"/>
          </a:xfrm>
          <a:prstGeom prst="rect">
            <a:avLst/>
          </a:prstGeom>
          <a:noFill/>
        </p:spPr>
        <p:txBody>
          <a:bodyPr wrap="square" rtlCol="0" anchor="ctr">
            <a:spAutoFit/>
          </a:bodyPr>
          <a:lstStyle/>
          <a:p>
            <a:pPr algn="ctr"/>
            <a:r>
              <a:rPr lang="en-GB" sz="4800" dirty="0">
                <a:solidFill>
                  <a:srgbClr val="FF0000"/>
                </a:solidFill>
              </a:rPr>
              <a:t>9</a:t>
            </a:r>
          </a:p>
        </p:txBody>
      </p:sp>
      <p:sp>
        <p:nvSpPr>
          <p:cNvPr id="37" name="TextBox 36"/>
          <p:cNvSpPr txBox="1"/>
          <p:nvPr/>
        </p:nvSpPr>
        <p:spPr>
          <a:xfrm>
            <a:off x="5489095" y="4860802"/>
            <a:ext cx="1177448" cy="830997"/>
          </a:xfrm>
          <a:prstGeom prst="rect">
            <a:avLst/>
          </a:prstGeom>
          <a:noFill/>
        </p:spPr>
        <p:txBody>
          <a:bodyPr wrap="square" rtlCol="0" anchor="ctr">
            <a:spAutoFit/>
          </a:bodyPr>
          <a:lstStyle/>
          <a:p>
            <a:pPr algn="ctr"/>
            <a:r>
              <a:rPr lang="en-GB" sz="4800" dirty="0">
                <a:solidFill>
                  <a:srgbClr val="FF0000"/>
                </a:solidFill>
              </a:rPr>
              <a:t>- 7</a:t>
            </a:r>
          </a:p>
        </p:txBody>
      </p:sp>
      <p:sp>
        <p:nvSpPr>
          <p:cNvPr id="38" name="TextBox 37"/>
          <p:cNvSpPr txBox="1"/>
          <p:nvPr/>
        </p:nvSpPr>
        <p:spPr>
          <a:xfrm>
            <a:off x="7557925" y="4860802"/>
            <a:ext cx="1177448" cy="830997"/>
          </a:xfrm>
          <a:prstGeom prst="rect">
            <a:avLst/>
          </a:prstGeom>
          <a:noFill/>
        </p:spPr>
        <p:txBody>
          <a:bodyPr wrap="square" rtlCol="0" anchor="ctr">
            <a:spAutoFit/>
          </a:bodyPr>
          <a:lstStyle/>
          <a:p>
            <a:pPr algn="ctr"/>
            <a:r>
              <a:rPr lang="en-GB" sz="4800" dirty="0">
                <a:solidFill>
                  <a:srgbClr val="FF0000"/>
                </a:solidFill>
              </a:rPr>
              <a:t>- 18</a:t>
            </a:r>
          </a:p>
        </p:txBody>
      </p:sp>
      <p:sp>
        <p:nvSpPr>
          <p:cNvPr id="39" name="TextBox 38"/>
          <p:cNvSpPr txBox="1"/>
          <p:nvPr/>
        </p:nvSpPr>
        <p:spPr>
          <a:xfrm>
            <a:off x="9626755" y="4856789"/>
            <a:ext cx="1177448" cy="830997"/>
          </a:xfrm>
          <a:prstGeom prst="rect">
            <a:avLst/>
          </a:prstGeom>
          <a:noFill/>
        </p:spPr>
        <p:txBody>
          <a:bodyPr wrap="square" rtlCol="0" anchor="ctr">
            <a:spAutoFit/>
          </a:bodyPr>
          <a:lstStyle/>
          <a:p>
            <a:pPr algn="ctr"/>
            <a:r>
              <a:rPr lang="en-GB" sz="4800" dirty="0">
                <a:solidFill>
                  <a:srgbClr val="FF0000"/>
                </a:solidFill>
              </a:rPr>
              <a:t>- 24</a:t>
            </a:r>
          </a:p>
        </p:txBody>
      </p:sp>
      <p:sp>
        <p:nvSpPr>
          <p:cNvPr id="27" name="Rectangle 26"/>
          <p:cNvSpPr/>
          <p:nvPr/>
        </p:nvSpPr>
        <p:spPr>
          <a:xfrm>
            <a:off x="2029343" y="1732556"/>
            <a:ext cx="8154601" cy="954107"/>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Place the following numbers in order from largest to smallest:</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107949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Missing numbers on a number line</a:t>
            </a:r>
          </a:p>
        </p:txBody>
      </p:sp>
      <p:sp>
        <p:nvSpPr>
          <p:cNvPr id="11"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pic>
        <p:nvPicPr>
          <p:cNvPr id="12" name="Picture 11"/>
          <p:cNvPicPr>
            <a:picLocks noChangeAspect="1"/>
          </p:cNvPicPr>
          <p:nvPr/>
        </p:nvPicPr>
        <p:blipFill>
          <a:blip r:embed="rId4"/>
          <a:stretch>
            <a:fillRect/>
          </a:stretch>
        </p:blipFill>
        <p:spPr>
          <a:xfrm>
            <a:off x="470860" y="4167775"/>
            <a:ext cx="11251619" cy="370755"/>
          </a:xfrm>
          <a:prstGeom prst="rect">
            <a:avLst/>
          </a:prstGeom>
        </p:spPr>
      </p:pic>
      <p:sp>
        <p:nvSpPr>
          <p:cNvPr id="13" name="Rectangle: Rounded Corners 112"/>
          <p:cNvSpPr/>
          <p:nvPr/>
        </p:nvSpPr>
        <p:spPr>
          <a:xfrm>
            <a:off x="1039271" y="2880394"/>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ea typeface="Sweetness" panose="02000603000000000000" pitchFamily="2" charset="0"/>
              </a:rPr>
              <a:t>-18</a:t>
            </a:r>
          </a:p>
        </p:txBody>
      </p:sp>
      <p:sp>
        <p:nvSpPr>
          <p:cNvPr id="22" name="Rectangle 21"/>
          <p:cNvSpPr/>
          <p:nvPr/>
        </p:nvSpPr>
        <p:spPr>
          <a:xfrm>
            <a:off x="717631" y="1667297"/>
            <a:ext cx="10778025" cy="523220"/>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Complete the number line with the missing numbers:</a:t>
            </a:r>
            <a:endParaRPr lang="en-GB" sz="2800" dirty="0">
              <a:latin typeface="Arial Rounded MT Bold" panose="020F0704030504030204" pitchFamily="34" charset="0"/>
            </a:endParaRPr>
          </a:p>
        </p:txBody>
      </p:sp>
      <p:sp>
        <p:nvSpPr>
          <p:cNvPr id="38" name="Rectangle: Rounded Corners 112"/>
          <p:cNvSpPr/>
          <p:nvPr/>
        </p:nvSpPr>
        <p:spPr>
          <a:xfrm>
            <a:off x="2147433" y="4724972"/>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FF0000"/>
              </a:solidFill>
              <a:latin typeface="Arial Rounded MT Bold" panose="020F0704030504030204" pitchFamily="34" charset="0"/>
              <a:ea typeface="Sweetness" panose="02000603000000000000" pitchFamily="2" charset="0"/>
            </a:endParaRPr>
          </a:p>
        </p:txBody>
      </p:sp>
      <p:sp>
        <p:nvSpPr>
          <p:cNvPr id="39" name="Rectangle: Rounded Corners 112"/>
          <p:cNvSpPr/>
          <p:nvPr/>
        </p:nvSpPr>
        <p:spPr>
          <a:xfrm>
            <a:off x="3234484" y="2877694"/>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FF0000"/>
              </a:solidFill>
              <a:latin typeface="Arial Rounded MT Bold" panose="020F0704030504030204" pitchFamily="34" charset="0"/>
              <a:ea typeface="Sweetness" panose="02000603000000000000" pitchFamily="2" charset="0"/>
            </a:endParaRPr>
          </a:p>
        </p:txBody>
      </p:sp>
      <p:sp>
        <p:nvSpPr>
          <p:cNvPr id="40" name="Rectangle: Rounded Corners 112"/>
          <p:cNvSpPr/>
          <p:nvPr/>
        </p:nvSpPr>
        <p:spPr>
          <a:xfrm>
            <a:off x="4304724" y="4724972"/>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ea typeface="Sweetness" panose="02000603000000000000" pitchFamily="2" charset="0"/>
              </a:rPr>
              <a:t>- 9</a:t>
            </a:r>
          </a:p>
        </p:txBody>
      </p:sp>
      <p:sp>
        <p:nvSpPr>
          <p:cNvPr id="42" name="Rectangle: Rounded Corners 112"/>
          <p:cNvSpPr/>
          <p:nvPr/>
        </p:nvSpPr>
        <p:spPr>
          <a:xfrm>
            <a:off x="7562036" y="2877036"/>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ea typeface="Sweetness" panose="02000603000000000000" pitchFamily="2" charset="0"/>
              </a:rPr>
              <a:t>0</a:t>
            </a:r>
          </a:p>
        </p:txBody>
      </p:sp>
      <p:sp>
        <p:nvSpPr>
          <p:cNvPr id="48" name="Rectangle: Rounded Corners 112"/>
          <p:cNvSpPr/>
          <p:nvPr/>
        </p:nvSpPr>
        <p:spPr>
          <a:xfrm>
            <a:off x="5426492" y="2888055"/>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FF0000"/>
              </a:solidFill>
              <a:latin typeface="Arial Rounded MT Bold" panose="020F0704030504030204" pitchFamily="34" charset="0"/>
              <a:ea typeface="Sweetness" panose="02000603000000000000" pitchFamily="2" charset="0"/>
            </a:endParaRPr>
          </a:p>
        </p:txBody>
      </p:sp>
      <p:sp>
        <p:nvSpPr>
          <p:cNvPr id="49" name="Rectangle: Rounded Corners 112"/>
          <p:cNvSpPr/>
          <p:nvPr/>
        </p:nvSpPr>
        <p:spPr>
          <a:xfrm>
            <a:off x="6453185" y="4717226"/>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ea typeface="Sweetness" panose="02000603000000000000" pitchFamily="2" charset="0"/>
              </a:rPr>
              <a:t>-3</a:t>
            </a:r>
          </a:p>
        </p:txBody>
      </p:sp>
      <p:sp>
        <p:nvSpPr>
          <p:cNvPr id="50" name="Rectangle: Rounded Corners 112"/>
          <p:cNvSpPr/>
          <p:nvPr/>
        </p:nvSpPr>
        <p:spPr>
          <a:xfrm>
            <a:off x="8610476" y="4717225"/>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ea typeface="Sweetness" panose="02000603000000000000" pitchFamily="2" charset="0"/>
              </a:rPr>
              <a:t>3</a:t>
            </a:r>
          </a:p>
        </p:txBody>
      </p:sp>
      <p:sp>
        <p:nvSpPr>
          <p:cNvPr id="51" name="Rectangle: Rounded Corners 112"/>
          <p:cNvSpPr/>
          <p:nvPr/>
        </p:nvSpPr>
        <p:spPr>
          <a:xfrm>
            <a:off x="9722040" y="2870966"/>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FF0000"/>
              </a:solidFill>
              <a:latin typeface="Arial Rounded MT Bold" panose="020F0704030504030204" pitchFamily="34" charset="0"/>
              <a:ea typeface="Sweetness" panose="02000603000000000000" pitchFamily="2" charset="0"/>
            </a:endParaRPr>
          </a:p>
        </p:txBody>
      </p:sp>
      <p:sp>
        <p:nvSpPr>
          <p:cNvPr id="2" name="Rectangle 1"/>
          <p:cNvSpPr/>
          <p:nvPr/>
        </p:nvSpPr>
        <p:spPr>
          <a:xfrm>
            <a:off x="3429000" y="3147947"/>
            <a:ext cx="910827" cy="584775"/>
          </a:xfrm>
          <a:prstGeom prst="rect">
            <a:avLst/>
          </a:prstGeom>
        </p:spPr>
        <p:txBody>
          <a:bodyPr wrap="none">
            <a:spAutoFit/>
          </a:bodyPr>
          <a:lstStyle/>
          <a:p>
            <a:pPr algn="ctr"/>
            <a:r>
              <a:rPr lang="en-GB" sz="3200" dirty="0">
                <a:solidFill>
                  <a:srgbClr val="FF0000"/>
                </a:solidFill>
                <a:latin typeface="Arial Rounded MT Bold" panose="020F0704030504030204" pitchFamily="34" charset="0"/>
                <a:ea typeface="Sweetness" panose="02000603000000000000" pitchFamily="2" charset="0"/>
              </a:rPr>
              <a:t>- 12</a:t>
            </a:r>
          </a:p>
        </p:txBody>
      </p:sp>
      <p:sp>
        <p:nvSpPr>
          <p:cNvPr id="3" name="Rectangle 2"/>
          <p:cNvSpPr/>
          <p:nvPr/>
        </p:nvSpPr>
        <p:spPr>
          <a:xfrm>
            <a:off x="5814380" y="3146136"/>
            <a:ext cx="564578" cy="584775"/>
          </a:xfrm>
          <a:prstGeom prst="rect">
            <a:avLst/>
          </a:prstGeom>
        </p:spPr>
        <p:txBody>
          <a:bodyPr wrap="none">
            <a:spAutoFit/>
          </a:bodyPr>
          <a:lstStyle/>
          <a:p>
            <a:pPr algn="ctr"/>
            <a:r>
              <a:rPr lang="en-GB" sz="3200" dirty="0">
                <a:solidFill>
                  <a:srgbClr val="FF0000"/>
                </a:solidFill>
                <a:latin typeface="Arial Rounded MT Bold" panose="020F0704030504030204" pitchFamily="34" charset="0"/>
                <a:ea typeface="Sweetness" panose="02000603000000000000" pitchFamily="2" charset="0"/>
              </a:rPr>
              <a:t>-6</a:t>
            </a:r>
          </a:p>
        </p:txBody>
      </p:sp>
      <p:sp>
        <p:nvSpPr>
          <p:cNvPr id="4" name="Rectangle 3"/>
          <p:cNvSpPr/>
          <p:nvPr/>
        </p:nvSpPr>
        <p:spPr>
          <a:xfrm>
            <a:off x="10189134" y="3138780"/>
            <a:ext cx="428322" cy="584775"/>
          </a:xfrm>
          <a:prstGeom prst="rect">
            <a:avLst/>
          </a:prstGeom>
        </p:spPr>
        <p:txBody>
          <a:bodyPr wrap="none">
            <a:spAutoFit/>
          </a:bodyPr>
          <a:lstStyle/>
          <a:p>
            <a:pPr algn="ctr"/>
            <a:r>
              <a:rPr lang="en-GB" sz="3200" dirty="0">
                <a:solidFill>
                  <a:srgbClr val="FF0000"/>
                </a:solidFill>
                <a:latin typeface="Arial Rounded MT Bold" panose="020F0704030504030204" pitchFamily="34" charset="0"/>
                <a:ea typeface="Sweetness" panose="02000603000000000000" pitchFamily="2" charset="0"/>
              </a:rPr>
              <a:t>6</a:t>
            </a:r>
          </a:p>
        </p:txBody>
      </p:sp>
      <p:sp>
        <p:nvSpPr>
          <p:cNvPr id="5" name="Rectangle 4"/>
          <p:cNvSpPr/>
          <p:nvPr/>
        </p:nvSpPr>
        <p:spPr>
          <a:xfrm>
            <a:off x="2350169" y="4983053"/>
            <a:ext cx="910827" cy="584775"/>
          </a:xfrm>
          <a:prstGeom prst="rect">
            <a:avLst/>
          </a:prstGeom>
        </p:spPr>
        <p:txBody>
          <a:bodyPr wrap="none">
            <a:spAutoFit/>
          </a:bodyPr>
          <a:lstStyle/>
          <a:p>
            <a:pPr algn="ctr"/>
            <a:r>
              <a:rPr lang="en-GB" sz="3200" dirty="0">
                <a:solidFill>
                  <a:srgbClr val="FF0000"/>
                </a:solidFill>
                <a:latin typeface="Arial Rounded MT Bold" panose="020F0704030504030204" pitchFamily="34" charset="0"/>
                <a:ea typeface="Sweetness" panose="02000603000000000000" pitchFamily="2" charset="0"/>
              </a:rPr>
              <a:t>- 15</a:t>
            </a:r>
          </a:p>
        </p:txBody>
      </p:sp>
    </p:spTree>
    <p:extLst>
      <p:ext uri="{BB962C8B-B14F-4D97-AF65-F5344CB8AC3E}">
        <p14:creationId xmlns:p14="http://schemas.microsoft.com/office/powerpoint/2010/main" val="410860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Missing numbers on a number line</a:t>
            </a:r>
          </a:p>
        </p:txBody>
      </p:sp>
      <p:sp>
        <p:nvSpPr>
          <p:cNvPr id="11"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pic>
        <p:nvPicPr>
          <p:cNvPr id="12" name="Picture 11"/>
          <p:cNvPicPr>
            <a:picLocks noChangeAspect="1"/>
          </p:cNvPicPr>
          <p:nvPr/>
        </p:nvPicPr>
        <p:blipFill>
          <a:blip r:embed="rId4"/>
          <a:stretch>
            <a:fillRect/>
          </a:stretch>
        </p:blipFill>
        <p:spPr>
          <a:xfrm>
            <a:off x="470860" y="4167775"/>
            <a:ext cx="11251619" cy="370755"/>
          </a:xfrm>
          <a:prstGeom prst="rect">
            <a:avLst/>
          </a:prstGeom>
        </p:spPr>
      </p:pic>
      <p:sp>
        <p:nvSpPr>
          <p:cNvPr id="13" name="Rectangle: Rounded Corners 112"/>
          <p:cNvSpPr/>
          <p:nvPr/>
        </p:nvSpPr>
        <p:spPr>
          <a:xfrm>
            <a:off x="1039271" y="2880394"/>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ea typeface="Sweetness" panose="02000603000000000000" pitchFamily="2" charset="0"/>
              </a:rPr>
              <a:t>- 72</a:t>
            </a:r>
          </a:p>
        </p:txBody>
      </p:sp>
      <p:sp>
        <p:nvSpPr>
          <p:cNvPr id="22" name="Rectangle 21"/>
          <p:cNvSpPr/>
          <p:nvPr/>
        </p:nvSpPr>
        <p:spPr>
          <a:xfrm>
            <a:off x="717631" y="1667297"/>
            <a:ext cx="10778025" cy="523220"/>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Complete the number line with the missing numbers:</a:t>
            </a:r>
            <a:endParaRPr lang="en-GB" sz="2800" dirty="0">
              <a:latin typeface="Arial Rounded MT Bold" panose="020F0704030504030204" pitchFamily="34" charset="0"/>
            </a:endParaRPr>
          </a:p>
        </p:txBody>
      </p:sp>
      <p:sp>
        <p:nvSpPr>
          <p:cNvPr id="38" name="Rectangle: Rounded Corners 112"/>
          <p:cNvSpPr/>
          <p:nvPr/>
        </p:nvSpPr>
        <p:spPr>
          <a:xfrm>
            <a:off x="2147433" y="4724972"/>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FF0000"/>
              </a:solidFill>
              <a:latin typeface="Arial Rounded MT Bold" panose="020F0704030504030204" pitchFamily="34" charset="0"/>
              <a:ea typeface="Sweetness" panose="02000603000000000000" pitchFamily="2" charset="0"/>
            </a:endParaRPr>
          </a:p>
        </p:txBody>
      </p:sp>
      <p:sp>
        <p:nvSpPr>
          <p:cNvPr id="39" name="Rectangle: Rounded Corners 112"/>
          <p:cNvSpPr/>
          <p:nvPr/>
        </p:nvSpPr>
        <p:spPr>
          <a:xfrm>
            <a:off x="3234484" y="2877694"/>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FF0000"/>
              </a:solidFill>
              <a:latin typeface="Arial Rounded MT Bold" panose="020F0704030504030204" pitchFamily="34" charset="0"/>
              <a:ea typeface="Sweetness" panose="02000603000000000000" pitchFamily="2" charset="0"/>
            </a:endParaRPr>
          </a:p>
        </p:txBody>
      </p:sp>
      <p:sp>
        <p:nvSpPr>
          <p:cNvPr id="40" name="Rectangle: Rounded Corners 112"/>
          <p:cNvSpPr/>
          <p:nvPr/>
        </p:nvSpPr>
        <p:spPr>
          <a:xfrm>
            <a:off x="4304724" y="4724972"/>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ea typeface="Sweetness" panose="02000603000000000000" pitchFamily="2" charset="0"/>
              </a:rPr>
              <a:t>- 36</a:t>
            </a:r>
          </a:p>
        </p:txBody>
      </p:sp>
      <p:sp>
        <p:nvSpPr>
          <p:cNvPr id="42" name="Rectangle: Rounded Corners 112"/>
          <p:cNvSpPr/>
          <p:nvPr/>
        </p:nvSpPr>
        <p:spPr>
          <a:xfrm>
            <a:off x="7562036" y="2877036"/>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ea typeface="Sweetness" panose="02000603000000000000" pitchFamily="2" charset="0"/>
              </a:rPr>
              <a:t>0</a:t>
            </a:r>
          </a:p>
        </p:txBody>
      </p:sp>
      <p:sp>
        <p:nvSpPr>
          <p:cNvPr id="48" name="Rectangle: Rounded Corners 112"/>
          <p:cNvSpPr/>
          <p:nvPr/>
        </p:nvSpPr>
        <p:spPr>
          <a:xfrm>
            <a:off x="5426492" y="2888055"/>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ea typeface="Sweetness" panose="02000603000000000000" pitchFamily="2" charset="0"/>
              </a:rPr>
              <a:t>- 24</a:t>
            </a:r>
          </a:p>
        </p:txBody>
      </p:sp>
      <p:sp>
        <p:nvSpPr>
          <p:cNvPr id="49" name="Rectangle: Rounded Corners 112"/>
          <p:cNvSpPr/>
          <p:nvPr/>
        </p:nvSpPr>
        <p:spPr>
          <a:xfrm>
            <a:off x="6453185" y="4717226"/>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FF0000"/>
              </a:solidFill>
              <a:latin typeface="Arial Rounded MT Bold" panose="020F0704030504030204" pitchFamily="34" charset="0"/>
              <a:ea typeface="Sweetness" panose="02000603000000000000" pitchFamily="2" charset="0"/>
            </a:endParaRPr>
          </a:p>
        </p:txBody>
      </p:sp>
      <p:sp>
        <p:nvSpPr>
          <p:cNvPr id="50" name="Rectangle: Rounded Corners 112"/>
          <p:cNvSpPr/>
          <p:nvPr/>
        </p:nvSpPr>
        <p:spPr>
          <a:xfrm>
            <a:off x="8610476" y="4717225"/>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Rounded MT Bold" panose="020F0704030504030204" pitchFamily="34" charset="0"/>
                <a:ea typeface="Sweetness" panose="02000603000000000000" pitchFamily="2" charset="0"/>
              </a:rPr>
              <a:t>12</a:t>
            </a:r>
          </a:p>
        </p:txBody>
      </p:sp>
      <p:sp>
        <p:nvSpPr>
          <p:cNvPr id="51" name="Rectangle: Rounded Corners 112"/>
          <p:cNvSpPr/>
          <p:nvPr/>
        </p:nvSpPr>
        <p:spPr>
          <a:xfrm>
            <a:off x="9722040" y="2870966"/>
            <a:ext cx="1362510" cy="1100939"/>
          </a:xfrm>
          <a:prstGeom prst="roundRect">
            <a:avLst/>
          </a:prstGeom>
          <a:solidFill>
            <a:schemeClr val="bg1"/>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FF0000"/>
              </a:solidFill>
              <a:latin typeface="Arial Rounded MT Bold" panose="020F0704030504030204" pitchFamily="34" charset="0"/>
              <a:ea typeface="Sweetness" panose="02000603000000000000" pitchFamily="2" charset="0"/>
            </a:endParaRPr>
          </a:p>
        </p:txBody>
      </p:sp>
      <p:sp>
        <p:nvSpPr>
          <p:cNvPr id="2" name="Rectangle 1"/>
          <p:cNvSpPr/>
          <p:nvPr/>
        </p:nvSpPr>
        <p:spPr>
          <a:xfrm>
            <a:off x="3429000" y="3146136"/>
            <a:ext cx="910827" cy="584775"/>
          </a:xfrm>
          <a:prstGeom prst="rect">
            <a:avLst/>
          </a:prstGeom>
        </p:spPr>
        <p:txBody>
          <a:bodyPr wrap="none">
            <a:spAutoFit/>
          </a:bodyPr>
          <a:lstStyle/>
          <a:p>
            <a:pPr algn="ctr"/>
            <a:r>
              <a:rPr lang="en-GB" sz="3200" dirty="0">
                <a:solidFill>
                  <a:srgbClr val="FF0000"/>
                </a:solidFill>
                <a:latin typeface="Arial Rounded MT Bold" panose="020F0704030504030204" pitchFamily="34" charset="0"/>
                <a:ea typeface="Sweetness" panose="02000603000000000000" pitchFamily="2" charset="0"/>
              </a:rPr>
              <a:t>- 48</a:t>
            </a:r>
          </a:p>
        </p:txBody>
      </p:sp>
      <p:sp>
        <p:nvSpPr>
          <p:cNvPr id="23" name="Rectangle 22"/>
          <p:cNvSpPr/>
          <p:nvPr/>
        </p:nvSpPr>
        <p:spPr>
          <a:xfrm>
            <a:off x="2373274" y="4983053"/>
            <a:ext cx="910827" cy="584775"/>
          </a:xfrm>
          <a:prstGeom prst="rect">
            <a:avLst/>
          </a:prstGeom>
        </p:spPr>
        <p:txBody>
          <a:bodyPr wrap="none">
            <a:spAutoFit/>
          </a:bodyPr>
          <a:lstStyle/>
          <a:p>
            <a:pPr algn="ctr"/>
            <a:r>
              <a:rPr lang="en-GB" sz="3200" dirty="0">
                <a:solidFill>
                  <a:srgbClr val="FF0000"/>
                </a:solidFill>
                <a:latin typeface="Arial Rounded MT Bold" panose="020F0704030504030204" pitchFamily="34" charset="0"/>
                <a:ea typeface="Sweetness" panose="02000603000000000000" pitchFamily="2" charset="0"/>
              </a:rPr>
              <a:t>- 60</a:t>
            </a:r>
          </a:p>
        </p:txBody>
      </p:sp>
      <p:sp>
        <p:nvSpPr>
          <p:cNvPr id="24" name="Rectangle 23"/>
          <p:cNvSpPr/>
          <p:nvPr/>
        </p:nvSpPr>
        <p:spPr>
          <a:xfrm>
            <a:off x="10067305" y="3135775"/>
            <a:ext cx="671980" cy="584775"/>
          </a:xfrm>
          <a:prstGeom prst="rect">
            <a:avLst/>
          </a:prstGeom>
        </p:spPr>
        <p:txBody>
          <a:bodyPr wrap="none">
            <a:spAutoFit/>
          </a:bodyPr>
          <a:lstStyle/>
          <a:p>
            <a:pPr algn="ctr"/>
            <a:r>
              <a:rPr lang="en-GB" sz="3200" dirty="0">
                <a:solidFill>
                  <a:srgbClr val="FF0000"/>
                </a:solidFill>
                <a:latin typeface="Arial Rounded MT Bold" panose="020F0704030504030204" pitchFamily="34" charset="0"/>
                <a:ea typeface="Sweetness" panose="02000603000000000000" pitchFamily="2" charset="0"/>
              </a:rPr>
              <a:t>24</a:t>
            </a:r>
          </a:p>
        </p:txBody>
      </p:sp>
      <p:sp>
        <p:nvSpPr>
          <p:cNvPr id="25" name="Rectangle 24"/>
          <p:cNvSpPr/>
          <p:nvPr/>
        </p:nvSpPr>
        <p:spPr>
          <a:xfrm>
            <a:off x="6628427" y="4982760"/>
            <a:ext cx="910827" cy="584775"/>
          </a:xfrm>
          <a:prstGeom prst="rect">
            <a:avLst/>
          </a:prstGeom>
        </p:spPr>
        <p:txBody>
          <a:bodyPr wrap="none">
            <a:spAutoFit/>
          </a:bodyPr>
          <a:lstStyle/>
          <a:p>
            <a:pPr algn="ctr"/>
            <a:r>
              <a:rPr lang="en-GB" sz="3200" dirty="0">
                <a:solidFill>
                  <a:srgbClr val="FF0000"/>
                </a:solidFill>
                <a:latin typeface="Arial Rounded MT Bold" panose="020F0704030504030204" pitchFamily="34" charset="0"/>
                <a:ea typeface="Sweetness" panose="02000603000000000000" pitchFamily="2" charset="0"/>
              </a:rPr>
              <a:t>- 12</a:t>
            </a:r>
          </a:p>
        </p:txBody>
      </p:sp>
    </p:spTree>
    <p:extLst>
      <p:ext uri="{BB962C8B-B14F-4D97-AF65-F5344CB8AC3E}">
        <p14:creationId xmlns:p14="http://schemas.microsoft.com/office/powerpoint/2010/main" val="132934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xmlns="" id="{99869232-05B2-48CE-BC5A-F55074B59CE8}"/>
              </a:ext>
            </a:extLst>
          </p:cNvPr>
          <p:cNvGrpSpPr/>
          <p:nvPr/>
        </p:nvGrpSpPr>
        <p:grpSpPr>
          <a:xfrm>
            <a:off x="0" y="0"/>
            <a:ext cx="12192000" cy="6864626"/>
            <a:chOff x="0" y="0"/>
            <a:chExt cx="12192000" cy="6864626"/>
          </a:xfrm>
        </p:grpSpPr>
        <p:pic>
          <p:nvPicPr>
            <p:cNvPr id="43" name="Picture 42">
              <a:extLst>
                <a:ext uri="{FF2B5EF4-FFF2-40B4-BE49-F238E27FC236}">
                  <a16:creationId xmlns:a16="http://schemas.microsoft.com/office/drawing/2014/main" xmlns="" id="{20780219-AB90-4E9A-A2F1-39C979C2BDF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r="22221"/>
            <a:stretch/>
          </p:blipFill>
          <p:spPr>
            <a:xfrm>
              <a:off x="6858000" y="0"/>
              <a:ext cx="5334000" cy="6864626"/>
            </a:xfrm>
            <a:prstGeom prst="rect">
              <a:avLst/>
            </a:prstGeom>
          </p:spPr>
        </p:pic>
        <p:pic>
          <p:nvPicPr>
            <p:cNvPr id="44" name="Picture 43">
              <a:extLst>
                <a:ext uri="{FF2B5EF4-FFF2-40B4-BE49-F238E27FC236}">
                  <a16:creationId xmlns:a16="http://schemas.microsoft.com/office/drawing/2014/main" xmlns="" id="{1C3C066C-1AA0-4E78-8C50-C26CA6567C8F}"/>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0703"/>
            <a:stretch/>
          </p:blipFill>
          <p:spPr>
            <a:xfrm>
              <a:off x="0" y="0"/>
              <a:ext cx="6858000" cy="6864626"/>
            </a:xfrm>
            <a:prstGeom prst="rect">
              <a:avLst/>
            </a:prstGeom>
          </p:spPr>
        </p:pic>
        <p:pic>
          <p:nvPicPr>
            <p:cNvPr id="45" name="Picture 44">
              <a:extLst>
                <a:ext uri="{FF2B5EF4-FFF2-40B4-BE49-F238E27FC236}">
                  <a16:creationId xmlns:a16="http://schemas.microsoft.com/office/drawing/2014/main" xmlns="" id="{BA0A4045-B4DF-487A-95A5-A4DD05BCA262}"/>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34021" r="5278" b="7167"/>
            <a:stretch/>
          </p:blipFill>
          <p:spPr>
            <a:xfrm>
              <a:off x="0" y="0"/>
              <a:ext cx="6496025" cy="5825911"/>
            </a:xfrm>
            <a:prstGeom prst="rect">
              <a:avLst/>
            </a:prstGeom>
          </p:spPr>
        </p:pic>
        <p:pic>
          <p:nvPicPr>
            <p:cNvPr id="46" name="Picture 45">
              <a:extLst>
                <a:ext uri="{FF2B5EF4-FFF2-40B4-BE49-F238E27FC236}">
                  <a16:creationId xmlns:a16="http://schemas.microsoft.com/office/drawing/2014/main" xmlns="" id="{77B07A88-442B-4BB5-A0F2-8CB747F4CC68}"/>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17" t="156" r="9502" b="41034"/>
            <a:stretch/>
          </p:blipFill>
          <p:spPr>
            <a:xfrm>
              <a:off x="6391463" y="0"/>
              <a:ext cx="5800537" cy="5825911"/>
            </a:xfrm>
            <a:prstGeom prst="rect">
              <a:avLst/>
            </a:prstGeom>
          </p:spPr>
        </p:pic>
      </p:grpSp>
      <p:sp>
        <p:nvSpPr>
          <p:cNvPr id="47" name="Rectangle 46">
            <a:extLst>
              <a:ext uri="{FF2B5EF4-FFF2-40B4-BE49-F238E27FC236}">
                <a16:creationId xmlns:a16="http://schemas.microsoft.com/office/drawing/2014/main" xmlns="" id="{1C28D2A3-6946-4A5A-9961-AEEF65C9AE96}"/>
              </a:ext>
            </a:extLst>
          </p:cNvPr>
          <p:cNvSpPr/>
          <p:nvPr/>
        </p:nvSpPr>
        <p:spPr>
          <a:xfrm>
            <a:off x="285750" y="304800"/>
            <a:ext cx="11641791" cy="6267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increase by 7</a:t>
            </a:r>
            <a:endParaRPr lang="en-GB" dirty="0"/>
          </a:p>
        </p:txBody>
      </p:sp>
      <p:sp>
        <p:nvSpPr>
          <p:cNvPr id="10" name="Title 1"/>
          <p:cNvSpPr txBox="1">
            <a:spLocks/>
          </p:cNvSpPr>
          <p:nvPr/>
        </p:nvSpPr>
        <p:spPr>
          <a:xfrm>
            <a:off x="443564" y="-186442"/>
            <a:ext cx="11326161" cy="2373086"/>
          </a:xfrm>
          <a:prstGeom prst="rect">
            <a:avLst/>
          </a:prstGeom>
          <a:noFill/>
          <a:ln w="19050">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4800" b="1" dirty="0">
                <a:latin typeface="Arial Rounded MT Bold" panose="020F0704030504030204" pitchFamily="34" charset="0"/>
                <a:ea typeface="Sweetness" panose="02000603000000000000" pitchFamily="2" charset="0"/>
              </a:rPr>
              <a:t>Carry on the sequence:</a:t>
            </a:r>
          </a:p>
        </p:txBody>
      </p:sp>
      <p:sp>
        <p:nvSpPr>
          <p:cNvPr id="11" name="Text Box 2">
            <a:extLst>
              <a:ext uri="{FF2B5EF4-FFF2-40B4-BE49-F238E27FC236}">
                <a16:creationId xmlns:a16="http://schemas.microsoft.com/office/drawing/2014/main" xmlns="" id="{5C05BE9E-D133-4225-9726-03C18D68C404}"/>
              </a:ext>
            </a:extLst>
          </p:cNvPr>
          <p:cNvSpPr txBox="1"/>
          <p:nvPr/>
        </p:nvSpPr>
        <p:spPr>
          <a:xfrm>
            <a:off x="9768638" y="6591786"/>
            <a:ext cx="2224975" cy="318770"/>
          </a:xfrm>
          <a:prstGeom prst="rect">
            <a:avLst/>
          </a:prstGeom>
          <a:noFill/>
          <a:ln>
            <a:noFill/>
            <a:prstDash/>
          </a:ln>
        </p:spPr>
        <p:txBody>
          <a:bodyPr vert="horz" wrap="square" lIns="91440" tIns="45720" rIns="91440" bIns="45720" anchor="t" anchorCtr="0" compatLnSpc="0">
            <a:noAutofit/>
          </a:bodyPr>
          <a:lstStyle/>
          <a:p>
            <a:pPr algn="r">
              <a:lnSpc>
                <a:spcPct val="107000"/>
              </a:lnSpc>
              <a:spcAft>
                <a:spcPts val="800"/>
              </a:spcAft>
            </a:pPr>
            <a:r>
              <a:rPr lang="en-GB" sz="1000" b="1" dirty="0">
                <a:effectLst/>
                <a:ea typeface="Sweetness" panose="02000603000000000000" pitchFamily="2" charset="0"/>
                <a:cs typeface="Times New Roman" panose="02020603050405020304" pitchFamily="18" charset="0"/>
              </a:rPr>
              <a:t>      </a:t>
            </a:r>
            <a:r>
              <a:rPr lang="en-GB" sz="1000" b="1" dirty="0">
                <a:effectLst/>
                <a:ea typeface="Sweetness" panose="02000603000000000000" pitchFamily="2" charset="0"/>
                <a:cs typeface="Cambria" panose="02040503050406030204" pitchFamily="18" charset="0"/>
              </a:rPr>
              <a:t>©</a:t>
            </a:r>
            <a:r>
              <a:rPr lang="en-GB" sz="1000" b="1" dirty="0">
                <a:effectLst/>
                <a:ea typeface="Sweetness" panose="02000603000000000000" pitchFamily="2" charset="0"/>
                <a:cs typeface="Times New Roman" panose="02020603050405020304" pitchFamily="18" charset="0"/>
              </a:rPr>
              <a:t> The Digital Stationer 2017</a:t>
            </a:r>
            <a:endParaRPr lang="en-GB" sz="1000" dirty="0">
              <a:effectLst/>
              <a:ea typeface="Sweetness" panose="02000603000000000000" pitchFamily="2" charset="0"/>
              <a:cs typeface="Times New Roman" panose="02020603050405020304" pitchFamily="18" charset="0"/>
            </a:endParaRPr>
          </a:p>
          <a:p>
            <a:pPr algn="r">
              <a:lnSpc>
                <a:spcPct val="107000"/>
              </a:lnSpc>
              <a:spcAft>
                <a:spcPts val="800"/>
              </a:spcAft>
            </a:pPr>
            <a:r>
              <a:rPr lang="en-GB" sz="1000" dirty="0">
                <a:effectLst/>
                <a:ea typeface="Sweetness" panose="02000603000000000000" pitchFamily="2" charset="0"/>
                <a:cs typeface="Times New Roman" panose="02020603050405020304" pitchFamily="18" charset="0"/>
              </a:rPr>
              <a:t> </a:t>
            </a:r>
          </a:p>
        </p:txBody>
      </p:sp>
      <p:sp>
        <p:nvSpPr>
          <p:cNvPr id="17" name="Arrow: Chevron 84"/>
          <p:cNvSpPr/>
          <p:nvPr/>
        </p:nvSpPr>
        <p:spPr>
          <a:xfrm>
            <a:off x="6484122" y="3384030"/>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21" name="Arrow: Chevron 84"/>
          <p:cNvSpPr/>
          <p:nvPr/>
        </p:nvSpPr>
        <p:spPr>
          <a:xfrm>
            <a:off x="8178245" y="3384030"/>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22" name="Arrow: Chevron 84"/>
          <p:cNvSpPr/>
          <p:nvPr/>
        </p:nvSpPr>
        <p:spPr>
          <a:xfrm>
            <a:off x="9859540" y="3384031"/>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23" name="Arrow: Chevron 84"/>
          <p:cNvSpPr/>
          <p:nvPr/>
        </p:nvSpPr>
        <p:spPr>
          <a:xfrm>
            <a:off x="4789999" y="3384030"/>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24" name="Rectangle 23"/>
          <p:cNvSpPr/>
          <p:nvPr/>
        </p:nvSpPr>
        <p:spPr>
          <a:xfrm>
            <a:off x="1022853" y="1645854"/>
            <a:ext cx="10167582" cy="954107"/>
          </a:xfrm>
          <a:prstGeom prst="rect">
            <a:avLst/>
          </a:prstGeom>
        </p:spPr>
        <p:txBody>
          <a:bodyPr wrap="square">
            <a:spAutoFit/>
          </a:bodyPr>
          <a:lstStyle/>
          <a:p>
            <a:pPr algn="ctr"/>
            <a:r>
              <a:rPr lang="en-US" sz="2800" dirty="0">
                <a:solidFill>
                  <a:srgbClr val="222222"/>
                </a:solidFill>
                <a:latin typeface="Arial Rounded MT Bold" panose="020F0704030504030204" pitchFamily="34" charset="0"/>
              </a:rPr>
              <a:t>Determine what each number increases by and carry on the sequence.</a:t>
            </a:r>
            <a:endParaRPr lang="en-GB" sz="2800" dirty="0">
              <a:latin typeface="Arial Rounded MT Bold" panose="020F0704030504030204" pitchFamily="34" charset="0"/>
            </a:endParaRPr>
          </a:p>
        </p:txBody>
      </p:sp>
      <p:sp>
        <p:nvSpPr>
          <p:cNvPr id="25" name="TextBox 24"/>
          <p:cNvSpPr txBox="1"/>
          <p:nvPr/>
        </p:nvSpPr>
        <p:spPr>
          <a:xfrm>
            <a:off x="631848" y="3431617"/>
            <a:ext cx="959005" cy="646331"/>
          </a:xfrm>
          <a:prstGeom prst="rect">
            <a:avLst/>
          </a:prstGeom>
          <a:noFill/>
        </p:spPr>
        <p:txBody>
          <a:bodyPr wrap="square" rtlCol="0" anchor="ctr">
            <a:spAutoFit/>
          </a:bodyPr>
          <a:lstStyle/>
          <a:p>
            <a:pPr algn="ctr"/>
            <a:r>
              <a:rPr lang="en-GB" sz="3600" dirty="0"/>
              <a:t>- 5</a:t>
            </a:r>
          </a:p>
        </p:txBody>
      </p:sp>
      <p:cxnSp>
        <p:nvCxnSpPr>
          <p:cNvPr id="5" name="Straight Arrow Connector 4"/>
          <p:cNvCxnSpPr/>
          <p:nvPr/>
        </p:nvCxnSpPr>
        <p:spPr>
          <a:xfrm flipV="1">
            <a:off x="1563985" y="3754782"/>
            <a:ext cx="483607" cy="6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Arrow: Chevron 84"/>
          <p:cNvSpPr/>
          <p:nvPr/>
        </p:nvSpPr>
        <p:spPr>
          <a:xfrm>
            <a:off x="6484122" y="4697423"/>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30" name="Arrow: Chevron 84"/>
          <p:cNvSpPr/>
          <p:nvPr/>
        </p:nvSpPr>
        <p:spPr>
          <a:xfrm>
            <a:off x="8178245" y="4697423"/>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31" name="Arrow: Chevron 84"/>
          <p:cNvSpPr/>
          <p:nvPr/>
        </p:nvSpPr>
        <p:spPr>
          <a:xfrm>
            <a:off x="9859540" y="4697424"/>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32" name="Arrow: Chevron 84"/>
          <p:cNvSpPr/>
          <p:nvPr/>
        </p:nvSpPr>
        <p:spPr>
          <a:xfrm>
            <a:off x="4789999" y="4697423"/>
            <a:ext cx="1569687" cy="755473"/>
          </a:xfrm>
          <a:prstGeom prst="chevr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rgbClr val="FF0000"/>
              </a:solidFill>
            </a:endParaRPr>
          </a:p>
        </p:txBody>
      </p:sp>
      <p:sp>
        <p:nvSpPr>
          <p:cNvPr id="33" name="TextBox 32"/>
          <p:cNvSpPr txBox="1"/>
          <p:nvPr/>
        </p:nvSpPr>
        <p:spPr>
          <a:xfrm>
            <a:off x="631848" y="4745010"/>
            <a:ext cx="959005" cy="646331"/>
          </a:xfrm>
          <a:prstGeom prst="rect">
            <a:avLst/>
          </a:prstGeom>
          <a:noFill/>
        </p:spPr>
        <p:txBody>
          <a:bodyPr wrap="square" rtlCol="0" anchor="ctr">
            <a:spAutoFit/>
          </a:bodyPr>
          <a:lstStyle/>
          <a:p>
            <a:pPr algn="ctr"/>
            <a:r>
              <a:rPr lang="en-GB" sz="3600" dirty="0"/>
              <a:t>- 16</a:t>
            </a:r>
          </a:p>
        </p:txBody>
      </p:sp>
      <p:cxnSp>
        <p:nvCxnSpPr>
          <p:cNvPr id="35" name="Straight Arrow Connector 34"/>
          <p:cNvCxnSpPr/>
          <p:nvPr/>
        </p:nvCxnSpPr>
        <p:spPr>
          <a:xfrm flipV="1">
            <a:off x="1563985" y="5068175"/>
            <a:ext cx="483607" cy="6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55431" y="3452417"/>
            <a:ext cx="959005" cy="646331"/>
          </a:xfrm>
          <a:prstGeom prst="rect">
            <a:avLst/>
          </a:prstGeom>
          <a:noFill/>
        </p:spPr>
        <p:txBody>
          <a:bodyPr wrap="square" rtlCol="0" anchor="ctr">
            <a:spAutoFit/>
          </a:bodyPr>
          <a:lstStyle/>
          <a:p>
            <a:pPr algn="ctr"/>
            <a:r>
              <a:rPr lang="en-GB" sz="3600" dirty="0">
                <a:solidFill>
                  <a:srgbClr val="FF0000"/>
                </a:solidFill>
              </a:rPr>
              <a:t>- 2</a:t>
            </a:r>
          </a:p>
        </p:txBody>
      </p:sp>
      <p:sp>
        <p:nvSpPr>
          <p:cNvPr id="27" name="TextBox 26"/>
          <p:cNvSpPr txBox="1"/>
          <p:nvPr/>
        </p:nvSpPr>
        <p:spPr>
          <a:xfrm>
            <a:off x="6822935" y="3429169"/>
            <a:ext cx="959005" cy="646331"/>
          </a:xfrm>
          <a:prstGeom prst="rect">
            <a:avLst/>
          </a:prstGeom>
          <a:noFill/>
        </p:spPr>
        <p:txBody>
          <a:bodyPr wrap="square" rtlCol="0" anchor="ctr">
            <a:spAutoFit/>
          </a:bodyPr>
          <a:lstStyle/>
          <a:p>
            <a:pPr algn="ctr"/>
            <a:r>
              <a:rPr lang="en-GB" sz="3600" dirty="0">
                <a:solidFill>
                  <a:srgbClr val="FF0000"/>
                </a:solidFill>
              </a:rPr>
              <a:t>- 1</a:t>
            </a:r>
          </a:p>
        </p:txBody>
      </p:sp>
      <p:sp>
        <p:nvSpPr>
          <p:cNvPr id="28" name="TextBox 27"/>
          <p:cNvSpPr txBox="1"/>
          <p:nvPr/>
        </p:nvSpPr>
        <p:spPr>
          <a:xfrm>
            <a:off x="8490647" y="3435318"/>
            <a:ext cx="959005" cy="646331"/>
          </a:xfrm>
          <a:prstGeom prst="rect">
            <a:avLst/>
          </a:prstGeom>
          <a:noFill/>
        </p:spPr>
        <p:txBody>
          <a:bodyPr wrap="square" rtlCol="0" anchor="ctr">
            <a:spAutoFit/>
          </a:bodyPr>
          <a:lstStyle/>
          <a:p>
            <a:pPr algn="ctr"/>
            <a:r>
              <a:rPr lang="en-GB" sz="3600" dirty="0">
                <a:solidFill>
                  <a:srgbClr val="FF0000"/>
                </a:solidFill>
              </a:rPr>
              <a:t>0</a:t>
            </a:r>
          </a:p>
        </p:txBody>
      </p:sp>
      <p:sp>
        <p:nvSpPr>
          <p:cNvPr id="36" name="TextBox 35"/>
          <p:cNvSpPr txBox="1"/>
          <p:nvPr/>
        </p:nvSpPr>
        <p:spPr>
          <a:xfrm>
            <a:off x="10193803" y="3435318"/>
            <a:ext cx="959005" cy="646331"/>
          </a:xfrm>
          <a:prstGeom prst="rect">
            <a:avLst/>
          </a:prstGeom>
          <a:noFill/>
        </p:spPr>
        <p:txBody>
          <a:bodyPr wrap="square" rtlCol="0" anchor="ctr">
            <a:spAutoFit/>
          </a:bodyPr>
          <a:lstStyle/>
          <a:p>
            <a:pPr algn="ctr"/>
            <a:r>
              <a:rPr lang="en-GB" sz="3600" dirty="0">
                <a:solidFill>
                  <a:srgbClr val="FF0000"/>
                </a:solidFill>
              </a:rPr>
              <a:t>1</a:t>
            </a:r>
          </a:p>
        </p:txBody>
      </p:sp>
      <p:sp>
        <p:nvSpPr>
          <p:cNvPr id="37" name="TextBox 36"/>
          <p:cNvSpPr txBox="1"/>
          <p:nvPr/>
        </p:nvSpPr>
        <p:spPr>
          <a:xfrm>
            <a:off x="5155431" y="4770811"/>
            <a:ext cx="959005" cy="646331"/>
          </a:xfrm>
          <a:prstGeom prst="rect">
            <a:avLst/>
          </a:prstGeom>
          <a:noFill/>
        </p:spPr>
        <p:txBody>
          <a:bodyPr wrap="square" rtlCol="0" anchor="ctr">
            <a:spAutoFit/>
          </a:bodyPr>
          <a:lstStyle/>
          <a:p>
            <a:pPr algn="ctr"/>
            <a:r>
              <a:rPr lang="en-GB" sz="3600" dirty="0">
                <a:solidFill>
                  <a:srgbClr val="FF0000"/>
                </a:solidFill>
              </a:rPr>
              <a:t>-4</a:t>
            </a:r>
          </a:p>
        </p:txBody>
      </p:sp>
      <p:sp>
        <p:nvSpPr>
          <p:cNvPr id="39" name="TextBox 38"/>
          <p:cNvSpPr txBox="1"/>
          <p:nvPr/>
        </p:nvSpPr>
        <p:spPr>
          <a:xfrm>
            <a:off x="8477172" y="4748711"/>
            <a:ext cx="959005" cy="646331"/>
          </a:xfrm>
          <a:prstGeom prst="rect">
            <a:avLst/>
          </a:prstGeom>
          <a:noFill/>
        </p:spPr>
        <p:txBody>
          <a:bodyPr wrap="square" rtlCol="0" anchor="ctr">
            <a:spAutoFit/>
          </a:bodyPr>
          <a:lstStyle/>
          <a:p>
            <a:pPr algn="ctr"/>
            <a:r>
              <a:rPr lang="en-GB" sz="3600" dirty="0">
                <a:solidFill>
                  <a:srgbClr val="FF0000"/>
                </a:solidFill>
              </a:rPr>
              <a:t>4</a:t>
            </a:r>
          </a:p>
        </p:txBody>
      </p:sp>
      <p:sp>
        <p:nvSpPr>
          <p:cNvPr id="40" name="TextBox 39"/>
          <p:cNvSpPr txBox="1"/>
          <p:nvPr/>
        </p:nvSpPr>
        <p:spPr>
          <a:xfrm>
            <a:off x="10164880" y="4770810"/>
            <a:ext cx="959005" cy="646331"/>
          </a:xfrm>
          <a:prstGeom prst="rect">
            <a:avLst/>
          </a:prstGeom>
          <a:noFill/>
        </p:spPr>
        <p:txBody>
          <a:bodyPr wrap="square" rtlCol="0" anchor="ctr">
            <a:spAutoFit/>
          </a:bodyPr>
          <a:lstStyle/>
          <a:p>
            <a:pPr algn="ctr"/>
            <a:r>
              <a:rPr lang="en-GB" sz="3600" dirty="0">
                <a:solidFill>
                  <a:srgbClr val="FF0000"/>
                </a:solidFill>
              </a:rPr>
              <a:t>8</a:t>
            </a:r>
          </a:p>
        </p:txBody>
      </p:sp>
      <p:sp>
        <p:nvSpPr>
          <p:cNvPr id="42" name="TextBox 41"/>
          <p:cNvSpPr txBox="1"/>
          <p:nvPr/>
        </p:nvSpPr>
        <p:spPr>
          <a:xfrm>
            <a:off x="2132573" y="3428336"/>
            <a:ext cx="959005" cy="646331"/>
          </a:xfrm>
          <a:prstGeom prst="rect">
            <a:avLst/>
          </a:prstGeom>
          <a:noFill/>
        </p:spPr>
        <p:txBody>
          <a:bodyPr wrap="square" rtlCol="0" anchor="ctr">
            <a:spAutoFit/>
          </a:bodyPr>
          <a:lstStyle/>
          <a:p>
            <a:pPr algn="ctr"/>
            <a:r>
              <a:rPr lang="en-GB" sz="3600" dirty="0"/>
              <a:t>- 4</a:t>
            </a:r>
          </a:p>
        </p:txBody>
      </p:sp>
      <p:cxnSp>
        <p:nvCxnSpPr>
          <p:cNvPr id="48" name="Straight Arrow Connector 47"/>
          <p:cNvCxnSpPr/>
          <p:nvPr/>
        </p:nvCxnSpPr>
        <p:spPr>
          <a:xfrm flipV="1">
            <a:off x="3064710" y="3751501"/>
            <a:ext cx="483607" cy="6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132573" y="4741729"/>
            <a:ext cx="959005" cy="646331"/>
          </a:xfrm>
          <a:prstGeom prst="rect">
            <a:avLst/>
          </a:prstGeom>
          <a:noFill/>
        </p:spPr>
        <p:txBody>
          <a:bodyPr wrap="square" rtlCol="0" anchor="ctr">
            <a:spAutoFit/>
          </a:bodyPr>
          <a:lstStyle/>
          <a:p>
            <a:pPr algn="ctr"/>
            <a:r>
              <a:rPr lang="en-GB" sz="3600" dirty="0"/>
              <a:t>- 12</a:t>
            </a:r>
          </a:p>
        </p:txBody>
      </p:sp>
      <p:cxnSp>
        <p:nvCxnSpPr>
          <p:cNvPr id="50" name="Straight Arrow Connector 49"/>
          <p:cNvCxnSpPr/>
          <p:nvPr/>
        </p:nvCxnSpPr>
        <p:spPr>
          <a:xfrm flipV="1">
            <a:off x="3064710" y="5064894"/>
            <a:ext cx="483607" cy="6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08588" y="3435318"/>
            <a:ext cx="959005" cy="646331"/>
          </a:xfrm>
          <a:prstGeom prst="rect">
            <a:avLst/>
          </a:prstGeom>
          <a:noFill/>
        </p:spPr>
        <p:txBody>
          <a:bodyPr wrap="square" rtlCol="0" anchor="ctr">
            <a:spAutoFit/>
          </a:bodyPr>
          <a:lstStyle/>
          <a:p>
            <a:pPr algn="ctr"/>
            <a:r>
              <a:rPr lang="en-GB" sz="3600" dirty="0"/>
              <a:t>- 3</a:t>
            </a:r>
          </a:p>
        </p:txBody>
      </p:sp>
      <p:sp>
        <p:nvSpPr>
          <p:cNvPr id="52" name="TextBox 51"/>
          <p:cNvSpPr txBox="1"/>
          <p:nvPr/>
        </p:nvSpPr>
        <p:spPr>
          <a:xfrm>
            <a:off x="3608588" y="4748711"/>
            <a:ext cx="959005" cy="646331"/>
          </a:xfrm>
          <a:prstGeom prst="rect">
            <a:avLst/>
          </a:prstGeom>
          <a:noFill/>
        </p:spPr>
        <p:txBody>
          <a:bodyPr wrap="square" rtlCol="0" anchor="ctr">
            <a:spAutoFit/>
          </a:bodyPr>
          <a:lstStyle/>
          <a:p>
            <a:pPr algn="ctr"/>
            <a:r>
              <a:rPr lang="en-GB" sz="3600" dirty="0"/>
              <a:t>-8</a:t>
            </a:r>
          </a:p>
        </p:txBody>
      </p:sp>
      <p:sp>
        <p:nvSpPr>
          <p:cNvPr id="53" name="TextBox 52"/>
          <p:cNvSpPr txBox="1"/>
          <p:nvPr/>
        </p:nvSpPr>
        <p:spPr>
          <a:xfrm>
            <a:off x="6885995" y="4770570"/>
            <a:ext cx="959005" cy="646331"/>
          </a:xfrm>
          <a:prstGeom prst="rect">
            <a:avLst/>
          </a:prstGeom>
          <a:noFill/>
        </p:spPr>
        <p:txBody>
          <a:bodyPr wrap="square" rtlCol="0" anchor="ctr">
            <a:spAutoFit/>
          </a:bodyPr>
          <a:lstStyle/>
          <a:p>
            <a:pPr algn="ctr"/>
            <a:r>
              <a:rPr lang="en-GB" sz="3600" dirty="0">
                <a:solidFill>
                  <a:srgbClr val="FF0000"/>
                </a:solidFill>
              </a:rPr>
              <a:t>0</a:t>
            </a:r>
          </a:p>
        </p:txBody>
      </p:sp>
    </p:spTree>
    <p:extLst>
      <p:ext uri="{BB962C8B-B14F-4D97-AF65-F5344CB8AC3E}">
        <p14:creationId xmlns:p14="http://schemas.microsoft.com/office/powerpoint/2010/main" val="393290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3134</TotalTime>
  <Words>1689</Words>
  <Application>Microsoft Office PowerPoint</Application>
  <PresentationFormat>Widescreen</PresentationFormat>
  <Paragraphs>334</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Rounded MT Bold</vt:lpstr>
      <vt:lpstr>Calibri</vt:lpstr>
      <vt:lpstr>Calibri Light</vt:lpstr>
      <vt:lpstr>Cambria</vt:lpstr>
      <vt:lpstr>Segoe UI Black</vt:lpstr>
      <vt:lpstr>Sweetness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Y4 - PRESENTATION - Count backwards through zero inc. negative numbers</dc:title>
  <dc:subject>Number</dc:subject>
  <dc:creator>The Digital Stationer</dc:creator>
  <cp:lastModifiedBy>PC</cp:lastModifiedBy>
  <cp:revision>214</cp:revision>
  <dcterms:created xsi:type="dcterms:W3CDTF">2017-06-22T06:39:47Z</dcterms:created>
  <dcterms:modified xsi:type="dcterms:W3CDTF">2018-01-15T09:23:23Z</dcterms:modified>
</cp:coreProperties>
</file>