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guide id="3" pos="340">
          <p15:clr>
            <a:srgbClr val="A4A3A4"/>
          </p15:clr>
        </p15:guide>
        <p15:guide id="4" orient="horz" pos="4020">
          <p15:clr>
            <a:srgbClr val="A4A3A4"/>
          </p15:clr>
        </p15:guide>
        <p15:guide id="5" pos="5420">
          <p15:clr>
            <a:srgbClr val="A4A3A4"/>
          </p15:clr>
        </p15:guide>
        <p15:guide id="6" orient="horz" pos="346">
          <p15:clr>
            <a:srgbClr val="A4A3A4"/>
          </p15:clr>
        </p15:guide>
        <p15:guide id="7" pos="499">
          <p15:clr>
            <a:srgbClr val="A4A3A4"/>
          </p15:clr>
        </p15:guide>
        <p15:guide id="8" orient="horz" pos="482">
          <p15:clr>
            <a:srgbClr val="A4A3A4"/>
          </p15:clr>
        </p15:guide>
        <p15:guide id="9" orient="horz" pos="3861">
          <p15:clr>
            <a:srgbClr val="A4A3A4"/>
          </p15:clr>
        </p15:guide>
        <p15:guide id="10" pos="526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DA5041C6-51D9-4E4D-874A-C7700294E236}">
  <a:tblStyle styleId="{DA5041C6-51D9-4E4D-874A-C7700294E236}" styleName="Table_0">
    <a:wholeTbl>
      <a:tcTxStyle b="off" i="off">
        <a:font>
          <a:latin typeface="Twinkl"/>
          <a:ea typeface="Twinkl"/>
          <a:cs typeface="Twink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AE8EE"/>
          </a:solidFill>
        </a:fill>
      </a:tcStyle>
    </a:wholeTbl>
    <a:band1H>
      <a:tcTxStyle/>
      <a:tcStyle>
        <a:fill>
          <a:solidFill>
            <a:srgbClr val="F4CDDB"/>
          </a:solidFill>
        </a:fill>
      </a:tcStyle>
    </a:band1H>
    <a:band2H>
      <a:tcTxStyle/>
    </a:band2H>
    <a:band1V>
      <a:tcTxStyle/>
      <a:tcStyle>
        <a:fill>
          <a:solidFill>
            <a:srgbClr val="F4CDDB"/>
          </a:solidFill>
        </a:fill>
      </a:tcStyle>
    </a:band1V>
    <a:band2V>
      <a:tcTxStyle/>
    </a:band2V>
    <a:lastCol>
      <a:tcTxStyle b="on" i="off">
        <a:font>
          <a:latin typeface="Twinkl"/>
          <a:ea typeface="Twinkl"/>
          <a:cs typeface="Twinkl"/>
        </a:font>
        <a:schemeClr val="lt1"/>
      </a:tcTxStyle>
      <a:tcStyle>
        <a:fill>
          <a:solidFill>
            <a:schemeClr val="accent1"/>
          </a:solidFill>
        </a:fill>
      </a:tcStyle>
    </a:lastCol>
    <a:firstCol>
      <a:tcTxStyle b="on" i="off">
        <a:font>
          <a:latin typeface="Twinkl"/>
          <a:ea typeface="Twinkl"/>
          <a:cs typeface="Twinkl"/>
        </a:font>
        <a:schemeClr val="lt1"/>
      </a:tcTxStyle>
      <a:tcStyle>
        <a:fill>
          <a:solidFill>
            <a:schemeClr val="accent1"/>
          </a:solidFill>
        </a:fill>
      </a:tcStyle>
    </a:firstCol>
    <a:lastRow>
      <a:tcTxStyle b="on" i="off">
        <a:font>
          <a:latin typeface="Twinkl"/>
          <a:ea typeface="Twinkl"/>
          <a:cs typeface="Twink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Twinkl"/>
          <a:ea typeface="Twinkl"/>
          <a:cs typeface="Twink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 pos="340"/>
        <p:guide pos="4020" orient="horz"/>
        <p:guide pos="5420"/>
        <p:guide pos="346" orient="horz"/>
        <p:guide pos="499"/>
        <p:guide pos="482" orient="horz"/>
        <p:guide pos="3861" orient="horz"/>
        <p:guide pos="5261"/>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 name="Shape 29"/>
        <p:cNvGrpSpPr/>
        <p:nvPr/>
      </p:nvGrpSpPr>
      <p:grpSpPr>
        <a:xfrm>
          <a:off x="0" y="0"/>
          <a:ext cx="0" cy="0"/>
          <a:chOff x="0" y="0"/>
          <a:chExt cx="0" cy="0"/>
        </a:xfrm>
      </p:grpSpPr>
      <p:sp>
        <p:nvSpPr>
          <p:cNvPr id="30" name="Google Shape;30;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 name="Google Shape;31;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Google Shape;210;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1" name="Google Shape;211;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Google Shape;242;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3" name="Google Shape;243;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Google Shape;268;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9" name="Google Shape;269;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5" name="Shape 285"/>
        <p:cNvGrpSpPr/>
        <p:nvPr/>
      </p:nvGrpSpPr>
      <p:grpSpPr>
        <a:xfrm>
          <a:off x="0" y="0"/>
          <a:ext cx="0" cy="0"/>
          <a:chOff x="0" y="0"/>
          <a:chExt cx="0" cy="0"/>
        </a:xfrm>
      </p:grpSpPr>
      <p:sp>
        <p:nvSpPr>
          <p:cNvPr id="286" name="Google Shape;286;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7" name="Google Shape;287;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 name="Shape 33"/>
        <p:cNvGrpSpPr/>
        <p:nvPr/>
      </p:nvGrpSpPr>
      <p:grpSpPr>
        <a:xfrm>
          <a:off x="0" y="0"/>
          <a:ext cx="0" cy="0"/>
          <a:chOff x="0" y="0"/>
          <a:chExt cx="0" cy="0"/>
        </a:xfrm>
      </p:grpSpPr>
      <p:sp>
        <p:nvSpPr>
          <p:cNvPr id="34" name="Google Shape;34;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 name="Google Shape;35;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 name="Shape 51"/>
        <p:cNvGrpSpPr/>
        <p:nvPr/>
      </p:nvGrpSpPr>
      <p:grpSpPr>
        <a:xfrm>
          <a:off x="0" y="0"/>
          <a:ext cx="0" cy="0"/>
          <a:chOff x="0" y="0"/>
          <a:chExt cx="0" cy="0"/>
        </a:xfrm>
      </p:grpSpPr>
      <p:sp>
        <p:nvSpPr>
          <p:cNvPr id="52" name="Google Shape;5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 name="Google Shape;53;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 name="Google Shape;73;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 name="Google Shape;88;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 Slide">
    <p:bg>
      <p:bgPr>
        <a:blipFill>
          <a:blip r:embed="rId2">
            <a:alphaModFix/>
          </a:blip>
          <a:stretch>
            <a:fillRect/>
          </a:stretch>
        </a:blipFill>
      </p:bgPr>
    </p:bg>
    <p:spTree>
      <p:nvGrpSpPr>
        <p:cNvPr id="12" name="Shape 12"/>
        <p:cNvGrpSpPr/>
        <p:nvPr/>
      </p:nvGrpSpPr>
      <p:grpSpPr>
        <a:xfrm>
          <a:off x="0" y="0"/>
          <a:ext cx="0" cy="0"/>
          <a:chOff x="0" y="0"/>
          <a:chExt cx="0" cy="0"/>
        </a:xfrm>
      </p:grpSpPr>
      <p:pic>
        <p:nvPicPr>
          <p:cNvPr id="13" name="Google Shape;13;p2"/>
          <p:cNvPicPr preferRelativeResize="0"/>
          <p:nvPr/>
        </p:nvPicPr>
        <p:blipFill rotWithShape="1">
          <a:blip r:embed="rId3">
            <a:alphaModFix/>
          </a:blip>
          <a:srcRect b="0" l="0" r="0" t="0"/>
          <a:stretch/>
        </p:blipFill>
        <p:spPr>
          <a:xfrm>
            <a:off x="8522767" y="6196125"/>
            <a:ext cx="576495" cy="58071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p:cSld name="Title and Content">
    <p:bg>
      <p:bgPr>
        <a:blipFill>
          <a:blip r:embed="rId2">
            <a:alphaModFix/>
          </a:blip>
          <a:stretch>
            <a:fillRect/>
          </a:stretch>
        </a:blipFill>
      </p:bgPr>
    </p:bg>
    <p:spTree>
      <p:nvGrpSpPr>
        <p:cNvPr id="14" name="Shape 14"/>
        <p:cNvGrpSpPr/>
        <p:nvPr/>
      </p:nvGrpSpPr>
      <p:grpSpPr>
        <a:xfrm>
          <a:off x="0" y="0"/>
          <a:ext cx="0" cy="0"/>
          <a:chOff x="0" y="0"/>
          <a:chExt cx="0" cy="0"/>
        </a:xfrm>
      </p:grpSpPr>
      <p:sp>
        <p:nvSpPr>
          <p:cNvPr id="15" name="Google Shape;15;p3"/>
          <p:cNvSpPr/>
          <p:nvPr/>
        </p:nvSpPr>
        <p:spPr>
          <a:xfrm>
            <a:off x="457198" y="438151"/>
            <a:ext cx="8220075" cy="5957887"/>
          </a:xfrm>
          <a:prstGeom prst="roundRect">
            <a:avLst>
              <a:gd fmla="val 2649" name="adj"/>
            </a:avLst>
          </a:prstGeom>
          <a:solidFill>
            <a:schemeClr val="lt1">
              <a:alpha val="89803"/>
            </a:schemeClr>
          </a:solidFill>
          <a:ln cap="rnd"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1350" u="none" cap="none" strike="noStrike">
                <a:solidFill>
                  <a:schemeClr val="lt1"/>
                </a:solidFill>
                <a:latin typeface="Arial"/>
                <a:ea typeface="Arial"/>
                <a:cs typeface="Arial"/>
                <a:sym typeface="Arial"/>
              </a:rPr>
              <a:t> </a:t>
            </a:r>
            <a:endParaRPr/>
          </a:p>
        </p:txBody>
      </p:sp>
      <p:sp>
        <p:nvSpPr>
          <p:cNvPr id="16" name="Google Shape;16;p3"/>
          <p:cNvSpPr/>
          <p:nvPr>
            <p:ph type="title"/>
          </p:nvPr>
        </p:nvSpPr>
        <p:spPr>
          <a:xfrm>
            <a:off x="457198" y="478895"/>
            <a:ext cx="8220075" cy="994306"/>
          </a:xfrm>
          <a:prstGeom prst="roundRect">
            <a:avLst>
              <a:gd fmla="val 9641" name="adj"/>
            </a:avLst>
          </a:prstGeom>
          <a:noFill/>
          <a:ln>
            <a:noFill/>
          </a:ln>
        </p:spPr>
        <p:txBody>
          <a:bodyPr anchorCtr="1" anchor="ctr" bIns="252000" lIns="252000" spcFirstLastPara="1" rIns="252000" wrap="square" tIns="252000">
            <a:noAutofit/>
          </a:bodyPr>
          <a:lstStyle>
            <a:lvl1pPr lvl="0" algn="l">
              <a:lnSpc>
                <a:spcPct val="90000"/>
              </a:lnSpc>
              <a:spcBef>
                <a:spcPts val="0"/>
              </a:spcBef>
              <a:spcAft>
                <a:spcPts val="0"/>
              </a:spcAft>
              <a:buClr>
                <a:srgbClr val="1C1C1C"/>
              </a:buClr>
              <a:buSzPts val="40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d Slide">
  <p:cSld name="End Slide">
    <p:bg>
      <p:bgPr>
        <a:blipFill>
          <a:blip r:embed="rId2">
            <a:alphaModFix/>
          </a:blip>
          <a:stretch>
            <a:fillRect/>
          </a:stretch>
        </a:blipFill>
      </p:bgPr>
    </p:bg>
    <p:spTree>
      <p:nvGrpSpPr>
        <p:cNvPr id="17" name="Shape 17"/>
        <p:cNvGrpSpPr/>
        <p:nvPr/>
      </p:nvGrpSpPr>
      <p:grpSpPr>
        <a:xfrm>
          <a:off x="0" y="0"/>
          <a:ext cx="0" cy="0"/>
          <a:chOff x="0" y="0"/>
          <a:chExt cx="0" cy="0"/>
        </a:xfrm>
      </p:grpSpPr>
      <p:pic>
        <p:nvPicPr>
          <p:cNvPr id="18" name="Google Shape;18;p4"/>
          <p:cNvPicPr preferRelativeResize="0"/>
          <p:nvPr/>
        </p:nvPicPr>
        <p:blipFill rotWithShape="1">
          <a:blip r:embed="rId3">
            <a:alphaModFix/>
          </a:blip>
          <a:srcRect b="0" l="0" r="0" t="0"/>
          <a:stretch/>
        </p:blipFill>
        <p:spPr>
          <a:xfrm>
            <a:off x="8522767" y="6196125"/>
            <a:ext cx="576495" cy="58071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with Box">
  <p:cSld name="Title Slide with Box">
    <p:spTree>
      <p:nvGrpSpPr>
        <p:cNvPr id="19" name="Shape 19"/>
        <p:cNvGrpSpPr/>
        <p:nvPr/>
      </p:nvGrpSpPr>
      <p:grpSpPr>
        <a:xfrm>
          <a:off x="0" y="0"/>
          <a:ext cx="0" cy="0"/>
          <a:chOff x="0" y="0"/>
          <a:chExt cx="0" cy="0"/>
        </a:xfrm>
      </p:grpSpPr>
      <p:sp>
        <p:nvSpPr>
          <p:cNvPr id="20" name="Google Shape;20;p5"/>
          <p:cNvSpPr/>
          <p:nvPr/>
        </p:nvSpPr>
        <p:spPr>
          <a:xfrm>
            <a:off x="457198" y="438151"/>
            <a:ext cx="8220075" cy="5957887"/>
          </a:xfrm>
          <a:prstGeom prst="roundRect">
            <a:avLst>
              <a:gd fmla="val 2649" name="adj"/>
            </a:avLst>
          </a:prstGeom>
          <a:solidFill>
            <a:schemeClr val="lt1">
              <a:alpha val="89803"/>
            </a:schemeClr>
          </a:solidFill>
          <a:ln cap="rnd"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350">
                <a:solidFill>
                  <a:schemeClr val="lt1"/>
                </a:solidFill>
                <a:latin typeface="Arial"/>
                <a:ea typeface="Arial"/>
                <a:cs typeface="Arial"/>
                <a:sym typeface="Arial"/>
              </a:rPr>
              <a:t> </a:t>
            </a:r>
            <a:endParaRPr/>
          </a:p>
        </p:txBody>
      </p:sp>
      <p:pic>
        <p:nvPicPr>
          <p:cNvPr id="21" name="Google Shape;21;p5"/>
          <p:cNvPicPr preferRelativeResize="0"/>
          <p:nvPr/>
        </p:nvPicPr>
        <p:blipFill rotWithShape="1">
          <a:blip r:embed="rId2">
            <a:alphaModFix/>
          </a:blip>
          <a:srcRect b="0" l="0" r="0" t="0"/>
          <a:stretch/>
        </p:blipFill>
        <p:spPr>
          <a:xfrm>
            <a:off x="8072497" y="5734211"/>
            <a:ext cx="576495" cy="58071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ims Slide">
  <p:cSld name="Aims Slide">
    <p:spTree>
      <p:nvGrpSpPr>
        <p:cNvPr id="22" name="Shape 22"/>
        <p:cNvGrpSpPr/>
        <p:nvPr/>
      </p:nvGrpSpPr>
      <p:grpSpPr>
        <a:xfrm>
          <a:off x="0" y="0"/>
          <a:ext cx="0" cy="0"/>
          <a:chOff x="0" y="0"/>
          <a:chExt cx="0" cy="0"/>
        </a:xfrm>
      </p:grpSpPr>
      <p:sp>
        <p:nvSpPr>
          <p:cNvPr id="23" name="Google Shape;23;p6"/>
          <p:cNvSpPr/>
          <p:nvPr/>
        </p:nvSpPr>
        <p:spPr>
          <a:xfrm>
            <a:off x="503239" y="2930434"/>
            <a:ext cx="8137524" cy="3414803"/>
          </a:xfrm>
          <a:prstGeom prst="roundRect">
            <a:avLst>
              <a:gd fmla="val 6409" name="adj"/>
            </a:avLst>
          </a:prstGeom>
          <a:solidFill>
            <a:srgbClr val="FFF9E7"/>
          </a:solidFill>
          <a:ln cap="rnd" cmpd="sng" w="25400">
            <a:solidFill>
              <a:srgbClr val="FEFBD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350">
                <a:solidFill>
                  <a:schemeClr val="lt1"/>
                </a:solidFill>
                <a:latin typeface="Arial"/>
                <a:ea typeface="Arial"/>
                <a:cs typeface="Arial"/>
                <a:sym typeface="Arial"/>
              </a:rPr>
              <a:t> </a:t>
            </a:r>
            <a:endParaRPr/>
          </a:p>
        </p:txBody>
      </p:sp>
      <p:sp>
        <p:nvSpPr>
          <p:cNvPr id="24" name="Google Shape;24;p6"/>
          <p:cNvSpPr/>
          <p:nvPr/>
        </p:nvSpPr>
        <p:spPr>
          <a:xfrm>
            <a:off x="503239" y="512763"/>
            <a:ext cx="8137524" cy="2193019"/>
          </a:xfrm>
          <a:prstGeom prst="roundRect">
            <a:avLst>
              <a:gd fmla="val 6409" name="adj"/>
            </a:avLst>
          </a:prstGeom>
          <a:solidFill>
            <a:srgbClr val="FFF9E7"/>
          </a:solidFill>
          <a:ln cap="rnd" cmpd="sng" w="25400">
            <a:solidFill>
              <a:srgbClr val="FEFBD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350">
                <a:solidFill>
                  <a:schemeClr val="lt1"/>
                </a:solidFill>
                <a:latin typeface="Arial"/>
                <a:ea typeface="Arial"/>
                <a:cs typeface="Arial"/>
                <a:sym typeface="Arial"/>
              </a:rPr>
              <a:t> </a:t>
            </a:r>
            <a:endParaRPr/>
          </a:p>
        </p:txBody>
      </p:sp>
      <p:sp>
        <p:nvSpPr>
          <p:cNvPr id="25" name="Google Shape;25;p6"/>
          <p:cNvSpPr txBox="1"/>
          <p:nvPr/>
        </p:nvSpPr>
        <p:spPr>
          <a:xfrm>
            <a:off x="628650" y="3071286"/>
            <a:ext cx="7886700" cy="540000"/>
          </a:xfrm>
          <a:prstGeom prst="rect">
            <a:avLst/>
          </a:prstGeom>
          <a:noFill/>
          <a:ln>
            <a:noFill/>
          </a:ln>
        </p:spPr>
        <p:txBody>
          <a:bodyPr anchorCtr="1" anchor="ctr" bIns="0" lIns="0" spcFirstLastPara="1" rIns="0" wrap="square" tIns="0">
            <a:noAutofit/>
          </a:bodyPr>
          <a:lstStyle/>
          <a:p>
            <a:pPr indent="0" lvl="0" marL="0" marR="0" rtl="0" algn="l">
              <a:lnSpc>
                <a:spcPct val="90000"/>
              </a:lnSpc>
              <a:spcBef>
                <a:spcPts val="0"/>
              </a:spcBef>
              <a:spcAft>
                <a:spcPts val="0"/>
              </a:spcAft>
              <a:buClr>
                <a:schemeClr val="dk1"/>
              </a:buClr>
              <a:buSzPts val="3600"/>
              <a:buFont typeface="Arial"/>
              <a:buNone/>
            </a:pPr>
            <a:r>
              <a:rPr b="1" lang="en-GB" sz="3600">
                <a:solidFill>
                  <a:schemeClr val="dk1"/>
                </a:solidFill>
                <a:latin typeface="Arial"/>
                <a:ea typeface="Arial"/>
                <a:cs typeface="Arial"/>
                <a:sym typeface="Arial"/>
              </a:rPr>
              <a:t>Success Criteria</a:t>
            </a:r>
            <a:endParaRPr/>
          </a:p>
        </p:txBody>
      </p:sp>
      <p:sp>
        <p:nvSpPr>
          <p:cNvPr id="26" name="Google Shape;26;p6"/>
          <p:cNvSpPr txBox="1"/>
          <p:nvPr/>
        </p:nvSpPr>
        <p:spPr>
          <a:xfrm>
            <a:off x="628648" y="734785"/>
            <a:ext cx="7886700" cy="540000"/>
          </a:xfrm>
          <a:prstGeom prst="rect">
            <a:avLst/>
          </a:prstGeom>
          <a:noFill/>
          <a:ln>
            <a:noFill/>
          </a:ln>
        </p:spPr>
        <p:txBody>
          <a:bodyPr anchorCtr="1" anchor="ctr" bIns="0" lIns="0" spcFirstLastPara="1" rIns="0" wrap="square" tIns="0">
            <a:noAutofit/>
          </a:bodyPr>
          <a:lstStyle/>
          <a:p>
            <a:pPr indent="0" lvl="0" marL="0" marR="0" rtl="0" algn="l">
              <a:lnSpc>
                <a:spcPct val="90000"/>
              </a:lnSpc>
              <a:spcBef>
                <a:spcPts val="0"/>
              </a:spcBef>
              <a:spcAft>
                <a:spcPts val="0"/>
              </a:spcAft>
              <a:buClr>
                <a:schemeClr val="dk1"/>
              </a:buClr>
              <a:buSzPts val="3600"/>
              <a:buFont typeface="Arial"/>
              <a:buNone/>
            </a:pPr>
            <a:r>
              <a:rPr b="1" lang="en-GB" sz="3600">
                <a:solidFill>
                  <a:schemeClr val="dk1"/>
                </a:solidFill>
                <a:latin typeface="Arial"/>
                <a:ea typeface="Arial"/>
                <a:cs typeface="Arial"/>
                <a:sym typeface="Arial"/>
              </a:rPr>
              <a:t>Aim</a:t>
            </a:r>
            <a:endParaRPr/>
          </a:p>
        </p:txBody>
      </p:sp>
      <p:sp>
        <p:nvSpPr>
          <p:cNvPr id="27" name="Google Shape;27;p6"/>
          <p:cNvSpPr/>
          <p:nvPr>
            <p:ph idx="1" type="body"/>
          </p:nvPr>
        </p:nvSpPr>
        <p:spPr>
          <a:xfrm>
            <a:off x="628650" y="1127760"/>
            <a:ext cx="7886700" cy="1409700"/>
          </a:xfrm>
          <a:prstGeom prst="roundRect">
            <a:avLst>
              <a:gd fmla="val 2585" name="adj"/>
            </a:avLst>
          </a:prstGeom>
          <a:noFill/>
          <a:ln>
            <a:noFill/>
          </a:ln>
        </p:spPr>
        <p:txBody>
          <a:bodyPr anchorCtr="0" anchor="t" bIns="252000" lIns="252000" spcFirstLastPara="1" rIns="252000" wrap="square" tIns="252000">
            <a:noAutofit/>
          </a:bodyPr>
          <a:lstStyle>
            <a:lvl1pPr indent="-342900" lvl="0" marL="457200" algn="l">
              <a:lnSpc>
                <a:spcPct val="90000"/>
              </a:lnSpc>
              <a:spcBef>
                <a:spcPts val="1000"/>
              </a:spcBef>
              <a:spcAft>
                <a:spcPts val="0"/>
              </a:spcAft>
              <a:buClr>
                <a:srgbClr val="1C1C1C"/>
              </a:buClr>
              <a:buSzPts val="1800"/>
              <a:buChar char="•"/>
              <a:defRPr sz="1665">
                <a:latin typeface="Arial"/>
                <a:ea typeface="Arial"/>
                <a:cs typeface="Arial"/>
                <a:sym typeface="Arial"/>
              </a:defRPr>
            </a:lvl1pPr>
            <a:lvl2pPr indent="-330200" lvl="1" marL="914400" algn="l">
              <a:lnSpc>
                <a:spcPct val="90000"/>
              </a:lnSpc>
              <a:spcBef>
                <a:spcPts val="500"/>
              </a:spcBef>
              <a:spcAft>
                <a:spcPts val="0"/>
              </a:spcAft>
              <a:buClr>
                <a:srgbClr val="1C1C1C"/>
              </a:buClr>
              <a:buSzPts val="1600"/>
              <a:buChar char="•"/>
              <a:defRPr sz="1480"/>
            </a:lvl2pPr>
            <a:lvl3pPr indent="-342900" lvl="2" marL="1371600" algn="l">
              <a:lnSpc>
                <a:spcPct val="90000"/>
              </a:lnSpc>
              <a:spcBef>
                <a:spcPts val="500"/>
              </a:spcBef>
              <a:spcAft>
                <a:spcPts val="0"/>
              </a:spcAft>
              <a:buClr>
                <a:srgbClr val="1C1C1C"/>
              </a:buClr>
              <a:buSzPts val="1800"/>
              <a:buChar char="•"/>
              <a:defRPr/>
            </a:lvl3pPr>
            <a:lvl4pPr indent="-342900" lvl="3" marL="1828800" algn="l">
              <a:lnSpc>
                <a:spcPct val="90000"/>
              </a:lnSpc>
              <a:spcBef>
                <a:spcPts val="500"/>
              </a:spcBef>
              <a:spcAft>
                <a:spcPts val="0"/>
              </a:spcAft>
              <a:buClr>
                <a:srgbClr val="1C1C1C"/>
              </a:buClr>
              <a:buSzPts val="1800"/>
              <a:buChar char="•"/>
              <a:defRPr/>
            </a:lvl4pPr>
            <a:lvl5pPr indent="-342900" lvl="4" marL="2286000" algn="l">
              <a:lnSpc>
                <a:spcPct val="90000"/>
              </a:lnSpc>
              <a:spcBef>
                <a:spcPts val="500"/>
              </a:spcBef>
              <a:spcAft>
                <a:spcPts val="0"/>
              </a:spcAft>
              <a:buClr>
                <a:srgbClr val="1C1C1C"/>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6"/>
          <p:cNvSpPr txBox="1"/>
          <p:nvPr/>
        </p:nvSpPr>
        <p:spPr>
          <a:xfrm>
            <a:off x="628650" y="3466803"/>
            <a:ext cx="7886700" cy="1409700"/>
          </a:xfrm>
          <a:prstGeom prst="rect">
            <a:avLst/>
          </a:prstGeom>
          <a:noFill/>
          <a:ln>
            <a:noFill/>
          </a:ln>
        </p:spPr>
        <p:txBody>
          <a:bodyPr anchorCtr="0" anchor="t" bIns="180000" lIns="180000" spcFirstLastPara="1" rIns="252000" wrap="square" tIns="252000">
            <a:noAutofit/>
          </a:bodyPr>
          <a:lstStyle/>
          <a:p>
            <a:pPr indent="-228600" lvl="0" marL="228600" marR="0" rtl="0" algn="l">
              <a:lnSpc>
                <a:spcPct val="90000"/>
              </a:lnSpc>
              <a:spcBef>
                <a:spcPts val="0"/>
              </a:spcBef>
              <a:spcAft>
                <a:spcPts val="0"/>
              </a:spcAft>
              <a:buClr>
                <a:srgbClr val="1C1C1C"/>
              </a:buClr>
              <a:buSzPts val="1800"/>
              <a:buFont typeface="Arial"/>
              <a:buChar char="•"/>
            </a:pPr>
            <a:r>
              <a:rPr lang="en-GB" sz="1800">
                <a:solidFill>
                  <a:srgbClr val="1C1C1C"/>
                </a:solidFill>
                <a:latin typeface="Arial"/>
                <a:ea typeface="Arial"/>
                <a:cs typeface="Arial"/>
                <a:sym typeface="Arial"/>
              </a:rPr>
              <a:t>Statement 1 Lorem ipsum dolor sit amet, consectetur adipiscing elit.</a:t>
            </a:r>
            <a:endParaRPr/>
          </a:p>
          <a:p>
            <a:pPr indent="-228600" lvl="0" marL="228600" marR="0" rtl="0" algn="l">
              <a:lnSpc>
                <a:spcPct val="90000"/>
              </a:lnSpc>
              <a:spcBef>
                <a:spcPts val="1000"/>
              </a:spcBef>
              <a:spcAft>
                <a:spcPts val="0"/>
              </a:spcAft>
              <a:buClr>
                <a:srgbClr val="1C1C1C"/>
              </a:buClr>
              <a:buSzPts val="1800"/>
              <a:buFont typeface="Arial"/>
              <a:buChar char="•"/>
            </a:pPr>
            <a:r>
              <a:rPr lang="en-GB" sz="1800">
                <a:solidFill>
                  <a:srgbClr val="1C1C1C"/>
                </a:solidFill>
                <a:latin typeface="Arial"/>
                <a:ea typeface="Arial"/>
                <a:cs typeface="Arial"/>
                <a:sym typeface="Arial"/>
              </a:rPr>
              <a:t>Statement 2</a:t>
            </a:r>
            <a:endParaRPr/>
          </a:p>
          <a:p>
            <a:pPr indent="-228600" lvl="1" marL="685800" marR="0" rtl="0" algn="l">
              <a:lnSpc>
                <a:spcPct val="90000"/>
              </a:lnSpc>
              <a:spcBef>
                <a:spcPts val="500"/>
              </a:spcBef>
              <a:spcAft>
                <a:spcPts val="0"/>
              </a:spcAft>
              <a:buClr>
                <a:srgbClr val="1C1C1C"/>
              </a:buClr>
              <a:buSzPts val="1600"/>
              <a:buFont typeface="Arial"/>
              <a:buChar char="•"/>
            </a:pPr>
            <a:r>
              <a:rPr b="0" i="0" lang="en-GB" sz="1600" u="none" cap="none" strike="noStrike">
                <a:solidFill>
                  <a:srgbClr val="1C1C1C"/>
                </a:solidFill>
                <a:latin typeface="Arial"/>
                <a:ea typeface="Arial"/>
                <a:cs typeface="Arial"/>
                <a:sym typeface="Arial"/>
              </a:rPr>
              <a:t>Sub statement</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18A0DB"/>
        </a:solidFill>
      </p:bgPr>
    </p:bg>
    <p:spTree>
      <p:nvGrpSpPr>
        <p:cNvPr id="9" name="Shape 9"/>
        <p:cNvGrpSpPr/>
        <p:nvPr/>
      </p:nvGrpSpPr>
      <p:grpSpPr>
        <a:xfrm>
          <a:off x="0" y="0"/>
          <a:ext cx="0" cy="0"/>
          <a:chOff x="0" y="0"/>
          <a:chExt cx="0" cy="0"/>
        </a:xfrm>
      </p:grpSpPr>
      <p:sp>
        <p:nvSpPr>
          <p:cNvPr id="10" name="Google Shape;10;p1"/>
          <p:cNvSpPr/>
          <p:nvPr>
            <p:ph type="title"/>
          </p:nvPr>
        </p:nvSpPr>
        <p:spPr>
          <a:xfrm>
            <a:off x="489745" y="695325"/>
            <a:ext cx="8164510" cy="1150938"/>
          </a:xfrm>
          <a:prstGeom prst="roundRect">
            <a:avLst>
              <a:gd fmla="val 9641" name="adj"/>
            </a:avLst>
          </a:prstGeom>
          <a:noFill/>
          <a:ln>
            <a:noFill/>
          </a:ln>
        </p:spPr>
        <p:txBody>
          <a:bodyPr anchorCtr="1" anchor="ctr" bIns="252000" lIns="252000" spcFirstLastPara="1" rIns="252000" wrap="square" tIns="252000">
            <a:noAutofit/>
          </a:bodyPr>
          <a:lstStyle>
            <a:lvl1pPr lvl="0" marR="0" rtl="0" algn="l">
              <a:lnSpc>
                <a:spcPct val="90000"/>
              </a:lnSpc>
              <a:spcBef>
                <a:spcPts val="0"/>
              </a:spcBef>
              <a:spcAft>
                <a:spcPts val="0"/>
              </a:spcAft>
              <a:buClr>
                <a:srgbClr val="1C1C1C"/>
              </a:buClr>
              <a:buSzPts val="4000"/>
              <a:buFont typeface="Arial"/>
              <a:buNone/>
              <a:defRPr b="1" i="0" sz="4000" u="none" cap="none" strike="noStrike">
                <a:solidFill>
                  <a:srgbClr val="1C1C1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p:nvPr>
            <p:ph idx="1" type="body"/>
          </p:nvPr>
        </p:nvSpPr>
        <p:spPr>
          <a:xfrm>
            <a:off x="489745" y="1957386"/>
            <a:ext cx="8164510" cy="4387851"/>
          </a:xfrm>
          <a:prstGeom prst="roundRect">
            <a:avLst>
              <a:gd fmla="val 2585" name="adj"/>
            </a:avLst>
          </a:prstGeom>
          <a:noFill/>
          <a:ln>
            <a:noFill/>
          </a:ln>
        </p:spPr>
        <p:txBody>
          <a:bodyPr anchorCtr="0" anchor="t" bIns="252000" lIns="252000" spcFirstLastPara="1" rIns="252000" wrap="square" tIns="252000">
            <a:noAutofit/>
          </a:bodyPr>
          <a:lstStyle>
            <a:lvl1pPr indent="-342900" lvl="0" marL="457200" marR="0" rtl="0" algn="l">
              <a:lnSpc>
                <a:spcPct val="90000"/>
              </a:lnSpc>
              <a:spcBef>
                <a:spcPts val="1000"/>
              </a:spcBef>
              <a:spcAft>
                <a:spcPts val="0"/>
              </a:spcAft>
              <a:buClr>
                <a:srgbClr val="1C1C1C"/>
              </a:buClr>
              <a:buSzPts val="1800"/>
              <a:buFont typeface="Arial"/>
              <a:buChar char="•"/>
              <a:defRPr b="0" i="0" sz="1800" u="none" cap="none" strike="noStrike">
                <a:solidFill>
                  <a:srgbClr val="1C1C1C"/>
                </a:solidFill>
                <a:latin typeface="Arial"/>
                <a:ea typeface="Arial"/>
                <a:cs typeface="Arial"/>
                <a:sym typeface="Arial"/>
              </a:defRPr>
            </a:lvl1pPr>
            <a:lvl2pPr indent="-330200" lvl="1" marL="914400" marR="0" rtl="0" algn="l">
              <a:lnSpc>
                <a:spcPct val="90000"/>
              </a:lnSpc>
              <a:spcBef>
                <a:spcPts val="500"/>
              </a:spcBef>
              <a:spcAft>
                <a:spcPts val="0"/>
              </a:spcAft>
              <a:buClr>
                <a:srgbClr val="1C1C1C"/>
              </a:buClr>
              <a:buSzPts val="1600"/>
              <a:buFont typeface="Arial"/>
              <a:buChar char="•"/>
              <a:defRPr b="0" i="0" sz="1600" u="none" cap="none" strike="noStrike">
                <a:solidFill>
                  <a:srgbClr val="1C1C1C"/>
                </a:solidFill>
                <a:latin typeface="Arial"/>
                <a:ea typeface="Arial"/>
                <a:cs typeface="Arial"/>
                <a:sym typeface="Arial"/>
              </a:defRPr>
            </a:lvl2pPr>
            <a:lvl3pPr indent="-317500" lvl="2" marL="13716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3pPr>
            <a:lvl4pPr indent="-317500" lvl="3" marL="18288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4pPr>
            <a:lvl5pPr indent="-317500" lvl="4" marL="22860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 name="Shape 32"/>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sp>
        <p:nvSpPr>
          <p:cNvPr id="213" name="Google Shape;213;p16"/>
          <p:cNvSpPr/>
          <p:nvPr/>
        </p:nvSpPr>
        <p:spPr>
          <a:xfrm>
            <a:off x="1089625" y="604302"/>
            <a:ext cx="445680" cy="421568"/>
          </a:xfrm>
          <a:prstGeom prst="flowChartDelay">
            <a:avLst/>
          </a:prstGeom>
          <a:solidFill>
            <a:srgbClr val="69932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4"/>
              </a:solidFill>
              <a:latin typeface="Arial"/>
              <a:ea typeface="Arial"/>
              <a:cs typeface="Arial"/>
              <a:sym typeface="Arial"/>
            </a:endParaRPr>
          </a:p>
        </p:txBody>
      </p:sp>
      <p:sp>
        <p:nvSpPr>
          <p:cNvPr id="214" name="Google Shape;214;p16"/>
          <p:cNvSpPr/>
          <p:nvPr/>
        </p:nvSpPr>
        <p:spPr>
          <a:xfrm>
            <a:off x="473674" y="604302"/>
            <a:ext cx="682026" cy="422405"/>
          </a:xfrm>
          <a:prstGeom prst="rect">
            <a:avLst/>
          </a:prstGeom>
          <a:solidFill>
            <a:srgbClr val="69932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4"/>
              </a:solidFill>
              <a:latin typeface="Arial"/>
              <a:ea typeface="Arial"/>
              <a:cs typeface="Arial"/>
              <a:sym typeface="Arial"/>
            </a:endParaRPr>
          </a:p>
        </p:txBody>
      </p:sp>
      <p:sp>
        <p:nvSpPr>
          <p:cNvPr id="215" name="Google Shape;215;p16"/>
          <p:cNvSpPr/>
          <p:nvPr/>
        </p:nvSpPr>
        <p:spPr>
          <a:xfrm flipH="1">
            <a:off x="3321908" y="604302"/>
            <a:ext cx="445680" cy="421568"/>
          </a:xfrm>
          <a:prstGeom prst="flowChartDelay">
            <a:avLst/>
          </a:prstGeom>
          <a:solidFill>
            <a:srgbClr val="69932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4"/>
              </a:solidFill>
              <a:latin typeface="Arial"/>
              <a:ea typeface="Arial"/>
              <a:cs typeface="Arial"/>
              <a:sym typeface="Arial"/>
            </a:endParaRPr>
          </a:p>
        </p:txBody>
      </p:sp>
      <p:sp>
        <p:nvSpPr>
          <p:cNvPr id="216" name="Google Shape;216;p16"/>
          <p:cNvSpPr/>
          <p:nvPr/>
        </p:nvSpPr>
        <p:spPr>
          <a:xfrm>
            <a:off x="3676650" y="604302"/>
            <a:ext cx="4978400" cy="422405"/>
          </a:xfrm>
          <a:prstGeom prst="rect">
            <a:avLst/>
          </a:prstGeom>
          <a:solidFill>
            <a:srgbClr val="69932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4"/>
              </a:solidFill>
              <a:latin typeface="Arial"/>
              <a:ea typeface="Arial"/>
              <a:cs typeface="Arial"/>
              <a:sym typeface="Arial"/>
            </a:endParaRPr>
          </a:p>
        </p:txBody>
      </p:sp>
      <p:sp>
        <p:nvSpPr>
          <p:cNvPr id="217" name="Google Shape;217;p16"/>
          <p:cNvSpPr/>
          <p:nvPr>
            <p:ph type="title"/>
          </p:nvPr>
        </p:nvSpPr>
        <p:spPr>
          <a:xfrm>
            <a:off x="457198" y="1032305"/>
            <a:ext cx="8220075" cy="994306"/>
          </a:xfrm>
          <a:prstGeom prst="roundRect">
            <a:avLst>
              <a:gd fmla="val 9641"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3200"/>
              <a:buFont typeface="Arial"/>
              <a:buNone/>
            </a:pPr>
            <a:r>
              <a:rPr lang="en-GB" sz="3200">
                <a:latin typeface="Arial"/>
                <a:ea typeface="Arial"/>
                <a:cs typeface="Arial"/>
                <a:sym typeface="Arial"/>
              </a:rPr>
              <a:t>We’re Going on a Word Hunt! - Answers</a:t>
            </a:r>
            <a:endParaRPr/>
          </a:p>
        </p:txBody>
      </p:sp>
      <p:sp>
        <p:nvSpPr>
          <p:cNvPr id="218" name="Google Shape;218;p16"/>
          <p:cNvSpPr/>
          <p:nvPr/>
        </p:nvSpPr>
        <p:spPr>
          <a:xfrm>
            <a:off x="622128" y="598703"/>
            <a:ext cx="702447" cy="422405"/>
          </a:xfrm>
          <a:prstGeom prst="rect">
            <a:avLst/>
          </a:prstGeom>
          <a:noFill/>
          <a:ln>
            <a:noFill/>
          </a:ln>
        </p:spPr>
        <p:txBody>
          <a:bodyPr anchorCtr="0" anchor="t" bIns="72000" lIns="0" spcFirstLastPara="1" rIns="0" wrap="square" tIns="72000">
            <a:noAutofit/>
          </a:bodyPr>
          <a:lstStyle/>
          <a:p>
            <a:pPr indent="0" lvl="0" marL="0" marR="0" rtl="0" algn="l">
              <a:spcBef>
                <a:spcPts val="0"/>
              </a:spcBef>
              <a:spcAft>
                <a:spcPts val="0"/>
              </a:spcAft>
              <a:buNone/>
            </a:pPr>
            <a:r>
              <a:rPr b="1" lang="en-GB" sz="1800">
                <a:solidFill>
                  <a:schemeClr val="lt1"/>
                </a:solidFill>
                <a:latin typeface="Arial"/>
                <a:ea typeface="Arial"/>
                <a:cs typeface="Arial"/>
                <a:sym typeface="Arial"/>
              </a:rPr>
              <a:t>Day 4</a:t>
            </a:r>
            <a:endParaRPr sz="1800">
              <a:solidFill>
                <a:schemeClr val="lt1"/>
              </a:solidFill>
              <a:latin typeface="Arial"/>
              <a:ea typeface="Arial"/>
              <a:cs typeface="Arial"/>
              <a:sym typeface="Arial"/>
            </a:endParaRPr>
          </a:p>
        </p:txBody>
      </p:sp>
      <p:sp>
        <p:nvSpPr>
          <p:cNvPr id="219" name="Google Shape;219;p16"/>
          <p:cNvSpPr/>
          <p:nvPr/>
        </p:nvSpPr>
        <p:spPr>
          <a:xfrm>
            <a:off x="3219450" y="653344"/>
            <a:ext cx="5384800" cy="330072"/>
          </a:xfrm>
          <a:prstGeom prst="rect">
            <a:avLst/>
          </a:prstGeom>
          <a:noFill/>
          <a:ln>
            <a:noFill/>
          </a:ln>
        </p:spPr>
        <p:txBody>
          <a:bodyPr anchorCtr="0" anchor="t" bIns="72000" lIns="0" spcFirstLastPara="1" rIns="0" wrap="square" tIns="72000">
            <a:noAutofit/>
          </a:bodyPr>
          <a:lstStyle/>
          <a:p>
            <a:pPr indent="0" lvl="0" marL="0" marR="0" rtl="0" algn="r">
              <a:spcBef>
                <a:spcPts val="0"/>
              </a:spcBef>
              <a:spcAft>
                <a:spcPts val="0"/>
              </a:spcAft>
              <a:buNone/>
            </a:pPr>
            <a:r>
              <a:rPr b="1" lang="en-GB" sz="1200">
                <a:solidFill>
                  <a:schemeClr val="lt1"/>
                </a:solidFill>
                <a:latin typeface="Arial"/>
                <a:ea typeface="Arial"/>
                <a:cs typeface="Arial"/>
                <a:sym typeface="Arial"/>
              </a:rPr>
              <a:t>Reading Focus – 1a: Draw on knowledge of vocabulary to understand texts</a:t>
            </a:r>
            <a:endParaRPr/>
          </a:p>
        </p:txBody>
      </p:sp>
      <p:sp>
        <p:nvSpPr>
          <p:cNvPr id="220" name="Google Shape;220;p16"/>
          <p:cNvSpPr/>
          <p:nvPr/>
        </p:nvSpPr>
        <p:spPr>
          <a:xfrm>
            <a:off x="792163" y="3001281"/>
            <a:ext cx="7559675" cy="2157102"/>
          </a:xfrm>
          <a:prstGeom prst="rect">
            <a:avLst/>
          </a:prstGeom>
          <a:noFill/>
          <a:ln>
            <a:noFill/>
          </a:ln>
        </p:spPr>
        <p:txBody>
          <a:bodyPr anchorCtr="0" anchor="ctr" bIns="108000" lIns="108000" spcFirstLastPara="1" rIns="108000" wrap="square" tIns="108000">
            <a:noAutofit/>
          </a:bodyPr>
          <a:lstStyle/>
          <a:p>
            <a:pPr indent="0" lvl="0" marL="0" marR="0" rtl="0" algn="l">
              <a:spcBef>
                <a:spcPts val="0"/>
              </a:spcBef>
              <a:spcAft>
                <a:spcPts val="0"/>
              </a:spcAft>
              <a:buNone/>
            </a:pPr>
            <a:r>
              <a:rPr lang="en-GB" sz="1400">
                <a:solidFill>
                  <a:schemeClr val="dk1"/>
                </a:solidFill>
                <a:latin typeface="Arial"/>
                <a:ea typeface="Arial"/>
                <a:cs typeface="Arial"/>
                <a:sym typeface="Arial"/>
              </a:rPr>
              <a:t>Slimy, Slowcoach and Slinky, who were all obedient little snails, went into the long grass for a quick munch but Bob, who was always mischievous, crawled straight away to Mr Green’s vegetable patch. First, he chomped on some </a:t>
            </a:r>
            <a:r>
              <a:rPr b="1" lang="en-GB" sz="1400">
                <a:solidFill>
                  <a:schemeClr val="accent4"/>
                </a:solidFill>
                <a:latin typeface="Arial"/>
                <a:ea typeface="Arial"/>
                <a:cs typeface="Arial"/>
                <a:sym typeface="Arial"/>
              </a:rPr>
              <a:t>scrumptious</a:t>
            </a:r>
            <a:r>
              <a:rPr lang="en-GB" sz="1400">
                <a:solidFill>
                  <a:schemeClr val="dk1"/>
                </a:solidFill>
                <a:latin typeface="Arial"/>
                <a:ea typeface="Arial"/>
                <a:cs typeface="Arial"/>
                <a:sym typeface="Arial"/>
              </a:rPr>
              <a:t> cabbage. Next, he chewed on some </a:t>
            </a:r>
            <a:r>
              <a:rPr b="1" lang="en-GB" sz="1400">
                <a:solidFill>
                  <a:schemeClr val="accent4"/>
                </a:solidFill>
                <a:latin typeface="Arial"/>
                <a:ea typeface="Arial"/>
                <a:cs typeface="Arial"/>
                <a:sym typeface="Arial"/>
              </a:rPr>
              <a:t>delicious</a:t>
            </a:r>
            <a:r>
              <a:rPr lang="en-GB" sz="1400">
                <a:solidFill>
                  <a:schemeClr val="dk1"/>
                </a:solidFill>
                <a:latin typeface="Arial"/>
                <a:ea typeface="Arial"/>
                <a:cs typeface="Arial"/>
                <a:sym typeface="Arial"/>
              </a:rPr>
              <a:t> carrot tops and then he crunched through a </a:t>
            </a:r>
            <a:r>
              <a:rPr b="1" lang="en-GB" sz="1400">
                <a:solidFill>
                  <a:schemeClr val="accent4"/>
                </a:solidFill>
                <a:latin typeface="Arial"/>
                <a:ea typeface="Arial"/>
                <a:cs typeface="Arial"/>
                <a:sym typeface="Arial"/>
              </a:rPr>
              <a:t>yummy</a:t>
            </a:r>
            <a:r>
              <a:rPr lang="en-GB" sz="1400">
                <a:solidFill>
                  <a:schemeClr val="dk1"/>
                </a:solidFill>
                <a:latin typeface="Arial"/>
                <a:ea typeface="Arial"/>
                <a:cs typeface="Arial"/>
                <a:sym typeface="Arial"/>
              </a:rPr>
              <a:t> lettuce. Feeling rather sick, he decided to head back home but just around the corner of the greenhouse, whom should he meet but Mr Green himself!</a:t>
            </a:r>
            <a:endParaRPr/>
          </a:p>
          <a:p>
            <a:pPr indent="0" lvl="0" marL="0" marR="0" rtl="0" algn="l">
              <a:spcBef>
                <a:spcPts val="0"/>
              </a:spcBef>
              <a:spcAft>
                <a:spcPts val="0"/>
              </a:spcAft>
              <a:buNone/>
            </a:pPr>
            <a:r>
              <a:t/>
            </a:r>
            <a:endParaRPr sz="1400">
              <a:solidFill>
                <a:schemeClr val="dk1"/>
              </a:solidFill>
              <a:latin typeface="Arial"/>
              <a:ea typeface="Arial"/>
              <a:cs typeface="Arial"/>
              <a:sym typeface="Arial"/>
            </a:endParaRPr>
          </a:p>
          <a:p>
            <a:pPr indent="0" lvl="0" marL="0" marR="0" rtl="0" algn="l">
              <a:spcBef>
                <a:spcPts val="0"/>
              </a:spcBef>
              <a:spcAft>
                <a:spcPts val="0"/>
              </a:spcAft>
              <a:buNone/>
            </a:pPr>
            <a:r>
              <a:rPr lang="en-GB" sz="1400">
                <a:solidFill>
                  <a:schemeClr val="dk1"/>
                </a:solidFill>
                <a:latin typeface="Arial"/>
                <a:ea typeface="Arial"/>
                <a:cs typeface="Arial"/>
                <a:sym typeface="Arial"/>
              </a:rPr>
              <a:t>“Stop, you slippery little thief!” he yelled at the top of his voice, as he angrily shook his spade high in the air. </a:t>
            </a:r>
            <a:endParaRPr/>
          </a:p>
        </p:txBody>
      </p:sp>
      <p:sp>
        <p:nvSpPr>
          <p:cNvPr id="221" name="Google Shape;221;p16"/>
          <p:cNvSpPr/>
          <p:nvPr/>
        </p:nvSpPr>
        <p:spPr>
          <a:xfrm>
            <a:off x="792163" y="5228724"/>
            <a:ext cx="3228131" cy="864101"/>
          </a:xfrm>
          <a:prstGeom prst="rect">
            <a:avLst/>
          </a:prstGeom>
          <a:solidFill>
            <a:srgbClr val="87BD3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GB" sz="1400">
                <a:solidFill>
                  <a:schemeClr val="dk1"/>
                </a:solidFill>
                <a:latin typeface="Arial"/>
                <a:ea typeface="Arial"/>
                <a:cs typeface="Arial"/>
                <a:sym typeface="Arial"/>
              </a:rPr>
              <a:t>What adjectives does the author use to show that Bob is enjoying the vegetables in Mr Green’s garden?</a:t>
            </a:r>
            <a:endParaRPr/>
          </a:p>
        </p:txBody>
      </p:sp>
      <p:pic>
        <p:nvPicPr>
          <p:cNvPr id="222" name="Google Shape;222;p16"/>
          <p:cNvPicPr preferRelativeResize="0"/>
          <p:nvPr/>
        </p:nvPicPr>
        <p:blipFill rotWithShape="1">
          <a:blip r:embed="rId3">
            <a:alphaModFix/>
          </a:blip>
          <a:srcRect b="0" l="0" r="0" t="0"/>
          <a:stretch/>
        </p:blipFill>
        <p:spPr>
          <a:xfrm flipH="1">
            <a:off x="7084219" y="1891463"/>
            <a:ext cx="1267619" cy="1134398"/>
          </a:xfrm>
          <a:prstGeom prst="rect">
            <a:avLst/>
          </a:prstGeom>
          <a:noFill/>
          <a:ln>
            <a:noFill/>
          </a:ln>
        </p:spPr>
      </p:pic>
      <p:sp>
        <p:nvSpPr>
          <p:cNvPr id="223" name="Google Shape;223;p16"/>
          <p:cNvSpPr/>
          <p:nvPr/>
        </p:nvSpPr>
        <p:spPr>
          <a:xfrm>
            <a:off x="792164" y="1786016"/>
            <a:ext cx="6292056" cy="1295327"/>
          </a:xfrm>
          <a:prstGeom prst="rect">
            <a:avLst/>
          </a:prstGeom>
          <a:noFill/>
          <a:ln>
            <a:noFill/>
          </a:ln>
        </p:spPr>
        <p:txBody>
          <a:bodyPr anchorCtr="0" anchor="ctr" bIns="108000" lIns="108000" spcFirstLastPara="1" rIns="108000" wrap="square" tIns="108000">
            <a:noAutofit/>
          </a:bodyPr>
          <a:lstStyle/>
          <a:p>
            <a:pPr indent="0" lvl="0" marL="0" marR="0" rtl="0" algn="l">
              <a:spcBef>
                <a:spcPts val="0"/>
              </a:spcBef>
              <a:spcAft>
                <a:spcPts val="0"/>
              </a:spcAft>
              <a:buNone/>
            </a:pPr>
            <a:r>
              <a:rPr lang="en-GB" sz="1400">
                <a:solidFill>
                  <a:schemeClr val="dk1"/>
                </a:solidFill>
                <a:latin typeface="Arial"/>
                <a:ea typeface="Arial"/>
                <a:cs typeface="Arial"/>
                <a:sym typeface="Arial"/>
              </a:rPr>
              <a:t>Once upon a time, there were four little snails and their names were Slimy, Slowcoach, Slinky and Bob.</a:t>
            </a:r>
            <a:endParaRPr/>
          </a:p>
          <a:p>
            <a:pPr indent="0" lvl="0" marL="0" marR="0" rtl="0" algn="l">
              <a:spcBef>
                <a:spcPts val="0"/>
              </a:spcBef>
              <a:spcAft>
                <a:spcPts val="0"/>
              </a:spcAft>
              <a:buNone/>
            </a:pPr>
            <a:r>
              <a:rPr lang="en-GB" sz="1400">
                <a:solidFill>
                  <a:schemeClr val="dk1"/>
                </a:solidFill>
                <a:latin typeface="Arial"/>
                <a:ea typeface="Arial"/>
                <a:cs typeface="Arial"/>
                <a:sym typeface="Arial"/>
              </a:rPr>
              <a:t>“I’m off to the shops,” said Mrs Snail one morning. “You may go out into the long grass or next to the pond but don’t go into grumpy Mr Green’s garden. Your father once went there and it ended in a CRUNCH!”</a:t>
            </a:r>
            <a:endParaRPr/>
          </a:p>
        </p:txBody>
      </p:sp>
      <p:sp>
        <p:nvSpPr>
          <p:cNvPr id="224" name="Google Shape;224;p16"/>
          <p:cNvSpPr/>
          <p:nvPr/>
        </p:nvSpPr>
        <p:spPr>
          <a:xfrm>
            <a:off x="4105275" y="5228724"/>
            <a:ext cx="4246563" cy="864101"/>
          </a:xfrm>
          <a:prstGeom prst="rect">
            <a:avLst/>
          </a:prstGeom>
          <a:solidFill>
            <a:srgbClr val="CEDF9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GB" sz="1400">
                <a:solidFill>
                  <a:schemeClr val="dk1"/>
                </a:solidFill>
                <a:latin typeface="Arial"/>
                <a:ea typeface="Arial"/>
                <a:cs typeface="Arial"/>
                <a:sym typeface="Arial"/>
              </a:rPr>
              <a:t>The author uses the adjectives ‘scrumptious’, ‘delicious’ and ‘yummy’ to describe the vegetables from Bob’s point of view.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250"/>
                                        <p:tgtEl>
                                          <p:spTgt spid="2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sp>
        <p:nvSpPr>
          <p:cNvPr id="229" name="Google Shape;229;p17"/>
          <p:cNvSpPr/>
          <p:nvPr/>
        </p:nvSpPr>
        <p:spPr>
          <a:xfrm>
            <a:off x="1089625" y="604302"/>
            <a:ext cx="445680" cy="421568"/>
          </a:xfrm>
          <a:prstGeom prst="flowChartDelay">
            <a:avLst/>
          </a:prstGeom>
          <a:solidFill>
            <a:srgbClr val="69932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30" name="Google Shape;230;p17"/>
          <p:cNvSpPr/>
          <p:nvPr/>
        </p:nvSpPr>
        <p:spPr>
          <a:xfrm>
            <a:off x="473674" y="604302"/>
            <a:ext cx="682026" cy="422405"/>
          </a:xfrm>
          <a:prstGeom prst="rect">
            <a:avLst/>
          </a:prstGeom>
          <a:solidFill>
            <a:srgbClr val="69932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31" name="Google Shape;231;p17"/>
          <p:cNvSpPr/>
          <p:nvPr/>
        </p:nvSpPr>
        <p:spPr>
          <a:xfrm flipH="1">
            <a:off x="3321908" y="604302"/>
            <a:ext cx="445680" cy="421568"/>
          </a:xfrm>
          <a:prstGeom prst="flowChartDelay">
            <a:avLst/>
          </a:prstGeom>
          <a:solidFill>
            <a:srgbClr val="69932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32" name="Google Shape;232;p17"/>
          <p:cNvSpPr/>
          <p:nvPr/>
        </p:nvSpPr>
        <p:spPr>
          <a:xfrm>
            <a:off x="3676650" y="604302"/>
            <a:ext cx="4978400" cy="422405"/>
          </a:xfrm>
          <a:prstGeom prst="rect">
            <a:avLst/>
          </a:prstGeom>
          <a:solidFill>
            <a:srgbClr val="69932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33" name="Google Shape;233;p17"/>
          <p:cNvSpPr/>
          <p:nvPr>
            <p:ph type="title"/>
          </p:nvPr>
        </p:nvSpPr>
        <p:spPr>
          <a:xfrm>
            <a:off x="457198" y="1032305"/>
            <a:ext cx="8220075" cy="994306"/>
          </a:xfrm>
          <a:prstGeom prst="roundRect">
            <a:avLst>
              <a:gd fmla="val 9641"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3200"/>
              <a:buFont typeface="Arial"/>
              <a:buNone/>
            </a:pPr>
            <a:r>
              <a:rPr lang="en-GB" sz="3200">
                <a:latin typeface="Arial"/>
                <a:ea typeface="Arial"/>
                <a:cs typeface="Arial"/>
                <a:sym typeface="Arial"/>
              </a:rPr>
              <a:t>We’re Going on a Word Hunt! - Answers</a:t>
            </a:r>
            <a:endParaRPr/>
          </a:p>
        </p:txBody>
      </p:sp>
      <p:sp>
        <p:nvSpPr>
          <p:cNvPr id="234" name="Google Shape;234;p17"/>
          <p:cNvSpPr/>
          <p:nvPr/>
        </p:nvSpPr>
        <p:spPr>
          <a:xfrm>
            <a:off x="622128" y="598703"/>
            <a:ext cx="702447" cy="422405"/>
          </a:xfrm>
          <a:prstGeom prst="rect">
            <a:avLst/>
          </a:prstGeom>
          <a:noFill/>
          <a:ln>
            <a:noFill/>
          </a:ln>
        </p:spPr>
        <p:txBody>
          <a:bodyPr anchorCtr="0" anchor="t" bIns="72000" lIns="0" spcFirstLastPara="1" rIns="0" wrap="square" tIns="72000">
            <a:noAutofit/>
          </a:bodyPr>
          <a:lstStyle/>
          <a:p>
            <a:pPr indent="0" lvl="0" marL="0" marR="0" rtl="0" algn="l">
              <a:spcBef>
                <a:spcPts val="0"/>
              </a:spcBef>
              <a:spcAft>
                <a:spcPts val="0"/>
              </a:spcAft>
              <a:buNone/>
            </a:pPr>
            <a:r>
              <a:rPr b="1" lang="en-GB" sz="1800">
                <a:solidFill>
                  <a:schemeClr val="lt1"/>
                </a:solidFill>
                <a:latin typeface="Arial"/>
                <a:ea typeface="Arial"/>
                <a:cs typeface="Arial"/>
                <a:sym typeface="Arial"/>
              </a:rPr>
              <a:t>Day 4</a:t>
            </a:r>
            <a:endParaRPr sz="1800">
              <a:solidFill>
                <a:schemeClr val="lt1"/>
              </a:solidFill>
              <a:latin typeface="Arial"/>
              <a:ea typeface="Arial"/>
              <a:cs typeface="Arial"/>
              <a:sym typeface="Arial"/>
            </a:endParaRPr>
          </a:p>
        </p:txBody>
      </p:sp>
      <p:sp>
        <p:nvSpPr>
          <p:cNvPr id="235" name="Google Shape;235;p17"/>
          <p:cNvSpPr/>
          <p:nvPr/>
        </p:nvSpPr>
        <p:spPr>
          <a:xfrm>
            <a:off x="3219450" y="653344"/>
            <a:ext cx="5384800" cy="330072"/>
          </a:xfrm>
          <a:prstGeom prst="rect">
            <a:avLst/>
          </a:prstGeom>
          <a:noFill/>
          <a:ln>
            <a:noFill/>
          </a:ln>
        </p:spPr>
        <p:txBody>
          <a:bodyPr anchorCtr="0" anchor="t" bIns="72000" lIns="0" spcFirstLastPara="1" rIns="0" wrap="square" tIns="72000">
            <a:noAutofit/>
          </a:bodyPr>
          <a:lstStyle/>
          <a:p>
            <a:pPr indent="0" lvl="0" marL="0" marR="0" rtl="0" algn="r">
              <a:spcBef>
                <a:spcPts val="0"/>
              </a:spcBef>
              <a:spcAft>
                <a:spcPts val="0"/>
              </a:spcAft>
              <a:buNone/>
            </a:pPr>
            <a:r>
              <a:rPr b="1" lang="en-GB" sz="1200">
                <a:solidFill>
                  <a:schemeClr val="lt1"/>
                </a:solidFill>
                <a:latin typeface="Arial"/>
                <a:ea typeface="Arial"/>
                <a:cs typeface="Arial"/>
                <a:sym typeface="Arial"/>
              </a:rPr>
              <a:t>Reading Focus – 1a: Draw on knowledge of vocabulary to understand texts</a:t>
            </a:r>
            <a:endParaRPr/>
          </a:p>
        </p:txBody>
      </p:sp>
      <p:sp>
        <p:nvSpPr>
          <p:cNvPr id="236" name="Google Shape;236;p17"/>
          <p:cNvSpPr/>
          <p:nvPr/>
        </p:nvSpPr>
        <p:spPr>
          <a:xfrm>
            <a:off x="792163" y="3001281"/>
            <a:ext cx="7559675" cy="2157102"/>
          </a:xfrm>
          <a:prstGeom prst="rect">
            <a:avLst/>
          </a:prstGeom>
          <a:noFill/>
          <a:ln>
            <a:noFill/>
          </a:ln>
        </p:spPr>
        <p:txBody>
          <a:bodyPr anchorCtr="0" anchor="ctr" bIns="108000" lIns="108000" spcFirstLastPara="1" rIns="108000" wrap="square" tIns="108000">
            <a:noAutofit/>
          </a:bodyPr>
          <a:lstStyle/>
          <a:p>
            <a:pPr indent="0" lvl="0" marL="0" marR="0" rtl="0" algn="l">
              <a:spcBef>
                <a:spcPts val="0"/>
              </a:spcBef>
              <a:spcAft>
                <a:spcPts val="0"/>
              </a:spcAft>
              <a:buNone/>
            </a:pPr>
            <a:r>
              <a:rPr lang="en-GB" sz="1400">
                <a:solidFill>
                  <a:schemeClr val="dk1"/>
                </a:solidFill>
                <a:latin typeface="Arial"/>
                <a:ea typeface="Arial"/>
                <a:cs typeface="Arial"/>
                <a:sym typeface="Arial"/>
              </a:rPr>
              <a:t>Slimy, Slowcoach and Slinky, who were all obedient little snails, went into the long grass for a quick munch but Bob, who was always mischievous, crawled straight away to Mr Green’s vegetable patch. First, he chomped on some scrumptious cabbage. Next, he chewed on some delicious carrot tops and then he crunched through a yummy lettuce. Feeling rather sick, he decided to head back home but just around the corner of the greenhouse, whom should he meet but Mr Green himself!</a:t>
            </a:r>
            <a:endParaRPr/>
          </a:p>
          <a:p>
            <a:pPr indent="0" lvl="0" marL="0" marR="0" rtl="0" algn="l">
              <a:spcBef>
                <a:spcPts val="0"/>
              </a:spcBef>
              <a:spcAft>
                <a:spcPts val="0"/>
              </a:spcAft>
              <a:buNone/>
            </a:pPr>
            <a:r>
              <a:t/>
            </a:r>
            <a:endParaRPr sz="1400">
              <a:solidFill>
                <a:schemeClr val="dk1"/>
              </a:solidFill>
              <a:latin typeface="Arial"/>
              <a:ea typeface="Arial"/>
              <a:cs typeface="Arial"/>
              <a:sym typeface="Arial"/>
            </a:endParaRPr>
          </a:p>
          <a:p>
            <a:pPr indent="0" lvl="0" marL="0" marR="0" rtl="0" algn="l">
              <a:spcBef>
                <a:spcPts val="0"/>
              </a:spcBef>
              <a:spcAft>
                <a:spcPts val="0"/>
              </a:spcAft>
              <a:buNone/>
            </a:pPr>
            <a:r>
              <a:rPr lang="en-GB" sz="1400">
                <a:solidFill>
                  <a:schemeClr val="dk1"/>
                </a:solidFill>
                <a:latin typeface="Arial"/>
                <a:ea typeface="Arial"/>
                <a:cs typeface="Arial"/>
                <a:sym typeface="Arial"/>
              </a:rPr>
              <a:t>“Stop, you slippery little thief!” he </a:t>
            </a:r>
            <a:r>
              <a:rPr b="1" lang="en-GB" sz="1400">
                <a:solidFill>
                  <a:schemeClr val="accent4"/>
                </a:solidFill>
                <a:latin typeface="Arial"/>
                <a:ea typeface="Arial"/>
                <a:cs typeface="Arial"/>
                <a:sym typeface="Arial"/>
              </a:rPr>
              <a:t>yelled at the top of his voice</a:t>
            </a:r>
            <a:r>
              <a:rPr lang="en-GB" sz="1400">
                <a:solidFill>
                  <a:schemeClr val="dk1"/>
                </a:solidFill>
                <a:latin typeface="Arial"/>
                <a:ea typeface="Arial"/>
                <a:cs typeface="Arial"/>
                <a:sym typeface="Arial"/>
              </a:rPr>
              <a:t>, as he </a:t>
            </a:r>
            <a:r>
              <a:rPr b="1" lang="en-GB" sz="1400">
                <a:solidFill>
                  <a:schemeClr val="accent4"/>
                </a:solidFill>
                <a:latin typeface="Arial"/>
                <a:ea typeface="Arial"/>
                <a:cs typeface="Arial"/>
                <a:sym typeface="Arial"/>
              </a:rPr>
              <a:t>angrily shook his spade high </a:t>
            </a:r>
            <a:r>
              <a:rPr lang="en-GB" sz="1400">
                <a:solidFill>
                  <a:schemeClr val="dk1"/>
                </a:solidFill>
                <a:latin typeface="Arial"/>
                <a:ea typeface="Arial"/>
                <a:cs typeface="Arial"/>
                <a:sym typeface="Arial"/>
              </a:rPr>
              <a:t>in the air. </a:t>
            </a:r>
            <a:endParaRPr/>
          </a:p>
        </p:txBody>
      </p:sp>
      <p:sp>
        <p:nvSpPr>
          <p:cNvPr id="237" name="Google Shape;237;p17"/>
          <p:cNvSpPr/>
          <p:nvPr/>
        </p:nvSpPr>
        <p:spPr>
          <a:xfrm>
            <a:off x="792163" y="5228724"/>
            <a:ext cx="2529745" cy="864101"/>
          </a:xfrm>
          <a:prstGeom prst="rect">
            <a:avLst/>
          </a:prstGeom>
          <a:solidFill>
            <a:srgbClr val="87BD3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GB" sz="1400">
                <a:solidFill>
                  <a:schemeClr val="dk1"/>
                </a:solidFill>
                <a:latin typeface="Arial"/>
                <a:ea typeface="Arial"/>
                <a:cs typeface="Arial"/>
                <a:sym typeface="Arial"/>
              </a:rPr>
              <a:t>What sort of man is Mr Green? Which words and phrases give you clues about him? </a:t>
            </a:r>
            <a:endParaRPr/>
          </a:p>
        </p:txBody>
      </p:sp>
      <p:pic>
        <p:nvPicPr>
          <p:cNvPr id="238" name="Google Shape;238;p17"/>
          <p:cNvPicPr preferRelativeResize="0"/>
          <p:nvPr/>
        </p:nvPicPr>
        <p:blipFill rotWithShape="1">
          <a:blip r:embed="rId3">
            <a:alphaModFix/>
          </a:blip>
          <a:srcRect b="0" l="0" r="0" t="0"/>
          <a:stretch/>
        </p:blipFill>
        <p:spPr>
          <a:xfrm flipH="1">
            <a:off x="7084219" y="1891463"/>
            <a:ext cx="1267619" cy="1134398"/>
          </a:xfrm>
          <a:prstGeom prst="rect">
            <a:avLst/>
          </a:prstGeom>
          <a:noFill/>
          <a:ln>
            <a:noFill/>
          </a:ln>
        </p:spPr>
      </p:pic>
      <p:sp>
        <p:nvSpPr>
          <p:cNvPr id="239" name="Google Shape;239;p17"/>
          <p:cNvSpPr/>
          <p:nvPr/>
        </p:nvSpPr>
        <p:spPr>
          <a:xfrm>
            <a:off x="792164" y="1786016"/>
            <a:ext cx="6292056" cy="1295327"/>
          </a:xfrm>
          <a:prstGeom prst="rect">
            <a:avLst/>
          </a:prstGeom>
          <a:noFill/>
          <a:ln>
            <a:noFill/>
          </a:ln>
        </p:spPr>
        <p:txBody>
          <a:bodyPr anchorCtr="0" anchor="ctr" bIns="108000" lIns="108000" spcFirstLastPara="1" rIns="108000" wrap="square" tIns="108000">
            <a:noAutofit/>
          </a:bodyPr>
          <a:lstStyle/>
          <a:p>
            <a:pPr indent="0" lvl="0" marL="0" marR="0" rtl="0" algn="l">
              <a:spcBef>
                <a:spcPts val="0"/>
              </a:spcBef>
              <a:spcAft>
                <a:spcPts val="0"/>
              </a:spcAft>
              <a:buNone/>
            </a:pPr>
            <a:r>
              <a:rPr lang="en-GB" sz="1400">
                <a:solidFill>
                  <a:schemeClr val="dk1"/>
                </a:solidFill>
                <a:latin typeface="Arial"/>
                <a:ea typeface="Arial"/>
                <a:cs typeface="Arial"/>
                <a:sym typeface="Arial"/>
              </a:rPr>
              <a:t>Once upon a time, there were four little snails and their names were Slimy, Slowcoach, Slinky and Bob.</a:t>
            </a:r>
            <a:endParaRPr/>
          </a:p>
          <a:p>
            <a:pPr indent="0" lvl="0" marL="0" marR="0" rtl="0" algn="l">
              <a:spcBef>
                <a:spcPts val="0"/>
              </a:spcBef>
              <a:spcAft>
                <a:spcPts val="0"/>
              </a:spcAft>
              <a:buNone/>
            </a:pPr>
            <a:r>
              <a:rPr lang="en-GB" sz="1400">
                <a:solidFill>
                  <a:schemeClr val="dk1"/>
                </a:solidFill>
                <a:latin typeface="Arial"/>
                <a:ea typeface="Arial"/>
                <a:cs typeface="Arial"/>
                <a:sym typeface="Arial"/>
              </a:rPr>
              <a:t>“I’m off to the shops,” said Mrs Snail one morning. “You may go out into the long grass or next to the pond but don’t go into </a:t>
            </a:r>
            <a:r>
              <a:rPr b="1" lang="en-GB" sz="1400">
                <a:solidFill>
                  <a:schemeClr val="accent4"/>
                </a:solidFill>
                <a:latin typeface="Arial"/>
                <a:ea typeface="Arial"/>
                <a:cs typeface="Arial"/>
                <a:sym typeface="Arial"/>
              </a:rPr>
              <a:t>grumpy</a:t>
            </a:r>
            <a:r>
              <a:rPr lang="en-GB" sz="1400">
                <a:solidFill>
                  <a:schemeClr val="dk1"/>
                </a:solidFill>
                <a:latin typeface="Arial"/>
                <a:ea typeface="Arial"/>
                <a:cs typeface="Arial"/>
                <a:sym typeface="Arial"/>
              </a:rPr>
              <a:t> Mr Green’s garden. Your father once went there and it ended in a CRUNCH!”</a:t>
            </a:r>
            <a:endParaRPr/>
          </a:p>
        </p:txBody>
      </p:sp>
      <p:sp>
        <p:nvSpPr>
          <p:cNvPr id="240" name="Google Shape;240;p17"/>
          <p:cNvSpPr/>
          <p:nvPr/>
        </p:nvSpPr>
        <p:spPr>
          <a:xfrm>
            <a:off x="3419475" y="5228724"/>
            <a:ext cx="4932363" cy="864101"/>
          </a:xfrm>
          <a:prstGeom prst="rect">
            <a:avLst/>
          </a:prstGeom>
          <a:solidFill>
            <a:srgbClr val="CEDF9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GB" sz="1200">
                <a:solidFill>
                  <a:schemeClr val="dk1"/>
                </a:solidFill>
                <a:latin typeface="Arial"/>
                <a:ea typeface="Arial"/>
                <a:cs typeface="Arial"/>
                <a:sym typeface="Arial"/>
              </a:rPr>
              <a:t>I think Mr Green is a bad-tempered and angry gardener. The story describes him as ‘grumpy’ and he yells at the top of his voice and shakes his spade angrily at Bob. I also think that he may have stepped on Bob’s dad.</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250"/>
                                        <p:tgtEl>
                                          <p:spTgt spid="2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sp>
        <p:nvSpPr>
          <p:cNvPr id="245" name="Google Shape;245;p18"/>
          <p:cNvSpPr/>
          <p:nvPr/>
        </p:nvSpPr>
        <p:spPr>
          <a:xfrm>
            <a:off x="1089625" y="604302"/>
            <a:ext cx="445680" cy="421568"/>
          </a:xfrm>
          <a:prstGeom prst="flowChartDelay">
            <a:avLst/>
          </a:prstGeom>
          <a:solidFill>
            <a:srgbClr val="8D358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46" name="Google Shape;246;p18"/>
          <p:cNvSpPr/>
          <p:nvPr/>
        </p:nvSpPr>
        <p:spPr>
          <a:xfrm>
            <a:off x="473674" y="604302"/>
            <a:ext cx="682026" cy="422405"/>
          </a:xfrm>
          <a:prstGeom prst="rect">
            <a:avLst/>
          </a:prstGeom>
          <a:solidFill>
            <a:srgbClr val="8D358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47" name="Google Shape;247;p18"/>
          <p:cNvSpPr/>
          <p:nvPr/>
        </p:nvSpPr>
        <p:spPr>
          <a:xfrm flipH="1">
            <a:off x="4193586" y="604302"/>
            <a:ext cx="445680" cy="421568"/>
          </a:xfrm>
          <a:prstGeom prst="flowChartDelay">
            <a:avLst/>
          </a:prstGeom>
          <a:solidFill>
            <a:srgbClr val="8D358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48" name="Google Shape;248;p18"/>
          <p:cNvSpPr/>
          <p:nvPr/>
        </p:nvSpPr>
        <p:spPr>
          <a:xfrm>
            <a:off x="4438650" y="604302"/>
            <a:ext cx="4216399" cy="422405"/>
          </a:xfrm>
          <a:prstGeom prst="rect">
            <a:avLst/>
          </a:prstGeom>
          <a:solidFill>
            <a:srgbClr val="8D358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49" name="Google Shape;249;p18"/>
          <p:cNvSpPr/>
          <p:nvPr>
            <p:ph type="title"/>
          </p:nvPr>
        </p:nvSpPr>
        <p:spPr>
          <a:xfrm>
            <a:off x="3476625" y="1032305"/>
            <a:ext cx="3819523" cy="994306"/>
          </a:xfrm>
          <a:prstGeom prst="roundRect">
            <a:avLst>
              <a:gd fmla="val 9641"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3200"/>
              <a:buFont typeface="Arial"/>
              <a:buNone/>
            </a:pPr>
            <a:r>
              <a:rPr lang="en-GB" sz="3200">
                <a:latin typeface="Arial"/>
                <a:ea typeface="Arial"/>
                <a:cs typeface="Arial"/>
                <a:sym typeface="Arial"/>
              </a:rPr>
              <a:t>Think &amp; Write</a:t>
            </a:r>
            <a:endParaRPr/>
          </a:p>
        </p:txBody>
      </p:sp>
      <p:sp>
        <p:nvSpPr>
          <p:cNvPr id="250" name="Google Shape;250;p18"/>
          <p:cNvSpPr/>
          <p:nvPr/>
        </p:nvSpPr>
        <p:spPr>
          <a:xfrm>
            <a:off x="622128" y="598703"/>
            <a:ext cx="702447" cy="422405"/>
          </a:xfrm>
          <a:prstGeom prst="rect">
            <a:avLst/>
          </a:prstGeom>
          <a:noFill/>
          <a:ln>
            <a:noFill/>
          </a:ln>
        </p:spPr>
        <p:txBody>
          <a:bodyPr anchorCtr="0" anchor="t" bIns="72000" lIns="0" spcFirstLastPara="1" rIns="0" wrap="square" tIns="72000">
            <a:noAutofit/>
          </a:bodyPr>
          <a:lstStyle/>
          <a:p>
            <a:pPr indent="0" lvl="0" marL="0" marR="0" rtl="0" algn="l">
              <a:spcBef>
                <a:spcPts val="0"/>
              </a:spcBef>
              <a:spcAft>
                <a:spcPts val="0"/>
              </a:spcAft>
              <a:buNone/>
            </a:pPr>
            <a:r>
              <a:rPr b="1" lang="en-GB" sz="1800">
                <a:solidFill>
                  <a:schemeClr val="lt1"/>
                </a:solidFill>
                <a:latin typeface="Arial"/>
                <a:ea typeface="Arial"/>
                <a:cs typeface="Arial"/>
                <a:sym typeface="Arial"/>
              </a:rPr>
              <a:t>Day 5</a:t>
            </a:r>
            <a:endParaRPr sz="1800">
              <a:solidFill>
                <a:schemeClr val="lt1"/>
              </a:solidFill>
              <a:latin typeface="Arial"/>
              <a:ea typeface="Arial"/>
              <a:cs typeface="Arial"/>
              <a:sym typeface="Arial"/>
            </a:endParaRPr>
          </a:p>
        </p:txBody>
      </p:sp>
      <p:sp>
        <p:nvSpPr>
          <p:cNvPr id="251" name="Google Shape;251;p18"/>
          <p:cNvSpPr/>
          <p:nvPr/>
        </p:nvSpPr>
        <p:spPr>
          <a:xfrm>
            <a:off x="3219450" y="653344"/>
            <a:ext cx="5384800" cy="330072"/>
          </a:xfrm>
          <a:prstGeom prst="rect">
            <a:avLst/>
          </a:prstGeom>
          <a:noFill/>
          <a:ln>
            <a:noFill/>
          </a:ln>
        </p:spPr>
        <p:txBody>
          <a:bodyPr anchorCtr="0" anchor="t" bIns="72000" lIns="0" spcFirstLastPara="1" rIns="0" wrap="square" tIns="72000">
            <a:noAutofit/>
          </a:bodyPr>
          <a:lstStyle/>
          <a:p>
            <a:pPr indent="0" lvl="0" marL="0" marR="0" rtl="0" algn="r">
              <a:spcBef>
                <a:spcPts val="0"/>
              </a:spcBef>
              <a:spcAft>
                <a:spcPts val="0"/>
              </a:spcAft>
              <a:buNone/>
            </a:pPr>
            <a:r>
              <a:rPr b="1" lang="en-GB" sz="1200">
                <a:solidFill>
                  <a:schemeClr val="lt1"/>
                </a:solidFill>
                <a:latin typeface="Arial"/>
                <a:ea typeface="Arial"/>
                <a:cs typeface="Arial"/>
                <a:sym typeface="Arial"/>
              </a:rPr>
              <a:t>Punctuation, Grammar and Vocabulary Focus – Mixed Skills </a:t>
            </a:r>
            <a:endParaRPr/>
          </a:p>
        </p:txBody>
      </p:sp>
      <p:sp>
        <p:nvSpPr>
          <p:cNvPr id="252" name="Google Shape;252;p18"/>
          <p:cNvSpPr/>
          <p:nvPr/>
        </p:nvSpPr>
        <p:spPr>
          <a:xfrm>
            <a:off x="3990974" y="1787796"/>
            <a:ext cx="4360863" cy="1603104"/>
          </a:xfrm>
          <a:prstGeom prst="rect">
            <a:avLst/>
          </a:prstGeom>
          <a:noFill/>
          <a:ln>
            <a:noFill/>
          </a:ln>
        </p:spPr>
        <p:txBody>
          <a:bodyPr anchorCtr="0" anchor="ctr" bIns="108000" lIns="108000" spcFirstLastPara="1" rIns="108000" wrap="square" tIns="108000">
            <a:no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Look at this picture. What words and sentences does it make you </a:t>
            </a:r>
            <a:r>
              <a:rPr b="1" lang="en-GB" sz="1800">
                <a:solidFill>
                  <a:schemeClr val="dk1"/>
                </a:solidFill>
                <a:latin typeface="Arial"/>
                <a:ea typeface="Arial"/>
                <a:cs typeface="Arial"/>
                <a:sym typeface="Arial"/>
              </a:rPr>
              <a:t>think </a:t>
            </a:r>
            <a:r>
              <a:rPr lang="en-GB" sz="1800">
                <a:solidFill>
                  <a:schemeClr val="dk1"/>
                </a:solidFill>
                <a:latin typeface="Arial"/>
                <a:ea typeface="Arial"/>
                <a:cs typeface="Arial"/>
                <a:sym typeface="Arial"/>
              </a:rPr>
              <a:t>of? We are going to </a:t>
            </a:r>
            <a:r>
              <a:rPr b="1" lang="en-GB" sz="1800">
                <a:solidFill>
                  <a:schemeClr val="dk1"/>
                </a:solidFill>
                <a:latin typeface="Arial"/>
                <a:ea typeface="Arial"/>
                <a:cs typeface="Arial"/>
                <a:sym typeface="Arial"/>
              </a:rPr>
              <a:t>write </a:t>
            </a:r>
            <a:r>
              <a:rPr lang="en-GB" sz="1800">
                <a:solidFill>
                  <a:schemeClr val="dk1"/>
                </a:solidFill>
                <a:latin typeface="Arial"/>
                <a:ea typeface="Arial"/>
                <a:cs typeface="Arial"/>
                <a:sym typeface="Arial"/>
              </a:rPr>
              <a:t>a short piece of text based on the picture, using the following pattern of sentences:</a:t>
            </a:r>
            <a:endParaRPr/>
          </a:p>
        </p:txBody>
      </p:sp>
      <p:pic>
        <p:nvPicPr>
          <p:cNvPr id="253" name="Google Shape;253;p18"/>
          <p:cNvPicPr preferRelativeResize="0"/>
          <p:nvPr/>
        </p:nvPicPr>
        <p:blipFill rotWithShape="1">
          <a:blip r:embed="rId3">
            <a:alphaModFix/>
          </a:blip>
          <a:srcRect b="1791" l="0" r="0" t="0"/>
          <a:stretch/>
        </p:blipFill>
        <p:spPr>
          <a:xfrm>
            <a:off x="792164" y="1301584"/>
            <a:ext cx="2970212" cy="2089316"/>
          </a:xfrm>
          <a:prstGeom prst="rect">
            <a:avLst/>
          </a:prstGeom>
          <a:noFill/>
          <a:ln>
            <a:noFill/>
          </a:ln>
        </p:spPr>
      </p:pic>
      <p:sp>
        <p:nvSpPr>
          <p:cNvPr id="254" name="Google Shape;254;p18"/>
          <p:cNvSpPr/>
          <p:nvPr/>
        </p:nvSpPr>
        <p:spPr>
          <a:xfrm>
            <a:off x="803276" y="5695785"/>
            <a:ext cx="7548562" cy="433553"/>
          </a:xfrm>
          <a:prstGeom prst="rect">
            <a:avLst/>
          </a:prstGeom>
          <a:noFill/>
          <a:ln>
            <a:noFill/>
          </a:ln>
        </p:spPr>
        <p:txBody>
          <a:bodyPr anchorCtr="0" anchor="ctr" bIns="108000" lIns="108000" spcFirstLastPara="1" rIns="108000" wrap="square" tIns="108000">
            <a:noAutofit/>
          </a:bodyPr>
          <a:lstStyle/>
          <a:p>
            <a:pPr indent="0" lvl="0" marL="0" marR="0" rtl="0" algn="ctr">
              <a:spcBef>
                <a:spcPts val="0"/>
              </a:spcBef>
              <a:spcAft>
                <a:spcPts val="0"/>
              </a:spcAft>
              <a:buNone/>
            </a:pPr>
            <a:r>
              <a:rPr lang="en-GB" sz="1400">
                <a:solidFill>
                  <a:schemeClr val="dk1"/>
                </a:solidFill>
                <a:latin typeface="Arial"/>
                <a:ea typeface="Arial"/>
                <a:cs typeface="Arial"/>
                <a:sym typeface="Arial"/>
              </a:rPr>
              <a:t>Read through your writing carefully – does it include everything we are looking for?</a:t>
            </a:r>
            <a:endParaRPr/>
          </a:p>
        </p:txBody>
      </p:sp>
      <p:grpSp>
        <p:nvGrpSpPr>
          <p:cNvPr id="255" name="Google Shape;255;p18"/>
          <p:cNvGrpSpPr/>
          <p:nvPr/>
        </p:nvGrpSpPr>
        <p:grpSpPr>
          <a:xfrm>
            <a:off x="792163" y="3454119"/>
            <a:ext cx="7559674" cy="464331"/>
            <a:chOff x="792163" y="3544737"/>
            <a:chExt cx="7559674" cy="464331"/>
          </a:xfrm>
        </p:grpSpPr>
        <p:sp>
          <p:nvSpPr>
            <p:cNvPr id="256" name="Google Shape;256;p18"/>
            <p:cNvSpPr/>
            <p:nvPr/>
          </p:nvSpPr>
          <p:spPr>
            <a:xfrm>
              <a:off x="3003259" y="3544737"/>
              <a:ext cx="5348578" cy="464331"/>
            </a:xfrm>
            <a:prstGeom prst="rect">
              <a:avLst/>
            </a:prstGeom>
            <a:solidFill>
              <a:srgbClr val="EDE3F1"/>
            </a:solidFill>
            <a:ln>
              <a:noFill/>
            </a:ln>
          </p:spPr>
          <p:txBody>
            <a:bodyPr anchorCtr="0" anchor="ctr" bIns="108000" lIns="108000" spcFirstLastPara="1" rIns="108000" wrap="square" tIns="108000">
              <a:noAutofit/>
            </a:bodyPr>
            <a:lstStyle/>
            <a:p>
              <a:pPr indent="0" lvl="0" marL="0" marR="0" rtl="0" algn="l">
                <a:spcBef>
                  <a:spcPts val="0"/>
                </a:spcBef>
                <a:spcAft>
                  <a:spcPts val="0"/>
                </a:spcAft>
                <a:buNone/>
              </a:pPr>
              <a:r>
                <a:rPr lang="en-GB" sz="1600">
                  <a:solidFill>
                    <a:schemeClr val="dk1"/>
                  </a:solidFill>
                  <a:latin typeface="Arial"/>
                  <a:ea typeface="Arial"/>
                  <a:cs typeface="Arial"/>
                  <a:sym typeface="Arial"/>
                </a:rPr>
                <a:t>Write a sentence with an </a:t>
              </a:r>
              <a:r>
                <a:rPr b="1" lang="en-GB" sz="1600">
                  <a:solidFill>
                    <a:schemeClr val="dk1"/>
                  </a:solidFill>
                  <a:latin typeface="Arial"/>
                  <a:ea typeface="Arial"/>
                  <a:cs typeface="Arial"/>
                  <a:sym typeface="Arial"/>
                </a:rPr>
                <a:t>expanded noun phrase</a:t>
              </a:r>
              <a:r>
                <a:rPr lang="en-GB" sz="1600">
                  <a:solidFill>
                    <a:schemeClr val="dk1"/>
                  </a:solidFill>
                  <a:latin typeface="Arial"/>
                  <a:ea typeface="Arial"/>
                  <a:cs typeface="Arial"/>
                  <a:sym typeface="Arial"/>
                </a:rPr>
                <a:t>.</a:t>
              </a:r>
              <a:endParaRPr/>
            </a:p>
          </p:txBody>
        </p:sp>
        <p:sp>
          <p:nvSpPr>
            <p:cNvPr id="257" name="Google Shape;257;p18"/>
            <p:cNvSpPr/>
            <p:nvPr/>
          </p:nvSpPr>
          <p:spPr>
            <a:xfrm>
              <a:off x="792163" y="3544737"/>
              <a:ext cx="2143984" cy="464331"/>
            </a:xfrm>
            <a:prstGeom prst="rect">
              <a:avLst/>
            </a:prstGeom>
            <a:solidFill>
              <a:srgbClr val="CDB5D8"/>
            </a:solidFill>
            <a:ln>
              <a:noFill/>
            </a:ln>
          </p:spPr>
          <p:txBody>
            <a:bodyPr anchorCtr="0" anchor="ctr" bIns="108000" lIns="108000" spcFirstLastPara="1" rIns="108000" wrap="square" tIns="108000">
              <a:noAutofit/>
            </a:bodyPr>
            <a:lstStyle/>
            <a:p>
              <a:pPr indent="0" lvl="0" marL="0" marR="0" rtl="0" algn="l">
                <a:spcBef>
                  <a:spcPts val="0"/>
                </a:spcBef>
                <a:spcAft>
                  <a:spcPts val="0"/>
                </a:spcAft>
                <a:buNone/>
              </a:pPr>
              <a:r>
                <a:rPr lang="en-GB" sz="1600">
                  <a:solidFill>
                    <a:schemeClr val="dk1"/>
                  </a:solidFill>
                  <a:latin typeface="Arial"/>
                  <a:ea typeface="Arial"/>
                  <a:cs typeface="Arial"/>
                  <a:sym typeface="Arial"/>
                </a:rPr>
                <a:t>Sentence 1</a:t>
              </a:r>
              <a:endParaRPr/>
            </a:p>
          </p:txBody>
        </p:sp>
      </p:grpSp>
      <p:grpSp>
        <p:nvGrpSpPr>
          <p:cNvPr id="258" name="Google Shape;258;p18"/>
          <p:cNvGrpSpPr/>
          <p:nvPr/>
        </p:nvGrpSpPr>
        <p:grpSpPr>
          <a:xfrm>
            <a:off x="792163" y="3950818"/>
            <a:ext cx="7559674" cy="464331"/>
            <a:chOff x="792163" y="4041436"/>
            <a:chExt cx="7559674" cy="464331"/>
          </a:xfrm>
        </p:grpSpPr>
        <p:sp>
          <p:nvSpPr>
            <p:cNvPr id="259" name="Google Shape;259;p18"/>
            <p:cNvSpPr/>
            <p:nvPr/>
          </p:nvSpPr>
          <p:spPr>
            <a:xfrm>
              <a:off x="3003259" y="4041436"/>
              <a:ext cx="5348578" cy="464331"/>
            </a:xfrm>
            <a:prstGeom prst="rect">
              <a:avLst/>
            </a:prstGeom>
            <a:solidFill>
              <a:srgbClr val="EDE3F1"/>
            </a:solidFill>
            <a:ln>
              <a:noFill/>
            </a:ln>
          </p:spPr>
          <p:txBody>
            <a:bodyPr anchorCtr="0" anchor="ctr" bIns="108000" lIns="108000" spcFirstLastPara="1" rIns="108000" wrap="square" tIns="108000">
              <a:noAutofit/>
            </a:bodyPr>
            <a:lstStyle/>
            <a:p>
              <a:pPr indent="0" lvl="0" marL="0" marR="0" rtl="0" algn="l">
                <a:spcBef>
                  <a:spcPts val="0"/>
                </a:spcBef>
                <a:spcAft>
                  <a:spcPts val="0"/>
                </a:spcAft>
                <a:buNone/>
              </a:pPr>
              <a:r>
                <a:rPr lang="en-GB" sz="1600">
                  <a:solidFill>
                    <a:schemeClr val="dk1"/>
                  </a:solidFill>
                  <a:latin typeface="Arial"/>
                  <a:ea typeface="Arial"/>
                  <a:cs typeface="Arial"/>
                  <a:sym typeface="Arial"/>
                </a:rPr>
                <a:t>Write a </a:t>
              </a:r>
              <a:r>
                <a:rPr b="1" lang="en-GB" sz="1600">
                  <a:solidFill>
                    <a:schemeClr val="dk1"/>
                  </a:solidFill>
                  <a:latin typeface="Arial"/>
                  <a:ea typeface="Arial"/>
                  <a:cs typeface="Arial"/>
                  <a:sym typeface="Arial"/>
                </a:rPr>
                <a:t>past progressive sentence</a:t>
              </a:r>
              <a:r>
                <a:rPr lang="en-GB" sz="1600">
                  <a:solidFill>
                    <a:schemeClr val="dk1"/>
                  </a:solidFill>
                  <a:latin typeface="Arial"/>
                  <a:ea typeface="Arial"/>
                  <a:cs typeface="Arial"/>
                  <a:sym typeface="Arial"/>
                </a:rPr>
                <a:t>.</a:t>
              </a:r>
              <a:endParaRPr/>
            </a:p>
          </p:txBody>
        </p:sp>
        <p:sp>
          <p:nvSpPr>
            <p:cNvPr id="260" name="Google Shape;260;p18"/>
            <p:cNvSpPr/>
            <p:nvPr/>
          </p:nvSpPr>
          <p:spPr>
            <a:xfrm>
              <a:off x="792163" y="4041436"/>
              <a:ext cx="2143984" cy="464331"/>
            </a:xfrm>
            <a:prstGeom prst="rect">
              <a:avLst/>
            </a:prstGeom>
            <a:solidFill>
              <a:srgbClr val="CDB5D8"/>
            </a:solidFill>
            <a:ln>
              <a:noFill/>
            </a:ln>
          </p:spPr>
          <p:txBody>
            <a:bodyPr anchorCtr="0" anchor="ctr" bIns="108000" lIns="108000" spcFirstLastPara="1" rIns="108000" wrap="square" tIns="108000">
              <a:noAutofit/>
            </a:bodyPr>
            <a:lstStyle/>
            <a:p>
              <a:pPr indent="0" lvl="0" marL="0" marR="0" rtl="0" algn="l">
                <a:spcBef>
                  <a:spcPts val="0"/>
                </a:spcBef>
                <a:spcAft>
                  <a:spcPts val="0"/>
                </a:spcAft>
                <a:buNone/>
              </a:pPr>
              <a:r>
                <a:rPr lang="en-GB" sz="1600">
                  <a:solidFill>
                    <a:schemeClr val="dk1"/>
                  </a:solidFill>
                  <a:latin typeface="Arial"/>
                  <a:ea typeface="Arial"/>
                  <a:cs typeface="Arial"/>
                  <a:sym typeface="Arial"/>
                </a:rPr>
                <a:t>Sentence 2</a:t>
              </a:r>
              <a:endParaRPr/>
            </a:p>
          </p:txBody>
        </p:sp>
      </p:grpSp>
      <p:grpSp>
        <p:nvGrpSpPr>
          <p:cNvPr id="261" name="Google Shape;261;p18"/>
          <p:cNvGrpSpPr/>
          <p:nvPr/>
        </p:nvGrpSpPr>
        <p:grpSpPr>
          <a:xfrm>
            <a:off x="792163" y="4445323"/>
            <a:ext cx="7559674" cy="710552"/>
            <a:chOff x="792163" y="4535941"/>
            <a:chExt cx="7559674" cy="710552"/>
          </a:xfrm>
        </p:grpSpPr>
        <p:sp>
          <p:nvSpPr>
            <p:cNvPr id="262" name="Google Shape;262;p18"/>
            <p:cNvSpPr/>
            <p:nvPr/>
          </p:nvSpPr>
          <p:spPr>
            <a:xfrm>
              <a:off x="3003259" y="4535941"/>
              <a:ext cx="5348578" cy="710552"/>
            </a:xfrm>
            <a:prstGeom prst="rect">
              <a:avLst/>
            </a:prstGeom>
            <a:solidFill>
              <a:srgbClr val="EDE3F1"/>
            </a:solidFill>
            <a:ln>
              <a:noFill/>
            </a:ln>
          </p:spPr>
          <p:txBody>
            <a:bodyPr anchorCtr="0" anchor="ctr" bIns="108000" lIns="108000" spcFirstLastPara="1" rIns="108000" wrap="square" tIns="108000">
              <a:noAutofit/>
            </a:bodyPr>
            <a:lstStyle/>
            <a:p>
              <a:pPr indent="0" lvl="0" marL="0" marR="0" rtl="0" algn="l">
                <a:spcBef>
                  <a:spcPts val="0"/>
                </a:spcBef>
                <a:spcAft>
                  <a:spcPts val="0"/>
                </a:spcAft>
                <a:buNone/>
              </a:pPr>
              <a:r>
                <a:rPr lang="en-GB" sz="1600">
                  <a:solidFill>
                    <a:schemeClr val="dk1"/>
                  </a:solidFill>
                  <a:latin typeface="Arial"/>
                  <a:ea typeface="Arial"/>
                  <a:cs typeface="Arial"/>
                  <a:sym typeface="Arial"/>
                </a:rPr>
                <a:t>Write a sentence that uses an </a:t>
              </a:r>
              <a:r>
                <a:rPr b="1" lang="en-GB" sz="1600">
                  <a:solidFill>
                    <a:schemeClr val="dk1"/>
                  </a:solidFill>
                  <a:latin typeface="Arial"/>
                  <a:ea typeface="Arial"/>
                  <a:cs typeface="Arial"/>
                  <a:sym typeface="Arial"/>
                </a:rPr>
                <a:t>apostrophe</a:t>
              </a:r>
              <a:r>
                <a:rPr lang="en-GB" sz="1600">
                  <a:solidFill>
                    <a:schemeClr val="dk1"/>
                  </a:solidFill>
                  <a:latin typeface="Arial"/>
                  <a:ea typeface="Arial"/>
                  <a:cs typeface="Arial"/>
                  <a:sym typeface="Arial"/>
                </a:rPr>
                <a:t> about something belonging to the butterfly.</a:t>
              </a:r>
              <a:endParaRPr/>
            </a:p>
          </p:txBody>
        </p:sp>
        <p:sp>
          <p:nvSpPr>
            <p:cNvPr id="263" name="Google Shape;263;p18"/>
            <p:cNvSpPr/>
            <p:nvPr/>
          </p:nvSpPr>
          <p:spPr>
            <a:xfrm>
              <a:off x="792163" y="4535941"/>
              <a:ext cx="2143984" cy="710552"/>
            </a:xfrm>
            <a:prstGeom prst="rect">
              <a:avLst/>
            </a:prstGeom>
            <a:solidFill>
              <a:srgbClr val="CDB5D8"/>
            </a:solidFill>
            <a:ln>
              <a:noFill/>
            </a:ln>
          </p:spPr>
          <p:txBody>
            <a:bodyPr anchorCtr="0" anchor="ctr" bIns="108000" lIns="108000" spcFirstLastPara="1" rIns="108000" wrap="square" tIns="108000">
              <a:noAutofit/>
            </a:bodyPr>
            <a:lstStyle/>
            <a:p>
              <a:pPr indent="0" lvl="0" marL="0" marR="0" rtl="0" algn="l">
                <a:spcBef>
                  <a:spcPts val="0"/>
                </a:spcBef>
                <a:spcAft>
                  <a:spcPts val="0"/>
                </a:spcAft>
                <a:buNone/>
              </a:pPr>
              <a:r>
                <a:rPr lang="en-GB" sz="1600">
                  <a:solidFill>
                    <a:schemeClr val="dk1"/>
                  </a:solidFill>
                  <a:latin typeface="Arial"/>
                  <a:ea typeface="Arial"/>
                  <a:cs typeface="Arial"/>
                  <a:sym typeface="Arial"/>
                </a:rPr>
                <a:t>Sentence 3</a:t>
              </a:r>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grpSp>
      <p:grpSp>
        <p:nvGrpSpPr>
          <p:cNvPr id="264" name="Google Shape;264;p18"/>
          <p:cNvGrpSpPr/>
          <p:nvPr/>
        </p:nvGrpSpPr>
        <p:grpSpPr>
          <a:xfrm>
            <a:off x="803276" y="5186486"/>
            <a:ext cx="7559674" cy="464331"/>
            <a:chOff x="803276" y="5277104"/>
            <a:chExt cx="7559674" cy="464331"/>
          </a:xfrm>
        </p:grpSpPr>
        <p:sp>
          <p:nvSpPr>
            <p:cNvPr id="265" name="Google Shape;265;p18"/>
            <p:cNvSpPr/>
            <p:nvPr/>
          </p:nvSpPr>
          <p:spPr>
            <a:xfrm>
              <a:off x="3014372" y="5277104"/>
              <a:ext cx="5348578" cy="464331"/>
            </a:xfrm>
            <a:prstGeom prst="rect">
              <a:avLst/>
            </a:prstGeom>
            <a:solidFill>
              <a:srgbClr val="EDE3F1"/>
            </a:solidFill>
            <a:ln>
              <a:noFill/>
            </a:ln>
          </p:spPr>
          <p:txBody>
            <a:bodyPr anchorCtr="0" anchor="ctr" bIns="108000" lIns="108000" spcFirstLastPara="1" rIns="108000" wrap="square" tIns="108000">
              <a:noAutofit/>
            </a:bodyPr>
            <a:lstStyle/>
            <a:p>
              <a:pPr indent="0" lvl="0" marL="0" marR="0" rtl="0" algn="l">
                <a:spcBef>
                  <a:spcPts val="0"/>
                </a:spcBef>
                <a:spcAft>
                  <a:spcPts val="0"/>
                </a:spcAft>
                <a:buNone/>
              </a:pPr>
              <a:r>
                <a:rPr lang="en-GB" sz="1600">
                  <a:solidFill>
                    <a:schemeClr val="dk1"/>
                  </a:solidFill>
                  <a:latin typeface="Arial"/>
                  <a:ea typeface="Arial"/>
                  <a:cs typeface="Arial"/>
                  <a:sym typeface="Arial"/>
                </a:rPr>
                <a:t>Write a ‘</a:t>
              </a:r>
              <a:r>
                <a:rPr b="1" lang="en-GB" sz="1600">
                  <a:solidFill>
                    <a:schemeClr val="dk1"/>
                  </a:solidFill>
                  <a:latin typeface="Arial"/>
                  <a:ea typeface="Arial"/>
                  <a:cs typeface="Arial"/>
                  <a:sym typeface="Arial"/>
                </a:rPr>
                <a:t>Did you know?</a:t>
              </a:r>
              <a:r>
                <a:rPr lang="en-GB" sz="1600">
                  <a:solidFill>
                    <a:schemeClr val="dk1"/>
                  </a:solidFill>
                  <a:latin typeface="Arial"/>
                  <a:ea typeface="Arial"/>
                  <a:cs typeface="Arial"/>
                  <a:sym typeface="Arial"/>
                </a:rPr>
                <a:t>’ question.</a:t>
              </a:r>
              <a:endParaRPr/>
            </a:p>
          </p:txBody>
        </p:sp>
        <p:sp>
          <p:nvSpPr>
            <p:cNvPr id="266" name="Google Shape;266;p18"/>
            <p:cNvSpPr/>
            <p:nvPr/>
          </p:nvSpPr>
          <p:spPr>
            <a:xfrm>
              <a:off x="803276" y="5277104"/>
              <a:ext cx="2143984" cy="464331"/>
            </a:xfrm>
            <a:prstGeom prst="rect">
              <a:avLst/>
            </a:prstGeom>
            <a:solidFill>
              <a:srgbClr val="CDB5D8"/>
            </a:solidFill>
            <a:ln>
              <a:noFill/>
            </a:ln>
          </p:spPr>
          <p:txBody>
            <a:bodyPr anchorCtr="0" anchor="ctr" bIns="108000" lIns="108000" spcFirstLastPara="1" rIns="108000" wrap="square" tIns="108000">
              <a:noAutofit/>
            </a:bodyPr>
            <a:lstStyle/>
            <a:p>
              <a:pPr indent="0" lvl="0" marL="0" marR="0" rtl="0" algn="l">
                <a:spcBef>
                  <a:spcPts val="0"/>
                </a:spcBef>
                <a:spcAft>
                  <a:spcPts val="0"/>
                </a:spcAft>
                <a:buNone/>
              </a:pPr>
              <a:r>
                <a:rPr lang="en-GB" sz="1600">
                  <a:solidFill>
                    <a:schemeClr val="dk1"/>
                  </a:solidFill>
                  <a:latin typeface="Arial"/>
                  <a:ea typeface="Arial"/>
                  <a:cs typeface="Arial"/>
                  <a:sym typeface="Arial"/>
                </a:rPr>
                <a:t>Sentence 4</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250"/>
                                        <p:tgtEl>
                                          <p:spTgt spid="2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0" name="Shape 270"/>
        <p:cNvGrpSpPr/>
        <p:nvPr/>
      </p:nvGrpSpPr>
      <p:grpSpPr>
        <a:xfrm>
          <a:off x="0" y="0"/>
          <a:ext cx="0" cy="0"/>
          <a:chOff x="0" y="0"/>
          <a:chExt cx="0" cy="0"/>
        </a:xfrm>
      </p:grpSpPr>
      <p:sp>
        <p:nvSpPr>
          <p:cNvPr id="271" name="Google Shape;271;p19"/>
          <p:cNvSpPr/>
          <p:nvPr/>
        </p:nvSpPr>
        <p:spPr>
          <a:xfrm>
            <a:off x="1089625" y="604302"/>
            <a:ext cx="445680" cy="421568"/>
          </a:xfrm>
          <a:prstGeom prst="flowChartDelay">
            <a:avLst/>
          </a:prstGeom>
          <a:solidFill>
            <a:srgbClr val="8D358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2" name="Google Shape;272;p19"/>
          <p:cNvSpPr/>
          <p:nvPr/>
        </p:nvSpPr>
        <p:spPr>
          <a:xfrm>
            <a:off x="473674" y="604302"/>
            <a:ext cx="682026" cy="422405"/>
          </a:xfrm>
          <a:prstGeom prst="rect">
            <a:avLst/>
          </a:prstGeom>
          <a:solidFill>
            <a:srgbClr val="8D358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3" name="Google Shape;273;p19"/>
          <p:cNvSpPr/>
          <p:nvPr/>
        </p:nvSpPr>
        <p:spPr>
          <a:xfrm flipH="1">
            <a:off x="4193586" y="604302"/>
            <a:ext cx="445680" cy="421568"/>
          </a:xfrm>
          <a:prstGeom prst="flowChartDelay">
            <a:avLst/>
          </a:prstGeom>
          <a:solidFill>
            <a:srgbClr val="8D358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4" name="Google Shape;274;p19"/>
          <p:cNvSpPr/>
          <p:nvPr/>
        </p:nvSpPr>
        <p:spPr>
          <a:xfrm>
            <a:off x="4438650" y="604302"/>
            <a:ext cx="4216399" cy="422405"/>
          </a:xfrm>
          <a:prstGeom prst="rect">
            <a:avLst/>
          </a:prstGeom>
          <a:solidFill>
            <a:srgbClr val="8D358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5" name="Google Shape;275;p19"/>
          <p:cNvSpPr/>
          <p:nvPr/>
        </p:nvSpPr>
        <p:spPr>
          <a:xfrm>
            <a:off x="622128" y="598703"/>
            <a:ext cx="702447" cy="422405"/>
          </a:xfrm>
          <a:prstGeom prst="rect">
            <a:avLst/>
          </a:prstGeom>
          <a:noFill/>
          <a:ln>
            <a:noFill/>
          </a:ln>
        </p:spPr>
        <p:txBody>
          <a:bodyPr anchorCtr="0" anchor="t" bIns="72000" lIns="0" spcFirstLastPara="1" rIns="0" wrap="square" tIns="72000">
            <a:noAutofit/>
          </a:bodyPr>
          <a:lstStyle/>
          <a:p>
            <a:pPr indent="0" lvl="0" marL="0" marR="0" rtl="0" algn="l">
              <a:spcBef>
                <a:spcPts val="0"/>
              </a:spcBef>
              <a:spcAft>
                <a:spcPts val="0"/>
              </a:spcAft>
              <a:buNone/>
            </a:pPr>
            <a:r>
              <a:rPr b="1" lang="en-GB" sz="1800">
                <a:solidFill>
                  <a:schemeClr val="lt1"/>
                </a:solidFill>
                <a:latin typeface="Arial"/>
                <a:ea typeface="Arial"/>
                <a:cs typeface="Arial"/>
                <a:sym typeface="Arial"/>
              </a:rPr>
              <a:t>Day 5</a:t>
            </a:r>
            <a:endParaRPr sz="1800">
              <a:solidFill>
                <a:schemeClr val="lt1"/>
              </a:solidFill>
              <a:latin typeface="Arial"/>
              <a:ea typeface="Arial"/>
              <a:cs typeface="Arial"/>
              <a:sym typeface="Arial"/>
            </a:endParaRPr>
          </a:p>
        </p:txBody>
      </p:sp>
      <p:sp>
        <p:nvSpPr>
          <p:cNvPr id="276" name="Google Shape;276;p19"/>
          <p:cNvSpPr/>
          <p:nvPr/>
        </p:nvSpPr>
        <p:spPr>
          <a:xfrm>
            <a:off x="3219450" y="653344"/>
            <a:ext cx="5384800" cy="330072"/>
          </a:xfrm>
          <a:prstGeom prst="rect">
            <a:avLst/>
          </a:prstGeom>
          <a:noFill/>
          <a:ln>
            <a:noFill/>
          </a:ln>
        </p:spPr>
        <p:txBody>
          <a:bodyPr anchorCtr="0" anchor="t" bIns="72000" lIns="0" spcFirstLastPara="1" rIns="0" wrap="square" tIns="72000">
            <a:noAutofit/>
          </a:bodyPr>
          <a:lstStyle/>
          <a:p>
            <a:pPr indent="0" lvl="0" marL="0" marR="0" rtl="0" algn="r">
              <a:spcBef>
                <a:spcPts val="0"/>
              </a:spcBef>
              <a:spcAft>
                <a:spcPts val="0"/>
              </a:spcAft>
              <a:buNone/>
            </a:pPr>
            <a:r>
              <a:rPr b="1" lang="en-GB" sz="1200">
                <a:solidFill>
                  <a:schemeClr val="lt1"/>
                </a:solidFill>
                <a:latin typeface="Arial"/>
                <a:ea typeface="Arial"/>
                <a:cs typeface="Arial"/>
                <a:sym typeface="Arial"/>
              </a:rPr>
              <a:t>Punctuation, Grammar and Vocabulary Focus – Mixed Skills </a:t>
            </a:r>
            <a:endParaRPr/>
          </a:p>
        </p:txBody>
      </p:sp>
      <p:pic>
        <p:nvPicPr>
          <p:cNvPr id="277" name="Google Shape;277;p19"/>
          <p:cNvPicPr preferRelativeResize="0"/>
          <p:nvPr/>
        </p:nvPicPr>
        <p:blipFill rotWithShape="1">
          <a:blip r:embed="rId3">
            <a:alphaModFix/>
          </a:blip>
          <a:srcRect b="1791" l="0" r="0" t="0"/>
          <a:stretch/>
        </p:blipFill>
        <p:spPr>
          <a:xfrm>
            <a:off x="792164" y="1301584"/>
            <a:ext cx="2970212" cy="2089316"/>
          </a:xfrm>
          <a:prstGeom prst="rect">
            <a:avLst/>
          </a:prstGeom>
          <a:noFill/>
          <a:ln>
            <a:noFill/>
          </a:ln>
        </p:spPr>
      </p:pic>
      <p:sp>
        <p:nvSpPr>
          <p:cNvPr id="278" name="Google Shape;278;p19"/>
          <p:cNvSpPr/>
          <p:nvPr/>
        </p:nvSpPr>
        <p:spPr>
          <a:xfrm>
            <a:off x="3990974" y="1787796"/>
            <a:ext cx="4360863" cy="772107"/>
          </a:xfrm>
          <a:prstGeom prst="rect">
            <a:avLst/>
          </a:prstGeom>
          <a:noFill/>
          <a:ln>
            <a:noFill/>
          </a:ln>
        </p:spPr>
        <p:txBody>
          <a:bodyPr anchorCtr="0" anchor="ctr" bIns="108000" lIns="108000" spcFirstLastPara="1" rIns="108000" wrap="square" tIns="108000">
            <a:noAutofit/>
          </a:bodyPr>
          <a:lstStyle/>
          <a:p>
            <a:pPr indent="0" lvl="0" marL="0" marR="0" rtl="0" algn="ctr">
              <a:spcBef>
                <a:spcPts val="0"/>
              </a:spcBef>
              <a:spcAft>
                <a:spcPts val="0"/>
              </a:spcAft>
              <a:buNone/>
            </a:pPr>
            <a:r>
              <a:rPr lang="en-GB" sz="1800">
                <a:solidFill>
                  <a:schemeClr val="dk1"/>
                </a:solidFill>
                <a:latin typeface="Arial"/>
                <a:ea typeface="Arial"/>
                <a:cs typeface="Arial"/>
                <a:sym typeface="Arial"/>
              </a:rPr>
              <a:t>Here’s an example of what you could have </a:t>
            </a:r>
            <a:r>
              <a:rPr b="1" lang="en-GB" sz="1800">
                <a:solidFill>
                  <a:schemeClr val="dk1"/>
                </a:solidFill>
                <a:latin typeface="Arial"/>
                <a:ea typeface="Arial"/>
                <a:cs typeface="Arial"/>
                <a:sym typeface="Arial"/>
              </a:rPr>
              <a:t>thought</a:t>
            </a:r>
            <a:r>
              <a:rPr lang="en-GB" sz="1800">
                <a:solidFill>
                  <a:schemeClr val="dk1"/>
                </a:solidFill>
                <a:latin typeface="Arial"/>
                <a:ea typeface="Arial"/>
                <a:cs typeface="Arial"/>
                <a:sym typeface="Arial"/>
              </a:rPr>
              <a:t> and </a:t>
            </a:r>
            <a:r>
              <a:rPr b="1" lang="en-GB" sz="1800">
                <a:solidFill>
                  <a:schemeClr val="dk1"/>
                </a:solidFill>
                <a:latin typeface="Arial"/>
                <a:ea typeface="Arial"/>
                <a:cs typeface="Arial"/>
                <a:sym typeface="Arial"/>
              </a:rPr>
              <a:t>written</a:t>
            </a:r>
            <a:r>
              <a:rPr lang="en-GB" sz="1800">
                <a:solidFill>
                  <a:schemeClr val="dk1"/>
                </a:solidFill>
                <a:latin typeface="Arial"/>
                <a:ea typeface="Arial"/>
                <a:cs typeface="Arial"/>
                <a:sym typeface="Arial"/>
              </a:rPr>
              <a:t>:</a:t>
            </a:r>
            <a:endParaRPr/>
          </a:p>
        </p:txBody>
      </p:sp>
      <p:sp>
        <p:nvSpPr>
          <p:cNvPr id="279" name="Google Shape;279;p19"/>
          <p:cNvSpPr/>
          <p:nvPr/>
        </p:nvSpPr>
        <p:spPr>
          <a:xfrm>
            <a:off x="792163" y="5563272"/>
            <a:ext cx="7570787" cy="495108"/>
          </a:xfrm>
          <a:prstGeom prst="rect">
            <a:avLst/>
          </a:prstGeom>
          <a:noFill/>
          <a:ln>
            <a:noFill/>
          </a:ln>
        </p:spPr>
        <p:txBody>
          <a:bodyPr anchorCtr="0" anchor="ctr" bIns="108000" lIns="108000" spcFirstLastPara="1" rIns="108000" wrap="square" tIns="108000">
            <a:noAutofit/>
          </a:bodyPr>
          <a:lstStyle/>
          <a:p>
            <a:pPr indent="0" lvl="0" marL="0" marR="0" rtl="0" algn="ctr">
              <a:spcBef>
                <a:spcPts val="0"/>
              </a:spcBef>
              <a:spcAft>
                <a:spcPts val="0"/>
              </a:spcAft>
              <a:buNone/>
            </a:pPr>
            <a:r>
              <a:rPr lang="en-GB" sz="1800">
                <a:solidFill>
                  <a:schemeClr val="dk1"/>
                </a:solidFill>
                <a:latin typeface="Arial"/>
                <a:ea typeface="Arial"/>
                <a:cs typeface="Arial"/>
                <a:sym typeface="Arial"/>
              </a:rPr>
              <a:t>Share your writing with a partner, your group or your whole class. </a:t>
            </a:r>
            <a:endParaRPr/>
          </a:p>
        </p:txBody>
      </p:sp>
      <p:sp>
        <p:nvSpPr>
          <p:cNvPr id="280" name="Google Shape;280;p19"/>
          <p:cNvSpPr/>
          <p:nvPr/>
        </p:nvSpPr>
        <p:spPr>
          <a:xfrm>
            <a:off x="3337717" y="1032816"/>
            <a:ext cx="5667376" cy="994306"/>
          </a:xfrm>
          <a:prstGeom prst="roundRect">
            <a:avLst>
              <a:gd fmla="val 9641" name="adj"/>
            </a:avLst>
          </a:prstGeom>
          <a:noFill/>
          <a:ln>
            <a:noFill/>
          </a:ln>
        </p:spPr>
        <p:txBody>
          <a:bodyPr anchorCtr="1" anchor="ctr" bIns="252000" lIns="252000" spcFirstLastPara="1" rIns="252000" wrap="square" tIns="252000">
            <a:noAutofit/>
          </a:bodyPr>
          <a:lstStyle/>
          <a:p>
            <a:pPr indent="0" lvl="0" marL="0" marR="0" rtl="0" algn="l">
              <a:lnSpc>
                <a:spcPct val="90000"/>
              </a:lnSpc>
              <a:spcBef>
                <a:spcPts val="0"/>
              </a:spcBef>
              <a:spcAft>
                <a:spcPts val="0"/>
              </a:spcAft>
              <a:buClr>
                <a:srgbClr val="1C1C1C"/>
              </a:buClr>
              <a:buSzPts val="3200"/>
              <a:buFont typeface="Arial"/>
              <a:buNone/>
            </a:pPr>
            <a:r>
              <a:rPr b="1" lang="en-GB" sz="3200">
                <a:solidFill>
                  <a:srgbClr val="1C1C1C"/>
                </a:solidFill>
                <a:latin typeface="Arial"/>
                <a:ea typeface="Arial"/>
                <a:cs typeface="Arial"/>
                <a:sym typeface="Arial"/>
              </a:rPr>
              <a:t>Think &amp; Write - Answers</a:t>
            </a:r>
            <a:endParaRPr/>
          </a:p>
        </p:txBody>
      </p:sp>
      <p:sp>
        <p:nvSpPr>
          <p:cNvPr id="281" name="Google Shape;281;p19"/>
          <p:cNvSpPr/>
          <p:nvPr/>
        </p:nvSpPr>
        <p:spPr>
          <a:xfrm>
            <a:off x="786606" y="4506701"/>
            <a:ext cx="7570787" cy="495108"/>
          </a:xfrm>
          <a:prstGeom prst="rect">
            <a:avLst/>
          </a:prstGeom>
          <a:noFill/>
          <a:ln>
            <a:noFill/>
          </a:ln>
        </p:spPr>
        <p:txBody>
          <a:bodyPr anchorCtr="0" anchor="ctr" bIns="108000" lIns="108000" spcFirstLastPara="1" rIns="108000" wrap="square" tIns="108000">
            <a:no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The </a:t>
            </a:r>
            <a:r>
              <a:rPr b="1" lang="en-GB" sz="1800">
                <a:solidFill>
                  <a:schemeClr val="dk1"/>
                </a:solidFill>
                <a:latin typeface="Arial"/>
                <a:ea typeface="Arial"/>
                <a:cs typeface="Arial"/>
                <a:sym typeface="Arial"/>
              </a:rPr>
              <a:t>butterfly’s wings </a:t>
            </a:r>
            <a:r>
              <a:rPr lang="en-GB" sz="1800">
                <a:solidFill>
                  <a:schemeClr val="dk1"/>
                </a:solidFill>
                <a:latin typeface="Arial"/>
                <a:ea typeface="Arial"/>
                <a:cs typeface="Arial"/>
                <a:sym typeface="Arial"/>
              </a:rPr>
              <a:t>were covered in many beautiful patterns. </a:t>
            </a:r>
            <a:endParaRPr/>
          </a:p>
        </p:txBody>
      </p:sp>
      <p:sp>
        <p:nvSpPr>
          <p:cNvPr id="282" name="Google Shape;282;p19"/>
          <p:cNvSpPr/>
          <p:nvPr/>
        </p:nvSpPr>
        <p:spPr>
          <a:xfrm>
            <a:off x="786606" y="5001808"/>
            <a:ext cx="7570787" cy="495108"/>
          </a:xfrm>
          <a:prstGeom prst="rect">
            <a:avLst/>
          </a:prstGeom>
          <a:noFill/>
          <a:ln>
            <a:noFill/>
          </a:ln>
        </p:spPr>
        <p:txBody>
          <a:bodyPr anchorCtr="0" anchor="ctr" bIns="108000" lIns="108000" spcFirstLastPara="1" rIns="108000" wrap="square" tIns="108000">
            <a:noAutofit/>
          </a:bodyPr>
          <a:lstStyle/>
          <a:p>
            <a:pPr indent="0" lvl="0" marL="0" marR="0" rtl="0" algn="l">
              <a:spcBef>
                <a:spcPts val="0"/>
              </a:spcBef>
              <a:spcAft>
                <a:spcPts val="0"/>
              </a:spcAft>
              <a:buNone/>
            </a:pPr>
            <a:r>
              <a:rPr b="1" lang="en-GB" sz="1800">
                <a:solidFill>
                  <a:schemeClr val="dk1"/>
                </a:solidFill>
                <a:latin typeface="Arial"/>
                <a:ea typeface="Arial"/>
                <a:cs typeface="Arial"/>
                <a:sym typeface="Arial"/>
              </a:rPr>
              <a:t>Did you know </a:t>
            </a:r>
            <a:r>
              <a:rPr lang="en-GB" sz="1800">
                <a:solidFill>
                  <a:schemeClr val="dk1"/>
                </a:solidFill>
                <a:latin typeface="Arial"/>
                <a:ea typeface="Arial"/>
                <a:cs typeface="Arial"/>
                <a:sym typeface="Arial"/>
              </a:rPr>
              <a:t>that she used to be a caterpillar?</a:t>
            </a:r>
            <a:endParaRPr/>
          </a:p>
        </p:txBody>
      </p:sp>
      <p:sp>
        <p:nvSpPr>
          <p:cNvPr id="283" name="Google Shape;283;p19"/>
          <p:cNvSpPr/>
          <p:nvPr/>
        </p:nvSpPr>
        <p:spPr>
          <a:xfrm>
            <a:off x="786606" y="3532718"/>
            <a:ext cx="7570787" cy="495108"/>
          </a:xfrm>
          <a:prstGeom prst="rect">
            <a:avLst/>
          </a:prstGeom>
          <a:noFill/>
          <a:ln>
            <a:noFill/>
          </a:ln>
        </p:spPr>
        <p:txBody>
          <a:bodyPr anchorCtr="0" anchor="ctr" bIns="108000" lIns="108000" spcFirstLastPara="1" rIns="108000" wrap="square" tIns="108000">
            <a:no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The </a:t>
            </a:r>
            <a:r>
              <a:rPr b="1" lang="en-GB" sz="1800">
                <a:solidFill>
                  <a:schemeClr val="dk1"/>
                </a:solidFill>
                <a:latin typeface="Arial"/>
                <a:ea typeface="Arial"/>
                <a:cs typeface="Arial"/>
                <a:sym typeface="Arial"/>
              </a:rPr>
              <a:t>stunning and colourful butterfly </a:t>
            </a:r>
            <a:r>
              <a:rPr lang="en-GB" sz="1800">
                <a:solidFill>
                  <a:schemeClr val="dk1"/>
                </a:solidFill>
                <a:latin typeface="Arial"/>
                <a:ea typeface="Arial"/>
                <a:cs typeface="Arial"/>
                <a:sym typeface="Arial"/>
              </a:rPr>
              <a:t>floated down onto a flower.</a:t>
            </a:r>
            <a:endParaRPr/>
          </a:p>
        </p:txBody>
      </p:sp>
      <p:sp>
        <p:nvSpPr>
          <p:cNvPr id="284" name="Google Shape;284;p19"/>
          <p:cNvSpPr/>
          <p:nvPr/>
        </p:nvSpPr>
        <p:spPr>
          <a:xfrm>
            <a:off x="786606" y="4037514"/>
            <a:ext cx="7570787" cy="495108"/>
          </a:xfrm>
          <a:prstGeom prst="rect">
            <a:avLst/>
          </a:prstGeom>
          <a:noFill/>
          <a:ln>
            <a:noFill/>
          </a:ln>
        </p:spPr>
        <p:txBody>
          <a:bodyPr anchorCtr="0" anchor="ctr" bIns="108000" lIns="108000" spcFirstLastPara="1" rIns="108000" wrap="square" tIns="108000">
            <a:no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She </a:t>
            </a:r>
            <a:r>
              <a:rPr b="1" lang="en-GB" sz="1800">
                <a:solidFill>
                  <a:schemeClr val="dk1"/>
                </a:solidFill>
                <a:latin typeface="Arial"/>
                <a:ea typeface="Arial"/>
                <a:cs typeface="Arial"/>
                <a:sym typeface="Arial"/>
              </a:rPr>
              <a:t>was using </a:t>
            </a:r>
            <a:r>
              <a:rPr lang="en-GB" sz="1800">
                <a:solidFill>
                  <a:schemeClr val="dk1"/>
                </a:solidFill>
                <a:latin typeface="Arial"/>
                <a:ea typeface="Arial"/>
                <a:cs typeface="Arial"/>
                <a:sym typeface="Arial"/>
              </a:rPr>
              <a:t>her antennae to sense all around her.</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250"/>
                                        <p:tgtEl>
                                          <p:spTgt spid="2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250"/>
                                        <p:tgtEl>
                                          <p:spTgt spid="2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250"/>
                                        <p:tgtEl>
                                          <p:spTgt spid="2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250"/>
                                        <p:tgtEl>
                                          <p:spTgt spid="2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250"/>
                                        <p:tgtEl>
                                          <p:spTgt spid="2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8" name="Shape 288"/>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 name="Shape 36"/>
        <p:cNvGrpSpPr/>
        <p:nvPr/>
      </p:nvGrpSpPr>
      <p:grpSpPr>
        <a:xfrm>
          <a:off x="0" y="0"/>
          <a:ext cx="0" cy="0"/>
          <a:chOff x="0" y="0"/>
          <a:chExt cx="0" cy="0"/>
        </a:xfrm>
      </p:grpSpPr>
      <p:sp>
        <p:nvSpPr>
          <p:cNvPr id="37" name="Google Shape;37;p8"/>
          <p:cNvSpPr/>
          <p:nvPr/>
        </p:nvSpPr>
        <p:spPr>
          <a:xfrm>
            <a:off x="1089625" y="604302"/>
            <a:ext cx="445680" cy="421568"/>
          </a:xfrm>
          <a:prstGeom prst="flowChartDelay">
            <a:avLst/>
          </a:prstGeom>
          <a:solidFill>
            <a:srgbClr val="E5007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8" name="Google Shape;38;p8"/>
          <p:cNvSpPr/>
          <p:nvPr/>
        </p:nvSpPr>
        <p:spPr>
          <a:xfrm>
            <a:off x="473674" y="604302"/>
            <a:ext cx="682026" cy="422405"/>
          </a:xfrm>
          <a:prstGeom prst="rect">
            <a:avLst/>
          </a:prstGeom>
          <a:solidFill>
            <a:srgbClr val="E5007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9" name="Google Shape;39;p8"/>
          <p:cNvSpPr/>
          <p:nvPr/>
        </p:nvSpPr>
        <p:spPr>
          <a:xfrm flipH="1">
            <a:off x="4572000" y="604302"/>
            <a:ext cx="445680" cy="421568"/>
          </a:xfrm>
          <a:prstGeom prst="flowChartDelay">
            <a:avLst/>
          </a:prstGeom>
          <a:solidFill>
            <a:srgbClr val="E5007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40" name="Google Shape;40;p8"/>
          <p:cNvSpPr/>
          <p:nvPr/>
        </p:nvSpPr>
        <p:spPr>
          <a:xfrm>
            <a:off x="4965700" y="604302"/>
            <a:ext cx="3689350" cy="422405"/>
          </a:xfrm>
          <a:prstGeom prst="rect">
            <a:avLst/>
          </a:prstGeom>
          <a:solidFill>
            <a:srgbClr val="E5007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41" name="Google Shape;41;p8"/>
          <p:cNvSpPr/>
          <p:nvPr>
            <p:ph type="title"/>
          </p:nvPr>
        </p:nvSpPr>
        <p:spPr>
          <a:xfrm>
            <a:off x="457198" y="1032305"/>
            <a:ext cx="8220075" cy="994306"/>
          </a:xfrm>
          <a:prstGeom prst="roundRect">
            <a:avLst>
              <a:gd fmla="val 9641"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3600"/>
              <a:buFont typeface="Arial"/>
              <a:buNone/>
            </a:pPr>
            <a:r>
              <a:rPr lang="en-GB" sz="3600">
                <a:latin typeface="Arial"/>
                <a:ea typeface="Arial"/>
                <a:cs typeface="Arial"/>
                <a:sym typeface="Arial"/>
              </a:rPr>
              <a:t>Word Scramble Puzzle</a:t>
            </a:r>
            <a:endParaRPr sz="3600"/>
          </a:p>
        </p:txBody>
      </p:sp>
      <p:sp>
        <p:nvSpPr>
          <p:cNvPr id="42" name="Google Shape;42;p8"/>
          <p:cNvSpPr/>
          <p:nvPr/>
        </p:nvSpPr>
        <p:spPr>
          <a:xfrm>
            <a:off x="622128" y="598703"/>
            <a:ext cx="702447" cy="422405"/>
          </a:xfrm>
          <a:prstGeom prst="rect">
            <a:avLst/>
          </a:prstGeom>
          <a:noFill/>
          <a:ln>
            <a:noFill/>
          </a:ln>
        </p:spPr>
        <p:txBody>
          <a:bodyPr anchorCtr="0" anchor="t" bIns="72000" lIns="0" spcFirstLastPara="1" rIns="0" wrap="square" tIns="72000">
            <a:noAutofit/>
          </a:bodyPr>
          <a:lstStyle/>
          <a:p>
            <a:pPr indent="0" lvl="0" marL="0" marR="0" rtl="0" algn="l">
              <a:spcBef>
                <a:spcPts val="0"/>
              </a:spcBef>
              <a:spcAft>
                <a:spcPts val="0"/>
              </a:spcAft>
              <a:buNone/>
            </a:pPr>
            <a:r>
              <a:rPr b="1" i="0" lang="en-GB" sz="1800" u="none" cap="none" strike="noStrike">
                <a:solidFill>
                  <a:schemeClr val="lt1"/>
                </a:solidFill>
                <a:latin typeface="Arial"/>
                <a:ea typeface="Arial"/>
                <a:cs typeface="Arial"/>
                <a:sym typeface="Arial"/>
              </a:rPr>
              <a:t>Day 1</a:t>
            </a:r>
            <a:endParaRPr sz="1800">
              <a:solidFill>
                <a:schemeClr val="lt1"/>
              </a:solidFill>
              <a:latin typeface="Arial"/>
              <a:ea typeface="Arial"/>
              <a:cs typeface="Arial"/>
              <a:sym typeface="Arial"/>
            </a:endParaRPr>
          </a:p>
        </p:txBody>
      </p:sp>
      <p:sp>
        <p:nvSpPr>
          <p:cNvPr id="43" name="Google Shape;43;p8"/>
          <p:cNvSpPr/>
          <p:nvPr/>
        </p:nvSpPr>
        <p:spPr>
          <a:xfrm>
            <a:off x="1089625" y="1904145"/>
            <a:ext cx="3260853" cy="1049106"/>
          </a:xfrm>
          <a:prstGeom prst="rect">
            <a:avLst/>
          </a:prstGeom>
          <a:noFill/>
          <a:ln>
            <a:noFill/>
          </a:ln>
        </p:spPr>
        <p:txBody>
          <a:bodyPr anchorCtr="0" anchor="ctr" bIns="108000" lIns="108000" spcFirstLastPara="1" rIns="108000" wrap="square" tIns="108000">
            <a:no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Unscramble these words that all contain a /r/ sound made with a ‘wr’.</a:t>
            </a:r>
            <a:endParaRPr/>
          </a:p>
        </p:txBody>
      </p:sp>
      <p:sp>
        <p:nvSpPr>
          <p:cNvPr id="44" name="Google Shape;44;p8"/>
          <p:cNvSpPr/>
          <p:nvPr/>
        </p:nvSpPr>
        <p:spPr>
          <a:xfrm>
            <a:off x="4572000" y="653344"/>
            <a:ext cx="4032250" cy="330072"/>
          </a:xfrm>
          <a:prstGeom prst="rect">
            <a:avLst/>
          </a:prstGeom>
          <a:noFill/>
          <a:ln>
            <a:noFill/>
          </a:ln>
        </p:spPr>
        <p:txBody>
          <a:bodyPr anchorCtr="0" anchor="t" bIns="72000" lIns="0" spcFirstLastPara="1" rIns="0" wrap="square" tIns="72000">
            <a:noAutofit/>
          </a:bodyPr>
          <a:lstStyle/>
          <a:p>
            <a:pPr indent="0" lvl="0" marL="0" marR="0" rtl="0" algn="r">
              <a:spcBef>
                <a:spcPts val="0"/>
              </a:spcBef>
              <a:spcAft>
                <a:spcPts val="0"/>
              </a:spcAft>
              <a:buNone/>
            </a:pPr>
            <a:r>
              <a:rPr b="1" lang="en-GB" sz="1200">
                <a:solidFill>
                  <a:schemeClr val="lt1"/>
                </a:solidFill>
                <a:latin typeface="Arial"/>
                <a:ea typeface="Arial"/>
                <a:cs typeface="Arial"/>
                <a:sym typeface="Arial"/>
              </a:rPr>
              <a:t>Spelling Focus – S17: Words with the /r/ sound spelt ‘wr’</a:t>
            </a:r>
            <a:endParaRPr/>
          </a:p>
        </p:txBody>
      </p:sp>
      <p:graphicFrame>
        <p:nvGraphicFramePr>
          <p:cNvPr id="45" name="Google Shape;45;p8"/>
          <p:cNvGraphicFramePr/>
          <p:nvPr/>
        </p:nvGraphicFramePr>
        <p:xfrm>
          <a:off x="1131835" y="3086060"/>
          <a:ext cx="3000000" cy="3000000"/>
        </p:xfrm>
        <a:graphic>
          <a:graphicData uri="http://schemas.openxmlformats.org/drawingml/2006/table">
            <a:tbl>
              <a:tblPr bandRow="1" firstRow="1">
                <a:noFill/>
                <a:tableStyleId>{DA5041C6-51D9-4E4D-874A-C7700294E236}</a:tableStyleId>
              </a:tblPr>
              <a:tblGrid>
                <a:gridCol w="453775"/>
                <a:gridCol w="453775"/>
                <a:gridCol w="453775"/>
                <a:gridCol w="453775"/>
                <a:gridCol w="453775"/>
                <a:gridCol w="453775"/>
                <a:gridCol w="453775"/>
              </a:tblGrid>
              <a:tr h="397650">
                <a:tc>
                  <a:txBody>
                    <a:bodyPr/>
                    <a:lstStyle/>
                    <a:p>
                      <a:pPr indent="0" lvl="0" marL="0" marR="0" rtl="0" algn="ctr">
                        <a:spcBef>
                          <a:spcPts val="0"/>
                        </a:spcBef>
                        <a:spcAft>
                          <a:spcPts val="0"/>
                        </a:spcAft>
                        <a:buNone/>
                      </a:pPr>
                      <a:r>
                        <a:rPr b="1" lang="en-GB" sz="1900" u="none" cap="none" strike="noStrike">
                          <a:solidFill>
                            <a:schemeClr val="dk1"/>
                          </a:solidFill>
                        </a:rPr>
                        <a:t>r</a:t>
                      </a:r>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EBCD9"/>
                    </a:solidFill>
                  </a:tcPr>
                </a:tc>
                <a:tc>
                  <a:txBody>
                    <a:bodyPr/>
                    <a:lstStyle/>
                    <a:p>
                      <a:pPr indent="0" lvl="0" marL="0" marR="0" rtl="0" algn="ctr">
                        <a:spcBef>
                          <a:spcPts val="0"/>
                        </a:spcBef>
                        <a:spcAft>
                          <a:spcPts val="0"/>
                        </a:spcAft>
                        <a:buNone/>
                      </a:pPr>
                      <a:r>
                        <a:rPr b="1" lang="en-GB" sz="1900" u="none" cap="none" strike="noStrike">
                          <a:solidFill>
                            <a:schemeClr val="dk1"/>
                          </a:solidFill>
                        </a:rPr>
                        <a:t>i</a:t>
                      </a:r>
                      <a:endParaRPr b="1" sz="1900" u="none" cap="none" strike="noStrike">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EBCD9"/>
                    </a:solidFill>
                  </a:tcPr>
                </a:tc>
                <a:tc>
                  <a:txBody>
                    <a:bodyPr/>
                    <a:lstStyle/>
                    <a:p>
                      <a:pPr indent="0" lvl="0" marL="0" marR="0" rtl="0" algn="ctr">
                        <a:spcBef>
                          <a:spcPts val="0"/>
                        </a:spcBef>
                        <a:spcAft>
                          <a:spcPts val="0"/>
                        </a:spcAft>
                        <a:buNone/>
                      </a:pPr>
                      <a:r>
                        <a:rPr b="1" lang="en-GB" sz="1900" u="none" cap="none" strike="noStrike">
                          <a:solidFill>
                            <a:schemeClr val="dk1"/>
                          </a:solidFill>
                        </a:rPr>
                        <a:t>t</a:t>
                      </a:r>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EBCD9"/>
                    </a:solidFill>
                  </a:tcPr>
                </a:tc>
                <a:tc>
                  <a:txBody>
                    <a:bodyPr/>
                    <a:lstStyle/>
                    <a:p>
                      <a:pPr indent="0" lvl="0" marL="0" marR="0" rtl="0" algn="ctr">
                        <a:spcBef>
                          <a:spcPts val="0"/>
                        </a:spcBef>
                        <a:spcAft>
                          <a:spcPts val="0"/>
                        </a:spcAft>
                        <a:buNone/>
                      </a:pPr>
                      <a:r>
                        <a:rPr b="1" lang="en-GB" sz="1900" u="none" cap="none" strike="noStrike">
                          <a:solidFill>
                            <a:schemeClr val="dk1"/>
                          </a:solidFill>
                        </a:rPr>
                        <a:t>w</a:t>
                      </a:r>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EBCD9"/>
                    </a:solidFill>
                  </a:tcPr>
                </a:tc>
                <a:tc>
                  <a:txBody>
                    <a:bodyPr/>
                    <a:lstStyle/>
                    <a:p>
                      <a:pPr indent="0" lvl="0" marL="0" marR="0" rtl="0" algn="ctr">
                        <a:spcBef>
                          <a:spcPts val="0"/>
                        </a:spcBef>
                        <a:spcAft>
                          <a:spcPts val="0"/>
                        </a:spcAft>
                        <a:buNone/>
                      </a:pPr>
                      <a:r>
                        <a:rPr b="1" lang="en-GB" sz="1900" u="none" cap="none" strike="noStrike">
                          <a:solidFill>
                            <a:schemeClr val="dk1"/>
                          </a:solidFill>
                        </a:rPr>
                        <a:t>s</a:t>
                      </a:r>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EBCD9"/>
                    </a:solidFill>
                  </a:tcPr>
                </a:tc>
                <a:tc>
                  <a:txBody>
                    <a:bodyPr/>
                    <a:lstStyle/>
                    <a:p>
                      <a:pPr indent="0" lvl="0" marL="0" marR="0" rtl="0" algn="ctr">
                        <a:spcBef>
                          <a:spcPts val="0"/>
                        </a:spcBef>
                        <a:spcAft>
                          <a:spcPts val="0"/>
                        </a:spcAft>
                        <a:buNone/>
                      </a:pPr>
                      <a:r>
                        <a:t/>
                      </a:r>
                      <a:endParaRPr b="1" sz="1900" u="none" cap="none" strike="noStrike">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1900" u="none" cap="none" strike="noStrike">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224950">
                <a:tc>
                  <a:txBody>
                    <a:bodyPr/>
                    <a:lstStyle/>
                    <a:p>
                      <a:pPr indent="0" lvl="0" marL="0" marR="0" rtl="0" algn="ctr">
                        <a:spcBef>
                          <a:spcPts val="0"/>
                        </a:spcBef>
                        <a:spcAft>
                          <a:spcPts val="0"/>
                        </a:spcAft>
                        <a:buNone/>
                      </a:pPr>
                      <a:r>
                        <a:t/>
                      </a:r>
                      <a:endParaRPr b="1" sz="800" u="none" cap="none" strike="noStrike">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u="none" cap="none" strike="noStrike">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u="none" cap="none" strike="noStrike">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u="none" cap="none" strike="noStrike">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u="none" cap="none" strike="noStrike">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u="none" cap="none" strike="noStrike">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u="none" cap="none" strike="noStrike">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397650">
                <a:tc>
                  <a:txBody>
                    <a:bodyPr/>
                    <a:lstStyle/>
                    <a:p>
                      <a:pPr indent="0" lvl="0" marL="0" marR="0" rtl="0" algn="ctr">
                        <a:spcBef>
                          <a:spcPts val="0"/>
                        </a:spcBef>
                        <a:spcAft>
                          <a:spcPts val="0"/>
                        </a:spcAft>
                        <a:buNone/>
                      </a:pPr>
                      <a:r>
                        <a:rPr b="1" lang="en-GB" sz="1900" u="none" cap="none" strike="noStrike">
                          <a:solidFill>
                            <a:schemeClr val="dk1"/>
                          </a:solidFill>
                        </a:rPr>
                        <a:t>r</a:t>
                      </a:r>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5D7E8"/>
                    </a:solidFill>
                  </a:tcPr>
                </a:tc>
                <a:tc>
                  <a:txBody>
                    <a:bodyPr/>
                    <a:lstStyle/>
                    <a:p>
                      <a:pPr indent="0" lvl="0" marL="0" marR="0" rtl="0" algn="ctr">
                        <a:spcBef>
                          <a:spcPts val="0"/>
                        </a:spcBef>
                        <a:spcAft>
                          <a:spcPts val="0"/>
                        </a:spcAft>
                        <a:buNone/>
                      </a:pPr>
                      <a:r>
                        <a:rPr b="1" lang="en-GB" sz="1900" u="none" cap="none" strike="noStrike">
                          <a:solidFill>
                            <a:schemeClr val="dk1"/>
                          </a:solidFill>
                        </a:rPr>
                        <a:t>o</a:t>
                      </a:r>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5D7E8"/>
                    </a:solidFill>
                  </a:tcPr>
                </a:tc>
                <a:tc>
                  <a:txBody>
                    <a:bodyPr/>
                    <a:lstStyle/>
                    <a:p>
                      <a:pPr indent="0" lvl="0" marL="0" marR="0" rtl="0" algn="ctr">
                        <a:spcBef>
                          <a:spcPts val="0"/>
                        </a:spcBef>
                        <a:spcAft>
                          <a:spcPts val="0"/>
                        </a:spcAft>
                        <a:buNone/>
                      </a:pPr>
                      <a:r>
                        <a:rPr b="1" lang="en-GB" sz="1900" u="none" cap="none" strike="noStrike">
                          <a:solidFill>
                            <a:schemeClr val="dk1"/>
                          </a:solidFill>
                        </a:rPr>
                        <a:t>g</a:t>
                      </a:r>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5D7E8"/>
                    </a:solidFill>
                  </a:tcPr>
                </a:tc>
                <a:tc>
                  <a:txBody>
                    <a:bodyPr/>
                    <a:lstStyle/>
                    <a:p>
                      <a:pPr indent="0" lvl="0" marL="0" marR="0" rtl="0" algn="ctr">
                        <a:spcBef>
                          <a:spcPts val="0"/>
                        </a:spcBef>
                        <a:spcAft>
                          <a:spcPts val="0"/>
                        </a:spcAft>
                        <a:buNone/>
                      </a:pPr>
                      <a:r>
                        <a:rPr b="1" lang="en-GB" sz="1900" u="none" cap="none" strike="noStrike">
                          <a:solidFill>
                            <a:schemeClr val="dk1"/>
                          </a:solidFill>
                        </a:rPr>
                        <a:t>n</a:t>
                      </a:r>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5D7E8"/>
                    </a:solidFill>
                  </a:tcPr>
                </a:tc>
                <a:tc>
                  <a:txBody>
                    <a:bodyPr/>
                    <a:lstStyle/>
                    <a:p>
                      <a:pPr indent="0" lvl="0" marL="0" marR="0" rtl="0" algn="ctr">
                        <a:spcBef>
                          <a:spcPts val="0"/>
                        </a:spcBef>
                        <a:spcAft>
                          <a:spcPts val="0"/>
                        </a:spcAft>
                        <a:buNone/>
                      </a:pPr>
                      <a:r>
                        <a:rPr b="1" lang="en-GB" sz="1900" u="none" cap="none" strike="noStrike">
                          <a:solidFill>
                            <a:schemeClr val="dk1"/>
                          </a:solidFill>
                        </a:rPr>
                        <a:t>w</a:t>
                      </a:r>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5D7E8"/>
                    </a:solidFill>
                  </a:tcPr>
                </a:tc>
                <a:tc>
                  <a:txBody>
                    <a:bodyPr/>
                    <a:lstStyle/>
                    <a:p>
                      <a:pPr indent="0" lvl="0" marL="0" marR="0" rtl="0" algn="ctr">
                        <a:spcBef>
                          <a:spcPts val="0"/>
                        </a:spcBef>
                        <a:spcAft>
                          <a:spcPts val="0"/>
                        </a:spcAft>
                        <a:buNone/>
                      </a:pPr>
                      <a:r>
                        <a:t/>
                      </a:r>
                      <a:endParaRPr b="1" sz="1900" u="none" cap="none" strike="noStrike">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1900" u="none" cap="none" strike="noStrike">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237600">
                <a:tc>
                  <a:txBody>
                    <a:bodyPr/>
                    <a:lstStyle/>
                    <a:p>
                      <a:pPr indent="0" lvl="0" marL="0" marR="0" rtl="0" algn="ctr">
                        <a:spcBef>
                          <a:spcPts val="0"/>
                        </a:spcBef>
                        <a:spcAft>
                          <a:spcPts val="0"/>
                        </a:spcAft>
                        <a:buNone/>
                      </a:pPr>
                      <a:r>
                        <a:t/>
                      </a:r>
                      <a:endParaRPr b="1" sz="800" u="none" cap="none" strike="noStrike">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u="none" cap="none" strike="noStrike">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u="none" cap="none" strike="noStrike">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u="none" cap="none" strike="noStrike">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u="none" cap="none" strike="noStrike">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u="none" cap="none" strike="noStrike">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u="none" cap="none" strike="noStrike">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397650">
                <a:tc>
                  <a:txBody>
                    <a:bodyPr/>
                    <a:lstStyle/>
                    <a:p>
                      <a:pPr indent="0" lvl="0" marL="0" marR="0" rtl="0" algn="ctr">
                        <a:spcBef>
                          <a:spcPts val="0"/>
                        </a:spcBef>
                        <a:spcAft>
                          <a:spcPts val="0"/>
                        </a:spcAft>
                        <a:buNone/>
                      </a:pPr>
                      <a:r>
                        <a:rPr b="1" lang="en-GB" sz="1900" u="none" cap="none" strike="noStrike">
                          <a:solidFill>
                            <a:schemeClr val="dk1"/>
                          </a:solidFill>
                        </a:rPr>
                        <a:t>r</a:t>
                      </a:r>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EBCD9"/>
                    </a:solidFill>
                  </a:tcPr>
                </a:tc>
                <a:tc>
                  <a:txBody>
                    <a:bodyPr/>
                    <a:lstStyle/>
                    <a:p>
                      <a:pPr indent="0" lvl="0" marL="0" marR="0" rtl="0" algn="ctr">
                        <a:spcBef>
                          <a:spcPts val="0"/>
                        </a:spcBef>
                        <a:spcAft>
                          <a:spcPts val="0"/>
                        </a:spcAft>
                        <a:buNone/>
                      </a:pPr>
                      <a:r>
                        <a:rPr b="1" lang="en-GB" sz="1900" u="none" cap="none" strike="noStrike">
                          <a:solidFill>
                            <a:schemeClr val="dk1"/>
                          </a:solidFill>
                        </a:rPr>
                        <a:t>p</a:t>
                      </a:r>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EBCD9"/>
                    </a:solidFill>
                  </a:tcPr>
                </a:tc>
                <a:tc>
                  <a:txBody>
                    <a:bodyPr/>
                    <a:lstStyle/>
                    <a:p>
                      <a:pPr indent="0" lvl="0" marL="0" marR="0" rtl="0" algn="ctr">
                        <a:spcBef>
                          <a:spcPts val="0"/>
                        </a:spcBef>
                        <a:spcAft>
                          <a:spcPts val="0"/>
                        </a:spcAft>
                        <a:buNone/>
                      </a:pPr>
                      <a:r>
                        <a:rPr b="1" lang="en-GB" sz="1900" u="none" cap="none" strike="noStrike">
                          <a:solidFill>
                            <a:schemeClr val="dk1"/>
                          </a:solidFill>
                        </a:rPr>
                        <a:t>w</a:t>
                      </a:r>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EBCD9"/>
                    </a:solidFill>
                  </a:tcPr>
                </a:tc>
                <a:tc>
                  <a:txBody>
                    <a:bodyPr/>
                    <a:lstStyle/>
                    <a:p>
                      <a:pPr indent="0" lvl="0" marL="0" marR="0" rtl="0" algn="ctr">
                        <a:spcBef>
                          <a:spcPts val="0"/>
                        </a:spcBef>
                        <a:spcAft>
                          <a:spcPts val="0"/>
                        </a:spcAft>
                        <a:buNone/>
                      </a:pPr>
                      <a:r>
                        <a:rPr b="1" lang="en-GB" sz="1900" u="none" cap="none" strike="noStrike">
                          <a:solidFill>
                            <a:schemeClr val="dk1"/>
                          </a:solidFill>
                        </a:rPr>
                        <a:t>a</a:t>
                      </a:r>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EBCD9"/>
                    </a:solidFill>
                  </a:tcPr>
                </a:tc>
                <a:tc>
                  <a:txBody>
                    <a:bodyPr/>
                    <a:lstStyle/>
                    <a:p>
                      <a:pPr indent="0" lvl="0" marL="0" marR="0" rtl="0" algn="ctr">
                        <a:spcBef>
                          <a:spcPts val="0"/>
                        </a:spcBef>
                        <a:spcAft>
                          <a:spcPts val="0"/>
                        </a:spcAft>
                        <a:buNone/>
                      </a:pPr>
                      <a:r>
                        <a:t/>
                      </a:r>
                      <a:endParaRPr b="1" sz="1900" u="none" cap="none" strike="noStrike">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1900" u="none" cap="none" strike="noStrike">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1900" u="none" cap="none" strike="noStrike">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237600">
                <a:tc>
                  <a:txBody>
                    <a:bodyPr/>
                    <a:lstStyle/>
                    <a:p>
                      <a:pPr indent="0" lvl="0" marL="0" marR="0" rtl="0" algn="ctr">
                        <a:spcBef>
                          <a:spcPts val="0"/>
                        </a:spcBef>
                        <a:spcAft>
                          <a:spcPts val="0"/>
                        </a:spcAft>
                        <a:buNone/>
                      </a:pPr>
                      <a:r>
                        <a:t/>
                      </a:r>
                      <a:endParaRPr b="1" sz="800" u="none" cap="none" strike="noStrike">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u="none" cap="none" strike="noStrike">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u="none" cap="none" strike="noStrike">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u="none" cap="none" strike="noStrike">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u="none" cap="none" strike="noStrike">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u="none" cap="none" strike="noStrike">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u="none" cap="none" strike="noStrike">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397650">
                <a:tc>
                  <a:txBody>
                    <a:bodyPr/>
                    <a:lstStyle/>
                    <a:p>
                      <a:pPr indent="0" lvl="0" marL="0" marR="0" rtl="0" algn="ctr">
                        <a:spcBef>
                          <a:spcPts val="0"/>
                        </a:spcBef>
                        <a:spcAft>
                          <a:spcPts val="0"/>
                        </a:spcAft>
                        <a:buNone/>
                      </a:pPr>
                      <a:r>
                        <a:rPr b="1" lang="en-GB" sz="1900" u="none" cap="none" strike="noStrike">
                          <a:solidFill>
                            <a:schemeClr val="dk1"/>
                          </a:solidFill>
                        </a:rPr>
                        <a:t>w</a:t>
                      </a:r>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5D7E8"/>
                    </a:solidFill>
                  </a:tcPr>
                </a:tc>
                <a:tc>
                  <a:txBody>
                    <a:bodyPr/>
                    <a:lstStyle/>
                    <a:p>
                      <a:pPr indent="0" lvl="0" marL="0" marR="0" rtl="0" algn="ctr">
                        <a:spcBef>
                          <a:spcPts val="0"/>
                        </a:spcBef>
                        <a:spcAft>
                          <a:spcPts val="0"/>
                        </a:spcAft>
                        <a:buNone/>
                      </a:pPr>
                      <a:r>
                        <a:rPr b="1" lang="en-GB" sz="1900" u="none" cap="none" strike="noStrike">
                          <a:solidFill>
                            <a:schemeClr val="dk1"/>
                          </a:solidFill>
                        </a:rPr>
                        <a:t>e</a:t>
                      </a:r>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5D7E8"/>
                    </a:solidFill>
                  </a:tcPr>
                </a:tc>
                <a:tc>
                  <a:txBody>
                    <a:bodyPr/>
                    <a:lstStyle/>
                    <a:p>
                      <a:pPr indent="0" lvl="0" marL="0" marR="0" rtl="0" algn="ctr">
                        <a:spcBef>
                          <a:spcPts val="0"/>
                        </a:spcBef>
                        <a:spcAft>
                          <a:spcPts val="0"/>
                        </a:spcAft>
                        <a:buNone/>
                      </a:pPr>
                      <a:r>
                        <a:rPr b="1" lang="en-GB" sz="1900" u="none" cap="none" strike="noStrike">
                          <a:solidFill>
                            <a:schemeClr val="dk1"/>
                          </a:solidFill>
                        </a:rPr>
                        <a:t>r</a:t>
                      </a:r>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5D7E8"/>
                    </a:solidFill>
                  </a:tcPr>
                </a:tc>
                <a:tc>
                  <a:txBody>
                    <a:bodyPr/>
                    <a:lstStyle/>
                    <a:p>
                      <a:pPr indent="0" lvl="0" marL="0" marR="0" rtl="0" algn="ctr">
                        <a:spcBef>
                          <a:spcPts val="0"/>
                        </a:spcBef>
                        <a:spcAft>
                          <a:spcPts val="0"/>
                        </a:spcAft>
                        <a:buNone/>
                      </a:pPr>
                      <a:r>
                        <a:rPr b="1" lang="en-GB" sz="1900" u="none" cap="none" strike="noStrike">
                          <a:solidFill>
                            <a:schemeClr val="dk1"/>
                          </a:solidFill>
                        </a:rPr>
                        <a:t>e</a:t>
                      </a:r>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5D7E8"/>
                    </a:solidFill>
                  </a:tcPr>
                </a:tc>
                <a:tc>
                  <a:txBody>
                    <a:bodyPr/>
                    <a:lstStyle/>
                    <a:p>
                      <a:pPr indent="0" lvl="0" marL="0" marR="0" rtl="0" algn="ctr">
                        <a:spcBef>
                          <a:spcPts val="0"/>
                        </a:spcBef>
                        <a:spcAft>
                          <a:spcPts val="0"/>
                        </a:spcAft>
                        <a:buNone/>
                      </a:pPr>
                      <a:r>
                        <a:rPr b="1" lang="en-GB" sz="1900" u="none" cap="none" strike="noStrike">
                          <a:solidFill>
                            <a:schemeClr val="dk1"/>
                          </a:solidFill>
                        </a:rPr>
                        <a:t>l</a:t>
                      </a:r>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5D7E8"/>
                    </a:solidFill>
                  </a:tcPr>
                </a:tc>
                <a:tc>
                  <a:txBody>
                    <a:bodyPr/>
                    <a:lstStyle/>
                    <a:p>
                      <a:pPr indent="0" lvl="0" marL="0" marR="0" rtl="0" algn="ctr">
                        <a:spcBef>
                          <a:spcPts val="0"/>
                        </a:spcBef>
                        <a:spcAft>
                          <a:spcPts val="0"/>
                        </a:spcAft>
                        <a:buNone/>
                      </a:pPr>
                      <a:r>
                        <a:rPr b="1" lang="en-GB" sz="1900" u="none" cap="none" strike="noStrike">
                          <a:solidFill>
                            <a:schemeClr val="dk1"/>
                          </a:solidFill>
                        </a:rPr>
                        <a:t>s</a:t>
                      </a:r>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5D7E8"/>
                    </a:solidFill>
                  </a:tcPr>
                </a:tc>
                <a:tc>
                  <a:txBody>
                    <a:bodyPr/>
                    <a:lstStyle/>
                    <a:p>
                      <a:pPr indent="0" lvl="0" marL="0" marR="0" rtl="0" algn="ctr">
                        <a:spcBef>
                          <a:spcPts val="0"/>
                        </a:spcBef>
                        <a:spcAft>
                          <a:spcPts val="0"/>
                        </a:spcAft>
                        <a:buNone/>
                      </a:pPr>
                      <a:r>
                        <a:rPr b="1" lang="en-GB" sz="1900" u="none" cap="none" strike="noStrike">
                          <a:solidFill>
                            <a:schemeClr val="dk1"/>
                          </a:solidFill>
                        </a:rPr>
                        <a:t>t</a:t>
                      </a:r>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5D7E8"/>
                    </a:solidFill>
                  </a:tcPr>
                </a:tc>
              </a:tr>
              <a:tr h="237600">
                <a:tc>
                  <a:txBody>
                    <a:bodyPr/>
                    <a:lstStyle/>
                    <a:p>
                      <a:pPr indent="0" lvl="0" marL="0" marR="0" rtl="0" algn="ctr">
                        <a:spcBef>
                          <a:spcPts val="0"/>
                        </a:spcBef>
                        <a:spcAft>
                          <a:spcPts val="0"/>
                        </a:spcAft>
                        <a:buNone/>
                      </a:pPr>
                      <a:r>
                        <a:t/>
                      </a:r>
                      <a:endParaRPr b="1" sz="800" u="none" cap="none" strike="noStrike">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u="none" cap="none" strike="noStrike">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u="none" cap="none" strike="noStrike">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u="none" cap="none" strike="noStrike">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u="none" cap="none" strike="noStrike">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u="none" cap="none" strike="noStrike">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u="none" cap="none" strike="noStrike">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bl>
          </a:graphicData>
        </a:graphic>
      </p:graphicFrame>
      <p:graphicFrame>
        <p:nvGraphicFramePr>
          <p:cNvPr id="46" name="Google Shape;46;p8"/>
          <p:cNvGraphicFramePr/>
          <p:nvPr/>
        </p:nvGraphicFramePr>
        <p:xfrm>
          <a:off x="4999909" y="3425871"/>
          <a:ext cx="3000000" cy="3000000"/>
        </p:xfrm>
        <a:graphic>
          <a:graphicData uri="http://schemas.openxmlformats.org/drawingml/2006/table">
            <a:tbl>
              <a:tblPr bandRow="1" firstRow="1">
                <a:noFill/>
                <a:tableStyleId>{DA5041C6-51D9-4E4D-874A-C7700294E236}</a:tableStyleId>
              </a:tblPr>
              <a:tblGrid>
                <a:gridCol w="453775"/>
                <a:gridCol w="453775"/>
                <a:gridCol w="453775"/>
                <a:gridCol w="453775"/>
                <a:gridCol w="453775"/>
                <a:gridCol w="453775"/>
                <a:gridCol w="453775"/>
              </a:tblGrid>
              <a:tr h="428550">
                <a:tc>
                  <a:txBody>
                    <a:bodyPr/>
                    <a:lstStyle/>
                    <a:p>
                      <a:pPr indent="0" lvl="0" marL="0" marR="0" rtl="0" algn="ctr">
                        <a:spcBef>
                          <a:spcPts val="0"/>
                        </a:spcBef>
                        <a:spcAft>
                          <a:spcPts val="0"/>
                        </a:spcAft>
                        <a:buNone/>
                      </a:pPr>
                      <a:r>
                        <a:t/>
                      </a:r>
                      <a:endParaRPr b="1" sz="800" u="none" cap="none" strike="noStrike">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12700">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u="none" cap="none" strike="noStrike">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EBCD9"/>
                    </a:solidFill>
                  </a:tcPr>
                </a:tc>
                <a:tc>
                  <a:txBody>
                    <a:bodyPr/>
                    <a:lstStyle/>
                    <a:p>
                      <a:pPr indent="0" lvl="0" marL="0" marR="0" rtl="0" algn="ctr">
                        <a:spcBef>
                          <a:spcPts val="0"/>
                        </a:spcBef>
                        <a:spcAft>
                          <a:spcPts val="0"/>
                        </a:spcAft>
                        <a:buNone/>
                      </a:pPr>
                      <a:r>
                        <a:t/>
                      </a:r>
                      <a:endParaRPr b="1" sz="800" u="none" cap="none" strike="noStrike">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EBCD9"/>
                    </a:solidFill>
                  </a:tcPr>
                </a:tc>
                <a:tc>
                  <a:txBody>
                    <a:bodyPr/>
                    <a:lstStyle/>
                    <a:p>
                      <a:pPr indent="0" lvl="0" marL="0" marR="0" rtl="0" algn="ctr">
                        <a:spcBef>
                          <a:spcPts val="0"/>
                        </a:spcBef>
                        <a:spcAft>
                          <a:spcPts val="0"/>
                        </a:spcAft>
                        <a:buNone/>
                      </a:pPr>
                      <a:r>
                        <a:t/>
                      </a:r>
                      <a:endParaRPr b="1" sz="800" u="none" cap="none" strike="noStrike">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EBCD9"/>
                    </a:solidFill>
                  </a:tcPr>
                </a:tc>
                <a:tc>
                  <a:txBody>
                    <a:bodyPr/>
                    <a:lstStyle/>
                    <a:p>
                      <a:pPr indent="0" lvl="0" marL="0" marR="0" rtl="0" algn="ctr">
                        <a:spcBef>
                          <a:spcPts val="0"/>
                        </a:spcBef>
                        <a:spcAft>
                          <a:spcPts val="0"/>
                        </a:spcAft>
                        <a:buNone/>
                      </a:pPr>
                      <a:r>
                        <a:t/>
                      </a:r>
                      <a:endParaRPr b="1" sz="800" u="none" cap="none" strike="noStrike">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EBCD9"/>
                    </a:solidFill>
                  </a:tcPr>
                </a:tc>
                <a:tc>
                  <a:txBody>
                    <a:bodyPr/>
                    <a:lstStyle/>
                    <a:p>
                      <a:pPr indent="0" lvl="0" marL="0" marR="0" rtl="0" algn="ctr">
                        <a:spcBef>
                          <a:spcPts val="0"/>
                        </a:spcBef>
                        <a:spcAft>
                          <a:spcPts val="0"/>
                        </a:spcAft>
                        <a:buNone/>
                      </a:pPr>
                      <a:r>
                        <a:t/>
                      </a:r>
                      <a:endParaRPr b="1" sz="800" u="none" cap="none" strike="noStrike">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EBCD9"/>
                    </a:solidFill>
                  </a:tcPr>
                </a:tc>
                <a:tc>
                  <a:txBody>
                    <a:bodyPr/>
                    <a:lstStyle/>
                    <a:p>
                      <a:pPr indent="0" lvl="0" marL="0" marR="0" rtl="0" algn="ctr">
                        <a:spcBef>
                          <a:spcPts val="0"/>
                        </a:spcBef>
                        <a:spcAft>
                          <a:spcPts val="0"/>
                        </a:spcAft>
                        <a:buNone/>
                      </a:pPr>
                      <a:r>
                        <a:t/>
                      </a:r>
                      <a:endParaRPr b="1" sz="800" u="none" cap="none" strike="noStrike">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37600">
                <a:tc>
                  <a:txBody>
                    <a:bodyPr/>
                    <a:lstStyle/>
                    <a:p>
                      <a:pPr indent="0" lvl="0" marL="0" marR="0" rtl="0" algn="ctr">
                        <a:spcBef>
                          <a:spcPts val="0"/>
                        </a:spcBef>
                        <a:spcAft>
                          <a:spcPts val="0"/>
                        </a:spcAft>
                        <a:buNone/>
                      </a:pPr>
                      <a:r>
                        <a:t/>
                      </a:r>
                      <a:endParaRPr b="1" sz="800" u="none" cap="none" strike="noStrike">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47" name="Google Shape;47;p8"/>
          <p:cNvSpPr/>
          <p:nvPr/>
        </p:nvSpPr>
        <p:spPr>
          <a:xfrm>
            <a:off x="4883449" y="1904145"/>
            <a:ext cx="3260853" cy="1049106"/>
          </a:xfrm>
          <a:prstGeom prst="rect">
            <a:avLst/>
          </a:prstGeom>
          <a:noFill/>
          <a:ln>
            <a:noFill/>
          </a:ln>
        </p:spPr>
        <p:txBody>
          <a:bodyPr anchorCtr="0" anchor="ctr" bIns="108000" lIns="108000" spcFirstLastPara="1" rIns="108000" wrap="square" tIns="108000">
            <a:noAutofit/>
          </a:bodyPr>
          <a:lstStyle/>
          <a:p>
            <a:pPr indent="0" lvl="0" marL="0" marR="0" rtl="0" algn="ctr">
              <a:spcBef>
                <a:spcPts val="0"/>
              </a:spcBef>
              <a:spcAft>
                <a:spcPts val="0"/>
              </a:spcAft>
              <a:buNone/>
            </a:pPr>
            <a:r>
              <a:rPr lang="en-GB" sz="1800">
                <a:solidFill>
                  <a:schemeClr val="dk1"/>
                </a:solidFill>
                <a:latin typeface="Arial"/>
                <a:ea typeface="Arial"/>
                <a:cs typeface="Arial"/>
                <a:sym typeface="Arial"/>
              </a:rPr>
              <a:t>The numbered squares will also make a /r/ sound spelt with ‘wr’ secret code word.</a:t>
            </a:r>
            <a:endParaRPr/>
          </a:p>
        </p:txBody>
      </p:sp>
      <p:graphicFrame>
        <p:nvGraphicFramePr>
          <p:cNvPr id="48" name="Google Shape;48;p8"/>
          <p:cNvGraphicFramePr/>
          <p:nvPr/>
        </p:nvGraphicFramePr>
        <p:xfrm>
          <a:off x="1131835" y="3086060"/>
          <a:ext cx="3000000" cy="3000000"/>
        </p:xfrm>
        <a:graphic>
          <a:graphicData uri="http://schemas.openxmlformats.org/drawingml/2006/table">
            <a:tbl>
              <a:tblPr bandRow="1" firstRow="1">
                <a:noFill/>
                <a:tableStyleId>{DA5041C6-51D9-4E4D-874A-C7700294E236}</a:tableStyleId>
              </a:tblPr>
              <a:tblGrid>
                <a:gridCol w="453775"/>
                <a:gridCol w="453775"/>
                <a:gridCol w="453775"/>
                <a:gridCol w="453775"/>
                <a:gridCol w="453775"/>
                <a:gridCol w="453775"/>
                <a:gridCol w="453775"/>
              </a:tblGrid>
              <a:tr h="397650">
                <a:tc>
                  <a:txBody>
                    <a:bodyPr/>
                    <a:lstStyle/>
                    <a:p>
                      <a:pPr indent="0" lvl="0" marL="0" marR="0" rtl="0" algn="ctr">
                        <a:spcBef>
                          <a:spcPts val="0"/>
                        </a:spcBef>
                        <a:spcAft>
                          <a:spcPts val="0"/>
                        </a:spcAft>
                        <a:buNone/>
                      </a:pPr>
                      <a:r>
                        <a:t/>
                      </a:r>
                      <a:endParaRPr b="1" sz="19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19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19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19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19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19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19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24950">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lang="en-GB" sz="800">
                          <a:solidFill>
                            <a:schemeClr val="dk1"/>
                          </a:solidFill>
                        </a:rPr>
                        <a:t>2</a:t>
                      </a:r>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lang="en-GB" sz="800">
                          <a:solidFill>
                            <a:schemeClr val="dk1"/>
                          </a:solidFill>
                        </a:rPr>
                        <a:t>3</a:t>
                      </a:r>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97650">
                <a:tc>
                  <a:txBody>
                    <a:bodyPr/>
                    <a:lstStyle/>
                    <a:p>
                      <a:pPr indent="0" lvl="0" marL="0" marR="0" rtl="0" algn="ctr">
                        <a:spcBef>
                          <a:spcPts val="0"/>
                        </a:spcBef>
                        <a:spcAft>
                          <a:spcPts val="0"/>
                        </a:spcAft>
                        <a:buNone/>
                      </a:pPr>
                      <a:r>
                        <a:t/>
                      </a:r>
                      <a:endParaRPr b="1" sz="19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19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19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19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19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19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19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37600">
                <a:tc>
                  <a:txBody>
                    <a:bodyPr/>
                    <a:lstStyle/>
                    <a:p>
                      <a:pPr indent="0" lvl="0" marL="0" marR="0" rtl="0" algn="ctr">
                        <a:spcBef>
                          <a:spcPts val="0"/>
                        </a:spcBef>
                        <a:spcAft>
                          <a:spcPts val="0"/>
                        </a:spcAft>
                        <a:buNone/>
                      </a:pPr>
                      <a:r>
                        <a:rPr b="1" lang="en-GB" sz="800">
                          <a:solidFill>
                            <a:schemeClr val="dk1"/>
                          </a:solidFill>
                        </a:rPr>
                        <a:t>1</a:t>
                      </a:r>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97650">
                <a:tc>
                  <a:txBody>
                    <a:bodyPr/>
                    <a:lstStyle/>
                    <a:p>
                      <a:pPr indent="0" lvl="0" marL="0" marR="0" rtl="0" algn="ctr">
                        <a:spcBef>
                          <a:spcPts val="0"/>
                        </a:spcBef>
                        <a:spcAft>
                          <a:spcPts val="0"/>
                        </a:spcAft>
                        <a:buNone/>
                      </a:pPr>
                      <a:r>
                        <a:t/>
                      </a:r>
                      <a:endParaRPr b="1" sz="19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19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19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19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19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19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19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37600">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97650">
                <a:tc>
                  <a:txBody>
                    <a:bodyPr/>
                    <a:lstStyle/>
                    <a:p>
                      <a:pPr indent="0" lvl="0" marL="0" marR="0" rtl="0" algn="ctr">
                        <a:spcBef>
                          <a:spcPts val="0"/>
                        </a:spcBef>
                        <a:spcAft>
                          <a:spcPts val="0"/>
                        </a:spcAft>
                        <a:buNone/>
                      </a:pPr>
                      <a:r>
                        <a:t/>
                      </a:r>
                      <a:endParaRPr b="1" sz="19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19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19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19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19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19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19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37600">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lang="en-GB" sz="800">
                          <a:solidFill>
                            <a:schemeClr val="dk1"/>
                          </a:solidFill>
                        </a:rPr>
                        <a:t>4</a:t>
                      </a:r>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lang="en-GB" sz="800">
                          <a:solidFill>
                            <a:schemeClr val="dk1"/>
                          </a:solidFill>
                        </a:rPr>
                        <a:t>5</a:t>
                      </a:r>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49" name="Google Shape;49;p8"/>
          <p:cNvGraphicFramePr/>
          <p:nvPr/>
        </p:nvGraphicFramePr>
        <p:xfrm>
          <a:off x="1131835" y="3072553"/>
          <a:ext cx="3000000" cy="3000000"/>
        </p:xfrm>
        <a:graphic>
          <a:graphicData uri="http://schemas.openxmlformats.org/drawingml/2006/table">
            <a:tbl>
              <a:tblPr bandRow="1" firstRow="1">
                <a:noFill/>
                <a:tableStyleId>{DA5041C6-51D9-4E4D-874A-C7700294E236}</a:tableStyleId>
              </a:tblPr>
              <a:tblGrid>
                <a:gridCol w="453775"/>
                <a:gridCol w="453775"/>
                <a:gridCol w="453775"/>
                <a:gridCol w="453775"/>
                <a:gridCol w="453775"/>
                <a:gridCol w="453775"/>
                <a:gridCol w="453775"/>
              </a:tblGrid>
              <a:tr h="397650">
                <a:tc>
                  <a:txBody>
                    <a:bodyPr/>
                    <a:lstStyle/>
                    <a:p>
                      <a:pPr indent="0" lvl="0" marL="0" marR="0" rtl="0" algn="ctr">
                        <a:spcBef>
                          <a:spcPts val="0"/>
                        </a:spcBef>
                        <a:spcAft>
                          <a:spcPts val="0"/>
                        </a:spcAft>
                        <a:buNone/>
                      </a:pPr>
                      <a:r>
                        <a:rPr b="1" lang="en-GB" sz="1900">
                          <a:solidFill>
                            <a:schemeClr val="dk1"/>
                          </a:solidFill>
                        </a:rPr>
                        <a:t>w</a:t>
                      </a:r>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EBCD9"/>
                    </a:solidFill>
                  </a:tcPr>
                </a:tc>
                <a:tc>
                  <a:txBody>
                    <a:bodyPr/>
                    <a:lstStyle/>
                    <a:p>
                      <a:pPr indent="0" lvl="0" marL="0" marR="0" rtl="0" algn="ctr">
                        <a:spcBef>
                          <a:spcPts val="0"/>
                        </a:spcBef>
                        <a:spcAft>
                          <a:spcPts val="0"/>
                        </a:spcAft>
                        <a:buNone/>
                      </a:pPr>
                      <a:r>
                        <a:rPr b="1" lang="en-GB" sz="1900">
                          <a:solidFill>
                            <a:schemeClr val="dk1"/>
                          </a:solidFill>
                        </a:rPr>
                        <a:t>r</a:t>
                      </a:r>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EBCD9"/>
                    </a:solidFill>
                  </a:tcPr>
                </a:tc>
                <a:tc>
                  <a:txBody>
                    <a:bodyPr/>
                    <a:lstStyle/>
                    <a:p>
                      <a:pPr indent="0" lvl="0" marL="0" marR="0" rtl="0" algn="ctr">
                        <a:spcBef>
                          <a:spcPts val="0"/>
                        </a:spcBef>
                        <a:spcAft>
                          <a:spcPts val="0"/>
                        </a:spcAft>
                        <a:buNone/>
                      </a:pPr>
                      <a:r>
                        <a:rPr b="1" lang="en-GB" sz="1900">
                          <a:solidFill>
                            <a:schemeClr val="dk1"/>
                          </a:solidFill>
                        </a:rPr>
                        <a:t>i</a:t>
                      </a:r>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EBCD9"/>
                    </a:solidFill>
                  </a:tcPr>
                </a:tc>
                <a:tc>
                  <a:txBody>
                    <a:bodyPr/>
                    <a:lstStyle/>
                    <a:p>
                      <a:pPr indent="0" lvl="0" marL="0" marR="0" rtl="0" algn="ctr">
                        <a:spcBef>
                          <a:spcPts val="0"/>
                        </a:spcBef>
                        <a:spcAft>
                          <a:spcPts val="0"/>
                        </a:spcAft>
                        <a:buNone/>
                      </a:pPr>
                      <a:r>
                        <a:rPr b="1" lang="en-GB" sz="1900">
                          <a:solidFill>
                            <a:schemeClr val="dk1"/>
                          </a:solidFill>
                        </a:rPr>
                        <a:t>s</a:t>
                      </a:r>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EBCD9"/>
                    </a:solidFill>
                  </a:tcPr>
                </a:tc>
                <a:tc>
                  <a:txBody>
                    <a:bodyPr/>
                    <a:lstStyle/>
                    <a:p>
                      <a:pPr indent="0" lvl="0" marL="0" marR="0" rtl="0" algn="ctr">
                        <a:spcBef>
                          <a:spcPts val="0"/>
                        </a:spcBef>
                        <a:spcAft>
                          <a:spcPts val="0"/>
                        </a:spcAft>
                        <a:buNone/>
                      </a:pPr>
                      <a:r>
                        <a:rPr b="1" lang="en-GB" sz="1900">
                          <a:solidFill>
                            <a:schemeClr val="dk1"/>
                          </a:solidFill>
                        </a:rPr>
                        <a:t>t</a:t>
                      </a:r>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EBCD9"/>
                    </a:solidFill>
                  </a:tcPr>
                </a:tc>
                <a:tc>
                  <a:txBody>
                    <a:bodyPr/>
                    <a:lstStyle/>
                    <a:p>
                      <a:pPr indent="0" lvl="0" marL="0" marR="0" rtl="0" algn="ctr">
                        <a:spcBef>
                          <a:spcPts val="0"/>
                        </a:spcBef>
                        <a:spcAft>
                          <a:spcPts val="0"/>
                        </a:spcAft>
                        <a:buNone/>
                      </a:pPr>
                      <a:r>
                        <a:t/>
                      </a:r>
                      <a:endParaRPr b="1" sz="19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19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224950">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397650">
                <a:tc>
                  <a:txBody>
                    <a:bodyPr/>
                    <a:lstStyle/>
                    <a:p>
                      <a:pPr indent="0" lvl="0" marL="0" marR="0" rtl="0" algn="ctr">
                        <a:spcBef>
                          <a:spcPts val="0"/>
                        </a:spcBef>
                        <a:spcAft>
                          <a:spcPts val="0"/>
                        </a:spcAft>
                        <a:buNone/>
                      </a:pPr>
                      <a:r>
                        <a:rPr b="1" lang="en-GB" sz="1900">
                          <a:solidFill>
                            <a:schemeClr val="dk1"/>
                          </a:solidFill>
                        </a:rPr>
                        <a:t>w</a:t>
                      </a:r>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5D7E8"/>
                    </a:solidFill>
                  </a:tcPr>
                </a:tc>
                <a:tc>
                  <a:txBody>
                    <a:bodyPr/>
                    <a:lstStyle/>
                    <a:p>
                      <a:pPr indent="0" lvl="0" marL="0" marR="0" rtl="0" algn="ctr">
                        <a:spcBef>
                          <a:spcPts val="0"/>
                        </a:spcBef>
                        <a:spcAft>
                          <a:spcPts val="0"/>
                        </a:spcAft>
                        <a:buNone/>
                      </a:pPr>
                      <a:r>
                        <a:rPr b="1" lang="en-GB" sz="1900">
                          <a:solidFill>
                            <a:schemeClr val="dk1"/>
                          </a:solidFill>
                        </a:rPr>
                        <a:t>r</a:t>
                      </a:r>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5D7E8"/>
                    </a:solidFill>
                  </a:tcPr>
                </a:tc>
                <a:tc>
                  <a:txBody>
                    <a:bodyPr/>
                    <a:lstStyle/>
                    <a:p>
                      <a:pPr indent="0" lvl="0" marL="0" marR="0" rtl="0" algn="ctr">
                        <a:spcBef>
                          <a:spcPts val="0"/>
                        </a:spcBef>
                        <a:spcAft>
                          <a:spcPts val="0"/>
                        </a:spcAft>
                        <a:buNone/>
                      </a:pPr>
                      <a:r>
                        <a:rPr b="1" lang="en-GB" sz="1900">
                          <a:solidFill>
                            <a:schemeClr val="dk1"/>
                          </a:solidFill>
                        </a:rPr>
                        <a:t>o</a:t>
                      </a:r>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5D7E8"/>
                    </a:solidFill>
                  </a:tcPr>
                </a:tc>
                <a:tc>
                  <a:txBody>
                    <a:bodyPr/>
                    <a:lstStyle/>
                    <a:p>
                      <a:pPr indent="0" lvl="0" marL="0" marR="0" rtl="0" algn="ctr">
                        <a:spcBef>
                          <a:spcPts val="0"/>
                        </a:spcBef>
                        <a:spcAft>
                          <a:spcPts val="0"/>
                        </a:spcAft>
                        <a:buNone/>
                      </a:pPr>
                      <a:r>
                        <a:rPr b="1" lang="en-GB" sz="1900">
                          <a:solidFill>
                            <a:schemeClr val="dk1"/>
                          </a:solidFill>
                        </a:rPr>
                        <a:t>n</a:t>
                      </a:r>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5D7E8"/>
                    </a:solidFill>
                  </a:tcPr>
                </a:tc>
                <a:tc>
                  <a:txBody>
                    <a:bodyPr/>
                    <a:lstStyle/>
                    <a:p>
                      <a:pPr indent="0" lvl="0" marL="0" marR="0" rtl="0" algn="ctr">
                        <a:spcBef>
                          <a:spcPts val="0"/>
                        </a:spcBef>
                        <a:spcAft>
                          <a:spcPts val="0"/>
                        </a:spcAft>
                        <a:buNone/>
                      </a:pPr>
                      <a:r>
                        <a:rPr b="1" lang="en-GB" sz="1900">
                          <a:solidFill>
                            <a:schemeClr val="dk1"/>
                          </a:solidFill>
                        </a:rPr>
                        <a:t>g</a:t>
                      </a:r>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5D7E8"/>
                    </a:solidFill>
                  </a:tcPr>
                </a:tc>
                <a:tc>
                  <a:txBody>
                    <a:bodyPr/>
                    <a:lstStyle/>
                    <a:p>
                      <a:pPr indent="0" lvl="0" marL="0" marR="0" rtl="0" algn="ctr">
                        <a:spcBef>
                          <a:spcPts val="0"/>
                        </a:spcBef>
                        <a:spcAft>
                          <a:spcPts val="0"/>
                        </a:spcAft>
                        <a:buNone/>
                      </a:pPr>
                      <a:r>
                        <a:t/>
                      </a:r>
                      <a:endParaRPr b="1" sz="19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19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237600">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397650">
                <a:tc>
                  <a:txBody>
                    <a:bodyPr/>
                    <a:lstStyle/>
                    <a:p>
                      <a:pPr indent="0" lvl="0" marL="0" marR="0" rtl="0" algn="ctr">
                        <a:spcBef>
                          <a:spcPts val="0"/>
                        </a:spcBef>
                        <a:spcAft>
                          <a:spcPts val="0"/>
                        </a:spcAft>
                        <a:buNone/>
                      </a:pPr>
                      <a:r>
                        <a:rPr b="1" lang="en-GB" sz="1900">
                          <a:solidFill>
                            <a:schemeClr val="dk1"/>
                          </a:solidFill>
                        </a:rPr>
                        <a:t>w</a:t>
                      </a:r>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EBCD9"/>
                    </a:solidFill>
                  </a:tcPr>
                </a:tc>
                <a:tc>
                  <a:txBody>
                    <a:bodyPr/>
                    <a:lstStyle/>
                    <a:p>
                      <a:pPr indent="0" lvl="0" marL="0" marR="0" rtl="0" algn="ctr">
                        <a:spcBef>
                          <a:spcPts val="0"/>
                        </a:spcBef>
                        <a:spcAft>
                          <a:spcPts val="0"/>
                        </a:spcAft>
                        <a:buNone/>
                      </a:pPr>
                      <a:r>
                        <a:rPr b="1" lang="en-GB" sz="1900">
                          <a:solidFill>
                            <a:schemeClr val="dk1"/>
                          </a:solidFill>
                        </a:rPr>
                        <a:t>r</a:t>
                      </a:r>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EBCD9"/>
                    </a:solidFill>
                  </a:tcPr>
                </a:tc>
                <a:tc>
                  <a:txBody>
                    <a:bodyPr/>
                    <a:lstStyle/>
                    <a:p>
                      <a:pPr indent="0" lvl="0" marL="0" marR="0" rtl="0" algn="ctr">
                        <a:spcBef>
                          <a:spcPts val="0"/>
                        </a:spcBef>
                        <a:spcAft>
                          <a:spcPts val="0"/>
                        </a:spcAft>
                        <a:buNone/>
                      </a:pPr>
                      <a:r>
                        <a:rPr b="1" lang="en-GB" sz="1900">
                          <a:solidFill>
                            <a:schemeClr val="dk1"/>
                          </a:solidFill>
                        </a:rPr>
                        <a:t>a</a:t>
                      </a:r>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EBCD9"/>
                    </a:solidFill>
                  </a:tcPr>
                </a:tc>
                <a:tc>
                  <a:txBody>
                    <a:bodyPr/>
                    <a:lstStyle/>
                    <a:p>
                      <a:pPr indent="0" lvl="0" marL="0" marR="0" rtl="0" algn="ctr">
                        <a:spcBef>
                          <a:spcPts val="0"/>
                        </a:spcBef>
                        <a:spcAft>
                          <a:spcPts val="0"/>
                        </a:spcAft>
                        <a:buNone/>
                      </a:pPr>
                      <a:r>
                        <a:rPr b="1" lang="en-GB" sz="1900">
                          <a:solidFill>
                            <a:schemeClr val="dk1"/>
                          </a:solidFill>
                        </a:rPr>
                        <a:t>p</a:t>
                      </a:r>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EBCD9"/>
                    </a:solidFill>
                  </a:tcPr>
                </a:tc>
                <a:tc>
                  <a:txBody>
                    <a:bodyPr/>
                    <a:lstStyle/>
                    <a:p>
                      <a:pPr indent="0" lvl="0" marL="0" marR="0" rtl="0" algn="ctr">
                        <a:spcBef>
                          <a:spcPts val="0"/>
                        </a:spcBef>
                        <a:spcAft>
                          <a:spcPts val="0"/>
                        </a:spcAft>
                        <a:buNone/>
                      </a:pPr>
                      <a:r>
                        <a:t/>
                      </a:r>
                      <a:endParaRPr b="1" sz="19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19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19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237600">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397650">
                <a:tc>
                  <a:txBody>
                    <a:bodyPr/>
                    <a:lstStyle/>
                    <a:p>
                      <a:pPr indent="0" lvl="0" marL="0" marR="0" rtl="0" algn="ctr">
                        <a:spcBef>
                          <a:spcPts val="0"/>
                        </a:spcBef>
                        <a:spcAft>
                          <a:spcPts val="0"/>
                        </a:spcAft>
                        <a:buNone/>
                      </a:pPr>
                      <a:r>
                        <a:rPr b="1" lang="en-GB" sz="1900">
                          <a:solidFill>
                            <a:schemeClr val="dk1"/>
                          </a:solidFill>
                        </a:rPr>
                        <a:t>w</a:t>
                      </a:r>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5D7E8"/>
                    </a:solidFill>
                  </a:tcPr>
                </a:tc>
                <a:tc>
                  <a:txBody>
                    <a:bodyPr/>
                    <a:lstStyle/>
                    <a:p>
                      <a:pPr indent="0" lvl="0" marL="0" marR="0" rtl="0" algn="ctr">
                        <a:spcBef>
                          <a:spcPts val="0"/>
                        </a:spcBef>
                        <a:spcAft>
                          <a:spcPts val="0"/>
                        </a:spcAft>
                        <a:buNone/>
                      </a:pPr>
                      <a:r>
                        <a:rPr b="1" lang="en-GB" sz="1900">
                          <a:solidFill>
                            <a:schemeClr val="dk1"/>
                          </a:solidFill>
                        </a:rPr>
                        <a:t>r</a:t>
                      </a:r>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5D7E8"/>
                    </a:solidFill>
                  </a:tcPr>
                </a:tc>
                <a:tc>
                  <a:txBody>
                    <a:bodyPr/>
                    <a:lstStyle/>
                    <a:p>
                      <a:pPr indent="0" lvl="0" marL="0" marR="0" rtl="0" algn="ctr">
                        <a:spcBef>
                          <a:spcPts val="0"/>
                        </a:spcBef>
                        <a:spcAft>
                          <a:spcPts val="0"/>
                        </a:spcAft>
                        <a:buNone/>
                      </a:pPr>
                      <a:r>
                        <a:rPr b="1" lang="en-GB" sz="1900">
                          <a:solidFill>
                            <a:schemeClr val="dk1"/>
                          </a:solidFill>
                        </a:rPr>
                        <a:t>e</a:t>
                      </a:r>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5D7E8"/>
                    </a:solidFill>
                  </a:tcPr>
                </a:tc>
                <a:tc>
                  <a:txBody>
                    <a:bodyPr/>
                    <a:lstStyle/>
                    <a:p>
                      <a:pPr indent="0" lvl="0" marL="0" marR="0" rtl="0" algn="ctr">
                        <a:spcBef>
                          <a:spcPts val="0"/>
                        </a:spcBef>
                        <a:spcAft>
                          <a:spcPts val="0"/>
                        </a:spcAft>
                        <a:buNone/>
                      </a:pPr>
                      <a:r>
                        <a:rPr b="1" lang="en-GB" sz="1900">
                          <a:solidFill>
                            <a:schemeClr val="dk1"/>
                          </a:solidFill>
                        </a:rPr>
                        <a:t>s</a:t>
                      </a:r>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5D7E8"/>
                    </a:solidFill>
                  </a:tcPr>
                </a:tc>
                <a:tc>
                  <a:txBody>
                    <a:bodyPr/>
                    <a:lstStyle/>
                    <a:p>
                      <a:pPr indent="0" lvl="0" marL="0" marR="0" rtl="0" algn="ctr">
                        <a:spcBef>
                          <a:spcPts val="0"/>
                        </a:spcBef>
                        <a:spcAft>
                          <a:spcPts val="0"/>
                        </a:spcAft>
                        <a:buNone/>
                      </a:pPr>
                      <a:r>
                        <a:rPr b="1" lang="en-GB" sz="1900">
                          <a:solidFill>
                            <a:schemeClr val="dk1"/>
                          </a:solidFill>
                        </a:rPr>
                        <a:t>t</a:t>
                      </a:r>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5D7E8"/>
                    </a:solidFill>
                  </a:tcPr>
                </a:tc>
                <a:tc>
                  <a:txBody>
                    <a:bodyPr/>
                    <a:lstStyle/>
                    <a:p>
                      <a:pPr indent="0" lvl="0" marL="0" marR="0" rtl="0" algn="ctr">
                        <a:spcBef>
                          <a:spcPts val="0"/>
                        </a:spcBef>
                        <a:spcAft>
                          <a:spcPts val="0"/>
                        </a:spcAft>
                        <a:buNone/>
                      </a:pPr>
                      <a:r>
                        <a:rPr b="1" lang="en-GB" sz="1900">
                          <a:solidFill>
                            <a:schemeClr val="dk1"/>
                          </a:solidFill>
                        </a:rPr>
                        <a:t>l</a:t>
                      </a:r>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5D7E8"/>
                    </a:solidFill>
                  </a:tcPr>
                </a:tc>
                <a:tc>
                  <a:txBody>
                    <a:bodyPr/>
                    <a:lstStyle/>
                    <a:p>
                      <a:pPr indent="0" lvl="0" marL="0" marR="0" rtl="0" algn="ctr">
                        <a:spcBef>
                          <a:spcPts val="0"/>
                        </a:spcBef>
                        <a:spcAft>
                          <a:spcPts val="0"/>
                        </a:spcAft>
                        <a:buNone/>
                      </a:pPr>
                      <a:r>
                        <a:rPr b="1" lang="en-GB" sz="1900">
                          <a:solidFill>
                            <a:schemeClr val="dk1"/>
                          </a:solidFill>
                        </a:rPr>
                        <a:t>e</a:t>
                      </a:r>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5D7E8"/>
                    </a:solidFill>
                  </a:tcPr>
                </a:tc>
              </a:tr>
              <a:tr h="237600">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bl>
          </a:graphicData>
        </a:graphic>
      </p:graphicFrame>
      <p:graphicFrame>
        <p:nvGraphicFramePr>
          <p:cNvPr id="50" name="Google Shape;50;p8"/>
          <p:cNvGraphicFramePr/>
          <p:nvPr/>
        </p:nvGraphicFramePr>
        <p:xfrm>
          <a:off x="4999909" y="3425871"/>
          <a:ext cx="3000000" cy="3000000"/>
        </p:xfrm>
        <a:graphic>
          <a:graphicData uri="http://schemas.openxmlformats.org/drawingml/2006/table">
            <a:tbl>
              <a:tblPr bandRow="1" firstRow="1">
                <a:noFill/>
                <a:tableStyleId>{DA5041C6-51D9-4E4D-874A-C7700294E236}</a:tableStyleId>
              </a:tblPr>
              <a:tblGrid>
                <a:gridCol w="453775"/>
                <a:gridCol w="453775"/>
                <a:gridCol w="453775"/>
                <a:gridCol w="453775"/>
                <a:gridCol w="453775"/>
                <a:gridCol w="453775"/>
                <a:gridCol w="453775"/>
              </a:tblGrid>
              <a:tr h="428550">
                <a:tc gridSpan="7">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c hMerge="1"/>
                <a:tc hMerge="1"/>
                <a:tc hMerge="1"/>
                <a:tc hMerge="1"/>
              </a:tr>
              <a:tr h="237600">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lang="en-GB" sz="800">
                          <a:solidFill>
                            <a:schemeClr val="dk1"/>
                          </a:solidFill>
                        </a:rPr>
                        <a:t>1</a:t>
                      </a:r>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lang="en-GB" sz="800">
                          <a:solidFill>
                            <a:schemeClr val="dk1"/>
                          </a:solidFill>
                        </a:rPr>
                        <a:t>2</a:t>
                      </a:r>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lang="en-GB" sz="800">
                          <a:solidFill>
                            <a:schemeClr val="dk1"/>
                          </a:solidFill>
                        </a:rPr>
                        <a:t>3</a:t>
                      </a:r>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lang="en-GB" sz="800">
                          <a:solidFill>
                            <a:schemeClr val="dk1"/>
                          </a:solidFill>
                        </a:rPr>
                        <a:t>4</a:t>
                      </a:r>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lang="en-GB" sz="800">
                          <a:solidFill>
                            <a:schemeClr val="dk1"/>
                          </a:solidFill>
                        </a:rPr>
                        <a:t>5</a:t>
                      </a:r>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
                                        </p:tgtEl>
                                        <p:attrNameLst>
                                          <p:attrName>style.visibility</p:attrName>
                                        </p:attrNameLst>
                                      </p:cBhvr>
                                      <p:to>
                                        <p:strVal val="visible"/>
                                      </p:to>
                                    </p:set>
                                    <p:animEffect filter="fade" transition="in">
                                      <p:cBhvr>
                                        <p:cTn dur="250"/>
                                        <p:tgtEl>
                                          <p:spTgt spid="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
                                        </p:tgtEl>
                                        <p:attrNameLst>
                                          <p:attrName>style.visibility</p:attrName>
                                        </p:attrNameLst>
                                      </p:cBhvr>
                                      <p:to>
                                        <p:strVal val="visible"/>
                                      </p:to>
                                    </p:set>
                                    <p:animEffect filter="fade" transition="in">
                                      <p:cBhvr>
                                        <p:cTn dur="250"/>
                                        <p:tgtEl>
                                          <p:spTgt spid="48"/>
                                        </p:tgtEl>
                                      </p:cBhvr>
                                    </p:animEffect>
                                  </p:childTnLst>
                                </p:cTn>
                              </p:par>
                              <p:par>
                                <p:cTn fill="hold" nodeType="withEffect" presetClass="entr" presetID="10" presetSubtype="0">
                                  <p:stCondLst>
                                    <p:cond delay="0"/>
                                  </p:stCondLst>
                                  <p:childTnLst>
                                    <p:set>
                                      <p:cBhvr>
                                        <p:cTn dur="1" fill="hold">
                                          <p:stCondLst>
                                            <p:cond delay="0"/>
                                          </p:stCondLst>
                                        </p:cTn>
                                        <p:tgtEl>
                                          <p:spTgt spid="47"/>
                                        </p:tgtEl>
                                        <p:attrNameLst>
                                          <p:attrName>style.visibility</p:attrName>
                                        </p:attrNameLst>
                                      </p:cBhvr>
                                      <p:to>
                                        <p:strVal val="visible"/>
                                      </p:to>
                                    </p:set>
                                    <p:animEffect filter="fade" transition="in">
                                      <p:cBhvr>
                                        <p:cTn dur="250"/>
                                        <p:tgtEl>
                                          <p:spTgt spid="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
                                        </p:tgtEl>
                                        <p:attrNameLst>
                                          <p:attrName>style.visibility</p:attrName>
                                        </p:attrNameLst>
                                      </p:cBhvr>
                                      <p:to>
                                        <p:strVal val="visible"/>
                                      </p:to>
                                    </p:set>
                                    <p:animEffect filter="fade" transition="in">
                                      <p:cBhvr>
                                        <p:cTn dur="500"/>
                                        <p:tgtEl>
                                          <p:spTgt spid="50"/>
                                        </p:tgtEl>
                                      </p:cBhvr>
                                    </p:animEffect>
                                  </p:childTnLst>
                                </p:cTn>
                              </p:par>
                              <p:par>
                                <p:cTn fill="hold" nodeType="withEffect" presetClass="entr" presetID="10" presetSubtype="0">
                                  <p:stCondLst>
                                    <p:cond delay="0"/>
                                  </p:stCondLst>
                                  <p:childTnLst>
                                    <p:set>
                                      <p:cBhvr>
                                        <p:cTn dur="1" fill="hold">
                                          <p:stCondLst>
                                            <p:cond delay="0"/>
                                          </p:stCondLst>
                                        </p:cTn>
                                        <p:tgtEl>
                                          <p:spTgt spid="46"/>
                                        </p:tgtEl>
                                        <p:attrNameLst>
                                          <p:attrName>style.visibility</p:attrName>
                                        </p:attrNameLst>
                                      </p:cBhvr>
                                      <p:to>
                                        <p:strVal val="visible"/>
                                      </p:to>
                                    </p:set>
                                    <p:animEffect filter="fade" transition="in">
                                      <p:cBhvr>
                                        <p:cTn dur="250"/>
                                        <p:tgtEl>
                                          <p:spTgt spid="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 name="Shape 54"/>
        <p:cNvGrpSpPr/>
        <p:nvPr/>
      </p:nvGrpSpPr>
      <p:grpSpPr>
        <a:xfrm>
          <a:off x="0" y="0"/>
          <a:ext cx="0" cy="0"/>
          <a:chOff x="0" y="0"/>
          <a:chExt cx="0" cy="0"/>
        </a:xfrm>
      </p:grpSpPr>
      <p:graphicFrame>
        <p:nvGraphicFramePr>
          <p:cNvPr id="55" name="Google Shape;55;p9"/>
          <p:cNvGraphicFramePr/>
          <p:nvPr/>
        </p:nvGraphicFramePr>
        <p:xfrm>
          <a:off x="4999909" y="3425871"/>
          <a:ext cx="3000000" cy="3000000"/>
        </p:xfrm>
        <a:graphic>
          <a:graphicData uri="http://schemas.openxmlformats.org/drawingml/2006/table">
            <a:tbl>
              <a:tblPr bandRow="1" firstRow="1">
                <a:noFill/>
                <a:tableStyleId>{DA5041C6-51D9-4E4D-874A-C7700294E236}</a:tableStyleId>
              </a:tblPr>
              <a:tblGrid>
                <a:gridCol w="453775"/>
                <a:gridCol w="453775"/>
                <a:gridCol w="453775"/>
                <a:gridCol w="453775"/>
                <a:gridCol w="453775"/>
                <a:gridCol w="453775"/>
                <a:gridCol w="453775"/>
              </a:tblGrid>
              <a:tr h="428550">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12700">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EBCD9"/>
                    </a:solidFill>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EBCD9"/>
                    </a:solidFill>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EBCD9"/>
                    </a:solidFill>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EBCD9"/>
                    </a:solidFill>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EBCD9"/>
                    </a:solidFill>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37600">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56" name="Google Shape;56;p9"/>
          <p:cNvSpPr/>
          <p:nvPr/>
        </p:nvSpPr>
        <p:spPr>
          <a:xfrm>
            <a:off x="1089625" y="604302"/>
            <a:ext cx="445680" cy="421568"/>
          </a:xfrm>
          <a:prstGeom prst="flowChartDelay">
            <a:avLst/>
          </a:prstGeom>
          <a:solidFill>
            <a:srgbClr val="E5007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7" name="Google Shape;57;p9"/>
          <p:cNvSpPr/>
          <p:nvPr/>
        </p:nvSpPr>
        <p:spPr>
          <a:xfrm>
            <a:off x="473674" y="604302"/>
            <a:ext cx="682026" cy="422405"/>
          </a:xfrm>
          <a:prstGeom prst="rect">
            <a:avLst/>
          </a:prstGeom>
          <a:solidFill>
            <a:srgbClr val="E5007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8" name="Google Shape;58;p9"/>
          <p:cNvSpPr/>
          <p:nvPr/>
        </p:nvSpPr>
        <p:spPr>
          <a:xfrm flipH="1">
            <a:off x="4572000" y="604302"/>
            <a:ext cx="445680" cy="421568"/>
          </a:xfrm>
          <a:prstGeom prst="flowChartDelay">
            <a:avLst/>
          </a:prstGeom>
          <a:solidFill>
            <a:srgbClr val="E5007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9" name="Google Shape;59;p9"/>
          <p:cNvSpPr/>
          <p:nvPr/>
        </p:nvSpPr>
        <p:spPr>
          <a:xfrm>
            <a:off x="4965700" y="604302"/>
            <a:ext cx="3689350" cy="422405"/>
          </a:xfrm>
          <a:prstGeom prst="rect">
            <a:avLst/>
          </a:prstGeom>
          <a:solidFill>
            <a:srgbClr val="E5007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0" name="Google Shape;60;p9"/>
          <p:cNvSpPr/>
          <p:nvPr/>
        </p:nvSpPr>
        <p:spPr>
          <a:xfrm>
            <a:off x="622128" y="598703"/>
            <a:ext cx="702447" cy="422405"/>
          </a:xfrm>
          <a:prstGeom prst="rect">
            <a:avLst/>
          </a:prstGeom>
          <a:noFill/>
          <a:ln>
            <a:noFill/>
          </a:ln>
        </p:spPr>
        <p:txBody>
          <a:bodyPr anchorCtr="0" anchor="t" bIns="72000" lIns="0" spcFirstLastPara="1" rIns="0" wrap="square" tIns="72000">
            <a:noAutofit/>
          </a:bodyPr>
          <a:lstStyle/>
          <a:p>
            <a:pPr indent="0" lvl="0" marL="0" marR="0" rtl="0" algn="l">
              <a:spcBef>
                <a:spcPts val="0"/>
              </a:spcBef>
              <a:spcAft>
                <a:spcPts val="0"/>
              </a:spcAft>
              <a:buNone/>
            </a:pPr>
            <a:r>
              <a:rPr b="1" lang="en-GB" sz="1800">
                <a:solidFill>
                  <a:schemeClr val="lt1"/>
                </a:solidFill>
                <a:latin typeface="Arial"/>
                <a:ea typeface="Arial"/>
                <a:cs typeface="Arial"/>
                <a:sym typeface="Arial"/>
              </a:rPr>
              <a:t>Day 1</a:t>
            </a:r>
            <a:endParaRPr sz="1800">
              <a:solidFill>
                <a:schemeClr val="lt1"/>
              </a:solidFill>
              <a:latin typeface="Arial"/>
              <a:ea typeface="Arial"/>
              <a:cs typeface="Arial"/>
              <a:sym typeface="Arial"/>
            </a:endParaRPr>
          </a:p>
        </p:txBody>
      </p:sp>
      <p:sp>
        <p:nvSpPr>
          <p:cNvPr id="61" name="Google Shape;61;p9"/>
          <p:cNvSpPr/>
          <p:nvPr/>
        </p:nvSpPr>
        <p:spPr>
          <a:xfrm>
            <a:off x="1089625" y="1904145"/>
            <a:ext cx="3260853" cy="1049106"/>
          </a:xfrm>
          <a:prstGeom prst="rect">
            <a:avLst/>
          </a:prstGeom>
          <a:noFill/>
          <a:ln>
            <a:noFill/>
          </a:ln>
        </p:spPr>
        <p:txBody>
          <a:bodyPr anchorCtr="0" anchor="ctr" bIns="108000" lIns="108000" spcFirstLastPara="1" rIns="108000" wrap="square" tIns="108000">
            <a:no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Unscramble these words that all contain a /r/ sound made with a ‘wr’.</a:t>
            </a:r>
            <a:endParaRPr/>
          </a:p>
        </p:txBody>
      </p:sp>
      <p:sp>
        <p:nvSpPr>
          <p:cNvPr id="62" name="Google Shape;62;p9"/>
          <p:cNvSpPr/>
          <p:nvPr/>
        </p:nvSpPr>
        <p:spPr>
          <a:xfrm>
            <a:off x="4572000" y="653344"/>
            <a:ext cx="4032250" cy="330072"/>
          </a:xfrm>
          <a:prstGeom prst="rect">
            <a:avLst/>
          </a:prstGeom>
          <a:noFill/>
          <a:ln>
            <a:noFill/>
          </a:ln>
        </p:spPr>
        <p:txBody>
          <a:bodyPr anchorCtr="0" anchor="t" bIns="72000" lIns="0" spcFirstLastPara="1" rIns="0" wrap="square" tIns="72000">
            <a:noAutofit/>
          </a:bodyPr>
          <a:lstStyle/>
          <a:p>
            <a:pPr indent="0" lvl="0" marL="0" marR="0" rtl="0" algn="r">
              <a:spcBef>
                <a:spcPts val="0"/>
              </a:spcBef>
              <a:spcAft>
                <a:spcPts val="0"/>
              </a:spcAft>
              <a:buNone/>
            </a:pPr>
            <a:r>
              <a:rPr b="1" lang="en-GB" sz="1200">
                <a:solidFill>
                  <a:schemeClr val="lt1"/>
                </a:solidFill>
                <a:latin typeface="Arial"/>
                <a:ea typeface="Arial"/>
                <a:cs typeface="Arial"/>
                <a:sym typeface="Arial"/>
              </a:rPr>
              <a:t>Spelling Focus – S17: Words with the /r/ sound spelt ‘wr’</a:t>
            </a:r>
            <a:endParaRPr/>
          </a:p>
        </p:txBody>
      </p:sp>
      <p:graphicFrame>
        <p:nvGraphicFramePr>
          <p:cNvPr id="63" name="Google Shape;63;p9"/>
          <p:cNvGraphicFramePr/>
          <p:nvPr/>
        </p:nvGraphicFramePr>
        <p:xfrm>
          <a:off x="1131835" y="3086060"/>
          <a:ext cx="3000000" cy="3000000"/>
        </p:xfrm>
        <a:graphic>
          <a:graphicData uri="http://schemas.openxmlformats.org/drawingml/2006/table">
            <a:tbl>
              <a:tblPr bandRow="1" firstRow="1">
                <a:noFill/>
                <a:tableStyleId>{DA5041C6-51D9-4E4D-874A-C7700294E236}</a:tableStyleId>
              </a:tblPr>
              <a:tblGrid>
                <a:gridCol w="453775"/>
                <a:gridCol w="453775"/>
                <a:gridCol w="453775"/>
                <a:gridCol w="453775"/>
                <a:gridCol w="453775"/>
                <a:gridCol w="453775"/>
                <a:gridCol w="453775"/>
              </a:tblGrid>
              <a:tr h="397650">
                <a:tc>
                  <a:txBody>
                    <a:bodyPr/>
                    <a:lstStyle/>
                    <a:p>
                      <a:pPr indent="0" lvl="0" marL="0" marR="0" rtl="0" algn="ctr">
                        <a:spcBef>
                          <a:spcPts val="0"/>
                        </a:spcBef>
                        <a:spcAft>
                          <a:spcPts val="0"/>
                        </a:spcAft>
                        <a:buNone/>
                      </a:pPr>
                      <a:r>
                        <a:rPr b="1" lang="en-GB" sz="1900">
                          <a:solidFill>
                            <a:schemeClr val="dk1"/>
                          </a:solidFill>
                        </a:rPr>
                        <a:t>r</a:t>
                      </a:r>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EBCD9"/>
                    </a:solidFill>
                  </a:tcPr>
                </a:tc>
                <a:tc>
                  <a:txBody>
                    <a:bodyPr/>
                    <a:lstStyle/>
                    <a:p>
                      <a:pPr indent="0" lvl="0" marL="0" marR="0" rtl="0" algn="ctr">
                        <a:spcBef>
                          <a:spcPts val="0"/>
                        </a:spcBef>
                        <a:spcAft>
                          <a:spcPts val="0"/>
                        </a:spcAft>
                        <a:buNone/>
                      </a:pPr>
                      <a:r>
                        <a:rPr b="1" lang="en-GB" sz="1900">
                          <a:solidFill>
                            <a:schemeClr val="dk1"/>
                          </a:solidFill>
                        </a:rPr>
                        <a:t>i</a:t>
                      </a:r>
                      <a:endParaRPr b="1" sz="19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EBCD9"/>
                    </a:solidFill>
                  </a:tcPr>
                </a:tc>
                <a:tc>
                  <a:txBody>
                    <a:bodyPr/>
                    <a:lstStyle/>
                    <a:p>
                      <a:pPr indent="0" lvl="0" marL="0" marR="0" rtl="0" algn="ctr">
                        <a:spcBef>
                          <a:spcPts val="0"/>
                        </a:spcBef>
                        <a:spcAft>
                          <a:spcPts val="0"/>
                        </a:spcAft>
                        <a:buNone/>
                      </a:pPr>
                      <a:r>
                        <a:rPr b="1" lang="en-GB" sz="1900">
                          <a:solidFill>
                            <a:schemeClr val="dk1"/>
                          </a:solidFill>
                        </a:rPr>
                        <a:t>t</a:t>
                      </a:r>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EBCD9"/>
                    </a:solidFill>
                  </a:tcPr>
                </a:tc>
                <a:tc>
                  <a:txBody>
                    <a:bodyPr/>
                    <a:lstStyle/>
                    <a:p>
                      <a:pPr indent="0" lvl="0" marL="0" marR="0" rtl="0" algn="ctr">
                        <a:spcBef>
                          <a:spcPts val="0"/>
                        </a:spcBef>
                        <a:spcAft>
                          <a:spcPts val="0"/>
                        </a:spcAft>
                        <a:buNone/>
                      </a:pPr>
                      <a:r>
                        <a:rPr b="1" lang="en-GB" sz="1900">
                          <a:solidFill>
                            <a:schemeClr val="dk1"/>
                          </a:solidFill>
                        </a:rPr>
                        <a:t>w</a:t>
                      </a:r>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EBCD9"/>
                    </a:solidFill>
                  </a:tcPr>
                </a:tc>
                <a:tc>
                  <a:txBody>
                    <a:bodyPr/>
                    <a:lstStyle/>
                    <a:p>
                      <a:pPr indent="0" lvl="0" marL="0" marR="0" rtl="0" algn="ctr">
                        <a:spcBef>
                          <a:spcPts val="0"/>
                        </a:spcBef>
                        <a:spcAft>
                          <a:spcPts val="0"/>
                        </a:spcAft>
                        <a:buNone/>
                      </a:pPr>
                      <a:r>
                        <a:rPr b="1" lang="en-GB" sz="1900">
                          <a:solidFill>
                            <a:schemeClr val="dk1"/>
                          </a:solidFill>
                        </a:rPr>
                        <a:t>s</a:t>
                      </a:r>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EBCD9"/>
                    </a:solidFill>
                  </a:tcPr>
                </a:tc>
                <a:tc>
                  <a:txBody>
                    <a:bodyPr/>
                    <a:lstStyle/>
                    <a:p>
                      <a:pPr indent="0" lvl="0" marL="0" marR="0" rtl="0" algn="ctr">
                        <a:spcBef>
                          <a:spcPts val="0"/>
                        </a:spcBef>
                        <a:spcAft>
                          <a:spcPts val="0"/>
                        </a:spcAft>
                        <a:buNone/>
                      </a:pPr>
                      <a:r>
                        <a:t/>
                      </a:r>
                      <a:endParaRPr b="1" sz="19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19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224950">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397650">
                <a:tc>
                  <a:txBody>
                    <a:bodyPr/>
                    <a:lstStyle/>
                    <a:p>
                      <a:pPr indent="0" lvl="0" marL="0" marR="0" rtl="0" algn="ctr">
                        <a:spcBef>
                          <a:spcPts val="0"/>
                        </a:spcBef>
                        <a:spcAft>
                          <a:spcPts val="0"/>
                        </a:spcAft>
                        <a:buNone/>
                      </a:pPr>
                      <a:r>
                        <a:rPr b="1" lang="en-GB" sz="1900">
                          <a:solidFill>
                            <a:schemeClr val="dk1"/>
                          </a:solidFill>
                        </a:rPr>
                        <a:t>r</a:t>
                      </a:r>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5D7E8"/>
                    </a:solidFill>
                  </a:tcPr>
                </a:tc>
                <a:tc>
                  <a:txBody>
                    <a:bodyPr/>
                    <a:lstStyle/>
                    <a:p>
                      <a:pPr indent="0" lvl="0" marL="0" marR="0" rtl="0" algn="ctr">
                        <a:spcBef>
                          <a:spcPts val="0"/>
                        </a:spcBef>
                        <a:spcAft>
                          <a:spcPts val="0"/>
                        </a:spcAft>
                        <a:buNone/>
                      </a:pPr>
                      <a:r>
                        <a:rPr b="1" lang="en-GB" sz="1900">
                          <a:solidFill>
                            <a:schemeClr val="dk1"/>
                          </a:solidFill>
                        </a:rPr>
                        <a:t>o</a:t>
                      </a:r>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5D7E8"/>
                    </a:solidFill>
                  </a:tcPr>
                </a:tc>
                <a:tc>
                  <a:txBody>
                    <a:bodyPr/>
                    <a:lstStyle/>
                    <a:p>
                      <a:pPr indent="0" lvl="0" marL="0" marR="0" rtl="0" algn="ctr">
                        <a:spcBef>
                          <a:spcPts val="0"/>
                        </a:spcBef>
                        <a:spcAft>
                          <a:spcPts val="0"/>
                        </a:spcAft>
                        <a:buNone/>
                      </a:pPr>
                      <a:r>
                        <a:rPr b="1" lang="en-GB" sz="1900">
                          <a:solidFill>
                            <a:schemeClr val="dk1"/>
                          </a:solidFill>
                        </a:rPr>
                        <a:t>g</a:t>
                      </a:r>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5D7E8"/>
                    </a:solidFill>
                  </a:tcPr>
                </a:tc>
                <a:tc>
                  <a:txBody>
                    <a:bodyPr/>
                    <a:lstStyle/>
                    <a:p>
                      <a:pPr indent="0" lvl="0" marL="0" marR="0" rtl="0" algn="ctr">
                        <a:spcBef>
                          <a:spcPts val="0"/>
                        </a:spcBef>
                        <a:spcAft>
                          <a:spcPts val="0"/>
                        </a:spcAft>
                        <a:buNone/>
                      </a:pPr>
                      <a:r>
                        <a:rPr b="1" lang="en-GB" sz="1900">
                          <a:solidFill>
                            <a:schemeClr val="dk1"/>
                          </a:solidFill>
                        </a:rPr>
                        <a:t>n</a:t>
                      </a:r>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5D7E8"/>
                    </a:solidFill>
                  </a:tcPr>
                </a:tc>
                <a:tc>
                  <a:txBody>
                    <a:bodyPr/>
                    <a:lstStyle/>
                    <a:p>
                      <a:pPr indent="0" lvl="0" marL="0" marR="0" rtl="0" algn="ctr">
                        <a:spcBef>
                          <a:spcPts val="0"/>
                        </a:spcBef>
                        <a:spcAft>
                          <a:spcPts val="0"/>
                        </a:spcAft>
                        <a:buNone/>
                      </a:pPr>
                      <a:r>
                        <a:rPr b="1" lang="en-GB" sz="1900">
                          <a:solidFill>
                            <a:schemeClr val="dk1"/>
                          </a:solidFill>
                        </a:rPr>
                        <a:t>w</a:t>
                      </a:r>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5D7E8"/>
                    </a:solidFill>
                  </a:tcPr>
                </a:tc>
                <a:tc>
                  <a:txBody>
                    <a:bodyPr/>
                    <a:lstStyle/>
                    <a:p>
                      <a:pPr indent="0" lvl="0" marL="0" marR="0" rtl="0" algn="ctr">
                        <a:spcBef>
                          <a:spcPts val="0"/>
                        </a:spcBef>
                        <a:spcAft>
                          <a:spcPts val="0"/>
                        </a:spcAft>
                        <a:buNone/>
                      </a:pPr>
                      <a:r>
                        <a:t/>
                      </a:r>
                      <a:endParaRPr b="1" sz="19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19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237600">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397650">
                <a:tc>
                  <a:txBody>
                    <a:bodyPr/>
                    <a:lstStyle/>
                    <a:p>
                      <a:pPr indent="0" lvl="0" marL="0" marR="0" rtl="0" algn="ctr">
                        <a:spcBef>
                          <a:spcPts val="0"/>
                        </a:spcBef>
                        <a:spcAft>
                          <a:spcPts val="0"/>
                        </a:spcAft>
                        <a:buNone/>
                      </a:pPr>
                      <a:r>
                        <a:rPr b="1" lang="en-GB" sz="1900">
                          <a:solidFill>
                            <a:schemeClr val="dk1"/>
                          </a:solidFill>
                        </a:rPr>
                        <a:t>r</a:t>
                      </a:r>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EBCD9"/>
                    </a:solidFill>
                  </a:tcPr>
                </a:tc>
                <a:tc>
                  <a:txBody>
                    <a:bodyPr/>
                    <a:lstStyle/>
                    <a:p>
                      <a:pPr indent="0" lvl="0" marL="0" marR="0" rtl="0" algn="ctr">
                        <a:spcBef>
                          <a:spcPts val="0"/>
                        </a:spcBef>
                        <a:spcAft>
                          <a:spcPts val="0"/>
                        </a:spcAft>
                        <a:buNone/>
                      </a:pPr>
                      <a:r>
                        <a:rPr b="1" lang="en-GB" sz="1900">
                          <a:solidFill>
                            <a:schemeClr val="dk1"/>
                          </a:solidFill>
                        </a:rPr>
                        <a:t>p</a:t>
                      </a:r>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EBCD9"/>
                    </a:solidFill>
                  </a:tcPr>
                </a:tc>
                <a:tc>
                  <a:txBody>
                    <a:bodyPr/>
                    <a:lstStyle/>
                    <a:p>
                      <a:pPr indent="0" lvl="0" marL="0" marR="0" rtl="0" algn="ctr">
                        <a:spcBef>
                          <a:spcPts val="0"/>
                        </a:spcBef>
                        <a:spcAft>
                          <a:spcPts val="0"/>
                        </a:spcAft>
                        <a:buNone/>
                      </a:pPr>
                      <a:r>
                        <a:rPr b="1" lang="en-GB" sz="1900">
                          <a:solidFill>
                            <a:schemeClr val="dk1"/>
                          </a:solidFill>
                        </a:rPr>
                        <a:t>w</a:t>
                      </a:r>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EBCD9"/>
                    </a:solidFill>
                  </a:tcPr>
                </a:tc>
                <a:tc>
                  <a:txBody>
                    <a:bodyPr/>
                    <a:lstStyle/>
                    <a:p>
                      <a:pPr indent="0" lvl="0" marL="0" marR="0" rtl="0" algn="ctr">
                        <a:spcBef>
                          <a:spcPts val="0"/>
                        </a:spcBef>
                        <a:spcAft>
                          <a:spcPts val="0"/>
                        </a:spcAft>
                        <a:buNone/>
                      </a:pPr>
                      <a:r>
                        <a:rPr b="1" lang="en-GB" sz="1900">
                          <a:solidFill>
                            <a:schemeClr val="dk1"/>
                          </a:solidFill>
                        </a:rPr>
                        <a:t>a</a:t>
                      </a:r>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EBCD9"/>
                    </a:solidFill>
                  </a:tcPr>
                </a:tc>
                <a:tc>
                  <a:txBody>
                    <a:bodyPr/>
                    <a:lstStyle/>
                    <a:p>
                      <a:pPr indent="0" lvl="0" marL="0" marR="0" rtl="0" algn="ctr">
                        <a:spcBef>
                          <a:spcPts val="0"/>
                        </a:spcBef>
                        <a:spcAft>
                          <a:spcPts val="0"/>
                        </a:spcAft>
                        <a:buNone/>
                      </a:pPr>
                      <a:r>
                        <a:t/>
                      </a:r>
                      <a:endParaRPr b="1" sz="19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19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19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237600">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397650">
                <a:tc>
                  <a:txBody>
                    <a:bodyPr/>
                    <a:lstStyle/>
                    <a:p>
                      <a:pPr indent="0" lvl="0" marL="0" marR="0" rtl="0" algn="ctr">
                        <a:spcBef>
                          <a:spcPts val="0"/>
                        </a:spcBef>
                        <a:spcAft>
                          <a:spcPts val="0"/>
                        </a:spcAft>
                        <a:buNone/>
                      </a:pPr>
                      <a:r>
                        <a:rPr b="1" lang="en-GB" sz="1900">
                          <a:solidFill>
                            <a:schemeClr val="dk1"/>
                          </a:solidFill>
                        </a:rPr>
                        <a:t>w</a:t>
                      </a:r>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5D7E8"/>
                    </a:solidFill>
                  </a:tcPr>
                </a:tc>
                <a:tc>
                  <a:txBody>
                    <a:bodyPr/>
                    <a:lstStyle/>
                    <a:p>
                      <a:pPr indent="0" lvl="0" marL="0" marR="0" rtl="0" algn="ctr">
                        <a:spcBef>
                          <a:spcPts val="0"/>
                        </a:spcBef>
                        <a:spcAft>
                          <a:spcPts val="0"/>
                        </a:spcAft>
                        <a:buNone/>
                      </a:pPr>
                      <a:r>
                        <a:rPr b="1" lang="en-GB" sz="1900">
                          <a:solidFill>
                            <a:schemeClr val="dk1"/>
                          </a:solidFill>
                        </a:rPr>
                        <a:t>e</a:t>
                      </a:r>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5D7E8"/>
                    </a:solidFill>
                  </a:tcPr>
                </a:tc>
                <a:tc>
                  <a:txBody>
                    <a:bodyPr/>
                    <a:lstStyle/>
                    <a:p>
                      <a:pPr indent="0" lvl="0" marL="0" marR="0" rtl="0" algn="ctr">
                        <a:spcBef>
                          <a:spcPts val="0"/>
                        </a:spcBef>
                        <a:spcAft>
                          <a:spcPts val="0"/>
                        </a:spcAft>
                        <a:buNone/>
                      </a:pPr>
                      <a:r>
                        <a:rPr b="1" lang="en-GB" sz="1900">
                          <a:solidFill>
                            <a:schemeClr val="dk1"/>
                          </a:solidFill>
                        </a:rPr>
                        <a:t>r</a:t>
                      </a:r>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5D7E8"/>
                    </a:solidFill>
                  </a:tcPr>
                </a:tc>
                <a:tc>
                  <a:txBody>
                    <a:bodyPr/>
                    <a:lstStyle/>
                    <a:p>
                      <a:pPr indent="0" lvl="0" marL="0" marR="0" rtl="0" algn="ctr">
                        <a:spcBef>
                          <a:spcPts val="0"/>
                        </a:spcBef>
                        <a:spcAft>
                          <a:spcPts val="0"/>
                        </a:spcAft>
                        <a:buNone/>
                      </a:pPr>
                      <a:r>
                        <a:rPr b="1" lang="en-GB" sz="1900">
                          <a:solidFill>
                            <a:schemeClr val="dk1"/>
                          </a:solidFill>
                        </a:rPr>
                        <a:t>e</a:t>
                      </a:r>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5D7E8"/>
                    </a:solidFill>
                  </a:tcPr>
                </a:tc>
                <a:tc>
                  <a:txBody>
                    <a:bodyPr/>
                    <a:lstStyle/>
                    <a:p>
                      <a:pPr indent="0" lvl="0" marL="0" marR="0" rtl="0" algn="ctr">
                        <a:spcBef>
                          <a:spcPts val="0"/>
                        </a:spcBef>
                        <a:spcAft>
                          <a:spcPts val="0"/>
                        </a:spcAft>
                        <a:buNone/>
                      </a:pPr>
                      <a:r>
                        <a:rPr b="1" lang="en-GB" sz="1900">
                          <a:solidFill>
                            <a:schemeClr val="dk1"/>
                          </a:solidFill>
                        </a:rPr>
                        <a:t>l</a:t>
                      </a:r>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5D7E8"/>
                    </a:solidFill>
                  </a:tcPr>
                </a:tc>
                <a:tc>
                  <a:txBody>
                    <a:bodyPr/>
                    <a:lstStyle/>
                    <a:p>
                      <a:pPr indent="0" lvl="0" marL="0" marR="0" rtl="0" algn="ctr">
                        <a:spcBef>
                          <a:spcPts val="0"/>
                        </a:spcBef>
                        <a:spcAft>
                          <a:spcPts val="0"/>
                        </a:spcAft>
                        <a:buNone/>
                      </a:pPr>
                      <a:r>
                        <a:rPr b="1" lang="en-GB" sz="1900">
                          <a:solidFill>
                            <a:schemeClr val="dk1"/>
                          </a:solidFill>
                        </a:rPr>
                        <a:t>s</a:t>
                      </a:r>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5D7E8"/>
                    </a:solidFill>
                  </a:tcPr>
                </a:tc>
                <a:tc>
                  <a:txBody>
                    <a:bodyPr/>
                    <a:lstStyle/>
                    <a:p>
                      <a:pPr indent="0" lvl="0" marL="0" marR="0" rtl="0" algn="ctr">
                        <a:spcBef>
                          <a:spcPts val="0"/>
                        </a:spcBef>
                        <a:spcAft>
                          <a:spcPts val="0"/>
                        </a:spcAft>
                        <a:buNone/>
                      </a:pPr>
                      <a:r>
                        <a:rPr b="1" lang="en-GB" sz="1900">
                          <a:solidFill>
                            <a:schemeClr val="dk1"/>
                          </a:solidFill>
                        </a:rPr>
                        <a:t>t</a:t>
                      </a:r>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5D7E8"/>
                    </a:solidFill>
                  </a:tcPr>
                </a:tc>
              </a:tr>
              <a:tr h="237600">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bl>
          </a:graphicData>
        </a:graphic>
      </p:graphicFrame>
      <p:graphicFrame>
        <p:nvGraphicFramePr>
          <p:cNvPr id="64" name="Google Shape;64;p9"/>
          <p:cNvGraphicFramePr/>
          <p:nvPr/>
        </p:nvGraphicFramePr>
        <p:xfrm>
          <a:off x="4999909" y="3425871"/>
          <a:ext cx="3000000" cy="3000000"/>
        </p:xfrm>
        <a:graphic>
          <a:graphicData uri="http://schemas.openxmlformats.org/drawingml/2006/table">
            <a:tbl>
              <a:tblPr bandRow="1" firstRow="1">
                <a:noFill/>
                <a:tableStyleId>{DA5041C6-51D9-4E4D-874A-C7700294E236}</a:tableStyleId>
              </a:tblPr>
              <a:tblGrid>
                <a:gridCol w="453775"/>
                <a:gridCol w="453775"/>
                <a:gridCol w="453775"/>
                <a:gridCol w="453775"/>
                <a:gridCol w="453775"/>
                <a:gridCol w="453775"/>
                <a:gridCol w="453775"/>
              </a:tblGrid>
              <a:tr h="428550">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12700">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EBCD9"/>
                    </a:solidFill>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EBCD9"/>
                    </a:solidFill>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EBCD9"/>
                    </a:solidFill>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EBCD9"/>
                    </a:solidFill>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EBCD9"/>
                    </a:solidFill>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37600">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lang="en-GB" sz="800">
                          <a:solidFill>
                            <a:schemeClr val="dk1"/>
                          </a:solidFill>
                        </a:rPr>
                        <a:t>1</a:t>
                      </a:r>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lang="en-GB" sz="800">
                          <a:solidFill>
                            <a:schemeClr val="dk1"/>
                          </a:solidFill>
                        </a:rPr>
                        <a:t>2</a:t>
                      </a:r>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lang="en-GB" sz="800">
                          <a:solidFill>
                            <a:schemeClr val="dk1"/>
                          </a:solidFill>
                        </a:rPr>
                        <a:t>3</a:t>
                      </a:r>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lang="en-GB" sz="800">
                          <a:solidFill>
                            <a:schemeClr val="dk1"/>
                          </a:solidFill>
                        </a:rPr>
                        <a:t>4</a:t>
                      </a:r>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lang="en-GB" sz="800">
                          <a:solidFill>
                            <a:schemeClr val="dk1"/>
                          </a:solidFill>
                        </a:rPr>
                        <a:t>5</a:t>
                      </a:r>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65" name="Google Shape;65;p9"/>
          <p:cNvSpPr/>
          <p:nvPr/>
        </p:nvSpPr>
        <p:spPr>
          <a:xfrm>
            <a:off x="4883449" y="1904145"/>
            <a:ext cx="3260853" cy="1049106"/>
          </a:xfrm>
          <a:prstGeom prst="rect">
            <a:avLst/>
          </a:prstGeom>
          <a:noFill/>
          <a:ln>
            <a:noFill/>
          </a:ln>
        </p:spPr>
        <p:txBody>
          <a:bodyPr anchorCtr="0" anchor="ctr" bIns="108000" lIns="108000" spcFirstLastPara="1" rIns="108000" wrap="square" tIns="108000">
            <a:noAutofit/>
          </a:bodyPr>
          <a:lstStyle/>
          <a:p>
            <a:pPr indent="0" lvl="0" marL="0" marR="0" rtl="0" algn="ctr">
              <a:spcBef>
                <a:spcPts val="0"/>
              </a:spcBef>
              <a:spcAft>
                <a:spcPts val="0"/>
              </a:spcAft>
              <a:buNone/>
            </a:pPr>
            <a:r>
              <a:rPr lang="en-GB" sz="1800">
                <a:solidFill>
                  <a:schemeClr val="dk1"/>
                </a:solidFill>
                <a:latin typeface="Arial"/>
                <a:ea typeface="Arial"/>
                <a:cs typeface="Arial"/>
                <a:sym typeface="Arial"/>
              </a:rPr>
              <a:t>The numbered squares will also make a /r/ sound spelt with ‘wr’ secret code word.</a:t>
            </a:r>
            <a:endParaRPr/>
          </a:p>
        </p:txBody>
      </p:sp>
      <p:graphicFrame>
        <p:nvGraphicFramePr>
          <p:cNvPr id="66" name="Google Shape;66;p9"/>
          <p:cNvGraphicFramePr/>
          <p:nvPr/>
        </p:nvGraphicFramePr>
        <p:xfrm>
          <a:off x="1131835" y="3086060"/>
          <a:ext cx="3000000" cy="3000000"/>
        </p:xfrm>
        <a:graphic>
          <a:graphicData uri="http://schemas.openxmlformats.org/drawingml/2006/table">
            <a:tbl>
              <a:tblPr bandRow="1" firstRow="1">
                <a:noFill/>
                <a:tableStyleId>{DA5041C6-51D9-4E4D-874A-C7700294E236}</a:tableStyleId>
              </a:tblPr>
              <a:tblGrid>
                <a:gridCol w="453775"/>
                <a:gridCol w="453775"/>
                <a:gridCol w="453775"/>
                <a:gridCol w="453775"/>
                <a:gridCol w="453775"/>
                <a:gridCol w="453775"/>
                <a:gridCol w="453775"/>
              </a:tblGrid>
              <a:tr h="397650">
                <a:tc>
                  <a:txBody>
                    <a:bodyPr/>
                    <a:lstStyle/>
                    <a:p>
                      <a:pPr indent="0" lvl="0" marL="0" marR="0" rtl="0" algn="ctr">
                        <a:spcBef>
                          <a:spcPts val="0"/>
                        </a:spcBef>
                        <a:spcAft>
                          <a:spcPts val="0"/>
                        </a:spcAft>
                        <a:buNone/>
                      </a:pPr>
                      <a:r>
                        <a:t/>
                      </a:r>
                      <a:endParaRPr b="1" sz="19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19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19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19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19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19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19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24950">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lang="en-GB" sz="800">
                          <a:solidFill>
                            <a:schemeClr val="dk1"/>
                          </a:solidFill>
                        </a:rPr>
                        <a:t>2</a:t>
                      </a:r>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lang="en-GB" sz="800">
                          <a:solidFill>
                            <a:schemeClr val="dk1"/>
                          </a:solidFill>
                        </a:rPr>
                        <a:t>3</a:t>
                      </a:r>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97650">
                <a:tc>
                  <a:txBody>
                    <a:bodyPr/>
                    <a:lstStyle/>
                    <a:p>
                      <a:pPr indent="0" lvl="0" marL="0" marR="0" rtl="0" algn="ctr">
                        <a:spcBef>
                          <a:spcPts val="0"/>
                        </a:spcBef>
                        <a:spcAft>
                          <a:spcPts val="0"/>
                        </a:spcAft>
                        <a:buNone/>
                      </a:pPr>
                      <a:r>
                        <a:t/>
                      </a:r>
                      <a:endParaRPr b="1" sz="19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19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19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19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19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19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19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37600">
                <a:tc>
                  <a:txBody>
                    <a:bodyPr/>
                    <a:lstStyle/>
                    <a:p>
                      <a:pPr indent="0" lvl="0" marL="0" marR="0" rtl="0" algn="ctr">
                        <a:spcBef>
                          <a:spcPts val="0"/>
                        </a:spcBef>
                        <a:spcAft>
                          <a:spcPts val="0"/>
                        </a:spcAft>
                        <a:buNone/>
                      </a:pPr>
                      <a:r>
                        <a:rPr b="1" lang="en-GB" sz="800">
                          <a:solidFill>
                            <a:schemeClr val="dk1"/>
                          </a:solidFill>
                        </a:rPr>
                        <a:t>1</a:t>
                      </a:r>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97650">
                <a:tc>
                  <a:txBody>
                    <a:bodyPr/>
                    <a:lstStyle/>
                    <a:p>
                      <a:pPr indent="0" lvl="0" marL="0" marR="0" rtl="0" algn="ctr">
                        <a:spcBef>
                          <a:spcPts val="0"/>
                        </a:spcBef>
                        <a:spcAft>
                          <a:spcPts val="0"/>
                        </a:spcAft>
                        <a:buNone/>
                      </a:pPr>
                      <a:r>
                        <a:t/>
                      </a:r>
                      <a:endParaRPr b="1" sz="19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19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19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19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19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19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19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37600">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97650">
                <a:tc>
                  <a:txBody>
                    <a:bodyPr/>
                    <a:lstStyle/>
                    <a:p>
                      <a:pPr indent="0" lvl="0" marL="0" marR="0" rtl="0" algn="ctr">
                        <a:spcBef>
                          <a:spcPts val="0"/>
                        </a:spcBef>
                        <a:spcAft>
                          <a:spcPts val="0"/>
                        </a:spcAft>
                        <a:buNone/>
                      </a:pPr>
                      <a:r>
                        <a:t/>
                      </a:r>
                      <a:endParaRPr b="1" sz="19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19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19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19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19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19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19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37600">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lang="en-GB" sz="800">
                          <a:solidFill>
                            <a:schemeClr val="dk1"/>
                          </a:solidFill>
                        </a:rPr>
                        <a:t>4</a:t>
                      </a:r>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lang="en-GB" sz="800">
                          <a:solidFill>
                            <a:schemeClr val="dk1"/>
                          </a:solidFill>
                        </a:rPr>
                        <a:t>5</a:t>
                      </a:r>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67" name="Google Shape;67;p9"/>
          <p:cNvSpPr/>
          <p:nvPr/>
        </p:nvSpPr>
        <p:spPr>
          <a:xfrm>
            <a:off x="4883449" y="4564645"/>
            <a:ext cx="3260853" cy="772107"/>
          </a:xfrm>
          <a:prstGeom prst="rect">
            <a:avLst/>
          </a:prstGeom>
          <a:noFill/>
          <a:ln>
            <a:noFill/>
          </a:ln>
        </p:spPr>
        <p:txBody>
          <a:bodyPr anchorCtr="0" anchor="ctr" bIns="108000" lIns="108000" spcFirstLastPara="1" rIns="108000" wrap="square" tIns="108000">
            <a:noAutofit/>
          </a:bodyPr>
          <a:lstStyle/>
          <a:p>
            <a:pPr indent="0" lvl="0" marL="0" marR="0" rtl="0" algn="ctr">
              <a:spcBef>
                <a:spcPts val="0"/>
              </a:spcBef>
              <a:spcAft>
                <a:spcPts val="0"/>
              </a:spcAft>
              <a:buNone/>
            </a:pPr>
            <a:r>
              <a:rPr lang="en-GB" sz="1800">
                <a:solidFill>
                  <a:schemeClr val="dk1"/>
                </a:solidFill>
                <a:latin typeface="Arial"/>
                <a:ea typeface="Arial"/>
                <a:cs typeface="Arial"/>
                <a:sym typeface="Arial"/>
              </a:rPr>
              <a:t>Now, use the secret code word in a command sentence.</a:t>
            </a:r>
            <a:endParaRPr/>
          </a:p>
        </p:txBody>
      </p:sp>
      <p:graphicFrame>
        <p:nvGraphicFramePr>
          <p:cNvPr id="68" name="Google Shape;68;p9"/>
          <p:cNvGraphicFramePr/>
          <p:nvPr/>
        </p:nvGraphicFramePr>
        <p:xfrm>
          <a:off x="1131835" y="3072553"/>
          <a:ext cx="3000000" cy="3000000"/>
        </p:xfrm>
        <a:graphic>
          <a:graphicData uri="http://schemas.openxmlformats.org/drawingml/2006/table">
            <a:tbl>
              <a:tblPr bandRow="1" firstRow="1">
                <a:noFill/>
                <a:tableStyleId>{DA5041C6-51D9-4E4D-874A-C7700294E236}</a:tableStyleId>
              </a:tblPr>
              <a:tblGrid>
                <a:gridCol w="453775"/>
                <a:gridCol w="453775"/>
                <a:gridCol w="453775"/>
                <a:gridCol w="453775"/>
                <a:gridCol w="453775"/>
                <a:gridCol w="453775"/>
                <a:gridCol w="453775"/>
              </a:tblGrid>
              <a:tr h="397650">
                <a:tc>
                  <a:txBody>
                    <a:bodyPr/>
                    <a:lstStyle/>
                    <a:p>
                      <a:pPr indent="0" lvl="0" marL="0" marR="0" rtl="0" algn="ctr">
                        <a:spcBef>
                          <a:spcPts val="0"/>
                        </a:spcBef>
                        <a:spcAft>
                          <a:spcPts val="0"/>
                        </a:spcAft>
                        <a:buNone/>
                      </a:pPr>
                      <a:r>
                        <a:rPr b="1" lang="en-GB" sz="1900">
                          <a:solidFill>
                            <a:schemeClr val="dk1"/>
                          </a:solidFill>
                        </a:rPr>
                        <a:t>w</a:t>
                      </a:r>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EBCD9"/>
                    </a:solidFill>
                  </a:tcPr>
                </a:tc>
                <a:tc>
                  <a:txBody>
                    <a:bodyPr/>
                    <a:lstStyle/>
                    <a:p>
                      <a:pPr indent="0" lvl="0" marL="0" marR="0" rtl="0" algn="ctr">
                        <a:spcBef>
                          <a:spcPts val="0"/>
                        </a:spcBef>
                        <a:spcAft>
                          <a:spcPts val="0"/>
                        </a:spcAft>
                        <a:buNone/>
                      </a:pPr>
                      <a:r>
                        <a:rPr b="1" lang="en-GB" sz="1900">
                          <a:solidFill>
                            <a:schemeClr val="dk1"/>
                          </a:solidFill>
                        </a:rPr>
                        <a:t>r</a:t>
                      </a:r>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EBCD9"/>
                    </a:solidFill>
                  </a:tcPr>
                </a:tc>
                <a:tc>
                  <a:txBody>
                    <a:bodyPr/>
                    <a:lstStyle/>
                    <a:p>
                      <a:pPr indent="0" lvl="0" marL="0" marR="0" rtl="0" algn="ctr">
                        <a:spcBef>
                          <a:spcPts val="0"/>
                        </a:spcBef>
                        <a:spcAft>
                          <a:spcPts val="0"/>
                        </a:spcAft>
                        <a:buNone/>
                      </a:pPr>
                      <a:r>
                        <a:rPr b="1" lang="en-GB" sz="1900">
                          <a:solidFill>
                            <a:schemeClr val="dk1"/>
                          </a:solidFill>
                        </a:rPr>
                        <a:t>i</a:t>
                      </a:r>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EBCD9"/>
                    </a:solidFill>
                  </a:tcPr>
                </a:tc>
                <a:tc>
                  <a:txBody>
                    <a:bodyPr/>
                    <a:lstStyle/>
                    <a:p>
                      <a:pPr indent="0" lvl="0" marL="0" marR="0" rtl="0" algn="ctr">
                        <a:spcBef>
                          <a:spcPts val="0"/>
                        </a:spcBef>
                        <a:spcAft>
                          <a:spcPts val="0"/>
                        </a:spcAft>
                        <a:buNone/>
                      </a:pPr>
                      <a:r>
                        <a:rPr b="1" lang="en-GB" sz="1900">
                          <a:solidFill>
                            <a:schemeClr val="dk1"/>
                          </a:solidFill>
                        </a:rPr>
                        <a:t>s</a:t>
                      </a:r>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EBCD9"/>
                    </a:solidFill>
                  </a:tcPr>
                </a:tc>
                <a:tc>
                  <a:txBody>
                    <a:bodyPr/>
                    <a:lstStyle/>
                    <a:p>
                      <a:pPr indent="0" lvl="0" marL="0" marR="0" rtl="0" algn="ctr">
                        <a:spcBef>
                          <a:spcPts val="0"/>
                        </a:spcBef>
                        <a:spcAft>
                          <a:spcPts val="0"/>
                        </a:spcAft>
                        <a:buNone/>
                      </a:pPr>
                      <a:r>
                        <a:rPr b="1" lang="en-GB" sz="1900">
                          <a:solidFill>
                            <a:schemeClr val="dk1"/>
                          </a:solidFill>
                        </a:rPr>
                        <a:t>t</a:t>
                      </a:r>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EBCD9"/>
                    </a:solidFill>
                  </a:tcPr>
                </a:tc>
                <a:tc>
                  <a:txBody>
                    <a:bodyPr/>
                    <a:lstStyle/>
                    <a:p>
                      <a:pPr indent="0" lvl="0" marL="0" marR="0" rtl="0" algn="ctr">
                        <a:spcBef>
                          <a:spcPts val="0"/>
                        </a:spcBef>
                        <a:spcAft>
                          <a:spcPts val="0"/>
                        </a:spcAft>
                        <a:buNone/>
                      </a:pPr>
                      <a:r>
                        <a:t/>
                      </a:r>
                      <a:endParaRPr b="1" sz="19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19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224950">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397650">
                <a:tc>
                  <a:txBody>
                    <a:bodyPr/>
                    <a:lstStyle/>
                    <a:p>
                      <a:pPr indent="0" lvl="0" marL="0" marR="0" rtl="0" algn="ctr">
                        <a:spcBef>
                          <a:spcPts val="0"/>
                        </a:spcBef>
                        <a:spcAft>
                          <a:spcPts val="0"/>
                        </a:spcAft>
                        <a:buNone/>
                      </a:pPr>
                      <a:r>
                        <a:rPr b="1" lang="en-GB" sz="1900">
                          <a:solidFill>
                            <a:schemeClr val="dk1"/>
                          </a:solidFill>
                        </a:rPr>
                        <a:t>w</a:t>
                      </a:r>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5D7E8"/>
                    </a:solidFill>
                  </a:tcPr>
                </a:tc>
                <a:tc>
                  <a:txBody>
                    <a:bodyPr/>
                    <a:lstStyle/>
                    <a:p>
                      <a:pPr indent="0" lvl="0" marL="0" marR="0" rtl="0" algn="ctr">
                        <a:spcBef>
                          <a:spcPts val="0"/>
                        </a:spcBef>
                        <a:spcAft>
                          <a:spcPts val="0"/>
                        </a:spcAft>
                        <a:buNone/>
                      </a:pPr>
                      <a:r>
                        <a:rPr b="1" lang="en-GB" sz="1900">
                          <a:solidFill>
                            <a:schemeClr val="dk1"/>
                          </a:solidFill>
                        </a:rPr>
                        <a:t>r</a:t>
                      </a:r>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5D7E8"/>
                    </a:solidFill>
                  </a:tcPr>
                </a:tc>
                <a:tc>
                  <a:txBody>
                    <a:bodyPr/>
                    <a:lstStyle/>
                    <a:p>
                      <a:pPr indent="0" lvl="0" marL="0" marR="0" rtl="0" algn="ctr">
                        <a:spcBef>
                          <a:spcPts val="0"/>
                        </a:spcBef>
                        <a:spcAft>
                          <a:spcPts val="0"/>
                        </a:spcAft>
                        <a:buNone/>
                      </a:pPr>
                      <a:r>
                        <a:rPr b="1" lang="en-GB" sz="1900">
                          <a:solidFill>
                            <a:schemeClr val="dk1"/>
                          </a:solidFill>
                        </a:rPr>
                        <a:t>o</a:t>
                      </a:r>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5D7E8"/>
                    </a:solidFill>
                  </a:tcPr>
                </a:tc>
                <a:tc>
                  <a:txBody>
                    <a:bodyPr/>
                    <a:lstStyle/>
                    <a:p>
                      <a:pPr indent="0" lvl="0" marL="0" marR="0" rtl="0" algn="ctr">
                        <a:spcBef>
                          <a:spcPts val="0"/>
                        </a:spcBef>
                        <a:spcAft>
                          <a:spcPts val="0"/>
                        </a:spcAft>
                        <a:buNone/>
                      </a:pPr>
                      <a:r>
                        <a:rPr b="1" lang="en-GB" sz="1900">
                          <a:solidFill>
                            <a:schemeClr val="dk1"/>
                          </a:solidFill>
                        </a:rPr>
                        <a:t>n</a:t>
                      </a:r>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5D7E8"/>
                    </a:solidFill>
                  </a:tcPr>
                </a:tc>
                <a:tc>
                  <a:txBody>
                    <a:bodyPr/>
                    <a:lstStyle/>
                    <a:p>
                      <a:pPr indent="0" lvl="0" marL="0" marR="0" rtl="0" algn="ctr">
                        <a:spcBef>
                          <a:spcPts val="0"/>
                        </a:spcBef>
                        <a:spcAft>
                          <a:spcPts val="0"/>
                        </a:spcAft>
                        <a:buNone/>
                      </a:pPr>
                      <a:r>
                        <a:rPr b="1" lang="en-GB" sz="1900">
                          <a:solidFill>
                            <a:schemeClr val="dk1"/>
                          </a:solidFill>
                        </a:rPr>
                        <a:t>g</a:t>
                      </a:r>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5D7E8"/>
                    </a:solidFill>
                  </a:tcPr>
                </a:tc>
                <a:tc>
                  <a:txBody>
                    <a:bodyPr/>
                    <a:lstStyle/>
                    <a:p>
                      <a:pPr indent="0" lvl="0" marL="0" marR="0" rtl="0" algn="ctr">
                        <a:spcBef>
                          <a:spcPts val="0"/>
                        </a:spcBef>
                        <a:spcAft>
                          <a:spcPts val="0"/>
                        </a:spcAft>
                        <a:buNone/>
                      </a:pPr>
                      <a:r>
                        <a:t/>
                      </a:r>
                      <a:endParaRPr b="1" sz="19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19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237600">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397650">
                <a:tc>
                  <a:txBody>
                    <a:bodyPr/>
                    <a:lstStyle/>
                    <a:p>
                      <a:pPr indent="0" lvl="0" marL="0" marR="0" rtl="0" algn="ctr">
                        <a:spcBef>
                          <a:spcPts val="0"/>
                        </a:spcBef>
                        <a:spcAft>
                          <a:spcPts val="0"/>
                        </a:spcAft>
                        <a:buNone/>
                      </a:pPr>
                      <a:r>
                        <a:rPr b="1" lang="en-GB" sz="1900">
                          <a:solidFill>
                            <a:schemeClr val="dk1"/>
                          </a:solidFill>
                        </a:rPr>
                        <a:t>w</a:t>
                      </a:r>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EBCD9"/>
                    </a:solidFill>
                  </a:tcPr>
                </a:tc>
                <a:tc>
                  <a:txBody>
                    <a:bodyPr/>
                    <a:lstStyle/>
                    <a:p>
                      <a:pPr indent="0" lvl="0" marL="0" marR="0" rtl="0" algn="ctr">
                        <a:spcBef>
                          <a:spcPts val="0"/>
                        </a:spcBef>
                        <a:spcAft>
                          <a:spcPts val="0"/>
                        </a:spcAft>
                        <a:buNone/>
                      </a:pPr>
                      <a:r>
                        <a:rPr b="1" lang="en-GB" sz="1900">
                          <a:solidFill>
                            <a:schemeClr val="dk1"/>
                          </a:solidFill>
                        </a:rPr>
                        <a:t>r</a:t>
                      </a:r>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EBCD9"/>
                    </a:solidFill>
                  </a:tcPr>
                </a:tc>
                <a:tc>
                  <a:txBody>
                    <a:bodyPr/>
                    <a:lstStyle/>
                    <a:p>
                      <a:pPr indent="0" lvl="0" marL="0" marR="0" rtl="0" algn="ctr">
                        <a:spcBef>
                          <a:spcPts val="0"/>
                        </a:spcBef>
                        <a:spcAft>
                          <a:spcPts val="0"/>
                        </a:spcAft>
                        <a:buNone/>
                      </a:pPr>
                      <a:r>
                        <a:rPr b="1" lang="en-GB" sz="1900">
                          <a:solidFill>
                            <a:schemeClr val="dk1"/>
                          </a:solidFill>
                        </a:rPr>
                        <a:t>a</a:t>
                      </a:r>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EBCD9"/>
                    </a:solidFill>
                  </a:tcPr>
                </a:tc>
                <a:tc>
                  <a:txBody>
                    <a:bodyPr/>
                    <a:lstStyle/>
                    <a:p>
                      <a:pPr indent="0" lvl="0" marL="0" marR="0" rtl="0" algn="ctr">
                        <a:spcBef>
                          <a:spcPts val="0"/>
                        </a:spcBef>
                        <a:spcAft>
                          <a:spcPts val="0"/>
                        </a:spcAft>
                        <a:buNone/>
                      </a:pPr>
                      <a:r>
                        <a:rPr b="1" lang="en-GB" sz="1900">
                          <a:solidFill>
                            <a:schemeClr val="dk1"/>
                          </a:solidFill>
                        </a:rPr>
                        <a:t>p</a:t>
                      </a:r>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EBCD9"/>
                    </a:solidFill>
                  </a:tcPr>
                </a:tc>
                <a:tc>
                  <a:txBody>
                    <a:bodyPr/>
                    <a:lstStyle/>
                    <a:p>
                      <a:pPr indent="0" lvl="0" marL="0" marR="0" rtl="0" algn="ctr">
                        <a:spcBef>
                          <a:spcPts val="0"/>
                        </a:spcBef>
                        <a:spcAft>
                          <a:spcPts val="0"/>
                        </a:spcAft>
                        <a:buNone/>
                      </a:pPr>
                      <a:r>
                        <a:t/>
                      </a:r>
                      <a:endParaRPr b="1" sz="19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19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19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237600">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397650">
                <a:tc>
                  <a:txBody>
                    <a:bodyPr/>
                    <a:lstStyle/>
                    <a:p>
                      <a:pPr indent="0" lvl="0" marL="0" marR="0" rtl="0" algn="ctr">
                        <a:spcBef>
                          <a:spcPts val="0"/>
                        </a:spcBef>
                        <a:spcAft>
                          <a:spcPts val="0"/>
                        </a:spcAft>
                        <a:buNone/>
                      </a:pPr>
                      <a:r>
                        <a:rPr b="1" lang="en-GB" sz="1900">
                          <a:solidFill>
                            <a:schemeClr val="dk1"/>
                          </a:solidFill>
                        </a:rPr>
                        <a:t>w</a:t>
                      </a:r>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5D7E8"/>
                    </a:solidFill>
                  </a:tcPr>
                </a:tc>
                <a:tc>
                  <a:txBody>
                    <a:bodyPr/>
                    <a:lstStyle/>
                    <a:p>
                      <a:pPr indent="0" lvl="0" marL="0" marR="0" rtl="0" algn="ctr">
                        <a:spcBef>
                          <a:spcPts val="0"/>
                        </a:spcBef>
                        <a:spcAft>
                          <a:spcPts val="0"/>
                        </a:spcAft>
                        <a:buNone/>
                      </a:pPr>
                      <a:r>
                        <a:rPr b="1" lang="en-GB" sz="1900">
                          <a:solidFill>
                            <a:schemeClr val="dk1"/>
                          </a:solidFill>
                        </a:rPr>
                        <a:t>r</a:t>
                      </a:r>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5D7E8"/>
                    </a:solidFill>
                  </a:tcPr>
                </a:tc>
                <a:tc>
                  <a:txBody>
                    <a:bodyPr/>
                    <a:lstStyle/>
                    <a:p>
                      <a:pPr indent="0" lvl="0" marL="0" marR="0" rtl="0" algn="ctr">
                        <a:spcBef>
                          <a:spcPts val="0"/>
                        </a:spcBef>
                        <a:spcAft>
                          <a:spcPts val="0"/>
                        </a:spcAft>
                        <a:buNone/>
                      </a:pPr>
                      <a:r>
                        <a:rPr b="1" lang="en-GB" sz="1900">
                          <a:solidFill>
                            <a:schemeClr val="dk1"/>
                          </a:solidFill>
                        </a:rPr>
                        <a:t>e</a:t>
                      </a:r>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5D7E8"/>
                    </a:solidFill>
                  </a:tcPr>
                </a:tc>
                <a:tc>
                  <a:txBody>
                    <a:bodyPr/>
                    <a:lstStyle/>
                    <a:p>
                      <a:pPr indent="0" lvl="0" marL="0" marR="0" rtl="0" algn="ctr">
                        <a:spcBef>
                          <a:spcPts val="0"/>
                        </a:spcBef>
                        <a:spcAft>
                          <a:spcPts val="0"/>
                        </a:spcAft>
                        <a:buNone/>
                      </a:pPr>
                      <a:r>
                        <a:rPr b="1" lang="en-GB" sz="1900">
                          <a:solidFill>
                            <a:schemeClr val="dk1"/>
                          </a:solidFill>
                        </a:rPr>
                        <a:t>s</a:t>
                      </a:r>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5D7E8"/>
                    </a:solidFill>
                  </a:tcPr>
                </a:tc>
                <a:tc>
                  <a:txBody>
                    <a:bodyPr/>
                    <a:lstStyle/>
                    <a:p>
                      <a:pPr indent="0" lvl="0" marL="0" marR="0" rtl="0" algn="ctr">
                        <a:spcBef>
                          <a:spcPts val="0"/>
                        </a:spcBef>
                        <a:spcAft>
                          <a:spcPts val="0"/>
                        </a:spcAft>
                        <a:buNone/>
                      </a:pPr>
                      <a:r>
                        <a:rPr b="1" lang="en-GB" sz="1900">
                          <a:solidFill>
                            <a:schemeClr val="dk1"/>
                          </a:solidFill>
                        </a:rPr>
                        <a:t>t</a:t>
                      </a:r>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5D7E8"/>
                    </a:solidFill>
                  </a:tcPr>
                </a:tc>
                <a:tc>
                  <a:txBody>
                    <a:bodyPr/>
                    <a:lstStyle/>
                    <a:p>
                      <a:pPr indent="0" lvl="0" marL="0" marR="0" rtl="0" algn="ctr">
                        <a:spcBef>
                          <a:spcPts val="0"/>
                        </a:spcBef>
                        <a:spcAft>
                          <a:spcPts val="0"/>
                        </a:spcAft>
                        <a:buNone/>
                      </a:pPr>
                      <a:r>
                        <a:rPr b="1" lang="en-GB" sz="1900">
                          <a:solidFill>
                            <a:schemeClr val="dk1"/>
                          </a:solidFill>
                        </a:rPr>
                        <a:t>l</a:t>
                      </a:r>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5D7E8"/>
                    </a:solidFill>
                  </a:tcPr>
                </a:tc>
                <a:tc>
                  <a:txBody>
                    <a:bodyPr/>
                    <a:lstStyle/>
                    <a:p>
                      <a:pPr indent="0" lvl="0" marL="0" marR="0" rtl="0" algn="ctr">
                        <a:spcBef>
                          <a:spcPts val="0"/>
                        </a:spcBef>
                        <a:spcAft>
                          <a:spcPts val="0"/>
                        </a:spcAft>
                        <a:buNone/>
                      </a:pPr>
                      <a:r>
                        <a:rPr b="1" lang="en-GB" sz="1900">
                          <a:solidFill>
                            <a:schemeClr val="dk1"/>
                          </a:solidFill>
                        </a:rPr>
                        <a:t>e</a:t>
                      </a:r>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5D7E8"/>
                    </a:solidFill>
                  </a:tcPr>
                </a:tc>
              </a:tr>
              <a:tr h="237600">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bl>
          </a:graphicData>
        </a:graphic>
      </p:graphicFrame>
      <p:sp>
        <p:nvSpPr>
          <p:cNvPr id="69" name="Google Shape;69;p9"/>
          <p:cNvSpPr/>
          <p:nvPr/>
        </p:nvSpPr>
        <p:spPr>
          <a:xfrm>
            <a:off x="457198" y="1027543"/>
            <a:ext cx="8220075" cy="994306"/>
          </a:xfrm>
          <a:prstGeom prst="roundRect">
            <a:avLst>
              <a:gd fmla="val 9641" name="adj"/>
            </a:avLst>
          </a:prstGeom>
          <a:noFill/>
          <a:ln>
            <a:noFill/>
          </a:ln>
        </p:spPr>
        <p:txBody>
          <a:bodyPr anchorCtr="1" anchor="ctr" bIns="252000" lIns="252000" spcFirstLastPara="1" rIns="252000" wrap="square" tIns="252000">
            <a:noAutofit/>
          </a:bodyPr>
          <a:lstStyle/>
          <a:p>
            <a:pPr indent="0" lvl="0" marL="0" marR="0" rtl="0" algn="l">
              <a:lnSpc>
                <a:spcPct val="90000"/>
              </a:lnSpc>
              <a:spcBef>
                <a:spcPts val="0"/>
              </a:spcBef>
              <a:spcAft>
                <a:spcPts val="0"/>
              </a:spcAft>
              <a:buClr>
                <a:srgbClr val="1C1C1C"/>
              </a:buClr>
              <a:buSzPts val="3600"/>
              <a:buFont typeface="Arial"/>
              <a:buNone/>
            </a:pPr>
            <a:r>
              <a:rPr b="1" lang="en-GB" sz="3600">
                <a:solidFill>
                  <a:srgbClr val="1C1C1C"/>
                </a:solidFill>
                <a:latin typeface="Arial"/>
                <a:ea typeface="Arial"/>
                <a:cs typeface="Arial"/>
                <a:sym typeface="Arial"/>
              </a:rPr>
              <a:t>Word Scramble Puzzle - Answers</a:t>
            </a:r>
            <a:endParaRPr b="1" sz="3600">
              <a:solidFill>
                <a:srgbClr val="1C1C1C"/>
              </a:solidFill>
              <a:latin typeface="Arial"/>
              <a:ea typeface="Arial"/>
              <a:cs typeface="Arial"/>
              <a:sym typeface="Arial"/>
            </a:endParaRPr>
          </a:p>
        </p:txBody>
      </p:sp>
      <p:graphicFrame>
        <p:nvGraphicFramePr>
          <p:cNvPr id="70" name="Google Shape;70;p9"/>
          <p:cNvGraphicFramePr/>
          <p:nvPr/>
        </p:nvGraphicFramePr>
        <p:xfrm>
          <a:off x="4999909" y="3425871"/>
          <a:ext cx="3000000" cy="3000000"/>
        </p:xfrm>
        <a:graphic>
          <a:graphicData uri="http://schemas.openxmlformats.org/drawingml/2006/table">
            <a:tbl>
              <a:tblPr bandRow="1" firstRow="1">
                <a:noFill/>
                <a:tableStyleId>{DA5041C6-51D9-4E4D-874A-C7700294E236}</a:tableStyleId>
              </a:tblPr>
              <a:tblGrid>
                <a:gridCol w="453775"/>
                <a:gridCol w="453775"/>
                <a:gridCol w="453775"/>
                <a:gridCol w="453775"/>
                <a:gridCol w="453775"/>
                <a:gridCol w="453775"/>
                <a:gridCol w="453775"/>
              </a:tblGrid>
              <a:tr h="428550">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12700">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lang="en-GB" sz="1900">
                          <a:solidFill>
                            <a:schemeClr val="dk1"/>
                          </a:solidFill>
                        </a:rPr>
                        <a:t>w</a:t>
                      </a:r>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EBCD9"/>
                    </a:solidFill>
                  </a:tcPr>
                </a:tc>
                <a:tc>
                  <a:txBody>
                    <a:bodyPr/>
                    <a:lstStyle/>
                    <a:p>
                      <a:pPr indent="0" lvl="0" marL="0" marR="0" rtl="0" algn="ctr">
                        <a:spcBef>
                          <a:spcPts val="0"/>
                        </a:spcBef>
                        <a:spcAft>
                          <a:spcPts val="0"/>
                        </a:spcAft>
                        <a:buNone/>
                      </a:pPr>
                      <a:r>
                        <a:rPr b="1" lang="en-GB" sz="1900">
                          <a:solidFill>
                            <a:schemeClr val="dk1"/>
                          </a:solidFill>
                        </a:rPr>
                        <a:t>r</a:t>
                      </a:r>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EBCD9"/>
                    </a:solidFill>
                  </a:tcPr>
                </a:tc>
                <a:tc>
                  <a:txBody>
                    <a:bodyPr/>
                    <a:lstStyle/>
                    <a:p>
                      <a:pPr indent="0" lvl="0" marL="0" marR="0" rtl="0" algn="ctr">
                        <a:spcBef>
                          <a:spcPts val="0"/>
                        </a:spcBef>
                        <a:spcAft>
                          <a:spcPts val="0"/>
                        </a:spcAft>
                        <a:buNone/>
                      </a:pPr>
                      <a:r>
                        <a:rPr b="1" lang="en-GB" sz="1900">
                          <a:solidFill>
                            <a:schemeClr val="dk1"/>
                          </a:solidFill>
                        </a:rPr>
                        <a:t>i</a:t>
                      </a:r>
                      <a:endParaRPr b="1" sz="19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EBCD9"/>
                    </a:solidFill>
                  </a:tcPr>
                </a:tc>
                <a:tc>
                  <a:txBody>
                    <a:bodyPr/>
                    <a:lstStyle/>
                    <a:p>
                      <a:pPr indent="0" lvl="0" marL="0" marR="0" rtl="0" algn="ctr">
                        <a:spcBef>
                          <a:spcPts val="0"/>
                        </a:spcBef>
                        <a:spcAft>
                          <a:spcPts val="0"/>
                        </a:spcAft>
                        <a:buNone/>
                      </a:pPr>
                      <a:r>
                        <a:rPr b="1" lang="en-GB" sz="1900">
                          <a:solidFill>
                            <a:schemeClr val="dk1"/>
                          </a:solidFill>
                        </a:rPr>
                        <a:t>t</a:t>
                      </a:r>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EBCD9"/>
                    </a:solidFill>
                  </a:tcPr>
                </a:tc>
                <a:tc>
                  <a:txBody>
                    <a:bodyPr/>
                    <a:lstStyle/>
                    <a:p>
                      <a:pPr indent="0" lvl="0" marL="0" marR="0" rtl="0" algn="ctr">
                        <a:spcBef>
                          <a:spcPts val="0"/>
                        </a:spcBef>
                        <a:spcAft>
                          <a:spcPts val="0"/>
                        </a:spcAft>
                        <a:buNone/>
                      </a:pPr>
                      <a:r>
                        <a:rPr b="1" lang="en-GB" sz="1900">
                          <a:solidFill>
                            <a:schemeClr val="dk1"/>
                          </a:solidFill>
                        </a:rPr>
                        <a:t>e</a:t>
                      </a:r>
                      <a:endParaRPr/>
                    </a:p>
                  </a:txBody>
                  <a:tcPr marT="50800" marB="50800" marR="101575" marL="101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EBCD9"/>
                    </a:solidFill>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12700">
                      <a:solidFill>
                        <a:schemeClr val="lt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37600">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lang="en-GB" sz="800">
                          <a:solidFill>
                            <a:schemeClr val="dk1"/>
                          </a:solidFill>
                        </a:rPr>
                        <a:t>1</a:t>
                      </a:r>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lang="en-GB" sz="800">
                          <a:solidFill>
                            <a:schemeClr val="dk1"/>
                          </a:solidFill>
                        </a:rPr>
                        <a:t>2</a:t>
                      </a:r>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lang="en-GB" sz="800">
                          <a:solidFill>
                            <a:schemeClr val="dk1"/>
                          </a:solidFill>
                        </a:rPr>
                        <a:t>3</a:t>
                      </a:r>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lang="en-GB" sz="800">
                          <a:solidFill>
                            <a:schemeClr val="dk1"/>
                          </a:solidFill>
                        </a:rPr>
                        <a:t>4</a:t>
                      </a:r>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lang="en-GB" sz="800">
                          <a:solidFill>
                            <a:schemeClr val="dk1"/>
                          </a:solidFill>
                        </a:rPr>
                        <a:t>5</a:t>
                      </a:r>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t/>
                      </a:r>
                      <a:endParaRPr b="1" sz="800">
                        <a:solidFill>
                          <a:schemeClr val="dk1"/>
                        </a:solidFill>
                      </a:endParaRPr>
                    </a:p>
                  </a:txBody>
                  <a:tcPr marT="50800" marB="50800" marR="101575" marL="101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gtEl>
                                        <p:attrNameLst>
                                          <p:attrName>style.visibility</p:attrName>
                                        </p:attrNameLst>
                                      </p:cBhvr>
                                      <p:to>
                                        <p:strVal val="visible"/>
                                      </p:to>
                                    </p:set>
                                    <p:animEffect filter="fade" transition="in">
                                      <p:cBhvr>
                                        <p:cTn dur="250"/>
                                        <p:tgtEl>
                                          <p:spTgt spid="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
                                        </p:tgtEl>
                                        <p:attrNameLst>
                                          <p:attrName>style.visibility</p:attrName>
                                        </p:attrNameLst>
                                      </p:cBhvr>
                                      <p:to>
                                        <p:strVal val="visible"/>
                                      </p:to>
                                    </p:set>
                                    <p:animEffect filter="fade" transition="in">
                                      <p:cBhvr>
                                        <p:cTn dur="250"/>
                                        <p:tgtEl>
                                          <p:spTgt spid="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Google Shape;75;p10"/>
          <p:cNvSpPr/>
          <p:nvPr/>
        </p:nvSpPr>
        <p:spPr>
          <a:xfrm>
            <a:off x="1089625" y="604302"/>
            <a:ext cx="445680" cy="421568"/>
          </a:xfrm>
          <a:prstGeom prst="flowChartDelay">
            <a:avLst/>
          </a:prstGeom>
          <a:solidFill>
            <a:srgbClr val="0076B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6" name="Google Shape;76;p10"/>
          <p:cNvSpPr/>
          <p:nvPr/>
        </p:nvSpPr>
        <p:spPr>
          <a:xfrm>
            <a:off x="473674" y="604302"/>
            <a:ext cx="682026" cy="422405"/>
          </a:xfrm>
          <a:prstGeom prst="rect">
            <a:avLst/>
          </a:prstGeom>
          <a:solidFill>
            <a:srgbClr val="0076B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7" name="Google Shape;77;p10"/>
          <p:cNvSpPr/>
          <p:nvPr/>
        </p:nvSpPr>
        <p:spPr>
          <a:xfrm flipH="1">
            <a:off x="4405870" y="604302"/>
            <a:ext cx="445680" cy="421568"/>
          </a:xfrm>
          <a:prstGeom prst="flowChartDelay">
            <a:avLst/>
          </a:prstGeom>
          <a:solidFill>
            <a:srgbClr val="0076B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8" name="Google Shape;78;p10"/>
          <p:cNvSpPr/>
          <p:nvPr/>
        </p:nvSpPr>
        <p:spPr>
          <a:xfrm>
            <a:off x="4851550" y="604302"/>
            <a:ext cx="3803500" cy="422405"/>
          </a:xfrm>
          <a:prstGeom prst="rect">
            <a:avLst/>
          </a:prstGeom>
          <a:solidFill>
            <a:srgbClr val="0076B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9" name="Google Shape;79;p10"/>
          <p:cNvSpPr/>
          <p:nvPr>
            <p:ph type="title"/>
          </p:nvPr>
        </p:nvSpPr>
        <p:spPr>
          <a:xfrm>
            <a:off x="457198" y="1032305"/>
            <a:ext cx="8220075" cy="994306"/>
          </a:xfrm>
          <a:prstGeom prst="roundRect">
            <a:avLst>
              <a:gd fmla="val 9641"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3600"/>
              <a:buFont typeface="Arial"/>
              <a:buNone/>
            </a:pPr>
            <a:r>
              <a:rPr lang="en-GB" sz="3600">
                <a:latin typeface="Arial"/>
                <a:ea typeface="Arial"/>
                <a:cs typeface="Arial"/>
                <a:sym typeface="Arial"/>
              </a:rPr>
              <a:t>Reading a Picture</a:t>
            </a:r>
            <a:endParaRPr/>
          </a:p>
        </p:txBody>
      </p:sp>
      <p:sp>
        <p:nvSpPr>
          <p:cNvPr id="80" name="Google Shape;80;p10"/>
          <p:cNvSpPr/>
          <p:nvPr/>
        </p:nvSpPr>
        <p:spPr>
          <a:xfrm>
            <a:off x="622128" y="598703"/>
            <a:ext cx="702447" cy="422405"/>
          </a:xfrm>
          <a:prstGeom prst="rect">
            <a:avLst/>
          </a:prstGeom>
          <a:noFill/>
          <a:ln>
            <a:noFill/>
          </a:ln>
        </p:spPr>
        <p:txBody>
          <a:bodyPr anchorCtr="0" anchor="t" bIns="72000" lIns="0" spcFirstLastPara="1" rIns="0" wrap="square" tIns="72000">
            <a:noAutofit/>
          </a:bodyPr>
          <a:lstStyle/>
          <a:p>
            <a:pPr indent="0" lvl="0" marL="0" marR="0" rtl="0" algn="l">
              <a:spcBef>
                <a:spcPts val="0"/>
              </a:spcBef>
              <a:spcAft>
                <a:spcPts val="0"/>
              </a:spcAft>
              <a:buNone/>
            </a:pPr>
            <a:r>
              <a:rPr b="1" lang="en-GB" sz="1800">
                <a:solidFill>
                  <a:schemeClr val="lt1"/>
                </a:solidFill>
                <a:latin typeface="Arial"/>
                <a:ea typeface="Arial"/>
                <a:cs typeface="Arial"/>
                <a:sym typeface="Arial"/>
              </a:rPr>
              <a:t>Day 2</a:t>
            </a:r>
            <a:endParaRPr sz="1800">
              <a:solidFill>
                <a:schemeClr val="lt1"/>
              </a:solidFill>
              <a:latin typeface="Arial"/>
              <a:ea typeface="Arial"/>
              <a:cs typeface="Arial"/>
              <a:sym typeface="Arial"/>
            </a:endParaRPr>
          </a:p>
        </p:txBody>
      </p:sp>
      <p:sp>
        <p:nvSpPr>
          <p:cNvPr id="81" name="Google Shape;81;p10"/>
          <p:cNvSpPr/>
          <p:nvPr/>
        </p:nvSpPr>
        <p:spPr>
          <a:xfrm>
            <a:off x="792164" y="2026611"/>
            <a:ext cx="7559674" cy="495108"/>
          </a:xfrm>
          <a:prstGeom prst="rect">
            <a:avLst/>
          </a:prstGeom>
          <a:noFill/>
          <a:ln>
            <a:noFill/>
          </a:ln>
        </p:spPr>
        <p:txBody>
          <a:bodyPr anchorCtr="0" anchor="ctr" bIns="108000" lIns="108000" spcFirstLastPara="1" rIns="108000" wrap="square" tIns="108000">
            <a:noAutofit/>
          </a:bodyPr>
          <a:lstStyle/>
          <a:p>
            <a:pPr indent="0" lvl="0" marL="0" marR="0" rtl="0" algn="ctr">
              <a:spcBef>
                <a:spcPts val="0"/>
              </a:spcBef>
              <a:spcAft>
                <a:spcPts val="0"/>
              </a:spcAft>
              <a:buNone/>
            </a:pPr>
            <a:r>
              <a:rPr lang="en-GB" sz="1800">
                <a:solidFill>
                  <a:schemeClr val="dk1"/>
                </a:solidFill>
                <a:latin typeface="Arial"/>
                <a:ea typeface="Arial"/>
                <a:cs typeface="Arial"/>
                <a:sym typeface="Arial"/>
              </a:rPr>
              <a:t>Look at this picture and then talk about these questions with a partner. </a:t>
            </a:r>
            <a:endParaRPr/>
          </a:p>
        </p:txBody>
      </p:sp>
      <p:sp>
        <p:nvSpPr>
          <p:cNvPr id="82" name="Google Shape;82;p10"/>
          <p:cNvSpPr/>
          <p:nvPr/>
        </p:nvSpPr>
        <p:spPr>
          <a:xfrm>
            <a:off x="4456670" y="653344"/>
            <a:ext cx="4147580" cy="330072"/>
          </a:xfrm>
          <a:prstGeom prst="rect">
            <a:avLst/>
          </a:prstGeom>
          <a:noFill/>
          <a:ln>
            <a:noFill/>
          </a:ln>
        </p:spPr>
        <p:txBody>
          <a:bodyPr anchorCtr="0" anchor="t" bIns="72000" lIns="0" spcFirstLastPara="1" rIns="0" wrap="square" tIns="72000">
            <a:noAutofit/>
          </a:bodyPr>
          <a:lstStyle/>
          <a:p>
            <a:pPr indent="0" lvl="0" marL="0" marR="0" rtl="0" algn="r">
              <a:spcBef>
                <a:spcPts val="0"/>
              </a:spcBef>
              <a:spcAft>
                <a:spcPts val="0"/>
              </a:spcAft>
              <a:buNone/>
            </a:pPr>
            <a:r>
              <a:rPr b="1" lang="en-GB" sz="1200">
                <a:solidFill>
                  <a:schemeClr val="lt1"/>
                </a:solidFill>
                <a:latin typeface="Arial"/>
                <a:ea typeface="Arial"/>
                <a:cs typeface="Arial"/>
                <a:sym typeface="Arial"/>
              </a:rPr>
              <a:t>Reading Focus – 1d: Make inferences from a text or picture</a:t>
            </a:r>
            <a:endParaRPr/>
          </a:p>
        </p:txBody>
      </p:sp>
      <p:sp>
        <p:nvSpPr>
          <p:cNvPr id="83" name="Google Shape;83;p10"/>
          <p:cNvSpPr/>
          <p:nvPr/>
        </p:nvSpPr>
        <p:spPr>
          <a:xfrm>
            <a:off x="792163" y="2521719"/>
            <a:ext cx="4527657" cy="1880103"/>
          </a:xfrm>
          <a:prstGeom prst="rect">
            <a:avLst/>
          </a:prstGeom>
          <a:noFill/>
          <a:ln>
            <a:noFill/>
          </a:ln>
        </p:spPr>
        <p:txBody>
          <a:bodyPr anchorCtr="0" anchor="ctr" bIns="108000" lIns="108000" spcFirstLastPara="1" rIns="108000" wrap="square" tIns="108000">
            <a:noAutofit/>
          </a:bodyPr>
          <a:lstStyle/>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Where do you think the boy has been? How do you know?</a:t>
            </a:r>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What do you think the weather is like?</a:t>
            </a:r>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Why might his dungarees be dirty?</a:t>
            </a:r>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How do you think the boy might be feeling? Why?</a:t>
            </a:r>
            <a:endParaRPr/>
          </a:p>
        </p:txBody>
      </p:sp>
      <p:sp>
        <p:nvSpPr>
          <p:cNvPr id="84" name="Google Shape;84;p10"/>
          <p:cNvSpPr/>
          <p:nvPr/>
        </p:nvSpPr>
        <p:spPr>
          <a:xfrm>
            <a:off x="792164" y="4540321"/>
            <a:ext cx="4527656" cy="772107"/>
          </a:xfrm>
          <a:prstGeom prst="rect">
            <a:avLst/>
          </a:prstGeom>
          <a:noFill/>
          <a:ln>
            <a:noFill/>
          </a:ln>
        </p:spPr>
        <p:txBody>
          <a:bodyPr anchorCtr="0" anchor="ctr" bIns="108000" lIns="108000" spcFirstLastPara="1" rIns="108000" wrap="square" tIns="108000">
            <a:noAutofit/>
          </a:bodyPr>
          <a:lstStyle/>
          <a:p>
            <a:pPr indent="0" lvl="0" marL="0" marR="0" rtl="0" algn="ctr">
              <a:spcBef>
                <a:spcPts val="0"/>
              </a:spcBef>
              <a:spcAft>
                <a:spcPts val="0"/>
              </a:spcAft>
              <a:buNone/>
            </a:pPr>
            <a:r>
              <a:rPr lang="en-GB" sz="1800">
                <a:solidFill>
                  <a:schemeClr val="dk1"/>
                </a:solidFill>
                <a:latin typeface="Arial"/>
                <a:ea typeface="Arial"/>
                <a:cs typeface="Arial"/>
                <a:sym typeface="Arial"/>
              </a:rPr>
              <a:t>Try to use the linking words </a:t>
            </a:r>
            <a:r>
              <a:rPr b="1" lang="en-GB" sz="1800">
                <a:solidFill>
                  <a:schemeClr val="dk1"/>
                </a:solidFill>
                <a:latin typeface="Arial"/>
                <a:ea typeface="Arial"/>
                <a:cs typeface="Arial"/>
                <a:sym typeface="Arial"/>
              </a:rPr>
              <a:t>because</a:t>
            </a:r>
            <a:r>
              <a:rPr lang="en-GB" sz="1800">
                <a:solidFill>
                  <a:schemeClr val="dk1"/>
                </a:solidFill>
                <a:latin typeface="Arial"/>
                <a:ea typeface="Arial"/>
                <a:cs typeface="Arial"/>
                <a:sym typeface="Arial"/>
              </a:rPr>
              <a:t>, </a:t>
            </a:r>
            <a:r>
              <a:rPr b="1" lang="en-GB" sz="1800">
                <a:solidFill>
                  <a:schemeClr val="dk1"/>
                </a:solidFill>
                <a:latin typeface="Arial"/>
                <a:ea typeface="Arial"/>
                <a:cs typeface="Arial"/>
                <a:sym typeface="Arial"/>
              </a:rPr>
              <a:t>when</a:t>
            </a:r>
            <a:r>
              <a:rPr lang="en-GB" sz="1800">
                <a:solidFill>
                  <a:schemeClr val="dk1"/>
                </a:solidFill>
                <a:latin typeface="Arial"/>
                <a:ea typeface="Arial"/>
                <a:cs typeface="Arial"/>
                <a:sym typeface="Arial"/>
              </a:rPr>
              <a:t>, </a:t>
            </a:r>
            <a:r>
              <a:rPr b="1" lang="en-GB" sz="1800">
                <a:solidFill>
                  <a:schemeClr val="dk1"/>
                </a:solidFill>
                <a:latin typeface="Arial"/>
                <a:ea typeface="Arial"/>
                <a:cs typeface="Arial"/>
                <a:sym typeface="Arial"/>
              </a:rPr>
              <a:t>if</a:t>
            </a:r>
            <a:r>
              <a:rPr lang="en-GB" sz="1800">
                <a:solidFill>
                  <a:schemeClr val="dk1"/>
                </a:solidFill>
                <a:latin typeface="Arial"/>
                <a:ea typeface="Arial"/>
                <a:cs typeface="Arial"/>
                <a:sym typeface="Arial"/>
              </a:rPr>
              <a:t>, </a:t>
            </a:r>
            <a:r>
              <a:rPr b="1" lang="en-GB" sz="1800">
                <a:solidFill>
                  <a:schemeClr val="dk1"/>
                </a:solidFill>
                <a:latin typeface="Arial"/>
                <a:ea typeface="Arial"/>
                <a:cs typeface="Arial"/>
                <a:sym typeface="Arial"/>
              </a:rPr>
              <a:t>so</a:t>
            </a:r>
            <a:r>
              <a:rPr lang="en-GB" sz="1800">
                <a:solidFill>
                  <a:schemeClr val="dk1"/>
                </a:solidFill>
                <a:latin typeface="Arial"/>
                <a:ea typeface="Arial"/>
                <a:cs typeface="Arial"/>
                <a:sym typeface="Arial"/>
              </a:rPr>
              <a:t> and </a:t>
            </a:r>
            <a:r>
              <a:rPr b="1" lang="en-GB" sz="1800">
                <a:solidFill>
                  <a:schemeClr val="dk1"/>
                </a:solidFill>
                <a:latin typeface="Arial"/>
                <a:ea typeface="Arial"/>
                <a:cs typeface="Arial"/>
                <a:sym typeface="Arial"/>
              </a:rPr>
              <a:t>but</a:t>
            </a:r>
            <a:r>
              <a:rPr lang="en-GB" sz="1800">
                <a:solidFill>
                  <a:schemeClr val="dk1"/>
                </a:solidFill>
                <a:latin typeface="Arial"/>
                <a:ea typeface="Arial"/>
                <a:cs typeface="Arial"/>
                <a:sym typeface="Arial"/>
              </a:rPr>
              <a:t> in your answers. </a:t>
            </a:r>
            <a:endParaRPr/>
          </a:p>
        </p:txBody>
      </p:sp>
      <p:pic>
        <p:nvPicPr>
          <p:cNvPr id="85" name="Google Shape;85;p10"/>
          <p:cNvPicPr preferRelativeResize="0"/>
          <p:nvPr/>
        </p:nvPicPr>
        <p:blipFill rotWithShape="1">
          <a:blip r:embed="rId3">
            <a:alphaModFix/>
          </a:blip>
          <a:srcRect b="0" l="0" r="0" t="0"/>
          <a:stretch/>
        </p:blipFill>
        <p:spPr>
          <a:xfrm>
            <a:off x="5400009" y="2521719"/>
            <a:ext cx="2706582" cy="357110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xEl>
                                              <p:pRg end="0" st="0"/>
                                            </p:txEl>
                                          </p:spTgt>
                                        </p:tgtEl>
                                        <p:attrNameLst>
                                          <p:attrName>style.visibility</p:attrName>
                                        </p:attrNameLst>
                                      </p:cBhvr>
                                      <p:to>
                                        <p:strVal val="visible"/>
                                      </p:to>
                                    </p:set>
                                    <p:animEffect filter="fade" transition="in">
                                      <p:cBhvr>
                                        <p:cTn dur="250"/>
                                        <p:tgtEl>
                                          <p:spTgt spid="8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xEl>
                                              <p:pRg end="1" st="1"/>
                                            </p:txEl>
                                          </p:spTgt>
                                        </p:tgtEl>
                                        <p:attrNameLst>
                                          <p:attrName>style.visibility</p:attrName>
                                        </p:attrNameLst>
                                      </p:cBhvr>
                                      <p:to>
                                        <p:strVal val="visible"/>
                                      </p:to>
                                    </p:set>
                                    <p:animEffect filter="fade" transition="in">
                                      <p:cBhvr>
                                        <p:cTn dur="250"/>
                                        <p:tgtEl>
                                          <p:spTgt spid="8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xEl>
                                              <p:pRg end="2" st="2"/>
                                            </p:txEl>
                                          </p:spTgt>
                                        </p:tgtEl>
                                        <p:attrNameLst>
                                          <p:attrName>style.visibility</p:attrName>
                                        </p:attrNameLst>
                                      </p:cBhvr>
                                      <p:to>
                                        <p:strVal val="visible"/>
                                      </p:to>
                                    </p:set>
                                    <p:animEffect filter="fade" transition="in">
                                      <p:cBhvr>
                                        <p:cTn dur="250"/>
                                        <p:tgtEl>
                                          <p:spTgt spid="8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xEl>
                                              <p:pRg end="3" st="3"/>
                                            </p:txEl>
                                          </p:spTgt>
                                        </p:tgtEl>
                                        <p:attrNameLst>
                                          <p:attrName>style.visibility</p:attrName>
                                        </p:attrNameLst>
                                      </p:cBhvr>
                                      <p:to>
                                        <p:strVal val="visible"/>
                                      </p:to>
                                    </p:set>
                                    <p:animEffect filter="fade" transition="in">
                                      <p:cBhvr>
                                        <p:cTn dur="250"/>
                                        <p:tgtEl>
                                          <p:spTgt spid="8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
                                        </p:tgtEl>
                                        <p:attrNameLst>
                                          <p:attrName>style.visibility</p:attrName>
                                        </p:attrNameLst>
                                      </p:cBhvr>
                                      <p:to>
                                        <p:strVal val="visible"/>
                                      </p:to>
                                    </p:set>
                                    <p:animEffect filter="fade" transition="in">
                                      <p:cBhvr>
                                        <p:cTn dur="250"/>
                                        <p:tgtEl>
                                          <p:spTgt spid="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11"/>
          <p:cNvSpPr/>
          <p:nvPr/>
        </p:nvSpPr>
        <p:spPr>
          <a:xfrm>
            <a:off x="1089625" y="604302"/>
            <a:ext cx="445680" cy="421568"/>
          </a:xfrm>
          <a:prstGeom prst="flowChartDelay">
            <a:avLst/>
          </a:prstGeom>
          <a:solidFill>
            <a:srgbClr val="0076B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1" name="Google Shape;91;p11"/>
          <p:cNvSpPr/>
          <p:nvPr/>
        </p:nvSpPr>
        <p:spPr>
          <a:xfrm>
            <a:off x="473674" y="604302"/>
            <a:ext cx="682026" cy="422405"/>
          </a:xfrm>
          <a:prstGeom prst="rect">
            <a:avLst/>
          </a:prstGeom>
          <a:solidFill>
            <a:srgbClr val="0076B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2" name="Google Shape;92;p11"/>
          <p:cNvSpPr/>
          <p:nvPr/>
        </p:nvSpPr>
        <p:spPr>
          <a:xfrm flipH="1">
            <a:off x="4405870" y="604302"/>
            <a:ext cx="445680" cy="421568"/>
          </a:xfrm>
          <a:prstGeom prst="flowChartDelay">
            <a:avLst/>
          </a:prstGeom>
          <a:solidFill>
            <a:srgbClr val="0076B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3" name="Google Shape;93;p11"/>
          <p:cNvSpPr/>
          <p:nvPr/>
        </p:nvSpPr>
        <p:spPr>
          <a:xfrm>
            <a:off x="4851550" y="604302"/>
            <a:ext cx="3803500" cy="422405"/>
          </a:xfrm>
          <a:prstGeom prst="rect">
            <a:avLst/>
          </a:prstGeom>
          <a:solidFill>
            <a:srgbClr val="0076B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4" name="Google Shape;94;p11"/>
          <p:cNvSpPr/>
          <p:nvPr>
            <p:ph type="title"/>
          </p:nvPr>
        </p:nvSpPr>
        <p:spPr>
          <a:xfrm>
            <a:off x="457198" y="1032305"/>
            <a:ext cx="8220075" cy="994306"/>
          </a:xfrm>
          <a:prstGeom prst="roundRect">
            <a:avLst>
              <a:gd fmla="val 9641"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3600"/>
              <a:buFont typeface="Arial"/>
              <a:buNone/>
            </a:pPr>
            <a:r>
              <a:rPr lang="en-GB" sz="3600">
                <a:latin typeface="Arial"/>
                <a:ea typeface="Arial"/>
                <a:cs typeface="Arial"/>
                <a:sym typeface="Arial"/>
              </a:rPr>
              <a:t>Reading a Picture - Answers</a:t>
            </a:r>
            <a:endParaRPr/>
          </a:p>
        </p:txBody>
      </p:sp>
      <p:sp>
        <p:nvSpPr>
          <p:cNvPr id="95" name="Google Shape;95;p11"/>
          <p:cNvSpPr/>
          <p:nvPr/>
        </p:nvSpPr>
        <p:spPr>
          <a:xfrm>
            <a:off x="622128" y="598703"/>
            <a:ext cx="702447" cy="422405"/>
          </a:xfrm>
          <a:prstGeom prst="rect">
            <a:avLst/>
          </a:prstGeom>
          <a:noFill/>
          <a:ln>
            <a:noFill/>
          </a:ln>
        </p:spPr>
        <p:txBody>
          <a:bodyPr anchorCtr="0" anchor="t" bIns="72000" lIns="0" spcFirstLastPara="1" rIns="0" wrap="square" tIns="72000">
            <a:noAutofit/>
          </a:bodyPr>
          <a:lstStyle/>
          <a:p>
            <a:pPr indent="0" lvl="0" marL="0" marR="0" rtl="0" algn="l">
              <a:spcBef>
                <a:spcPts val="0"/>
              </a:spcBef>
              <a:spcAft>
                <a:spcPts val="0"/>
              </a:spcAft>
              <a:buNone/>
            </a:pPr>
            <a:r>
              <a:rPr b="1" lang="en-GB" sz="1800">
                <a:solidFill>
                  <a:schemeClr val="lt1"/>
                </a:solidFill>
                <a:latin typeface="Arial"/>
                <a:ea typeface="Arial"/>
                <a:cs typeface="Arial"/>
                <a:sym typeface="Arial"/>
              </a:rPr>
              <a:t>Day 2</a:t>
            </a:r>
            <a:endParaRPr sz="1800">
              <a:solidFill>
                <a:schemeClr val="lt1"/>
              </a:solidFill>
              <a:latin typeface="Arial"/>
              <a:ea typeface="Arial"/>
              <a:cs typeface="Arial"/>
              <a:sym typeface="Arial"/>
            </a:endParaRPr>
          </a:p>
        </p:txBody>
      </p:sp>
      <p:sp>
        <p:nvSpPr>
          <p:cNvPr id="96" name="Google Shape;96;p11"/>
          <p:cNvSpPr/>
          <p:nvPr/>
        </p:nvSpPr>
        <p:spPr>
          <a:xfrm>
            <a:off x="4456670" y="653344"/>
            <a:ext cx="4147580" cy="330072"/>
          </a:xfrm>
          <a:prstGeom prst="rect">
            <a:avLst/>
          </a:prstGeom>
          <a:noFill/>
          <a:ln>
            <a:noFill/>
          </a:ln>
        </p:spPr>
        <p:txBody>
          <a:bodyPr anchorCtr="0" anchor="t" bIns="72000" lIns="0" spcFirstLastPara="1" rIns="0" wrap="square" tIns="72000">
            <a:noAutofit/>
          </a:bodyPr>
          <a:lstStyle/>
          <a:p>
            <a:pPr indent="0" lvl="0" marL="0" marR="0" rtl="0" algn="r">
              <a:spcBef>
                <a:spcPts val="0"/>
              </a:spcBef>
              <a:spcAft>
                <a:spcPts val="0"/>
              </a:spcAft>
              <a:buNone/>
            </a:pPr>
            <a:r>
              <a:rPr b="1" lang="en-GB" sz="1200">
                <a:solidFill>
                  <a:schemeClr val="lt1"/>
                </a:solidFill>
                <a:latin typeface="Arial"/>
                <a:ea typeface="Arial"/>
                <a:cs typeface="Arial"/>
                <a:sym typeface="Arial"/>
              </a:rPr>
              <a:t>Reading Focus – 1d: Make inferences from a text or picture</a:t>
            </a:r>
            <a:endParaRPr/>
          </a:p>
        </p:txBody>
      </p:sp>
      <p:sp>
        <p:nvSpPr>
          <p:cNvPr id="97" name="Google Shape;97;p11"/>
          <p:cNvSpPr/>
          <p:nvPr/>
        </p:nvSpPr>
        <p:spPr>
          <a:xfrm>
            <a:off x="792163" y="2026611"/>
            <a:ext cx="7559675" cy="3942206"/>
          </a:xfrm>
          <a:prstGeom prst="rect">
            <a:avLst/>
          </a:prstGeom>
          <a:noFill/>
          <a:ln>
            <a:noFill/>
          </a:ln>
        </p:spPr>
        <p:txBody>
          <a:bodyPr anchorCtr="0" anchor="ctr" bIns="108000" lIns="108000" spcFirstLastPara="1" rIns="108000" wrap="square" tIns="108000">
            <a:noAutofit/>
          </a:bodyPr>
          <a:lstStyle/>
          <a:p>
            <a:pPr indent="-342900" lvl="0" marL="342900" marR="0" rtl="0" algn="l">
              <a:spcBef>
                <a:spcPts val="0"/>
              </a:spcBef>
              <a:spcAft>
                <a:spcPts val="0"/>
              </a:spcAft>
              <a:buClr>
                <a:schemeClr val="dk1"/>
              </a:buClr>
              <a:buSzPts val="2000"/>
              <a:buFont typeface="Arial"/>
              <a:buChar char="•"/>
            </a:pPr>
            <a:r>
              <a:rPr b="1" lang="en-GB" sz="2000">
                <a:solidFill>
                  <a:schemeClr val="dk1"/>
                </a:solidFill>
                <a:latin typeface="Arial"/>
                <a:ea typeface="Arial"/>
                <a:cs typeface="Arial"/>
                <a:sym typeface="Arial"/>
              </a:rPr>
              <a:t>Where do you think the boy has been? How do you know? </a:t>
            </a:r>
            <a:endParaRPr/>
          </a:p>
          <a:p>
            <a:pPr indent="0" lvl="1" marL="457200" marR="0" rtl="0" algn="l">
              <a:spcBef>
                <a:spcPts val="0"/>
              </a:spcBef>
              <a:spcAft>
                <a:spcPts val="0"/>
              </a:spcAft>
              <a:buNone/>
            </a:pPr>
            <a:r>
              <a:rPr b="0" i="0" lang="en-GB" sz="1800" u="none" cap="none" strike="noStrike">
                <a:solidFill>
                  <a:schemeClr val="dk1"/>
                </a:solidFill>
                <a:latin typeface="Arial"/>
                <a:ea typeface="Arial"/>
                <a:cs typeface="Arial"/>
                <a:sym typeface="Arial"/>
              </a:rPr>
              <a:t>I noticed that the boy had a fishing rod and bucket so he must have been fishing.</a:t>
            </a:r>
            <a:endParaRPr/>
          </a:p>
          <a:p>
            <a:pPr indent="-342900" lvl="0" marL="342900" marR="0" rtl="0" algn="l">
              <a:spcBef>
                <a:spcPts val="0"/>
              </a:spcBef>
              <a:spcAft>
                <a:spcPts val="0"/>
              </a:spcAft>
              <a:buClr>
                <a:schemeClr val="dk1"/>
              </a:buClr>
              <a:buSzPts val="2000"/>
              <a:buFont typeface="Arial"/>
              <a:buChar char="•"/>
            </a:pPr>
            <a:r>
              <a:rPr b="1" lang="en-GB" sz="2000">
                <a:solidFill>
                  <a:schemeClr val="dk1"/>
                </a:solidFill>
                <a:latin typeface="Arial"/>
                <a:ea typeface="Arial"/>
                <a:cs typeface="Arial"/>
                <a:sym typeface="Arial"/>
              </a:rPr>
              <a:t>What do you think the weather is like?</a:t>
            </a:r>
            <a:endParaRPr/>
          </a:p>
          <a:p>
            <a:pPr indent="0" lvl="1" marL="457200" marR="0" rtl="0" algn="l">
              <a:spcBef>
                <a:spcPts val="0"/>
              </a:spcBef>
              <a:spcAft>
                <a:spcPts val="0"/>
              </a:spcAft>
              <a:buNone/>
            </a:pPr>
            <a:r>
              <a:rPr b="0" i="0" lang="en-GB" sz="1800" u="none" cap="none" strike="noStrike">
                <a:solidFill>
                  <a:schemeClr val="dk1"/>
                </a:solidFill>
                <a:latin typeface="Arial"/>
                <a:ea typeface="Arial"/>
                <a:cs typeface="Arial"/>
                <a:sym typeface="Arial"/>
              </a:rPr>
              <a:t>The weather looks bright and it must be warm because the boy isn’t wearing that many clothes.</a:t>
            </a:r>
            <a:endParaRPr/>
          </a:p>
          <a:p>
            <a:pPr indent="-342900" lvl="0" marL="342900" marR="0" rtl="0" algn="l">
              <a:spcBef>
                <a:spcPts val="0"/>
              </a:spcBef>
              <a:spcAft>
                <a:spcPts val="0"/>
              </a:spcAft>
              <a:buClr>
                <a:schemeClr val="dk1"/>
              </a:buClr>
              <a:buSzPts val="2000"/>
              <a:buFont typeface="Arial"/>
              <a:buChar char="•"/>
            </a:pPr>
            <a:r>
              <a:rPr b="1" lang="en-GB" sz="2000">
                <a:solidFill>
                  <a:schemeClr val="dk1"/>
                </a:solidFill>
                <a:latin typeface="Arial"/>
                <a:ea typeface="Arial"/>
                <a:cs typeface="Arial"/>
                <a:sym typeface="Arial"/>
              </a:rPr>
              <a:t>Why might his dungarees be dirty?</a:t>
            </a:r>
            <a:endParaRPr/>
          </a:p>
          <a:p>
            <a:pPr indent="0" lvl="1" marL="457200" marR="0" rtl="0" algn="l">
              <a:spcBef>
                <a:spcPts val="0"/>
              </a:spcBef>
              <a:spcAft>
                <a:spcPts val="0"/>
              </a:spcAft>
              <a:buNone/>
            </a:pPr>
            <a:r>
              <a:rPr b="0" i="0" lang="en-GB" sz="1800" u="none" cap="none" strike="noStrike">
                <a:solidFill>
                  <a:schemeClr val="dk1"/>
                </a:solidFill>
                <a:latin typeface="Arial"/>
                <a:ea typeface="Arial"/>
                <a:cs typeface="Arial"/>
                <a:sym typeface="Arial"/>
              </a:rPr>
              <a:t>The boy’s dungarees might be dirty because he has been sitting on the damp ground. </a:t>
            </a:r>
            <a:endParaRPr b="0" i="0" sz="1600" u="none" cap="none" strike="noStrike">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000"/>
              <a:buFont typeface="Arial"/>
              <a:buChar char="•"/>
            </a:pPr>
            <a:r>
              <a:rPr b="1" lang="en-GB" sz="2000">
                <a:solidFill>
                  <a:schemeClr val="dk1"/>
                </a:solidFill>
                <a:latin typeface="Arial"/>
                <a:ea typeface="Arial"/>
                <a:cs typeface="Arial"/>
                <a:sym typeface="Arial"/>
              </a:rPr>
              <a:t>How do you think the boy might be feeling? Why?</a:t>
            </a:r>
            <a:endParaRPr/>
          </a:p>
          <a:p>
            <a:pPr indent="0" lvl="1" marL="457200" marR="0" rtl="0" algn="l">
              <a:spcBef>
                <a:spcPts val="0"/>
              </a:spcBef>
              <a:spcAft>
                <a:spcPts val="0"/>
              </a:spcAft>
              <a:buNone/>
            </a:pPr>
            <a:r>
              <a:rPr b="0" i="0" lang="en-GB" sz="1800" u="none" cap="none" strike="noStrike">
                <a:solidFill>
                  <a:schemeClr val="dk1"/>
                </a:solidFill>
                <a:latin typeface="Arial"/>
                <a:ea typeface="Arial"/>
                <a:cs typeface="Arial"/>
                <a:sym typeface="Arial"/>
              </a:rPr>
              <a:t>The boy might be feeling delighted if he’s had fun and managed to catch a fish, but if he’s not caught anything, he might be feeling upset and frustrated.</a:t>
            </a:r>
            <a:endParaRPr b="0" i="0" sz="16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xEl>
                                              <p:pRg end="0" st="0"/>
                                            </p:txEl>
                                          </p:spTgt>
                                        </p:tgtEl>
                                        <p:attrNameLst>
                                          <p:attrName>style.visibility</p:attrName>
                                        </p:attrNameLst>
                                      </p:cBhvr>
                                      <p:to>
                                        <p:strVal val="visible"/>
                                      </p:to>
                                    </p:set>
                                    <p:animEffect filter="fade" transition="in">
                                      <p:cBhvr>
                                        <p:cTn dur="250"/>
                                        <p:tgtEl>
                                          <p:spTgt spid="9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xEl>
                                              <p:pRg end="1" st="1"/>
                                            </p:txEl>
                                          </p:spTgt>
                                        </p:tgtEl>
                                        <p:attrNameLst>
                                          <p:attrName>style.visibility</p:attrName>
                                        </p:attrNameLst>
                                      </p:cBhvr>
                                      <p:to>
                                        <p:strVal val="visible"/>
                                      </p:to>
                                    </p:set>
                                    <p:animEffect filter="fade" transition="in">
                                      <p:cBhvr>
                                        <p:cTn dur="250"/>
                                        <p:tgtEl>
                                          <p:spTgt spid="9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xEl>
                                              <p:pRg end="2" st="2"/>
                                            </p:txEl>
                                          </p:spTgt>
                                        </p:tgtEl>
                                        <p:attrNameLst>
                                          <p:attrName>style.visibility</p:attrName>
                                        </p:attrNameLst>
                                      </p:cBhvr>
                                      <p:to>
                                        <p:strVal val="visible"/>
                                      </p:to>
                                    </p:set>
                                    <p:animEffect filter="fade" transition="in">
                                      <p:cBhvr>
                                        <p:cTn dur="250"/>
                                        <p:tgtEl>
                                          <p:spTgt spid="9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xEl>
                                              <p:pRg end="3" st="3"/>
                                            </p:txEl>
                                          </p:spTgt>
                                        </p:tgtEl>
                                        <p:attrNameLst>
                                          <p:attrName>style.visibility</p:attrName>
                                        </p:attrNameLst>
                                      </p:cBhvr>
                                      <p:to>
                                        <p:strVal val="visible"/>
                                      </p:to>
                                    </p:set>
                                    <p:animEffect filter="fade" transition="in">
                                      <p:cBhvr>
                                        <p:cTn dur="250"/>
                                        <p:tgtEl>
                                          <p:spTgt spid="9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xEl>
                                              <p:pRg end="4" st="4"/>
                                            </p:txEl>
                                          </p:spTgt>
                                        </p:tgtEl>
                                        <p:attrNameLst>
                                          <p:attrName>style.visibility</p:attrName>
                                        </p:attrNameLst>
                                      </p:cBhvr>
                                      <p:to>
                                        <p:strVal val="visible"/>
                                      </p:to>
                                    </p:set>
                                    <p:animEffect filter="fade" transition="in">
                                      <p:cBhvr>
                                        <p:cTn dur="250"/>
                                        <p:tgtEl>
                                          <p:spTgt spid="9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xEl>
                                              <p:pRg end="5" st="5"/>
                                            </p:txEl>
                                          </p:spTgt>
                                        </p:tgtEl>
                                        <p:attrNameLst>
                                          <p:attrName>style.visibility</p:attrName>
                                        </p:attrNameLst>
                                      </p:cBhvr>
                                      <p:to>
                                        <p:strVal val="visible"/>
                                      </p:to>
                                    </p:set>
                                    <p:animEffect filter="fade" transition="in">
                                      <p:cBhvr>
                                        <p:cTn dur="250"/>
                                        <p:tgtEl>
                                          <p:spTgt spid="9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xEl>
                                              <p:pRg end="6" st="6"/>
                                            </p:txEl>
                                          </p:spTgt>
                                        </p:tgtEl>
                                        <p:attrNameLst>
                                          <p:attrName>style.visibility</p:attrName>
                                        </p:attrNameLst>
                                      </p:cBhvr>
                                      <p:to>
                                        <p:strVal val="visible"/>
                                      </p:to>
                                    </p:set>
                                    <p:animEffect filter="fade" transition="in">
                                      <p:cBhvr>
                                        <p:cTn dur="250"/>
                                        <p:tgtEl>
                                          <p:spTgt spid="97">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xEl>
                                              <p:pRg end="7" st="7"/>
                                            </p:txEl>
                                          </p:spTgt>
                                        </p:tgtEl>
                                        <p:attrNameLst>
                                          <p:attrName>style.visibility</p:attrName>
                                        </p:attrNameLst>
                                      </p:cBhvr>
                                      <p:to>
                                        <p:strVal val="visible"/>
                                      </p:to>
                                    </p:set>
                                    <p:animEffect filter="fade" transition="in">
                                      <p:cBhvr>
                                        <p:cTn dur="250"/>
                                        <p:tgtEl>
                                          <p:spTgt spid="97">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12"/>
          <p:cNvSpPr/>
          <p:nvPr/>
        </p:nvSpPr>
        <p:spPr>
          <a:xfrm>
            <a:off x="1089625" y="604302"/>
            <a:ext cx="445680" cy="421568"/>
          </a:xfrm>
          <a:prstGeom prst="flowChartDelay">
            <a:avLst/>
          </a:prstGeom>
          <a:solidFill>
            <a:srgbClr val="D7303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3" name="Google Shape;103;p12"/>
          <p:cNvSpPr/>
          <p:nvPr/>
        </p:nvSpPr>
        <p:spPr>
          <a:xfrm>
            <a:off x="473674" y="604302"/>
            <a:ext cx="682026" cy="422405"/>
          </a:xfrm>
          <a:prstGeom prst="rect">
            <a:avLst/>
          </a:prstGeom>
          <a:solidFill>
            <a:srgbClr val="D7303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4" name="Google Shape;104;p12"/>
          <p:cNvSpPr/>
          <p:nvPr/>
        </p:nvSpPr>
        <p:spPr>
          <a:xfrm flipH="1">
            <a:off x="5168405" y="604302"/>
            <a:ext cx="445680" cy="421568"/>
          </a:xfrm>
          <a:prstGeom prst="flowChartDelay">
            <a:avLst/>
          </a:prstGeom>
          <a:solidFill>
            <a:srgbClr val="D7303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5" name="Google Shape;105;p12"/>
          <p:cNvSpPr/>
          <p:nvPr/>
        </p:nvSpPr>
        <p:spPr>
          <a:xfrm>
            <a:off x="5461686" y="604302"/>
            <a:ext cx="3193364" cy="422405"/>
          </a:xfrm>
          <a:prstGeom prst="rect">
            <a:avLst/>
          </a:prstGeom>
          <a:solidFill>
            <a:srgbClr val="D7303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6" name="Google Shape;106;p12"/>
          <p:cNvSpPr/>
          <p:nvPr>
            <p:ph type="title"/>
          </p:nvPr>
        </p:nvSpPr>
        <p:spPr>
          <a:xfrm>
            <a:off x="457198" y="879450"/>
            <a:ext cx="8220075" cy="994306"/>
          </a:xfrm>
          <a:prstGeom prst="roundRect">
            <a:avLst>
              <a:gd fmla="val 9641"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3600"/>
              <a:buFont typeface="Arial"/>
              <a:buNone/>
            </a:pPr>
            <a:r>
              <a:rPr lang="en-GB" sz="3600">
                <a:latin typeface="Arial"/>
                <a:ea typeface="Arial"/>
                <a:cs typeface="Arial"/>
                <a:sym typeface="Arial"/>
              </a:rPr>
              <a:t>Post Box Sorting</a:t>
            </a:r>
            <a:endParaRPr/>
          </a:p>
        </p:txBody>
      </p:sp>
      <p:sp>
        <p:nvSpPr>
          <p:cNvPr id="107" name="Google Shape;107;p12"/>
          <p:cNvSpPr/>
          <p:nvPr/>
        </p:nvSpPr>
        <p:spPr>
          <a:xfrm>
            <a:off x="622128" y="598703"/>
            <a:ext cx="702447" cy="422405"/>
          </a:xfrm>
          <a:prstGeom prst="rect">
            <a:avLst/>
          </a:prstGeom>
          <a:noFill/>
          <a:ln>
            <a:noFill/>
          </a:ln>
        </p:spPr>
        <p:txBody>
          <a:bodyPr anchorCtr="0" anchor="t" bIns="72000" lIns="0" spcFirstLastPara="1" rIns="0" wrap="square" tIns="72000">
            <a:noAutofit/>
          </a:bodyPr>
          <a:lstStyle/>
          <a:p>
            <a:pPr indent="0" lvl="0" marL="0" marR="0" rtl="0" algn="l">
              <a:spcBef>
                <a:spcPts val="0"/>
              </a:spcBef>
              <a:spcAft>
                <a:spcPts val="0"/>
              </a:spcAft>
              <a:buNone/>
            </a:pPr>
            <a:r>
              <a:rPr b="1" lang="en-GB" sz="1800">
                <a:solidFill>
                  <a:schemeClr val="lt1"/>
                </a:solidFill>
                <a:latin typeface="Arial"/>
                <a:ea typeface="Arial"/>
                <a:cs typeface="Arial"/>
                <a:sym typeface="Arial"/>
              </a:rPr>
              <a:t>Day 3</a:t>
            </a:r>
            <a:endParaRPr sz="1800">
              <a:solidFill>
                <a:schemeClr val="lt1"/>
              </a:solidFill>
              <a:latin typeface="Arial"/>
              <a:ea typeface="Arial"/>
              <a:cs typeface="Arial"/>
              <a:sym typeface="Arial"/>
            </a:endParaRPr>
          </a:p>
        </p:txBody>
      </p:sp>
      <p:sp>
        <p:nvSpPr>
          <p:cNvPr id="108" name="Google Shape;108;p12"/>
          <p:cNvSpPr/>
          <p:nvPr/>
        </p:nvSpPr>
        <p:spPr>
          <a:xfrm>
            <a:off x="4456670" y="653344"/>
            <a:ext cx="4147580" cy="330072"/>
          </a:xfrm>
          <a:prstGeom prst="rect">
            <a:avLst/>
          </a:prstGeom>
          <a:noFill/>
          <a:ln>
            <a:noFill/>
          </a:ln>
        </p:spPr>
        <p:txBody>
          <a:bodyPr anchorCtr="0" anchor="t" bIns="72000" lIns="0" spcFirstLastPara="1" rIns="0" wrap="square" tIns="72000">
            <a:noAutofit/>
          </a:bodyPr>
          <a:lstStyle/>
          <a:p>
            <a:pPr indent="0" lvl="0" marL="0" marR="0" rtl="0" algn="r">
              <a:spcBef>
                <a:spcPts val="0"/>
              </a:spcBef>
              <a:spcAft>
                <a:spcPts val="0"/>
              </a:spcAft>
              <a:buNone/>
            </a:pPr>
            <a:r>
              <a:rPr b="1" lang="en-GB" sz="1200">
                <a:solidFill>
                  <a:schemeClr val="lt1"/>
                </a:solidFill>
                <a:latin typeface="Arial"/>
                <a:ea typeface="Arial"/>
                <a:cs typeface="Arial"/>
                <a:sym typeface="Arial"/>
              </a:rPr>
              <a:t>Grammar Focus – G2: Functions of Sentences</a:t>
            </a:r>
            <a:endParaRPr/>
          </a:p>
        </p:txBody>
      </p:sp>
      <p:grpSp>
        <p:nvGrpSpPr>
          <p:cNvPr id="109" name="Google Shape;109;p12"/>
          <p:cNvGrpSpPr/>
          <p:nvPr/>
        </p:nvGrpSpPr>
        <p:grpSpPr>
          <a:xfrm>
            <a:off x="1023637" y="3794395"/>
            <a:ext cx="5359911" cy="2260834"/>
            <a:chOff x="884370" y="1936912"/>
            <a:chExt cx="7477569" cy="3154071"/>
          </a:xfrm>
        </p:grpSpPr>
        <p:pic>
          <p:nvPicPr>
            <p:cNvPr id="110" name="Google Shape;110;p12"/>
            <p:cNvPicPr preferRelativeResize="0"/>
            <p:nvPr/>
          </p:nvPicPr>
          <p:blipFill rotWithShape="1">
            <a:blip r:embed="rId3">
              <a:alphaModFix/>
            </a:blip>
            <a:srcRect b="0" l="0" r="0" t="0"/>
            <a:stretch/>
          </p:blipFill>
          <p:spPr>
            <a:xfrm>
              <a:off x="884370" y="1936912"/>
              <a:ext cx="1303571" cy="3154071"/>
            </a:xfrm>
            <a:prstGeom prst="rect">
              <a:avLst/>
            </a:prstGeom>
            <a:noFill/>
            <a:ln>
              <a:noFill/>
            </a:ln>
          </p:spPr>
        </p:pic>
        <p:pic>
          <p:nvPicPr>
            <p:cNvPr id="111" name="Google Shape;111;p12"/>
            <p:cNvPicPr preferRelativeResize="0"/>
            <p:nvPr/>
          </p:nvPicPr>
          <p:blipFill rotWithShape="1">
            <a:blip r:embed="rId3">
              <a:alphaModFix/>
            </a:blip>
            <a:srcRect b="0" l="0" r="0" t="0"/>
            <a:stretch/>
          </p:blipFill>
          <p:spPr>
            <a:xfrm>
              <a:off x="2942369" y="1936912"/>
              <a:ext cx="1303571" cy="3154071"/>
            </a:xfrm>
            <a:prstGeom prst="rect">
              <a:avLst/>
            </a:prstGeom>
            <a:noFill/>
            <a:ln>
              <a:noFill/>
            </a:ln>
          </p:spPr>
        </p:pic>
        <p:pic>
          <p:nvPicPr>
            <p:cNvPr id="112" name="Google Shape;112;p12"/>
            <p:cNvPicPr preferRelativeResize="0"/>
            <p:nvPr/>
          </p:nvPicPr>
          <p:blipFill rotWithShape="1">
            <a:blip r:embed="rId3">
              <a:alphaModFix/>
            </a:blip>
            <a:srcRect b="0" l="0" r="0" t="0"/>
            <a:stretch/>
          </p:blipFill>
          <p:spPr>
            <a:xfrm>
              <a:off x="5000368" y="1936912"/>
              <a:ext cx="1303571" cy="3154071"/>
            </a:xfrm>
            <a:prstGeom prst="rect">
              <a:avLst/>
            </a:prstGeom>
            <a:noFill/>
            <a:ln>
              <a:noFill/>
            </a:ln>
          </p:spPr>
        </p:pic>
        <p:pic>
          <p:nvPicPr>
            <p:cNvPr id="113" name="Google Shape;113;p12"/>
            <p:cNvPicPr preferRelativeResize="0"/>
            <p:nvPr/>
          </p:nvPicPr>
          <p:blipFill rotWithShape="1">
            <a:blip r:embed="rId3">
              <a:alphaModFix/>
            </a:blip>
            <a:srcRect b="0" l="0" r="0" t="0"/>
            <a:stretch/>
          </p:blipFill>
          <p:spPr>
            <a:xfrm>
              <a:off x="7058368" y="1936912"/>
              <a:ext cx="1303571" cy="3154071"/>
            </a:xfrm>
            <a:prstGeom prst="rect">
              <a:avLst/>
            </a:prstGeom>
            <a:noFill/>
            <a:ln>
              <a:noFill/>
            </a:ln>
          </p:spPr>
        </p:pic>
      </p:grpSp>
      <p:sp>
        <p:nvSpPr>
          <p:cNvPr id="114" name="Google Shape;114;p12"/>
          <p:cNvSpPr txBox="1"/>
          <p:nvPr/>
        </p:nvSpPr>
        <p:spPr>
          <a:xfrm>
            <a:off x="792163" y="1676040"/>
            <a:ext cx="7559675" cy="107721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600">
                <a:solidFill>
                  <a:schemeClr val="dk1"/>
                </a:solidFill>
                <a:latin typeface="Arial"/>
                <a:ea typeface="Arial"/>
                <a:cs typeface="Arial"/>
                <a:sym typeface="Arial"/>
              </a:rPr>
              <a:t>Can you sort the </a:t>
            </a:r>
            <a:r>
              <a:rPr b="1" lang="en-GB" sz="1600">
                <a:solidFill>
                  <a:schemeClr val="dk1"/>
                </a:solidFill>
                <a:latin typeface="Arial"/>
                <a:ea typeface="Arial"/>
                <a:cs typeface="Arial"/>
                <a:sym typeface="Arial"/>
              </a:rPr>
              <a:t>statement</a:t>
            </a:r>
            <a:r>
              <a:rPr lang="en-GB" sz="1600">
                <a:solidFill>
                  <a:schemeClr val="dk1"/>
                </a:solidFill>
                <a:latin typeface="Arial"/>
                <a:ea typeface="Arial"/>
                <a:cs typeface="Arial"/>
                <a:sym typeface="Arial"/>
              </a:rPr>
              <a:t>, </a:t>
            </a:r>
            <a:r>
              <a:rPr b="1" lang="en-GB" sz="1600">
                <a:solidFill>
                  <a:schemeClr val="dk1"/>
                </a:solidFill>
                <a:latin typeface="Arial"/>
                <a:ea typeface="Arial"/>
                <a:cs typeface="Arial"/>
                <a:sym typeface="Arial"/>
              </a:rPr>
              <a:t>question</a:t>
            </a:r>
            <a:r>
              <a:rPr lang="en-GB" sz="1600">
                <a:solidFill>
                  <a:schemeClr val="dk1"/>
                </a:solidFill>
                <a:latin typeface="Arial"/>
                <a:ea typeface="Arial"/>
                <a:cs typeface="Arial"/>
                <a:sym typeface="Arial"/>
              </a:rPr>
              <a:t>, </a:t>
            </a:r>
            <a:r>
              <a:rPr b="1" lang="en-GB" sz="1600">
                <a:solidFill>
                  <a:schemeClr val="dk1"/>
                </a:solidFill>
                <a:latin typeface="Arial"/>
                <a:ea typeface="Arial"/>
                <a:cs typeface="Arial"/>
                <a:sym typeface="Arial"/>
              </a:rPr>
              <a:t>command</a:t>
            </a:r>
            <a:r>
              <a:rPr lang="en-GB" sz="1600">
                <a:solidFill>
                  <a:schemeClr val="dk1"/>
                </a:solidFill>
                <a:latin typeface="Arial"/>
                <a:ea typeface="Arial"/>
                <a:cs typeface="Arial"/>
                <a:sym typeface="Arial"/>
              </a:rPr>
              <a:t> and </a:t>
            </a:r>
            <a:r>
              <a:rPr b="1" lang="en-GB" sz="1600">
                <a:solidFill>
                  <a:schemeClr val="dk1"/>
                </a:solidFill>
                <a:latin typeface="Arial"/>
                <a:ea typeface="Arial"/>
                <a:cs typeface="Arial"/>
                <a:sym typeface="Arial"/>
              </a:rPr>
              <a:t>exclamation</a:t>
            </a:r>
            <a:r>
              <a:rPr lang="en-GB" sz="1600">
                <a:solidFill>
                  <a:schemeClr val="dk1"/>
                </a:solidFill>
                <a:latin typeface="Arial"/>
                <a:ea typeface="Arial"/>
                <a:cs typeface="Arial"/>
                <a:sym typeface="Arial"/>
              </a:rPr>
              <a:t> sentences into the correct post box?</a:t>
            </a:r>
            <a:endParaRPr/>
          </a:p>
          <a:p>
            <a:pPr indent="0" lvl="0" marL="0" marR="0" rtl="0" algn="l">
              <a:spcBef>
                <a:spcPts val="0"/>
              </a:spcBef>
              <a:spcAft>
                <a:spcPts val="0"/>
              </a:spcAft>
              <a:buNone/>
            </a:pPr>
            <a:r>
              <a:rPr lang="en-GB" sz="1600">
                <a:solidFill>
                  <a:schemeClr val="dk1"/>
                </a:solidFill>
                <a:latin typeface="Arial"/>
                <a:ea typeface="Arial"/>
                <a:cs typeface="Arial"/>
                <a:sym typeface="Arial"/>
              </a:rPr>
              <a:t>As an extra challenge, try to think of a sentence of your own that you could put into each post box.</a:t>
            </a:r>
            <a:endParaRPr/>
          </a:p>
        </p:txBody>
      </p:sp>
      <p:sp>
        <p:nvSpPr>
          <p:cNvPr id="115" name="Google Shape;115;p12"/>
          <p:cNvSpPr/>
          <p:nvPr/>
        </p:nvSpPr>
        <p:spPr>
          <a:xfrm>
            <a:off x="792163" y="4962357"/>
            <a:ext cx="1387384" cy="663574"/>
          </a:xfrm>
          <a:prstGeom prst="rect">
            <a:avLst/>
          </a:prstGeom>
          <a:solidFill>
            <a:schemeClr val="lt1"/>
          </a:solid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600">
                <a:solidFill>
                  <a:schemeClr val="dk1"/>
                </a:solidFill>
                <a:latin typeface="Arial"/>
                <a:ea typeface="Arial"/>
                <a:cs typeface="Arial"/>
                <a:sym typeface="Arial"/>
              </a:rPr>
              <a:t>Statements</a:t>
            </a:r>
            <a:endParaRPr/>
          </a:p>
        </p:txBody>
      </p:sp>
      <p:sp>
        <p:nvSpPr>
          <p:cNvPr id="116" name="Google Shape;116;p12"/>
          <p:cNvSpPr/>
          <p:nvPr/>
        </p:nvSpPr>
        <p:spPr>
          <a:xfrm>
            <a:off x="2287561" y="4962357"/>
            <a:ext cx="1387384" cy="663574"/>
          </a:xfrm>
          <a:prstGeom prst="rect">
            <a:avLst/>
          </a:prstGeom>
          <a:solidFill>
            <a:schemeClr val="lt1"/>
          </a:solid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600">
                <a:solidFill>
                  <a:schemeClr val="dk1"/>
                </a:solidFill>
                <a:latin typeface="Arial"/>
                <a:ea typeface="Arial"/>
                <a:cs typeface="Arial"/>
                <a:sym typeface="Arial"/>
              </a:rPr>
              <a:t>Questions</a:t>
            </a:r>
            <a:endParaRPr/>
          </a:p>
        </p:txBody>
      </p:sp>
      <p:sp>
        <p:nvSpPr>
          <p:cNvPr id="117" name="Google Shape;117;p12"/>
          <p:cNvSpPr/>
          <p:nvPr/>
        </p:nvSpPr>
        <p:spPr>
          <a:xfrm>
            <a:off x="3782959" y="4962357"/>
            <a:ext cx="1387384" cy="663574"/>
          </a:xfrm>
          <a:prstGeom prst="rect">
            <a:avLst/>
          </a:prstGeom>
          <a:solidFill>
            <a:schemeClr val="lt1"/>
          </a:solid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600">
                <a:solidFill>
                  <a:schemeClr val="dk1"/>
                </a:solidFill>
                <a:latin typeface="Arial"/>
                <a:ea typeface="Arial"/>
                <a:cs typeface="Arial"/>
                <a:sym typeface="Arial"/>
              </a:rPr>
              <a:t>Commands</a:t>
            </a:r>
            <a:endParaRPr/>
          </a:p>
        </p:txBody>
      </p:sp>
      <p:sp>
        <p:nvSpPr>
          <p:cNvPr id="118" name="Google Shape;118;p12"/>
          <p:cNvSpPr/>
          <p:nvPr/>
        </p:nvSpPr>
        <p:spPr>
          <a:xfrm>
            <a:off x="5278358" y="4962357"/>
            <a:ext cx="1387384" cy="663574"/>
          </a:xfrm>
          <a:prstGeom prst="rect">
            <a:avLst/>
          </a:prstGeom>
          <a:solidFill>
            <a:schemeClr val="lt1"/>
          </a:solid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600">
                <a:solidFill>
                  <a:schemeClr val="dk1"/>
                </a:solidFill>
                <a:latin typeface="Arial"/>
                <a:ea typeface="Arial"/>
                <a:cs typeface="Arial"/>
                <a:sym typeface="Arial"/>
              </a:rPr>
              <a:t>Exclamations</a:t>
            </a:r>
            <a:endParaRPr/>
          </a:p>
        </p:txBody>
      </p:sp>
      <p:grpSp>
        <p:nvGrpSpPr>
          <p:cNvPr id="119" name="Google Shape;119;p12"/>
          <p:cNvGrpSpPr/>
          <p:nvPr/>
        </p:nvGrpSpPr>
        <p:grpSpPr>
          <a:xfrm>
            <a:off x="729738" y="2883372"/>
            <a:ext cx="1228297" cy="775553"/>
            <a:chOff x="729738" y="2883372"/>
            <a:chExt cx="1228297" cy="775553"/>
          </a:xfrm>
        </p:grpSpPr>
        <p:pic>
          <p:nvPicPr>
            <p:cNvPr id="120" name="Google Shape;120;p12"/>
            <p:cNvPicPr preferRelativeResize="0"/>
            <p:nvPr/>
          </p:nvPicPr>
          <p:blipFill rotWithShape="1">
            <a:blip r:embed="rId4">
              <a:alphaModFix/>
            </a:blip>
            <a:srcRect b="0" l="0" r="0" t="0"/>
            <a:stretch/>
          </p:blipFill>
          <p:spPr>
            <a:xfrm>
              <a:off x="729738" y="2883372"/>
              <a:ext cx="1228297" cy="775553"/>
            </a:xfrm>
            <a:prstGeom prst="rect">
              <a:avLst/>
            </a:prstGeom>
            <a:noFill/>
            <a:ln>
              <a:noFill/>
            </a:ln>
          </p:spPr>
        </p:pic>
        <p:sp>
          <p:nvSpPr>
            <p:cNvPr id="121" name="Google Shape;121;p12"/>
            <p:cNvSpPr txBox="1"/>
            <p:nvPr/>
          </p:nvSpPr>
          <p:spPr>
            <a:xfrm>
              <a:off x="792164" y="2968485"/>
              <a:ext cx="896594" cy="577081"/>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050">
                  <a:solidFill>
                    <a:schemeClr val="dk1"/>
                  </a:solidFill>
                  <a:latin typeface="Arial"/>
                  <a:ea typeface="Arial"/>
                  <a:cs typeface="Arial"/>
                  <a:sym typeface="Arial"/>
                </a:rPr>
                <a:t>Stick the ribbon on with glue</a:t>
              </a:r>
              <a:endParaRPr/>
            </a:p>
          </p:txBody>
        </p:sp>
      </p:grpSp>
      <p:grpSp>
        <p:nvGrpSpPr>
          <p:cNvPr id="122" name="Google Shape;122;p12"/>
          <p:cNvGrpSpPr/>
          <p:nvPr/>
        </p:nvGrpSpPr>
        <p:grpSpPr>
          <a:xfrm>
            <a:off x="2307637" y="2836567"/>
            <a:ext cx="1228297" cy="775553"/>
            <a:chOff x="2307637" y="2836567"/>
            <a:chExt cx="1228297" cy="775553"/>
          </a:xfrm>
        </p:grpSpPr>
        <p:pic>
          <p:nvPicPr>
            <p:cNvPr id="123" name="Google Shape;123;p12"/>
            <p:cNvPicPr preferRelativeResize="0"/>
            <p:nvPr/>
          </p:nvPicPr>
          <p:blipFill rotWithShape="1">
            <a:blip r:embed="rId4">
              <a:alphaModFix/>
            </a:blip>
            <a:srcRect b="0" l="0" r="0" t="0"/>
            <a:stretch/>
          </p:blipFill>
          <p:spPr>
            <a:xfrm>
              <a:off x="2307637" y="2836567"/>
              <a:ext cx="1228297" cy="775553"/>
            </a:xfrm>
            <a:prstGeom prst="rect">
              <a:avLst/>
            </a:prstGeom>
            <a:noFill/>
            <a:ln>
              <a:noFill/>
            </a:ln>
          </p:spPr>
        </p:pic>
        <p:sp>
          <p:nvSpPr>
            <p:cNvPr id="124" name="Google Shape;124;p12"/>
            <p:cNvSpPr txBox="1"/>
            <p:nvPr/>
          </p:nvSpPr>
          <p:spPr>
            <a:xfrm>
              <a:off x="2355552" y="2935802"/>
              <a:ext cx="896594" cy="577081"/>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1050">
                  <a:solidFill>
                    <a:schemeClr val="dk1"/>
                  </a:solidFill>
                  <a:latin typeface="Arial"/>
                  <a:ea typeface="Arial"/>
                  <a:cs typeface="Arial"/>
                  <a:sym typeface="Arial"/>
                </a:rPr>
                <a:t>How are you feeling today</a:t>
              </a:r>
              <a:endParaRPr/>
            </a:p>
          </p:txBody>
        </p:sp>
      </p:grpSp>
      <p:grpSp>
        <p:nvGrpSpPr>
          <p:cNvPr id="125" name="Google Shape;125;p12"/>
          <p:cNvGrpSpPr/>
          <p:nvPr/>
        </p:nvGrpSpPr>
        <p:grpSpPr>
          <a:xfrm>
            <a:off x="3800587" y="2645188"/>
            <a:ext cx="1228297" cy="775553"/>
            <a:chOff x="3800587" y="2645188"/>
            <a:chExt cx="1228297" cy="775553"/>
          </a:xfrm>
        </p:grpSpPr>
        <p:pic>
          <p:nvPicPr>
            <p:cNvPr id="126" name="Google Shape;126;p12"/>
            <p:cNvPicPr preferRelativeResize="0"/>
            <p:nvPr/>
          </p:nvPicPr>
          <p:blipFill rotWithShape="1">
            <a:blip r:embed="rId4">
              <a:alphaModFix/>
            </a:blip>
            <a:srcRect b="0" l="0" r="0" t="0"/>
            <a:stretch/>
          </p:blipFill>
          <p:spPr>
            <a:xfrm>
              <a:off x="3800587" y="2645188"/>
              <a:ext cx="1228297" cy="775553"/>
            </a:xfrm>
            <a:prstGeom prst="rect">
              <a:avLst/>
            </a:prstGeom>
            <a:noFill/>
            <a:ln>
              <a:noFill/>
            </a:ln>
          </p:spPr>
        </p:pic>
        <p:sp>
          <p:nvSpPr>
            <p:cNvPr id="127" name="Google Shape;127;p12"/>
            <p:cNvSpPr txBox="1"/>
            <p:nvPr/>
          </p:nvSpPr>
          <p:spPr>
            <a:xfrm>
              <a:off x="3829984" y="2721337"/>
              <a:ext cx="961092" cy="577081"/>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1050">
                  <a:solidFill>
                    <a:schemeClr val="dk1"/>
                  </a:solidFill>
                  <a:latin typeface="Arial"/>
                  <a:ea typeface="Arial"/>
                  <a:cs typeface="Arial"/>
                  <a:sym typeface="Arial"/>
                </a:rPr>
                <a:t>What an amazing day I’ve had</a:t>
              </a:r>
              <a:endParaRPr/>
            </a:p>
          </p:txBody>
        </p:sp>
      </p:grpSp>
      <p:grpSp>
        <p:nvGrpSpPr>
          <p:cNvPr id="128" name="Google Shape;128;p12"/>
          <p:cNvGrpSpPr/>
          <p:nvPr/>
        </p:nvGrpSpPr>
        <p:grpSpPr>
          <a:xfrm>
            <a:off x="5357901" y="2818417"/>
            <a:ext cx="1228297" cy="775553"/>
            <a:chOff x="5357901" y="2818417"/>
            <a:chExt cx="1228297" cy="775553"/>
          </a:xfrm>
        </p:grpSpPr>
        <p:pic>
          <p:nvPicPr>
            <p:cNvPr id="129" name="Google Shape;129;p12"/>
            <p:cNvPicPr preferRelativeResize="0"/>
            <p:nvPr/>
          </p:nvPicPr>
          <p:blipFill rotWithShape="1">
            <a:blip r:embed="rId4">
              <a:alphaModFix/>
            </a:blip>
            <a:srcRect b="0" l="0" r="0" t="0"/>
            <a:stretch/>
          </p:blipFill>
          <p:spPr>
            <a:xfrm>
              <a:off x="5357901" y="2818417"/>
              <a:ext cx="1228297" cy="775553"/>
            </a:xfrm>
            <a:prstGeom prst="rect">
              <a:avLst/>
            </a:prstGeom>
            <a:noFill/>
            <a:ln>
              <a:noFill/>
            </a:ln>
          </p:spPr>
        </p:pic>
        <p:sp>
          <p:nvSpPr>
            <p:cNvPr id="130" name="Google Shape;130;p12"/>
            <p:cNvSpPr txBox="1"/>
            <p:nvPr/>
          </p:nvSpPr>
          <p:spPr>
            <a:xfrm>
              <a:off x="5388147" y="2833706"/>
              <a:ext cx="891473" cy="577081"/>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1050">
                  <a:solidFill>
                    <a:schemeClr val="dk1"/>
                  </a:solidFill>
                  <a:latin typeface="Arial"/>
                  <a:ea typeface="Arial"/>
                  <a:cs typeface="Arial"/>
                  <a:sym typeface="Arial"/>
                </a:rPr>
                <a:t>Would you like to come to my party</a:t>
              </a:r>
              <a:endParaRPr/>
            </a:p>
          </p:txBody>
        </p:sp>
      </p:grpSp>
      <p:grpSp>
        <p:nvGrpSpPr>
          <p:cNvPr id="131" name="Google Shape;131;p12"/>
          <p:cNvGrpSpPr/>
          <p:nvPr/>
        </p:nvGrpSpPr>
        <p:grpSpPr>
          <a:xfrm>
            <a:off x="7026615" y="3375720"/>
            <a:ext cx="1228297" cy="775553"/>
            <a:chOff x="7026615" y="3375720"/>
            <a:chExt cx="1228297" cy="775553"/>
          </a:xfrm>
        </p:grpSpPr>
        <p:pic>
          <p:nvPicPr>
            <p:cNvPr id="132" name="Google Shape;132;p12"/>
            <p:cNvPicPr preferRelativeResize="0"/>
            <p:nvPr/>
          </p:nvPicPr>
          <p:blipFill rotWithShape="1">
            <a:blip r:embed="rId4">
              <a:alphaModFix/>
            </a:blip>
            <a:srcRect b="0" l="0" r="0" t="0"/>
            <a:stretch/>
          </p:blipFill>
          <p:spPr>
            <a:xfrm>
              <a:off x="7026615" y="3375720"/>
              <a:ext cx="1228297" cy="775553"/>
            </a:xfrm>
            <a:prstGeom prst="rect">
              <a:avLst/>
            </a:prstGeom>
            <a:noFill/>
            <a:ln>
              <a:noFill/>
            </a:ln>
          </p:spPr>
        </p:pic>
        <p:sp>
          <p:nvSpPr>
            <p:cNvPr id="133" name="Google Shape;133;p12"/>
            <p:cNvSpPr txBox="1"/>
            <p:nvPr/>
          </p:nvSpPr>
          <p:spPr>
            <a:xfrm>
              <a:off x="7058368" y="3394164"/>
              <a:ext cx="962805" cy="738664"/>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1050">
                  <a:solidFill>
                    <a:schemeClr val="dk1"/>
                  </a:solidFill>
                  <a:latin typeface="Arial"/>
                  <a:ea typeface="Arial"/>
                  <a:cs typeface="Arial"/>
                  <a:sym typeface="Arial"/>
                </a:rPr>
                <a:t>Sasha made a birthday cake for her sister</a:t>
              </a:r>
              <a:endParaRPr/>
            </a:p>
          </p:txBody>
        </p:sp>
      </p:grpSp>
      <p:grpSp>
        <p:nvGrpSpPr>
          <p:cNvPr id="134" name="Google Shape;134;p12"/>
          <p:cNvGrpSpPr/>
          <p:nvPr/>
        </p:nvGrpSpPr>
        <p:grpSpPr>
          <a:xfrm>
            <a:off x="6915215" y="4615522"/>
            <a:ext cx="1228297" cy="775553"/>
            <a:chOff x="6915215" y="4615522"/>
            <a:chExt cx="1228297" cy="775553"/>
          </a:xfrm>
        </p:grpSpPr>
        <p:pic>
          <p:nvPicPr>
            <p:cNvPr id="135" name="Google Shape;135;p12"/>
            <p:cNvPicPr preferRelativeResize="0"/>
            <p:nvPr/>
          </p:nvPicPr>
          <p:blipFill rotWithShape="1">
            <a:blip r:embed="rId4">
              <a:alphaModFix/>
            </a:blip>
            <a:srcRect b="0" l="0" r="0" t="0"/>
            <a:stretch/>
          </p:blipFill>
          <p:spPr>
            <a:xfrm>
              <a:off x="6915215" y="4615522"/>
              <a:ext cx="1228297" cy="775553"/>
            </a:xfrm>
            <a:prstGeom prst="rect">
              <a:avLst/>
            </a:prstGeom>
            <a:noFill/>
            <a:ln>
              <a:noFill/>
            </a:ln>
          </p:spPr>
        </p:pic>
        <p:sp>
          <p:nvSpPr>
            <p:cNvPr id="136" name="Google Shape;136;p12"/>
            <p:cNvSpPr txBox="1"/>
            <p:nvPr/>
          </p:nvSpPr>
          <p:spPr>
            <a:xfrm>
              <a:off x="6944549" y="4717063"/>
              <a:ext cx="877857" cy="577081"/>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1050">
                  <a:solidFill>
                    <a:schemeClr val="dk1"/>
                  </a:solidFill>
                  <a:latin typeface="Arial"/>
                  <a:ea typeface="Arial"/>
                  <a:cs typeface="Arial"/>
                  <a:sym typeface="Arial"/>
                </a:rPr>
                <a:t>How cute my new kitten is</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13"/>
          <p:cNvSpPr/>
          <p:nvPr/>
        </p:nvSpPr>
        <p:spPr>
          <a:xfrm>
            <a:off x="1089625" y="604302"/>
            <a:ext cx="445680" cy="421568"/>
          </a:xfrm>
          <a:prstGeom prst="flowChartDelay">
            <a:avLst/>
          </a:prstGeom>
          <a:solidFill>
            <a:srgbClr val="D7303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2" name="Google Shape;142;p13"/>
          <p:cNvSpPr/>
          <p:nvPr/>
        </p:nvSpPr>
        <p:spPr>
          <a:xfrm>
            <a:off x="473674" y="604302"/>
            <a:ext cx="682026" cy="422405"/>
          </a:xfrm>
          <a:prstGeom prst="rect">
            <a:avLst/>
          </a:prstGeom>
          <a:solidFill>
            <a:srgbClr val="D7303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3" name="Google Shape;143;p13"/>
          <p:cNvSpPr/>
          <p:nvPr/>
        </p:nvSpPr>
        <p:spPr>
          <a:xfrm flipH="1">
            <a:off x="5168405" y="604302"/>
            <a:ext cx="445680" cy="421568"/>
          </a:xfrm>
          <a:prstGeom prst="flowChartDelay">
            <a:avLst/>
          </a:prstGeom>
          <a:solidFill>
            <a:srgbClr val="D7303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4" name="Google Shape;144;p13"/>
          <p:cNvSpPr/>
          <p:nvPr/>
        </p:nvSpPr>
        <p:spPr>
          <a:xfrm>
            <a:off x="5461686" y="604302"/>
            <a:ext cx="3193364" cy="422405"/>
          </a:xfrm>
          <a:prstGeom prst="rect">
            <a:avLst/>
          </a:prstGeom>
          <a:solidFill>
            <a:srgbClr val="D7303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5" name="Google Shape;145;p13"/>
          <p:cNvSpPr/>
          <p:nvPr/>
        </p:nvSpPr>
        <p:spPr>
          <a:xfrm>
            <a:off x="622128" y="598703"/>
            <a:ext cx="702447" cy="422405"/>
          </a:xfrm>
          <a:prstGeom prst="rect">
            <a:avLst/>
          </a:prstGeom>
          <a:noFill/>
          <a:ln>
            <a:noFill/>
          </a:ln>
        </p:spPr>
        <p:txBody>
          <a:bodyPr anchorCtr="0" anchor="t" bIns="72000" lIns="0" spcFirstLastPara="1" rIns="0" wrap="square" tIns="72000">
            <a:noAutofit/>
          </a:bodyPr>
          <a:lstStyle/>
          <a:p>
            <a:pPr indent="0" lvl="0" marL="0" marR="0" rtl="0" algn="l">
              <a:spcBef>
                <a:spcPts val="0"/>
              </a:spcBef>
              <a:spcAft>
                <a:spcPts val="0"/>
              </a:spcAft>
              <a:buNone/>
            </a:pPr>
            <a:r>
              <a:rPr b="1" lang="en-GB" sz="1800">
                <a:solidFill>
                  <a:schemeClr val="lt1"/>
                </a:solidFill>
                <a:latin typeface="Arial"/>
                <a:ea typeface="Arial"/>
                <a:cs typeface="Arial"/>
                <a:sym typeface="Arial"/>
              </a:rPr>
              <a:t>Day 3</a:t>
            </a:r>
            <a:endParaRPr sz="1800">
              <a:solidFill>
                <a:schemeClr val="lt1"/>
              </a:solidFill>
              <a:latin typeface="Arial"/>
              <a:ea typeface="Arial"/>
              <a:cs typeface="Arial"/>
              <a:sym typeface="Arial"/>
            </a:endParaRPr>
          </a:p>
        </p:txBody>
      </p:sp>
      <p:sp>
        <p:nvSpPr>
          <p:cNvPr id="146" name="Google Shape;146;p13"/>
          <p:cNvSpPr/>
          <p:nvPr/>
        </p:nvSpPr>
        <p:spPr>
          <a:xfrm>
            <a:off x="4456670" y="653344"/>
            <a:ext cx="4147580" cy="330072"/>
          </a:xfrm>
          <a:prstGeom prst="rect">
            <a:avLst/>
          </a:prstGeom>
          <a:noFill/>
          <a:ln>
            <a:noFill/>
          </a:ln>
        </p:spPr>
        <p:txBody>
          <a:bodyPr anchorCtr="0" anchor="t" bIns="72000" lIns="0" spcFirstLastPara="1" rIns="0" wrap="square" tIns="72000">
            <a:noAutofit/>
          </a:bodyPr>
          <a:lstStyle/>
          <a:p>
            <a:pPr indent="0" lvl="0" marL="0" marR="0" rtl="0" algn="r">
              <a:spcBef>
                <a:spcPts val="0"/>
              </a:spcBef>
              <a:spcAft>
                <a:spcPts val="0"/>
              </a:spcAft>
              <a:buNone/>
            </a:pPr>
            <a:r>
              <a:rPr b="1" lang="en-GB" sz="1200">
                <a:solidFill>
                  <a:schemeClr val="lt1"/>
                </a:solidFill>
                <a:latin typeface="Arial"/>
                <a:ea typeface="Arial"/>
                <a:cs typeface="Arial"/>
                <a:sym typeface="Arial"/>
              </a:rPr>
              <a:t>Grammar Focus – G2: Functions of Sentences</a:t>
            </a:r>
            <a:endParaRPr/>
          </a:p>
        </p:txBody>
      </p:sp>
      <p:grpSp>
        <p:nvGrpSpPr>
          <p:cNvPr id="147" name="Google Shape;147;p13"/>
          <p:cNvGrpSpPr/>
          <p:nvPr/>
        </p:nvGrpSpPr>
        <p:grpSpPr>
          <a:xfrm>
            <a:off x="1023637" y="3794395"/>
            <a:ext cx="5359911" cy="2260834"/>
            <a:chOff x="884370" y="1936912"/>
            <a:chExt cx="7477569" cy="3154071"/>
          </a:xfrm>
        </p:grpSpPr>
        <p:pic>
          <p:nvPicPr>
            <p:cNvPr id="148" name="Google Shape;148;p13"/>
            <p:cNvPicPr preferRelativeResize="0"/>
            <p:nvPr/>
          </p:nvPicPr>
          <p:blipFill rotWithShape="1">
            <a:blip r:embed="rId3">
              <a:alphaModFix/>
            </a:blip>
            <a:srcRect b="0" l="0" r="0" t="0"/>
            <a:stretch/>
          </p:blipFill>
          <p:spPr>
            <a:xfrm>
              <a:off x="884370" y="1936912"/>
              <a:ext cx="1303571" cy="3154071"/>
            </a:xfrm>
            <a:prstGeom prst="rect">
              <a:avLst/>
            </a:prstGeom>
            <a:noFill/>
            <a:ln>
              <a:noFill/>
            </a:ln>
          </p:spPr>
        </p:pic>
        <p:pic>
          <p:nvPicPr>
            <p:cNvPr id="149" name="Google Shape;149;p13"/>
            <p:cNvPicPr preferRelativeResize="0"/>
            <p:nvPr/>
          </p:nvPicPr>
          <p:blipFill rotWithShape="1">
            <a:blip r:embed="rId3">
              <a:alphaModFix/>
            </a:blip>
            <a:srcRect b="0" l="0" r="0" t="0"/>
            <a:stretch/>
          </p:blipFill>
          <p:spPr>
            <a:xfrm>
              <a:off x="2942369" y="1936912"/>
              <a:ext cx="1303571" cy="3154071"/>
            </a:xfrm>
            <a:prstGeom prst="rect">
              <a:avLst/>
            </a:prstGeom>
            <a:noFill/>
            <a:ln>
              <a:noFill/>
            </a:ln>
          </p:spPr>
        </p:pic>
        <p:pic>
          <p:nvPicPr>
            <p:cNvPr id="150" name="Google Shape;150;p13"/>
            <p:cNvPicPr preferRelativeResize="0"/>
            <p:nvPr/>
          </p:nvPicPr>
          <p:blipFill rotWithShape="1">
            <a:blip r:embed="rId3">
              <a:alphaModFix/>
            </a:blip>
            <a:srcRect b="0" l="0" r="0" t="0"/>
            <a:stretch/>
          </p:blipFill>
          <p:spPr>
            <a:xfrm>
              <a:off x="5000368" y="1936912"/>
              <a:ext cx="1303571" cy="3154071"/>
            </a:xfrm>
            <a:prstGeom prst="rect">
              <a:avLst/>
            </a:prstGeom>
            <a:noFill/>
            <a:ln>
              <a:noFill/>
            </a:ln>
          </p:spPr>
        </p:pic>
        <p:pic>
          <p:nvPicPr>
            <p:cNvPr id="151" name="Google Shape;151;p13"/>
            <p:cNvPicPr preferRelativeResize="0"/>
            <p:nvPr/>
          </p:nvPicPr>
          <p:blipFill rotWithShape="1">
            <a:blip r:embed="rId3">
              <a:alphaModFix/>
            </a:blip>
            <a:srcRect b="0" l="0" r="0" t="0"/>
            <a:stretch/>
          </p:blipFill>
          <p:spPr>
            <a:xfrm>
              <a:off x="7058368" y="1936912"/>
              <a:ext cx="1303571" cy="3154071"/>
            </a:xfrm>
            <a:prstGeom prst="rect">
              <a:avLst/>
            </a:prstGeom>
            <a:noFill/>
            <a:ln>
              <a:noFill/>
            </a:ln>
          </p:spPr>
        </p:pic>
      </p:grpSp>
      <p:sp>
        <p:nvSpPr>
          <p:cNvPr id="152" name="Google Shape;152;p13"/>
          <p:cNvSpPr txBox="1"/>
          <p:nvPr/>
        </p:nvSpPr>
        <p:spPr>
          <a:xfrm>
            <a:off x="792163" y="1676040"/>
            <a:ext cx="7559675" cy="107721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600">
                <a:solidFill>
                  <a:schemeClr val="dk1"/>
                </a:solidFill>
                <a:latin typeface="Arial"/>
                <a:ea typeface="Arial"/>
                <a:cs typeface="Arial"/>
                <a:sym typeface="Arial"/>
              </a:rPr>
              <a:t>Can you sort the </a:t>
            </a:r>
            <a:r>
              <a:rPr b="1" lang="en-GB" sz="1600">
                <a:solidFill>
                  <a:schemeClr val="dk1"/>
                </a:solidFill>
                <a:latin typeface="Arial"/>
                <a:ea typeface="Arial"/>
                <a:cs typeface="Arial"/>
                <a:sym typeface="Arial"/>
              </a:rPr>
              <a:t>statement</a:t>
            </a:r>
            <a:r>
              <a:rPr lang="en-GB" sz="1600">
                <a:solidFill>
                  <a:schemeClr val="dk1"/>
                </a:solidFill>
                <a:latin typeface="Arial"/>
                <a:ea typeface="Arial"/>
                <a:cs typeface="Arial"/>
                <a:sym typeface="Arial"/>
              </a:rPr>
              <a:t>, </a:t>
            </a:r>
            <a:r>
              <a:rPr b="1" lang="en-GB" sz="1600">
                <a:solidFill>
                  <a:schemeClr val="dk1"/>
                </a:solidFill>
                <a:latin typeface="Arial"/>
                <a:ea typeface="Arial"/>
                <a:cs typeface="Arial"/>
                <a:sym typeface="Arial"/>
              </a:rPr>
              <a:t>question</a:t>
            </a:r>
            <a:r>
              <a:rPr lang="en-GB" sz="1600">
                <a:solidFill>
                  <a:schemeClr val="dk1"/>
                </a:solidFill>
                <a:latin typeface="Arial"/>
                <a:ea typeface="Arial"/>
                <a:cs typeface="Arial"/>
                <a:sym typeface="Arial"/>
              </a:rPr>
              <a:t>, </a:t>
            </a:r>
            <a:r>
              <a:rPr b="1" lang="en-GB" sz="1600">
                <a:solidFill>
                  <a:schemeClr val="dk1"/>
                </a:solidFill>
                <a:latin typeface="Arial"/>
                <a:ea typeface="Arial"/>
                <a:cs typeface="Arial"/>
                <a:sym typeface="Arial"/>
              </a:rPr>
              <a:t>command</a:t>
            </a:r>
            <a:r>
              <a:rPr lang="en-GB" sz="1600">
                <a:solidFill>
                  <a:schemeClr val="dk1"/>
                </a:solidFill>
                <a:latin typeface="Arial"/>
                <a:ea typeface="Arial"/>
                <a:cs typeface="Arial"/>
                <a:sym typeface="Arial"/>
              </a:rPr>
              <a:t> and </a:t>
            </a:r>
            <a:r>
              <a:rPr b="1" lang="en-GB" sz="1600">
                <a:solidFill>
                  <a:schemeClr val="dk1"/>
                </a:solidFill>
                <a:latin typeface="Arial"/>
                <a:ea typeface="Arial"/>
                <a:cs typeface="Arial"/>
                <a:sym typeface="Arial"/>
              </a:rPr>
              <a:t>exclamation</a:t>
            </a:r>
            <a:r>
              <a:rPr lang="en-GB" sz="1600">
                <a:solidFill>
                  <a:schemeClr val="dk1"/>
                </a:solidFill>
                <a:latin typeface="Arial"/>
                <a:ea typeface="Arial"/>
                <a:cs typeface="Arial"/>
                <a:sym typeface="Arial"/>
              </a:rPr>
              <a:t> sentences into the correct post box?</a:t>
            </a:r>
            <a:endParaRPr/>
          </a:p>
          <a:p>
            <a:pPr indent="0" lvl="0" marL="0" marR="0" rtl="0" algn="l">
              <a:spcBef>
                <a:spcPts val="0"/>
              </a:spcBef>
              <a:spcAft>
                <a:spcPts val="0"/>
              </a:spcAft>
              <a:buNone/>
            </a:pPr>
            <a:r>
              <a:rPr lang="en-GB" sz="1600">
                <a:solidFill>
                  <a:schemeClr val="dk1"/>
                </a:solidFill>
                <a:latin typeface="Arial"/>
                <a:ea typeface="Arial"/>
                <a:cs typeface="Arial"/>
                <a:sym typeface="Arial"/>
              </a:rPr>
              <a:t>As an extra challenge, try to think of a sentence of your own that you could put into each post box.</a:t>
            </a:r>
            <a:endParaRPr/>
          </a:p>
        </p:txBody>
      </p:sp>
      <p:sp>
        <p:nvSpPr>
          <p:cNvPr id="153" name="Google Shape;153;p13"/>
          <p:cNvSpPr/>
          <p:nvPr/>
        </p:nvSpPr>
        <p:spPr>
          <a:xfrm>
            <a:off x="792163" y="4962357"/>
            <a:ext cx="1387384" cy="663574"/>
          </a:xfrm>
          <a:prstGeom prst="rect">
            <a:avLst/>
          </a:prstGeom>
          <a:solidFill>
            <a:schemeClr val="lt1"/>
          </a:solid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600">
                <a:solidFill>
                  <a:schemeClr val="dk1"/>
                </a:solidFill>
                <a:latin typeface="Arial"/>
                <a:ea typeface="Arial"/>
                <a:cs typeface="Arial"/>
                <a:sym typeface="Arial"/>
              </a:rPr>
              <a:t>Statements</a:t>
            </a:r>
            <a:endParaRPr/>
          </a:p>
        </p:txBody>
      </p:sp>
      <p:sp>
        <p:nvSpPr>
          <p:cNvPr id="154" name="Google Shape;154;p13"/>
          <p:cNvSpPr/>
          <p:nvPr/>
        </p:nvSpPr>
        <p:spPr>
          <a:xfrm>
            <a:off x="2287561" y="4962357"/>
            <a:ext cx="1387384" cy="663574"/>
          </a:xfrm>
          <a:prstGeom prst="rect">
            <a:avLst/>
          </a:prstGeom>
          <a:solidFill>
            <a:schemeClr val="lt1"/>
          </a:solid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600">
                <a:solidFill>
                  <a:schemeClr val="dk1"/>
                </a:solidFill>
                <a:latin typeface="Arial"/>
                <a:ea typeface="Arial"/>
                <a:cs typeface="Arial"/>
                <a:sym typeface="Arial"/>
              </a:rPr>
              <a:t>Questions</a:t>
            </a:r>
            <a:endParaRPr/>
          </a:p>
        </p:txBody>
      </p:sp>
      <p:sp>
        <p:nvSpPr>
          <p:cNvPr id="155" name="Google Shape;155;p13"/>
          <p:cNvSpPr/>
          <p:nvPr/>
        </p:nvSpPr>
        <p:spPr>
          <a:xfrm>
            <a:off x="3782959" y="4962357"/>
            <a:ext cx="1387384" cy="663574"/>
          </a:xfrm>
          <a:prstGeom prst="rect">
            <a:avLst/>
          </a:prstGeom>
          <a:solidFill>
            <a:schemeClr val="lt1"/>
          </a:solid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600">
                <a:solidFill>
                  <a:schemeClr val="dk1"/>
                </a:solidFill>
                <a:latin typeface="Arial"/>
                <a:ea typeface="Arial"/>
                <a:cs typeface="Arial"/>
                <a:sym typeface="Arial"/>
              </a:rPr>
              <a:t>Commands</a:t>
            </a:r>
            <a:endParaRPr/>
          </a:p>
        </p:txBody>
      </p:sp>
      <p:sp>
        <p:nvSpPr>
          <p:cNvPr id="156" name="Google Shape;156;p13"/>
          <p:cNvSpPr/>
          <p:nvPr/>
        </p:nvSpPr>
        <p:spPr>
          <a:xfrm>
            <a:off x="5278358" y="4962357"/>
            <a:ext cx="1387384" cy="663574"/>
          </a:xfrm>
          <a:prstGeom prst="rect">
            <a:avLst/>
          </a:prstGeom>
          <a:solidFill>
            <a:schemeClr val="lt1"/>
          </a:solid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600">
                <a:solidFill>
                  <a:schemeClr val="dk1"/>
                </a:solidFill>
                <a:latin typeface="Arial"/>
                <a:ea typeface="Arial"/>
                <a:cs typeface="Arial"/>
                <a:sym typeface="Arial"/>
              </a:rPr>
              <a:t>Exclamations</a:t>
            </a:r>
            <a:endParaRPr/>
          </a:p>
        </p:txBody>
      </p:sp>
      <p:grpSp>
        <p:nvGrpSpPr>
          <p:cNvPr id="157" name="Google Shape;157;p13"/>
          <p:cNvGrpSpPr/>
          <p:nvPr/>
        </p:nvGrpSpPr>
        <p:grpSpPr>
          <a:xfrm>
            <a:off x="729738" y="2883372"/>
            <a:ext cx="1228297" cy="775553"/>
            <a:chOff x="729738" y="2883372"/>
            <a:chExt cx="1228297" cy="775553"/>
          </a:xfrm>
        </p:grpSpPr>
        <p:pic>
          <p:nvPicPr>
            <p:cNvPr id="158" name="Google Shape;158;p13"/>
            <p:cNvPicPr preferRelativeResize="0"/>
            <p:nvPr/>
          </p:nvPicPr>
          <p:blipFill rotWithShape="1">
            <a:blip r:embed="rId4">
              <a:alphaModFix/>
            </a:blip>
            <a:srcRect b="0" l="0" r="0" t="0"/>
            <a:stretch/>
          </p:blipFill>
          <p:spPr>
            <a:xfrm>
              <a:off x="729738" y="2883372"/>
              <a:ext cx="1228297" cy="775553"/>
            </a:xfrm>
            <a:prstGeom prst="rect">
              <a:avLst/>
            </a:prstGeom>
            <a:noFill/>
            <a:ln>
              <a:noFill/>
            </a:ln>
          </p:spPr>
        </p:pic>
        <p:sp>
          <p:nvSpPr>
            <p:cNvPr id="159" name="Google Shape;159;p13"/>
            <p:cNvSpPr txBox="1"/>
            <p:nvPr/>
          </p:nvSpPr>
          <p:spPr>
            <a:xfrm>
              <a:off x="792164" y="2968485"/>
              <a:ext cx="896594" cy="577081"/>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050">
                  <a:solidFill>
                    <a:schemeClr val="dk1"/>
                  </a:solidFill>
                  <a:latin typeface="Arial"/>
                  <a:ea typeface="Arial"/>
                  <a:cs typeface="Arial"/>
                  <a:sym typeface="Arial"/>
                </a:rPr>
                <a:t>Stick the ribbon on with glue</a:t>
              </a:r>
              <a:endParaRPr/>
            </a:p>
          </p:txBody>
        </p:sp>
      </p:grpSp>
      <p:grpSp>
        <p:nvGrpSpPr>
          <p:cNvPr id="160" name="Google Shape;160;p13"/>
          <p:cNvGrpSpPr/>
          <p:nvPr/>
        </p:nvGrpSpPr>
        <p:grpSpPr>
          <a:xfrm>
            <a:off x="2307637" y="2836567"/>
            <a:ext cx="1228297" cy="775553"/>
            <a:chOff x="2307637" y="2836567"/>
            <a:chExt cx="1228297" cy="775553"/>
          </a:xfrm>
        </p:grpSpPr>
        <p:pic>
          <p:nvPicPr>
            <p:cNvPr id="161" name="Google Shape;161;p13"/>
            <p:cNvPicPr preferRelativeResize="0"/>
            <p:nvPr/>
          </p:nvPicPr>
          <p:blipFill rotWithShape="1">
            <a:blip r:embed="rId4">
              <a:alphaModFix/>
            </a:blip>
            <a:srcRect b="0" l="0" r="0" t="0"/>
            <a:stretch/>
          </p:blipFill>
          <p:spPr>
            <a:xfrm>
              <a:off x="2307637" y="2836567"/>
              <a:ext cx="1228297" cy="775553"/>
            </a:xfrm>
            <a:prstGeom prst="rect">
              <a:avLst/>
            </a:prstGeom>
            <a:noFill/>
            <a:ln>
              <a:noFill/>
            </a:ln>
          </p:spPr>
        </p:pic>
        <p:sp>
          <p:nvSpPr>
            <p:cNvPr id="162" name="Google Shape;162;p13"/>
            <p:cNvSpPr txBox="1"/>
            <p:nvPr/>
          </p:nvSpPr>
          <p:spPr>
            <a:xfrm>
              <a:off x="2355552" y="2935802"/>
              <a:ext cx="896594" cy="577081"/>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1050">
                  <a:solidFill>
                    <a:schemeClr val="dk1"/>
                  </a:solidFill>
                  <a:latin typeface="Arial"/>
                  <a:ea typeface="Arial"/>
                  <a:cs typeface="Arial"/>
                  <a:sym typeface="Arial"/>
                </a:rPr>
                <a:t>How are you feeling today</a:t>
              </a:r>
              <a:endParaRPr/>
            </a:p>
          </p:txBody>
        </p:sp>
      </p:grpSp>
      <p:grpSp>
        <p:nvGrpSpPr>
          <p:cNvPr id="163" name="Google Shape;163;p13"/>
          <p:cNvGrpSpPr/>
          <p:nvPr/>
        </p:nvGrpSpPr>
        <p:grpSpPr>
          <a:xfrm>
            <a:off x="3800587" y="2645188"/>
            <a:ext cx="1228297" cy="775553"/>
            <a:chOff x="3800587" y="2645188"/>
            <a:chExt cx="1228297" cy="775553"/>
          </a:xfrm>
        </p:grpSpPr>
        <p:pic>
          <p:nvPicPr>
            <p:cNvPr id="164" name="Google Shape;164;p13"/>
            <p:cNvPicPr preferRelativeResize="0"/>
            <p:nvPr/>
          </p:nvPicPr>
          <p:blipFill rotWithShape="1">
            <a:blip r:embed="rId4">
              <a:alphaModFix/>
            </a:blip>
            <a:srcRect b="0" l="0" r="0" t="0"/>
            <a:stretch/>
          </p:blipFill>
          <p:spPr>
            <a:xfrm>
              <a:off x="3800587" y="2645188"/>
              <a:ext cx="1228297" cy="775553"/>
            </a:xfrm>
            <a:prstGeom prst="rect">
              <a:avLst/>
            </a:prstGeom>
            <a:noFill/>
            <a:ln>
              <a:noFill/>
            </a:ln>
          </p:spPr>
        </p:pic>
        <p:sp>
          <p:nvSpPr>
            <p:cNvPr id="165" name="Google Shape;165;p13"/>
            <p:cNvSpPr txBox="1"/>
            <p:nvPr/>
          </p:nvSpPr>
          <p:spPr>
            <a:xfrm>
              <a:off x="3829984" y="2721337"/>
              <a:ext cx="961092" cy="577081"/>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1050">
                  <a:solidFill>
                    <a:schemeClr val="dk1"/>
                  </a:solidFill>
                  <a:latin typeface="Arial"/>
                  <a:ea typeface="Arial"/>
                  <a:cs typeface="Arial"/>
                  <a:sym typeface="Arial"/>
                </a:rPr>
                <a:t>What an amazing day I’ve had</a:t>
              </a:r>
              <a:endParaRPr/>
            </a:p>
          </p:txBody>
        </p:sp>
      </p:grpSp>
      <p:grpSp>
        <p:nvGrpSpPr>
          <p:cNvPr id="166" name="Google Shape;166;p13"/>
          <p:cNvGrpSpPr/>
          <p:nvPr/>
        </p:nvGrpSpPr>
        <p:grpSpPr>
          <a:xfrm>
            <a:off x="5357901" y="2818417"/>
            <a:ext cx="1228297" cy="775553"/>
            <a:chOff x="5357901" y="2818417"/>
            <a:chExt cx="1228297" cy="775553"/>
          </a:xfrm>
        </p:grpSpPr>
        <p:pic>
          <p:nvPicPr>
            <p:cNvPr id="167" name="Google Shape;167;p13"/>
            <p:cNvPicPr preferRelativeResize="0"/>
            <p:nvPr/>
          </p:nvPicPr>
          <p:blipFill rotWithShape="1">
            <a:blip r:embed="rId4">
              <a:alphaModFix/>
            </a:blip>
            <a:srcRect b="0" l="0" r="0" t="0"/>
            <a:stretch/>
          </p:blipFill>
          <p:spPr>
            <a:xfrm>
              <a:off x="5357901" y="2818417"/>
              <a:ext cx="1228297" cy="775553"/>
            </a:xfrm>
            <a:prstGeom prst="rect">
              <a:avLst/>
            </a:prstGeom>
            <a:noFill/>
            <a:ln>
              <a:noFill/>
            </a:ln>
          </p:spPr>
        </p:pic>
        <p:sp>
          <p:nvSpPr>
            <p:cNvPr id="168" name="Google Shape;168;p13"/>
            <p:cNvSpPr txBox="1"/>
            <p:nvPr/>
          </p:nvSpPr>
          <p:spPr>
            <a:xfrm>
              <a:off x="5388147" y="2833706"/>
              <a:ext cx="891473" cy="577081"/>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1050">
                  <a:solidFill>
                    <a:schemeClr val="dk1"/>
                  </a:solidFill>
                  <a:latin typeface="Arial"/>
                  <a:ea typeface="Arial"/>
                  <a:cs typeface="Arial"/>
                  <a:sym typeface="Arial"/>
                </a:rPr>
                <a:t>Would you like to come to my party</a:t>
              </a:r>
              <a:endParaRPr/>
            </a:p>
          </p:txBody>
        </p:sp>
      </p:grpSp>
      <p:grpSp>
        <p:nvGrpSpPr>
          <p:cNvPr id="169" name="Google Shape;169;p13"/>
          <p:cNvGrpSpPr/>
          <p:nvPr/>
        </p:nvGrpSpPr>
        <p:grpSpPr>
          <a:xfrm>
            <a:off x="7026615" y="3375720"/>
            <a:ext cx="1228297" cy="775553"/>
            <a:chOff x="7026615" y="3375720"/>
            <a:chExt cx="1228297" cy="775553"/>
          </a:xfrm>
        </p:grpSpPr>
        <p:pic>
          <p:nvPicPr>
            <p:cNvPr id="170" name="Google Shape;170;p13"/>
            <p:cNvPicPr preferRelativeResize="0"/>
            <p:nvPr/>
          </p:nvPicPr>
          <p:blipFill rotWithShape="1">
            <a:blip r:embed="rId4">
              <a:alphaModFix/>
            </a:blip>
            <a:srcRect b="0" l="0" r="0" t="0"/>
            <a:stretch/>
          </p:blipFill>
          <p:spPr>
            <a:xfrm>
              <a:off x="7026615" y="3375720"/>
              <a:ext cx="1228297" cy="775553"/>
            </a:xfrm>
            <a:prstGeom prst="rect">
              <a:avLst/>
            </a:prstGeom>
            <a:noFill/>
            <a:ln>
              <a:noFill/>
            </a:ln>
          </p:spPr>
        </p:pic>
        <p:sp>
          <p:nvSpPr>
            <p:cNvPr id="171" name="Google Shape;171;p13"/>
            <p:cNvSpPr txBox="1"/>
            <p:nvPr/>
          </p:nvSpPr>
          <p:spPr>
            <a:xfrm>
              <a:off x="7058368" y="3394164"/>
              <a:ext cx="962805" cy="738664"/>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1050">
                  <a:solidFill>
                    <a:schemeClr val="dk1"/>
                  </a:solidFill>
                  <a:latin typeface="Arial"/>
                  <a:ea typeface="Arial"/>
                  <a:cs typeface="Arial"/>
                  <a:sym typeface="Arial"/>
                </a:rPr>
                <a:t>Sasha made a birthday cake for her sister</a:t>
              </a:r>
              <a:endParaRPr/>
            </a:p>
          </p:txBody>
        </p:sp>
      </p:grpSp>
      <p:grpSp>
        <p:nvGrpSpPr>
          <p:cNvPr id="172" name="Google Shape;172;p13"/>
          <p:cNvGrpSpPr/>
          <p:nvPr/>
        </p:nvGrpSpPr>
        <p:grpSpPr>
          <a:xfrm>
            <a:off x="6915215" y="4615522"/>
            <a:ext cx="1228297" cy="775553"/>
            <a:chOff x="6915215" y="4615522"/>
            <a:chExt cx="1228297" cy="775553"/>
          </a:xfrm>
        </p:grpSpPr>
        <p:pic>
          <p:nvPicPr>
            <p:cNvPr id="173" name="Google Shape;173;p13"/>
            <p:cNvPicPr preferRelativeResize="0"/>
            <p:nvPr/>
          </p:nvPicPr>
          <p:blipFill rotWithShape="1">
            <a:blip r:embed="rId4">
              <a:alphaModFix/>
            </a:blip>
            <a:srcRect b="0" l="0" r="0" t="0"/>
            <a:stretch/>
          </p:blipFill>
          <p:spPr>
            <a:xfrm>
              <a:off x="6915215" y="4615522"/>
              <a:ext cx="1228297" cy="775553"/>
            </a:xfrm>
            <a:prstGeom prst="rect">
              <a:avLst/>
            </a:prstGeom>
            <a:noFill/>
            <a:ln>
              <a:noFill/>
            </a:ln>
          </p:spPr>
        </p:pic>
        <p:sp>
          <p:nvSpPr>
            <p:cNvPr id="174" name="Google Shape;174;p13"/>
            <p:cNvSpPr txBox="1"/>
            <p:nvPr/>
          </p:nvSpPr>
          <p:spPr>
            <a:xfrm>
              <a:off x="6944549" y="4717063"/>
              <a:ext cx="877857" cy="577081"/>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1050">
                  <a:solidFill>
                    <a:schemeClr val="dk1"/>
                  </a:solidFill>
                  <a:latin typeface="Arial"/>
                  <a:ea typeface="Arial"/>
                  <a:cs typeface="Arial"/>
                  <a:sym typeface="Arial"/>
                </a:rPr>
                <a:t>How cute my new kitten is</a:t>
              </a:r>
              <a:endParaRPr/>
            </a:p>
          </p:txBody>
        </p:sp>
      </p:grpSp>
      <p:sp>
        <p:nvSpPr>
          <p:cNvPr id="175" name="Google Shape;175;p13"/>
          <p:cNvSpPr/>
          <p:nvPr/>
        </p:nvSpPr>
        <p:spPr>
          <a:xfrm>
            <a:off x="472175" y="884210"/>
            <a:ext cx="8220075" cy="994306"/>
          </a:xfrm>
          <a:prstGeom prst="roundRect">
            <a:avLst>
              <a:gd fmla="val 9641" name="adj"/>
            </a:avLst>
          </a:prstGeom>
          <a:noFill/>
          <a:ln>
            <a:noFill/>
          </a:ln>
        </p:spPr>
        <p:txBody>
          <a:bodyPr anchorCtr="1" anchor="ctr" bIns="252000" lIns="252000" spcFirstLastPara="1" rIns="252000" wrap="square" tIns="252000">
            <a:noAutofit/>
          </a:bodyPr>
          <a:lstStyle/>
          <a:p>
            <a:pPr indent="0" lvl="0" marL="0" marR="0" rtl="0" algn="l">
              <a:lnSpc>
                <a:spcPct val="90000"/>
              </a:lnSpc>
              <a:spcBef>
                <a:spcPts val="0"/>
              </a:spcBef>
              <a:spcAft>
                <a:spcPts val="0"/>
              </a:spcAft>
              <a:buClr>
                <a:srgbClr val="1C1C1C"/>
              </a:buClr>
              <a:buSzPts val="3600"/>
              <a:buFont typeface="Arial"/>
              <a:buNone/>
            </a:pPr>
            <a:r>
              <a:rPr b="1" lang="en-GB" sz="3600">
                <a:solidFill>
                  <a:srgbClr val="1C1C1C"/>
                </a:solidFill>
                <a:latin typeface="Arial"/>
                <a:ea typeface="Arial"/>
                <a:cs typeface="Arial"/>
                <a:sym typeface="Arial"/>
              </a:rPr>
              <a:t>Post Box Sorting - Answers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p14"/>
          <p:cNvSpPr/>
          <p:nvPr/>
        </p:nvSpPr>
        <p:spPr>
          <a:xfrm>
            <a:off x="1089625" y="604302"/>
            <a:ext cx="445680" cy="421568"/>
          </a:xfrm>
          <a:prstGeom prst="flowChartDelay">
            <a:avLst/>
          </a:prstGeom>
          <a:solidFill>
            <a:srgbClr val="69932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1" name="Google Shape;181;p14"/>
          <p:cNvSpPr/>
          <p:nvPr/>
        </p:nvSpPr>
        <p:spPr>
          <a:xfrm>
            <a:off x="473674" y="604302"/>
            <a:ext cx="682026" cy="422405"/>
          </a:xfrm>
          <a:prstGeom prst="rect">
            <a:avLst/>
          </a:prstGeom>
          <a:solidFill>
            <a:srgbClr val="69932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2" name="Google Shape;182;p14"/>
          <p:cNvSpPr/>
          <p:nvPr/>
        </p:nvSpPr>
        <p:spPr>
          <a:xfrm flipH="1">
            <a:off x="3321908" y="604302"/>
            <a:ext cx="445680" cy="421568"/>
          </a:xfrm>
          <a:prstGeom prst="flowChartDelay">
            <a:avLst/>
          </a:prstGeom>
          <a:solidFill>
            <a:srgbClr val="69932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3" name="Google Shape;183;p14"/>
          <p:cNvSpPr/>
          <p:nvPr/>
        </p:nvSpPr>
        <p:spPr>
          <a:xfrm>
            <a:off x="3676650" y="604302"/>
            <a:ext cx="4978400" cy="422405"/>
          </a:xfrm>
          <a:prstGeom prst="rect">
            <a:avLst/>
          </a:prstGeom>
          <a:solidFill>
            <a:srgbClr val="69932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4" name="Google Shape;184;p14"/>
          <p:cNvSpPr/>
          <p:nvPr>
            <p:ph type="title"/>
          </p:nvPr>
        </p:nvSpPr>
        <p:spPr>
          <a:xfrm>
            <a:off x="457198" y="1032305"/>
            <a:ext cx="8220075" cy="994306"/>
          </a:xfrm>
          <a:prstGeom prst="roundRect">
            <a:avLst>
              <a:gd fmla="val 9641"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3600"/>
              <a:buFont typeface="Arial"/>
              <a:buNone/>
            </a:pPr>
            <a:r>
              <a:rPr lang="en-GB" sz="3600">
                <a:latin typeface="Arial"/>
                <a:ea typeface="Arial"/>
                <a:cs typeface="Arial"/>
                <a:sym typeface="Arial"/>
              </a:rPr>
              <a:t>We’re Going on a Word Hunt!</a:t>
            </a:r>
            <a:endParaRPr/>
          </a:p>
        </p:txBody>
      </p:sp>
      <p:sp>
        <p:nvSpPr>
          <p:cNvPr id="185" name="Google Shape;185;p14"/>
          <p:cNvSpPr/>
          <p:nvPr/>
        </p:nvSpPr>
        <p:spPr>
          <a:xfrm>
            <a:off x="622128" y="598703"/>
            <a:ext cx="702447" cy="422405"/>
          </a:xfrm>
          <a:prstGeom prst="rect">
            <a:avLst/>
          </a:prstGeom>
          <a:noFill/>
          <a:ln>
            <a:noFill/>
          </a:ln>
        </p:spPr>
        <p:txBody>
          <a:bodyPr anchorCtr="0" anchor="t" bIns="72000" lIns="0" spcFirstLastPara="1" rIns="0" wrap="square" tIns="72000">
            <a:noAutofit/>
          </a:bodyPr>
          <a:lstStyle/>
          <a:p>
            <a:pPr indent="0" lvl="0" marL="0" marR="0" rtl="0" algn="l">
              <a:spcBef>
                <a:spcPts val="0"/>
              </a:spcBef>
              <a:spcAft>
                <a:spcPts val="0"/>
              </a:spcAft>
              <a:buNone/>
            </a:pPr>
            <a:r>
              <a:rPr b="1" lang="en-GB" sz="1800">
                <a:solidFill>
                  <a:schemeClr val="lt1"/>
                </a:solidFill>
                <a:latin typeface="Arial"/>
                <a:ea typeface="Arial"/>
                <a:cs typeface="Arial"/>
                <a:sym typeface="Arial"/>
              </a:rPr>
              <a:t>Day 4</a:t>
            </a:r>
            <a:endParaRPr sz="1800">
              <a:solidFill>
                <a:schemeClr val="lt1"/>
              </a:solidFill>
              <a:latin typeface="Arial"/>
              <a:ea typeface="Arial"/>
              <a:cs typeface="Arial"/>
              <a:sym typeface="Arial"/>
            </a:endParaRPr>
          </a:p>
        </p:txBody>
      </p:sp>
      <p:sp>
        <p:nvSpPr>
          <p:cNvPr id="186" name="Google Shape;186;p14"/>
          <p:cNvSpPr/>
          <p:nvPr/>
        </p:nvSpPr>
        <p:spPr>
          <a:xfrm>
            <a:off x="3219450" y="653344"/>
            <a:ext cx="5384800" cy="330072"/>
          </a:xfrm>
          <a:prstGeom prst="rect">
            <a:avLst/>
          </a:prstGeom>
          <a:noFill/>
          <a:ln>
            <a:noFill/>
          </a:ln>
        </p:spPr>
        <p:txBody>
          <a:bodyPr anchorCtr="0" anchor="t" bIns="72000" lIns="0" spcFirstLastPara="1" rIns="0" wrap="square" tIns="72000">
            <a:noAutofit/>
          </a:bodyPr>
          <a:lstStyle/>
          <a:p>
            <a:pPr indent="0" lvl="0" marL="0" marR="0" rtl="0" algn="r">
              <a:spcBef>
                <a:spcPts val="0"/>
              </a:spcBef>
              <a:spcAft>
                <a:spcPts val="0"/>
              </a:spcAft>
              <a:buNone/>
            </a:pPr>
            <a:r>
              <a:rPr b="1" lang="en-GB" sz="1200">
                <a:solidFill>
                  <a:schemeClr val="lt1"/>
                </a:solidFill>
                <a:latin typeface="Arial"/>
                <a:ea typeface="Arial"/>
                <a:cs typeface="Arial"/>
                <a:sym typeface="Arial"/>
              </a:rPr>
              <a:t>Reading Focus – 1a: Draw on knowledge of vocabulary to understand texts</a:t>
            </a:r>
            <a:endParaRPr/>
          </a:p>
        </p:txBody>
      </p:sp>
      <p:sp>
        <p:nvSpPr>
          <p:cNvPr id="187" name="Google Shape;187;p14"/>
          <p:cNvSpPr/>
          <p:nvPr/>
        </p:nvSpPr>
        <p:spPr>
          <a:xfrm>
            <a:off x="792163" y="3001281"/>
            <a:ext cx="7559675" cy="2157102"/>
          </a:xfrm>
          <a:prstGeom prst="rect">
            <a:avLst/>
          </a:prstGeom>
          <a:noFill/>
          <a:ln>
            <a:noFill/>
          </a:ln>
        </p:spPr>
        <p:txBody>
          <a:bodyPr anchorCtr="0" anchor="ctr" bIns="108000" lIns="108000" spcFirstLastPara="1" rIns="108000" wrap="square" tIns="108000">
            <a:noAutofit/>
          </a:bodyPr>
          <a:lstStyle/>
          <a:p>
            <a:pPr indent="0" lvl="0" marL="0" marR="0" rtl="0" algn="l">
              <a:spcBef>
                <a:spcPts val="0"/>
              </a:spcBef>
              <a:spcAft>
                <a:spcPts val="0"/>
              </a:spcAft>
              <a:buNone/>
            </a:pPr>
            <a:r>
              <a:rPr lang="en-GB" sz="1400">
                <a:solidFill>
                  <a:schemeClr val="dk1"/>
                </a:solidFill>
                <a:latin typeface="Arial"/>
                <a:ea typeface="Arial"/>
                <a:cs typeface="Arial"/>
                <a:sym typeface="Arial"/>
              </a:rPr>
              <a:t>Slimy, Slowcoach and Slinky, who were all obedient little snails, went into the long grass for a quick munch but Bob, who was always mischievous, crawled straight away to Mr Green’s vegetable patch. First, he chomped on some scrumptious cabbage. Next, he chewed on some delicious carrot tops and then he crunched through a yummy lettuce. Feeling rather sick, he decided to head back home but just around the corner of the greenhouse, whom should he meet but Mr Green himself!</a:t>
            </a:r>
            <a:endParaRPr/>
          </a:p>
          <a:p>
            <a:pPr indent="0" lvl="0" marL="0" marR="0" rtl="0" algn="l">
              <a:spcBef>
                <a:spcPts val="0"/>
              </a:spcBef>
              <a:spcAft>
                <a:spcPts val="0"/>
              </a:spcAft>
              <a:buNone/>
            </a:pPr>
            <a:r>
              <a:t/>
            </a:r>
            <a:endParaRPr sz="1400">
              <a:solidFill>
                <a:schemeClr val="dk1"/>
              </a:solidFill>
              <a:latin typeface="Arial"/>
              <a:ea typeface="Arial"/>
              <a:cs typeface="Arial"/>
              <a:sym typeface="Arial"/>
            </a:endParaRPr>
          </a:p>
          <a:p>
            <a:pPr indent="0" lvl="0" marL="0" marR="0" rtl="0" algn="l">
              <a:spcBef>
                <a:spcPts val="0"/>
              </a:spcBef>
              <a:spcAft>
                <a:spcPts val="0"/>
              </a:spcAft>
              <a:buNone/>
            </a:pPr>
            <a:r>
              <a:rPr lang="en-GB" sz="1400">
                <a:solidFill>
                  <a:schemeClr val="dk1"/>
                </a:solidFill>
                <a:latin typeface="Arial"/>
                <a:ea typeface="Arial"/>
                <a:cs typeface="Arial"/>
                <a:sym typeface="Arial"/>
              </a:rPr>
              <a:t>“Stop, you slippery little thief!” he yelled at the top of his voice, as he angrily shook his spade high in the air. </a:t>
            </a:r>
            <a:endParaRPr/>
          </a:p>
        </p:txBody>
      </p:sp>
      <p:sp>
        <p:nvSpPr>
          <p:cNvPr id="188" name="Google Shape;188;p14"/>
          <p:cNvSpPr/>
          <p:nvPr/>
        </p:nvSpPr>
        <p:spPr>
          <a:xfrm>
            <a:off x="792164" y="5228724"/>
            <a:ext cx="1722436" cy="864101"/>
          </a:xfrm>
          <a:prstGeom prst="rect">
            <a:avLst/>
          </a:prstGeom>
          <a:solidFill>
            <a:srgbClr val="CEDF9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GB" sz="1400">
                <a:solidFill>
                  <a:schemeClr val="dk1"/>
                </a:solidFill>
                <a:latin typeface="Arial"/>
                <a:ea typeface="Arial"/>
                <a:cs typeface="Arial"/>
                <a:sym typeface="Arial"/>
              </a:rPr>
              <a:t>Why is the word ‘CRUNCH’ written in capital letters?</a:t>
            </a:r>
            <a:endParaRPr/>
          </a:p>
        </p:txBody>
      </p:sp>
      <p:sp>
        <p:nvSpPr>
          <p:cNvPr id="189" name="Google Shape;189;p14"/>
          <p:cNvSpPr/>
          <p:nvPr/>
        </p:nvSpPr>
        <p:spPr>
          <a:xfrm>
            <a:off x="2600325" y="5228724"/>
            <a:ext cx="3009899" cy="864101"/>
          </a:xfrm>
          <a:prstGeom prst="rect">
            <a:avLst/>
          </a:prstGeom>
          <a:solidFill>
            <a:srgbClr val="CEDF9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GB" sz="1400">
                <a:solidFill>
                  <a:schemeClr val="dk1"/>
                </a:solidFill>
                <a:latin typeface="Arial"/>
                <a:ea typeface="Arial"/>
                <a:cs typeface="Arial"/>
                <a:sym typeface="Arial"/>
              </a:rPr>
              <a:t>What adjectives does the author use to show that Bob is enjoying the vegetables in Mr Green’s garden?</a:t>
            </a:r>
            <a:endParaRPr/>
          </a:p>
        </p:txBody>
      </p:sp>
      <p:sp>
        <p:nvSpPr>
          <p:cNvPr id="190" name="Google Shape;190;p14"/>
          <p:cNvSpPr/>
          <p:nvPr/>
        </p:nvSpPr>
        <p:spPr>
          <a:xfrm>
            <a:off x="5684111" y="5228724"/>
            <a:ext cx="2667727" cy="864101"/>
          </a:xfrm>
          <a:prstGeom prst="rect">
            <a:avLst/>
          </a:prstGeom>
          <a:solidFill>
            <a:srgbClr val="CEDF9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GB" sz="1400">
                <a:solidFill>
                  <a:schemeClr val="dk1"/>
                </a:solidFill>
                <a:latin typeface="Arial"/>
                <a:ea typeface="Arial"/>
                <a:cs typeface="Arial"/>
                <a:sym typeface="Arial"/>
              </a:rPr>
              <a:t>What sort of man is Mr Green? Which words and phrases give you clues about him? </a:t>
            </a:r>
            <a:endParaRPr/>
          </a:p>
        </p:txBody>
      </p:sp>
      <p:pic>
        <p:nvPicPr>
          <p:cNvPr id="191" name="Google Shape;191;p14"/>
          <p:cNvPicPr preferRelativeResize="0"/>
          <p:nvPr/>
        </p:nvPicPr>
        <p:blipFill rotWithShape="1">
          <a:blip r:embed="rId3">
            <a:alphaModFix/>
          </a:blip>
          <a:srcRect b="0" l="0" r="0" t="0"/>
          <a:stretch/>
        </p:blipFill>
        <p:spPr>
          <a:xfrm flipH="1">
            <a:off x="7084219" y="1891463"/>
            <a:ext cx="1267619" cy="1134398"/>
          </a:xfrm>
          <a:prstGeom prst="rect">
            <a:avLst/>
          </a:prstGeom>
          <a:noFill/>
          <a:ln>
            <a:noFill/>
          </a:ln>
        </p:spPr>
      </p:pic>
      <p:sp>
        <p:nvSpPr>
          <p:cNvPr id="192" name="Google Shape;192;p14"/>
          <p:cNvSpPr/>
          <p:nvPr/>
        </p:nvSpPr>
        <p:spPr>
          <a:xfrm>
            <a:off x="792164" y="1786016"/>
            <a:ext cx="6292056" cy="1295327"/>
          </a:xfrm>
          <a:prstGeom prst="rect">
            <a:avLst/>
          </a:prstGeom>
          <a:noFill/>
          <a:ln>
            <a:noFill/>
          </a:ln>
        </p:spPr>
        <p:txBody>
          <a:bodyPr anchorCtr="0" anchor="ctr" bIns="108000" lIns="108000" spcFirstLastPara="1" rIns="108000" wrap="square" tIns="108000">
            <a:noAutofit/>
          </a:bodyPr>
          <a:lstStyle/>
          <a:p>
            <a:pPr indent="0" lvl="0" marL="0" marR="0" rtl="0" algn="l">
              <a:spcBef>
                <a:spcPts val="0"/>
              </a:spcBef>
              <a:spcAft>
                <a:spcPts val="0"/>
              </a:spcAft>
              <a:buNone/>
            </a:pPr>
            <a:r>
              <a:rPr lang="en-GB" sz="1400">
                <a:solidFill>
                  <a:schemeClr val="dk1"/>
                </a:solidFill>
                <a:latin typeface="Arial"/>
                <a:ea typeface="Arial"/>
                <a:cs typeface="Arial"/>
                <a:sym typeface="Arial"/>
              </a:rPr>
              <a:t>Once upon a time, there were four little snails and their names were Slimy, Slowcoach, Slinky and Bob.</a:t>
            </a:r>
            <a:endParaRPr/>
          </a:p>
          <a:p>
            <a:pPr indent="0" lvl="0" marL="0" marR="0" rtl="0" algn="l">
              <a:spcBef>
                <a:spcPts val="0"/>
              </a:spcBef>
              <a:spcAft>
                <a:spcPts val="0"/>
              </a:spcAft>
              <a:buNone/>
            </a:pPr>
            <a:r>
              <a:rPr lang="en-GB" sz="1400">
                <a:solidFill>
                  <a:schemeClr val="dk1"/>
                </a:solidFill>
                <a:latin typeface="Arial"/>
                <a:ea typeface="Arial"/>
                <a:cs typeface="Arial"/>
                <a:sym typeface="Arial"/>
              </a:rPr>
              <a:t>“I’m off to the shops,” said Mrs Snail one morning. “You may go out into the long grass or next to the pond but don’t go into grumpy Mr Green’s garden. Your father once went there and it ended in a CRUNCH!”</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250"/>
                                        <p:tgtEl>
                                          <p:spTgt spid="1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250"/>
                                        <p:tgtEl>
                                          <p:spTgt spid="1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250"/>
                                        <p:tgtEl>
                                          <p:spTgt spid="1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Google Shape;197;p15"/>
          <p:cNvSpPr/>
          <p:nvPr/>
        </p:nvSpPr>
        <p:spPr>
          <a:xfrm>
            <a:off x="1089625" y="604302"/>
            <a:ext cx="445680" cy="421568"/>
          </a:xfrm>
          <a:prstGeom prst="flowChartDelay">
            <a:avLst/>
          </a:prstGeom>
          <a:solidFill>
            <a:srgbClr val="69932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8" name="Google Shape;198;p15"/>
          <p:cNvSpPr/>
          <p:nvPr/>
        </p:nvSpPr>
        <p:spPr>
          <a:xfrm>
            <a:off x="473674" y="604302"/>
            <a:ext cx="682026" cy="422405"/>
          </a:xfrm>
          <a:prstGeom prst="rect">
            <a:avLst/>
          </a:prstGeom>
          <a:solidFill>
            <a:srgbClr val="69932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9" name="Google Shape;199;p15"/>
          <p:cNvSpPr/>
          <p:nvPr/>
        </p:nvSpPr>
        <p:spPr>
          <a:xfrm flipH="1">
            <a:off x="3321908" y="604302"/>
            <a:ext cx="445680" cy="421568"/>
          </a:xfrm>
          <a:prstGeom prst="flowChartDelay">
            <a:avLst/>
          </a:prstGeom>
          <a:solidFill>
            <a:srgbClr val="69932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0" name="Google Shape;200;p15"/>
          <p:cNvSpPr/>
          <p:nvPr/>
        </p:nvSpPr>
        <p:spPr>
          <a:xfrm>
            <a:off x="3676650" y="604302"/>
            <a:ext cx="4978400" cy="422405"/>
          </a:xfrm>
          <a:prstGeom prst="rect">
            <a:avLst/>
          </a:prstGeom>
          <a:solidFill>
            <a:srgbClr val="69932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1" name="Google Shape;201;p15"/>
          <p:cNvSpPr/>
          <p:nvPr>
            <p:ph type="title"/>
          </p:nvPr>
        </p:nvSpPr>
        <p:spPr>
          <a:xfrm>
            <a:off x="457198" y="1032305"/>
            <a:ext cx="8220075" cy="994306"/>
          </a:xfrm>
          <a:prstGeom prst="roundRect">
            <a:avLst>
              <a:gd fmla="val 9641"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3200"/>
              <a:buFont typeface="Arial"/>
              <a:buNone/>
            </a:pPr>
            <a:r>
              <a:rPr lang="en-GB" sz="3200">
                <a:latin typeface="Arial"/>
                <a:ea typeface="Arial"/>
                <a:cs typeface="Arial"/>
                <a:sym typeface="Arial"/>
              </a:rPr>
              <a:t>We’re Going on a Word Hunt! - Answers</a:t>
            </a:r>
            <a:endParaRPr/>
          </a:p>
        </p:txBody>
      </p:sp>
      <p:sp>
        <p:nvSpPr>
          <p:cNvPr id="202" name="Google Shape;202;p15"/>
          <p:cNvSpPr/>
          <p:nvPr/>
        </p:nvSpPr>
        <p:spPr>
          <a:xfrm>
            <a:off x="622128" y="598703"/>
            <a:ext cx="702447" cy="422405"/>
          </a:xfrm>
          <a:prstGeom prst="rect">
            <a:avLst/>
          </a:prstGeom>
          <a:noFill/>
          <a:ln>
            <a:noFill/>
          </a:ln>
        </p:spPr>
        <p:txBody>
          <a:bodyPr anchorCtr="0" anchor="t" bIns="72000" lIns="0" spcFirstLastPara="1" rIns="0" wrap="square" tIns="72000">
            <a:noAutofit/>
          </a:bodyPr>
          <a:lstStyle/>
          <a:p>
            <a:pPr indent="0" lvl="0" marL="0" marR="0" rtl="0" algn="l">
              <a:spcBef>
                <a:spcPts val="0"/>
              </a:spcBef>
              <a:spcAft>
                <a:spcPts val="0"/>
              </a:spcAft>
              <a:buNone/>
            </a:pPr>
            <a:r>
              <a:rPr b="1" lang="en-GB" sz="1800">
                <a:solidFill>
                  <a:schemeClr val="lt1"/>
                </a:solidFill>
                <a:latin typeface="Arial"/>
                <a:ea typeface="Arial"/>
                <a:cs typeface="Arial"/>
                <a:sym typeface="Arial"/>
              </a:rPr>
              <a:t>Day 4</a:t>
            </a:r>
            <a:endParaRPr sz="1800">
              <a:solidFill>
                <a:schemeClr val="lt1"/>
              </a:solidFill>
              <a:latin typeface="Arial"/>
              <a:ea typeface="Arial"/>
              <a:cs typeface="Arial"/>
              <a:sym typeface="Arial"/>
            </a:endParaRPr>
          </a:p>
        </p:txBody>
      </p:sp>
      <p:sp>
        <p:nvSpPr>
          <p:cNvPr id="203" name="Google Shape;203;p15"/>
          <p:cNvSpPr/>
          <p:nvPr/>
        </p:nvSpPr>
        <p:spPr>
          <a:xfrm>
            <a:off x="3219450" y="653344"/>
            <a:ext cx="5384800" cy="330072"/>
          </a:xfrm>
          <a:prstGeom prst="rect">
            <a:avLst/>
          </a:prstGeom>
          <a:noFill/>
          <a:ln>
            <a:noFill/>
          </a:ln>
        </p:spPr>
        <p:txBody>
          <a:bodyPr anchorCtr="0" anchor="t" bIns="72000" lIns="0" spcFirstLastPara="1" rIns="0" wrap="square" tIns="72000">
            <a:noAutofit/>
          </a:bodyPr>
          <a:lstStyle/>
          <a:p>
            <a:pPr indent="0" lvl="0" marL="0" marR="0" rtl="0" algn="r">
              <a:spcBef>
                <a:spcPts val="0"/>
              </a:spcBef>
              <a:spcAft>
                <a:spcPts val="0"/>
              </a:spcAft>
              <a:buNone/>
            </a:pPr>
            <a:r>
              <a:rPr b="1" lang="en-GB" sz="1200">
                <a:solidFill>
                  <a:schemeClr val="lt1"/>
                </a:solidFill>
                <a:latin typeface="Arial"/>
                <a:ea typeface="Arial"/>
                <a:cs typeface="Arial"/>
                <a:sym typeface="Arial"/>
              </a:rPr>
              <a:t>Reading Focus – 1a: Draw on knowledge of vocabulary to understand texts</a:t>
            </a:r>
            <a:endParaRPr/>
          </a:p>
        </p:txBody>
      </p:sp>
      <p:sp>
        <p:nvSpPr>
          <p:cNvPr id="204" name="Google Shape;204;p15"/>
          <p:cNvSpPr/>
          <p:nvPr/>
        </p:nvSpPr>
        <p:spPr>
          <a:xfrm>
            <a:off x="792163" y="3001281"/>
            <a:ext cx="7559675" cy="2157102"/>
          </a:xfrm>
          <a:prstGeom prst="rect">
            <a:avLst/>
          </a:prstGeom>
          <a:noFill/>
          <a:ln>
            <a:noFill/>
          </a:ln>
        </p:spPr>
        <p:txBody>
          <a:bodyPr anchorCtr="0" anchor="ctr" bIns="108000" lIns="108000" spcFirstLastPara="1" rIns="108000" wrap="square" tIns="108000">
            <a:noAutofit/>
          </a:bodyPr>
          <a:lstStyle/>
          <a:p>
            <a:pPr indent="0" lvl="0" marL="0" marR="0" rtl="0" algn="l">
              <a:spcBef>
                <a:spcPts val="0"/>
              </a:spcBef>
              <a:spcAft>
                <a:spcPts val="0"/>
              </a:spcAft>
              <a:buNone/>
            </a:pPr>
            <a:r>
              <a:rPr lang="en-GB" sz="1400">
                <a:solidFill>
                  <a:schemeClr val="dk1"/>
                </a:solidFill>
                <a:latin typeface="Arial"/>
                <a:ea typeface="Arial"/>
                <a:cs typeface="Arial"/>
                <a:sym typeface="Arial"/>
              </a:rPr>
              <a:t>Slimy, Slowcoach and Slinky, who were all obedient little snails, went into the long grass for a quick munch but Bob, who was always mischievous, crawled straight away to Mr Green’s vegetable patch. First, he chomped on some scrumptious cabbage. Next, he chewed on some delicious carrot tops and then he crunched through a yummy lettuce. Feeling rather sick, he decided to head back home but just around the corner of the greenhouse, whom should he meet but Mr Green himself!</a:t>
            </a:r>
            <a:endParaRPr/>
          </a:p>
          <a:p>
            <a:pPr indent="0" lvl="0" marL="0" marR="0" rtl="0" algn="l">
              <a:spcBef>
                <a:spcPts val="0"/>
              </a:spcBef>
              <a:spcAft>
                <a:spcPts val="0"/>
              </a:spcAft>
              <a:buNone/>
            </a:pPr>
            <a:r>
              <a:t/>
            </a:r>
            <a:endParaRPr sz="1400">
              <a:solidFill>
                <a:schemeClr val="dk1"/>
              </a:solidFill>
              <a:latin typeface="Arial"/>
              <a:ea typeface="Arial"/>
              <a:cs typeface="Arial"/>
              <a:sym typeface="Arial"/>
            </a:endParaRPr>
          </a:p>
          <a:p>
            <a:pPr indent="0" lvl="0" marL="0" marR="0" rtl="0" algn="l">
              <a:spcBef>
                <a:spcPts val="0"/>
              </a:spcBef>
              <a:spcAft>
                <a:spcPts val="0"/>
              </a:spcAft>
              <a:buNone/>
            </a:pPr>
            <a:r>
              <a:rPr lang="en-GB" sz="1400">
                <a:solidFill>
                  <a:schemeClr val="dk1"/>
                </a:solidFill>
                <a:latin typeface="Arial"/>
                <a:ea typeface="Arial"/>
                <a:cs typeface="Arial"/>
                <a:sym typeface="Arial"/>
              </a:rPr>
              <a:t>“Stop, you slippery little thief!” he yelled at the top of his voice, as he angrily shook his spade high in the air. </a:t>
            </a:r>
            <a:endParaRPr/>
          </a:p>
        </p:txBody>
      </p:sp>
      <p:sp>
        <p:nvSpPr>
          <p:cNvPr id="205" name="Google Shape;205;p15"/>
          <p:cNvSpPr/>
          <p:nvPr/>
        </p:nvSpPr>
        <p:spPr>
          <a:xfrm>
            <a:off x="792164" y="5228724"/>
            <a:ext cx="1722436" cy="864101"/>
          </a:xfrm>
          <a:prstGeom prst="rect">
            <a:avLst/>
          </a:prstGeom>
          <a:solidFill>
            <a:srgbClr val="87BD3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GB" sz="1400">
                <a:solidFill>
                  <a:schemeClr val="dk1"/>
                </a:solidFill>
                <a:latin typeface="Arial"/>
                <a:ea typeface="Arial"/>
                <a:cs typeface="Arial"/>
                <a:sym typeface="Arial"/>
              </a:rPr>
              <a:t>Why is the word ‘CRUNCH’ written in capital letters?</a:t>
            </a:r>
            <a:endParaRPr/>
          </a:p>
        </p:txBody>
      </p:sp>
      <p:pic>
        <p:nvPicPr>
          <p:cNvPr id="206" name="Google Shape;206;p15"/>
          <p:cNvPicPr preferRelativeResize="0"/>
          <p:nvPr/>
        </p:nvPicPr>
        <p:blipFill rotWithShape="1">
          <a:blip r:embed="rId3">
            <a:alphaModFix/>
          </a:blip>
          <a:srcRect b="0" l="0" r="0" t="0"/>
          <a:stretch/>
        </p:blipFill>
        <p:spPr>
          <a:xfrm flipH="1">
            <a:off x="7084219" y="1891463"/>
            <a:ext cx="1267619" cy="1134398"/>
          </a:xfrm>
          <a:prstGeom prst="rect">
            <a:avLst/>
          </a:prstGeom>
          <a:noFill/>
          <a:ln>
            <a:noFill/>
          </a:ln>
        </p:spPr>
      </p:pic>
      <p:sp>
        <p:nvSpPr>
          <p:cNvPr id="207" name="Google Shape;207;p15"/>
          <p:cNvSpPr/>
          <p:nvPr/>
        </p:nvSpPr>
        <p:spPr>
          <a:xfrm>
            <a:off x="792164" y="1786016"/>
            <a:ext cx="6292056" cy="1295327"/>
          </a:xfrm>
          <a:prstGeom prst="rect">
            <a:avLst/>
          </a:prstGeom>
          <a:noFill/>
          <a:ln>
            <a:noFill/>
          </a:ln>
        </p:spPr>
        <p:txBody>
          <a:bodyPr anchorCtr="0" anchor="ctr" bIns="108000" lIns="108000" spcFirstLastPara="1" rIns="108000" wrap="square" tIns="108000">
            <a:noAutofit/>
          </a:bodyPr>
          <a:lstStyle/>
          <a:p>
            <a:pPr indent="0" lvl="0" marL="0" marR="0" rtl="0" algn="l">
              <a:spcBef>
                <a:spcPts val="0"/>
              </a:spcBef>
              <a:spcAft>
                <a:spcPts val="0"/>
              </a:spcAft>
              <a:buNone/>
            </a:pPr>
            <a:r>
              <a:rPr lang="en-GB" sz="1400">
                <a:solidFill>
                  <a:schemeClr val="dk1"/>
                </a:solidFill>
                <a:latin typeface="Arial"/>
                <a:ea typeface="Arial"/>
                <a:cs typeface="Arial"/>
                <a:sym typeface="Arial"/>
              </a:rPr>
              <a:t>Once upon a time, there were four little snails and their names were Slimy, Slowcoach, Slinky and Bob.</a:t>
            </a:r>
            <a:endParaRPr/>
          </a:p>
          <a:p>
            <a:pPr indent="0" lvl="0" marL="0" marR="0" rtl="0" algn="l">
              <a:spcBef>
                <a:spcPts val="0"/>
              </a:spcBef>
              <a:spcAft>
                <a:spcPts val="0"/>
              </a:spcAft>
              <a:buNone/>
            </a:pPr>
            <a:r>
              <a:rPr lang="en-GB" sz="1400">
                <a:solidFill>
                  <a:schemeClr val="dk1"/>
                </a:solidFill>
                <a:latin typeface="Arial"/>
                <a:ea typeface="Arial"/>
                <a:cs typeface="Arial"/>
                <a:sym typeface="Arial"/>
              </a:rPr>
              <a:t>“I’m off to the shops,” said Mrs Snail one morning. “You may go out into the long grass or next to the pond but don’t go into grumpy Mr Green’s garden. Your father once went there and it ended in a </a:t>
            </a:r>
            <a:r>
              <a:rPr b="1" lang="en-GB" sz="1400">
                <a:solidFill>
                  <a:schemeClr val="accent4"/>
                </a:solidFill>
                <a:latin typeface="Arial"/>
                <a:ea typeface="Arial"/>
                <a:cs typeface="Arial"/>
                <a:sym typeface="Arial"/>
              </a:rPr>
              <a:t>CRUNCH</a:t>
            </a:r>
            <a:r>
              <a:rPr lang="en-GB" sz="1400">
                <a:solidFill>
                  <a:schemeClr val="dk1"/>
                </a:solidFill>
                <a:latin typeface="Arial"/>
                <a:ea typeface="Arial"/>
                <a:cs typeface="Arial"/>
                <a:sym typeface="Arial"/>
              </a:rPr>
              <a:t>!”</a:t>
            </a:r>
            <a:endParaRPr/>
          </a:p>
        </p:txBody>
      </p:sp>
      <p:sp>
        <p:nvSpPr>
          <p:cNvPr id="208" name="Google Shape;208;p15"/>
          <p:cNvSpPr/>
          <p:nvPr/>
        </p:nvSpPr>
        <p:spPr>
          <a:xfrm>
            <a:off x="2601914" y="5228724"/>
            <a:ext cx="5749924" cy="864101"/>
          </a:xfrm>
          <a:prstGeom prst="rect">
            <a:avLst/>
          </a:prstGeom>
          <a:solidFill>
            <a:srgbClr val="CEDF9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GB" sz="1400">
                <a:solidFill>
                  <a:schemeClr val="dk1"/>
                </a:solidFill>
                <a:latin typeface="Arial"/>
                <a:ea typeface="Arial"/>
                <a:cs typeface="Arial"/>
                <a:sym typeface="Arial"/>
              </a:rPr>
              <a:t>The word ‘CRUNCH’ is written in capital letters to show that it was a loud and surprising noise. I think it was the noise that happened when grumpy Mr Green stood on Mr Snail.</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250"/>
                                        <p:tgtEl>
                                          <p:spTgt spid="2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Twinkl Template">
      <a:dk1>
        <a:srgbClr val="1C1C1C"/>
      </a:dk1>
      <a:lt1>
        <a:srgbClr val="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