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y="6858000" cx="9144000"/>
  <p:notesSz cx="6858000" cy="9144000"/>
  <p:embeddedFontLst>
    <p:embeddedFont>
      <p:font typeface="NTR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17">
          <p15:clr>
            <a:srgbClr val="000000"/>
          </p15:clr>
        </p15:guide>
        <p15:guide id="4" orient="horz" pos="3997">
          <p15:clr>
            <a:srgbClr val="000000"/>
          </p15:clr>
        </p15:guide>
        <p15:guide id="5" pos="5443">
          <p15:clr>
            <a:srgbClr val="000000"/>
          </p15:clr>
        </p15:guide>
        <p15:guide id="6" orient="horz" pos="323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59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39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17"/>
        <p:guide pos="3997" orient="horz"/>
        <p:guide pos="5443"/>
        <p:guide pos="323" orient="horz"/>
        <p:guide pos="476"/>
        <p:guide pos="459" orient="horz"/>
        <p:guide pos="3838" orient="horz"/>
        <p:guide pos="52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font" Target="fonts/NTR-regular.fntdata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/>
          <p:nvPr>
            <p:ph idx="1" type="body"/>
          </p:nvPr>
        </p:nvSpPr>
        <p:spPr>
          <a:xfrm>
            <a:off x="755651" y="1513946"/>
            <a:ext cx="7632700" cy="457888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9"/>
          <p:cNvSpPr/>
          <p:nvPr>
            <p:ph idx="1" type="body"/>
          </p:nvPr>
        </p:nvSpPr>
        <p:spPr>
          <a:xfrm>
            <a:off x="755651" y="1513946"/>
            <a:ext cx="7632700" cy="457888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1"/>
          <p:cNvSpPr/>
          <p:nvPr>
            <p:ph idx="1" type="body"/>
          </p:nvPr>
        </p:nvSpPr>
        <p:spPr>
          <a:xfrm>
            <a:off x="755651" y="1513946"/>
            <a:ext cx="7632700" cy="457888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fmla="val 1384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TR"/>
              <a:buNone/>
            </a:pPr>
            <a:r>
              <a:rPr b="0" i="0" lang="en-US" sz="1300" u="non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11" Type="http://schemas.openxmlformats.org/officeDocument/2006/relationships/image" Target="../media/image23.png"/><Relationship Id="rId10" Type="http://schemas.openxmlformats.org/officeDocument/2006/relationships/image" Target="../media/image32.png"/><Relationship Id="rId12" Type="http://schemas.openxmlformats.org/officeDocument/2006/relationships/image" Target="../media/image24.png"/><Relationship Id="rId9" Type="http://schemas.openxmlformats.org/officeDocument/2006/relationships/image" Target="../media/image3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35.png"/><Relationship Id="rId13" Type="http://schemas.openxmlformats.org/officeDocument/2006/relationships/image" Target="../media/image5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53.png"/><Relationship Id="rId7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Explore the Settings…</a:t>
            </a:r>
            <a:endParaRPr/>
          </a:p>
        </p:txBody>
      </p:sp>
      <p:sp>
        <p:nvSpPr>
          <p:cNvPr id="155" name="Google Shape;155;p23"/>
          <p:cNvSpPr/>
          <p:nvPr>
            <p:ph idx="1" type="body"/>
          </p:nvPr>
        </p:nvSpPr>
        <p:spPr>
          <a:xfrm>
            <a:off x="868362" y="1698625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this setting. Give it to your partner to answer.</a:t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637" y="2149475"/>
            <a:ext cx="368935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1766887" y="4662487"/>
            <a:ext cx="3841750" cy="1444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Mr.TinDC (@flickr.com) - granted under creative commons licence - attribution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5233987" y="2149475"/>
            <a:ext cx="2314575" cy="2676525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How…?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Explore the Settings…</a:t>
            </a:r>
            <a:endParaRPr/>
          </a:p>
        </p:txBody>
      </p:sp>
      <p:sp>
        <p:nvSpPr>
          <p:cNvPr id="165" name="Google Shape;165;p24"/>
          <p:cNvSpPr/>
          <p:nvPr>
            <p:ph idx="1" type="body"/>
          </p:nvPr>
        </p:nvSpPr>
        <p:spPr>
          <a:xfrm>
            <a:off x="920750" y="1957387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this setting. Give it to your partner to answer.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4123" l="0" r="0" t="0"/>
          <a:stretch/>
        </p:blipFill>
        <p:spPr>
          <a:xfrm>
            <a:off x="1228725" y="2382837"/>
            <a:ext cx="41878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1574800" y="4900612"/>
            <a:ext cx="3841750" cy="1857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houman_thebrave  (@flickr.com) - granted under creative commons licence - attribution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5524500" y="2382837"/>
            <a:ext cx="2136775" cy="2676525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Why…?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How…?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Endings - More Than 1</a:t>
            </a:r>
            <a:endParaRPr/>
          </a:p>
        </p:txBody>
      </p:sp>
      <p:sp>
        <p:nvSpPr>
          <p:cNvPr id="175" name="Google Shape;175;p25"/>
          <p:cNvSpPr/>
          <p:nvPr>
            <p:ph idx="1" type="body"/>
          </p:nvPr>
        </p:nvSpPr>
        <p:spPr>
          <a:xfrm>
            <a:off x="755650" y="1435100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‘s’ 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‘es’ 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 spell the plurals of these words.</a:t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54062" y="1884362"/>
            <a:ext cx="7632700" cy="23320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701675" y="2940050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dog</a:t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2333625" y="2916237"/>
            <a:ext cx="998537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dish</a:t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994150" y="2916237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wish</a:t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5656262" y="2881312"/>
            <a:ext cx="998537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frog</a:t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7316787" y="2881312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beach</a:t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711200" y="3457575"/>
            <a:ext cx="99853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dog__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300287" y="3433762"/>
            <a:ext cx="1000125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dish__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3951287" y="3433762"/>
            <a:ext cx="1000125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wish__</a:t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5600700" y="3398837"/>
            <a:ext cx="99853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frog__</a:t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7261225" y="3398837"/>
            <a:ext cx="105568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beach__</a:t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862012" y="5443537"/>
            <a:ext cx="99853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kiss</a:t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2522537" y="5418137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cat</a:t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4176712" y="5418137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pen</a:t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5686425" y="5383212"/>
            <a:ext cx="998537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church</a:t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7346950" y="5383212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blanket</a:t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855662" y="5878512"/>
            <a:ext cx="1000125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kiss__</a:t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2517775" y="5854700"/>
            <a:ext cx="99853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cat__</a:t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4178300" y="5854700"/>
            <a:ext cx="1000125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pen__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5743575" y="5819775"/>
            <a:ext cx="1250950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church__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7340600" y="5819775"/>
            <a:ext cx="1293812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blanket__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75" y="1916112"/>
            <a:ext cx="896937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0875" y="1958975"/>
            <a:ext cx="1601787" cy="8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4975" y="1851025"/>
            <a:ext cx="879475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4362" y="1811337"/>
            <a:ext cx="1458912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925" y="4483100"/>
            <a:ext cx="1320800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0" y="4183062"/>
            <a:ext cx="860425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68762" y="4260850"/>
            <a:ext cx="817562" cy="112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08600" y="4194175"/>
            <a:ext cx="1514475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46950" y="4481512"/>
            <a:ext cx="1079500" cy="8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12">
            <a:alphaModFix/>
          </a:blip>
          <a:srcRect b="73214" l="47586" r="0" t="0"/>
          <a:stretch/>
        </p:blipFill>
        <p:spPr>
          <a:xfrm>
            <a:off x="3800475" y="1911350"/>
            <a:ext cx="1222375" cy="91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80000">
            <a:off x="6272212" y="3879850"/>
            <a:ext cx="24066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Endings: ‘-ing’, ‘-er’ and ‘-est’</a:t>
            </a:r>
            <a:endParaRPr/>
          </a:p>
        </p:txBody>
      </p:sp>
      <p:sp>
        <p:nvSpPr>
          <p:cNvPr id="214" name="Google Shape;214;p26"/>
          <p:cNvSpPr/>
          <p:nvPr>
            <p:ph idx="1" type="body"/>
          </p:nvPr>
        </p:nvSpPr>
        <p:spPr>
          <a:xfrm>
            <a:off x="754062" y="1503362"/>
            <a:ext cx="5843587" cy="5143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–ing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-er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–est 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 the end of these words to make new words.</a:t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760412" y="3089275"/>
            <a:ext cx="998537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help__</a:t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3146425" y="3128962"/>
            <a:ext cx="1000125" cy="4699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eat__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5183187" y="3111500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quick__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60412" y="5735637"/>
            <a:ext cx="1885950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skateboard__</a:t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5183187" y="5735637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play__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801687" y="4368800"/>
            <a:ext cx="998537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hard__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3100387" y="4368800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read__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5137150" y="4368800"/>
            <a:ext cx="998537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kick__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3146425" y="5735637"/>
            <a:ext cx="1000125" cy="4714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slow__</a:t>
            </a:r>
            <a:endParaRPr/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80000">
            <a:off x="6513512" y="1331912"/>
            <a:ext cx="1989137" cy="23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/>
          <p:nvPr/>
        </p:nvSpPr>
        <p:spPr>
          <a:xfrm>
            <a:off x="6746875" y="1955800"/>
            <a:ext cx="1776412" cy="7937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Remember –            you have to make a real word! 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6459537" y="4370387"/>
            <a:ext cx="2071687" cy="25828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NTR"/>
              <a:buNone/>
            </a:pPr>
            <a:r>
              <a:rPr b="0" i="0" lang="en-US" sz="20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Can you put them into a sentence?</a:t>
            </a:r>
            <a:endParaRPr/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912" y="2230437"/>
            <a:ext cx="757237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5125" y="2222500"/>
            <a:ext cx="1206500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7">
            <a:alphaModFix/>
          </a:blip>
          <a:srcRect b="51504" l="0" r="47513" t="0"/>
          <a:stretch/>
        </p:blipFill>
        <p:spPr>
          <a:xfrm>
            <a:off x="5200650" y="2252662"/>
            <a:ext cx="87630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8025" y="3613150"/>
            <a:ext cx="5207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80012" y="3548062"/>
            <a:ext cx="803275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1325" y="5053012"/>
            <a:ext cx="1054100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64137" y="4824412"/>
            <a:ext cx="787400" cy="89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620000">
            <a:off x="909637" y="4916487"/>
            <a:ext cx="1195387" cy="76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7550" y="3800475"/>
            <a:ext cx="1041400" cy="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Spelling the Days of the Week</a:t>
            </a:r>
            <a:endParaRPr/>
          </a:p>
        </p:txBody>
      </p:sp>
      <p:sp>
        <p:nvSpPr>
          <p:cNvPr id="242" name="Google Shape;242;p27"/>
          <p:cNvSpPr/>
          <p:nvPr>
            <p:ph idx="1" type="body"/>
          </p:nvPr>
        </p:nvSpPr>
        <p:spPr>
          <a:xfrm>
            <a:off x="754062" y="1503362"/>
            <a:ext cx="6369050" cy="12620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Say the days of the week out loud with a partner.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Now fill in the missing letters to spell each day in the right order.</a:t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754062" y="1884362"/>
            <a:ext cx="7632700" cy="23320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363912" y="2676525"/>
            <a:ext cx="3676650" cy="4098925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 _ _ _ _ 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_ _ _ _ _ _ 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_ e _ _ _ _ _ _ 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 h _ _ _ _ _ 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_ _ i _ _ 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 _ t _ _ _ _ _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 _ _ _ _ _</a:t>
            </a:r>
            <a:endParaRPr/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60000">
            <a:off x="6804025" y="3929062"/>
            <a:ext cx="1466850" cy="2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Number Bonds to 10</a:t>
            </a:r>
            <a:endParaRPr/>
          </a:p>
        </p:txBody>
      </p:sp>
      <p:sp>
        <p:nvSpPr>
          <p:cNvPr id="252" name="Google Shape;252;p28"/>
          <p:cNvSpPr/>
          <p:nvPr>
            <p:ph idx="1" type="body"/>
          </p:nvPr>
        </p:nvSpPr>
        <p:spPr>
          <a:xfrm>
            <a:off x="754062" y="1503362"/>
            <a:ext cx="5843587" cy="17922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With your partner: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Say your number bonds to 10 out loud. Start with 0+….</a:t>
            </a:r>
            <a:endParaRPr/>
          </a:p>
          <a:p>
            <a:pPr indent="-1143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each number sentence on your whiteboard.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D3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754062" y="1884362"/>
            <a:ext cx="7632700" cy="23320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712" y="4078287"/>
            <a:ext cx="2362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871537" y="3455987"/>
            <a:ext cx="41894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+ 10    = 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+ …… = 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Number Bonds to 10</a:t>
            </a:r>
            <a:endParaRPr/>
          </a:p>
        </p:txBody>
      </p:sp>
      <p:sp>
        <p:nvSpPr>
          <p:cNvPr id="262" name="Google Shape;262;p29"/>
          <p:cNvSpPr/>
          <p:nvPr>
            <p:ph idx="1" type="body"/>
          </p:nvPr>
        </p:nvSpPr>
        <p:spPr>
          <a:xfrm>
            <a:off x="754062" y="1503362"/>
            <a:ext cx="5843587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Fill in the missing numbers…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D3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1738312" y="2187575"/>
            <a:ext cx="3875087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5 + _ = 10</a:t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1739900" y="3190875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 + 8 = _	</a:t>
            </a: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1739900" y="4195762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3 + _ = 10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5583237" y="2209800"/>
            <a:ext cx="3875087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10 + _ = 10 </a:t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5584825" y="3214687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_ + 9 = 10</a:t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5583237" y="4187825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4 + 6 = _</a:t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755650" y="5041900"/>
            <a:ext cx="7491412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cubes, counters or pictures to help you work these out.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Number Bonds to 20</a:t>
            </a:r>
            <a:endParaRPr/>
          </a:p>
        </p:txBody>
      </p:sp>
      <p:sp>
        <p:nvSpPr>
          <p:cNvPr id="276" name="Google Shape;276;p30"/>
          <p:cNvSpPr/>
          <p:nvPr>
            <p:ph idx="1" type="body"/>
          </p:nvPr>
        </p:nvSpPr>
        <p:spPr>
          <a:xfrm>
            <a:off x="754062" y="1503362"/>
            <a:ext cx="5843587" cy="337978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With a partner: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Say your number bonds to 20 out loud. Start with 0 + ….</a:t>
            </a:r>
            <a:endParaRPr/>
          </a:p>
          <a:p>
            <a:pPr indent="-1143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each number sentence on your whiteboard.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0 + 20          = 20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 + ………  = 20</a:t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D3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754062" y="1884362"/>
            <a:ext cx="7632700" cy="23320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712" y="4078287"/>
            <a:ext cx="2362200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Number Bonds to 20</a:t>
            </a:r>
            <a:endParaRPr/>
          </a:p>
        </p:txBody>
      </p:sp>
      <p:sp>
        <p:nvSpPr>
          <p:cNvPr id="285" name="Google Shape;285;p31"/>
          <p:cNvSpPr/>
          <p:nvPr>
            <p:ph idx="1" type="body"/>
          </p:nvPr>
        </p:nvSpPr>
        <p:spPr>
          <a:xfrm>
            <a:off x="754062" y="1503362"/>
            <a:ext cx="5843587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Fill in the missing numbers…</a:t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D3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1608137" y="1882775"/>
            <a:ext cx="3875087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18 + 2 = _</a:t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11312" y="2733675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19 + _ = 20 	</a:t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1609725" y="3584575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14 + 6 = _</a:t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754062" y="5908675"/>
            <a:ext cx="7491412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cubes, counters or pictures to help you work these out.</a:t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1608137" y="4386262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_ + 3 = 20</a:t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1608137" y="5237162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_ + 4 = 20</a:t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554662" y="1871662"/>
            <a:ext cx="3875087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10 + _ = 20</a:t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5557837" y="2722562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12 + _ = 20</a:t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5556250" y="3573462"/>
            <a:ext cx="38163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_ + 5 = 20</a:t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5554662" y="4424362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13 + 7 = _</a:t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5554662" y="5275262"/>
            <a:ext cx="38163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NTR"/>
              <a:buNone/>
            </a:pPr>
            <a:r>
              <a:rPr b="0" i="0" lang="en-US" sz="3200" u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rPr>
              <a:t>_ + 1 = 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Subtraction</a:t>
            </a:r>
            <a:endParaRPr/>
          </a:p>
        </p:txBody>
      </p:sp>
      <p:sp>
        <p:nvSpPr>
          <p:cNvPr id="303" name="Google Shape;303;p32"/>
          <p:cNvSpPr/>
          <p:nvPr>
            <p:ph idx="1" type="body"/>
          </p:nvPr>
        </p:nvSpPr>
        <p:spPr>
          <a:xfrm>
            <a:off x="754062" y="1444625"/>
            <a:ext cx="5843587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Find the answer to these take aways…</a:t>
            </a:r>
            <a:b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D3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889000" y="1965325"/>
            <a:ext cx="1604962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3 – 1 =</a:t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890587" y="2816225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4 – 2 = 		</a:t>
            </a:r>
            <a:endParaRPr/>
          </a:p>
        </p:txBody>
      </p:sp>
      <p:sp>
        <p:nvSpPr>
          <p:cNvPr id="307" name="Google Shape;307;p32"/>
          <p:cNvSpPr/>
          <p:nvPr/>
        </p:nvSpPr>
        <p:spPr>
          <a:xfrm>
            <a:off x="889000" y="3667125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7 – 3 = 	</a:t>
            </a:r>
            <a:endParaRPr/>
          </a:p>
        </p:txBody>
      </p:sp>
      <p:sp>
        <p:nvSpPr>
          <p:cNvPr id="308" name="Google Shape;308;p32"/>
          <p:cNvSpPr/>
          <p:nvPr/>
        </p:nvSpPr>
        <p:spPr>
          <a:xfrm>
            <a:off x="754062" y="5908675"/>
            <a:ext cx="7491412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cubes, counters or pictures to help you work these out.</a:t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887412" y="4467225"/>
            <a:ext cx="15811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8 – 4 =</a:t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887412" y="5319712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9 – 5 =</a:t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3775075" y="1962150"/>
            <a:ext cx="1604962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10 – 5 = 	</a:t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3776662" y="2813050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20 – 11 = 	</a:t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3776662" y="3663950"/>
            <a:ext cx="1579562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20 – 10 =	</a:t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3773487" y="4464050"/>
            <a:ext cx="1581150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10 – 8 = 	</a:t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3773487" y="5316537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10 – 4 =	</a:t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6859587" y="1962150"/>
            <a:ext cx="1603375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11 – 9 = </a:t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6861175" y="2813050"/>
            <a:ext cx="1579562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18 – 6 =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6859587" y="3663950"/>
            <a:ext cx="1581150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21 – 10 =</a:t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6858000" y="4464050"/>
            <a:ext cx="1579562" cy="3683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25 – 5 = </a:t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6858000" y="5316537"/>
            <a:ext cx="1579562" cy="3667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30 – 10 =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type="title"/>
          </p:nvPr>
        </p:nvSpPr>
        <p:spPr>
          <a:xfrm>
            <a:off x="457200" y="479425"/>
            <a:ext cx="8220075" cy="644525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Objectives: </a:t>
            </a:r>
            <a:r>
              <a:rPr b="1" i="0" lang="en-US" sz="40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43" name="Google Shape;43;p15"/>
          <p:cNvSpPr/>
          <p:nvPr>
            <p:ph idx="1" type="body"/>
          </p:nvPr>
        </p:nvSpPr>
        <p:spPr>
          <a:xfrm>
            <a:off x="755650" y="1220787"/>
            <a:ext cx="7632700" cy="4968875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Add prefixes and suffixes: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using the spelling rule for adding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 or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es as the plural marker for nouns and the third person singular marker for verbs.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ing,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ed,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er and </a:t>
            </a:r>
            <a:r>
              <a:rPr b="0" i="1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est where no change is needed in the spelling of root words.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Develop their understanding of the concepts by: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leaving spaces between words.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joining words and joining clauses using ‘and’.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beginning to punctuate sentences using a capital letter and a full stop, question  mark or exclamation mark.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using a capital letter for names of people, places, the days of the week, and the personal pronoun ‘I’.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Spell: 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days of the week.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Name: </a:t>
            </a: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letters of the alphabet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sentences by: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saying out loud what they are going to write about.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composing a sentence orally before writing it.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re-reading what they have written to check that it makes sense.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discussing what they have written with the teacher or other pupils.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reading aloud their writing clearly enough to be heard by their peers and the teacher.</a:t>
            </a:r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787" y="3833812"/>
            <a:ext cx="23971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Describe the Materials…</a:t>
            </a:r>
            <a:endParaRPr/>
          </a:p>
        </p:txBody>
      </p:sp>
      <p:sp>
        <p:nvSpPr>
          <p:cNvPr id="326" name="Google Shape;326;p33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DFE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C87DFE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sp>
        <p:nvSpPr>
          <p:cNvPr id="327" name="Google Shape;327;p33"/>
          <p:cNvSpPr/>
          <p:nvPr/>
        </p:nvSpPr>
        <p:spPr>
          <a:xfrm>
            <a:off x="1152525" y="4932362"/>
            <a:ext cx="6835775" cy="1222375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What do these materials </a:t>
            </a:r>
            <a:r>
              <a:rPr b="1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like? Write some describing words for each material.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Think of 3 things that are made of each material. Look around the classroom for some help.</a:t>
            </a:r>
            <a:endParaRPr/>
          </a:p>
        </p:txBody>
      </p:sp>
      <p:pic>
        <p:nvPicPr>
          <p:cNvPr id="328" name="Google Shape;3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1787" y="2368550"/>
            <a:ext cx="769937" cy="129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900" y="2003425"/>
            <a:ext cx="2039937" cy="243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3862" y="1901825"/>
            <a:ext cx="2008187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4962" y="2108200"/>
            <a:ext cx="1562100" cy="247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3"/>
          <p:cNvSpPr txBox="1"/>
          <p:nvPr/>
        </p:nvSpPr>
        <p:spPr>
          <a:xfrm>
            <a:off x="1350962" y="2724150"/>
            <a:ext cx="9874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feels…</a:t>
            </a:r>
            <a:endParaRPr/>
          </a:p>
        </p:txBody>
      </p:sp>
      <p:sp>
        <p:nvSpPr>
          <p:cNvPr id="333" name="Google Shape;333;p33"/>
          <p:cNvSpPr txBox="1"/>
          <p:nvPr/>
        </p:nvSpPr>
        <p:spPr>
          <a:xfrm>
            <a:off x="3582987" y="2303462"/>
            <a:ext cx="9874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 feels…</a:t>
            </a:r>
            <a:endParaRPr/>
          </a:p>
        </p:txBody>
      </p:sp>
      <p:sp>
        <p:nvSpPr>
          <p:cNvPr id="334" name="Google Shape;334;p33"/>
          <p:cNvSpPr txBox="1"/>
          <p:nvPr/>
        </p:nvSpPr>
        <p:spPr>
          <a:xfrm>
            <a:off x="5446712" y="3743325"/>
            <a:ext cx="9874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 feels…</a:t>
            </a:r>
            <a:endParaRPr/>
          </a:p>
        </p:txBody>
      </p:sp>
      <p:sp>
        <p:nvSpPr>
          <p:cNvPr id="335" name="Google Shape;335;p33"/>
          <p:cNvSpPr txBox="1"/>
          <p:nvPr/>
        </p:nvSpPr>
        <p:spPr>
          <a:xfrm>
            <a:off x="6621462" y="1674812"/>
            <a:ext cx="16954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feels…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Parts of a Plant</a:t>
            </a:r>
            <a:endParaRPr/>
          </a:p>
        </p:txBody>
      </p:sp>
      <p:sp>
        <p:nvSpPr>
          <p:cNvPr id="341" name="Google Shape;341;p34"/>
          <p:cNvSpPr txBox="1"/>
          <p:nvPr/>
        </p:nvSpPr>
        <p:spPr>
          <a:xfrm>
            <a:off x="1063625" y="1287462"/>
            <a:ext cx="56134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this picture and label the parts of the plant.</a:t>
            </a: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5868987" y="2886075"/>
            <a:ext cx="1273175" cy="1938337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</a:t>
            </a:r>
            <a:endParaRPr/>
          </a:p>
        </p:txBody>
      </p:sp>
      <p:sp>
        <p:nvSpPr>
          <p:cNvPr id="343" name="Google Shape;343;p34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DFE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C87DFE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pic>
        <p:nvPicPr>
          <p:cNvPr id="344" name="Google Shape;3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4475" y="1266825"/>
            <a:ext cx="3084512" cy="476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>
            <p:ph idx="1" type="body"/>
          </p:nvPr>
        </p:nvSpPr>
        <p:spPr>
          <a:xfrm>
            <a:off x="755650" y="1379537"/>
            <a:ext cx="7632700" cy="7604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Pick a word to finish these sentences. Write them on a whiteboard.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5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What Do the Parts Do?</a:t>
            </a:r>
            <a:endParaRPr/>
          </a:p>
        </p:txBody>
      </p:sp>
      <p:sp>
        <p:nvSpPr>
          <p:cNvPr id="351" name="Google Shape;351;p35"/>
          <p:cNvSpPr txBox="1"/>
          <p:nvPr/>
        </p:nvSpPr>
        <p:spPr>
          <a:xfrm>
            <a:off x="1257300" y="1944687"/>
            <a:ext cx="5922962" cy="313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leaves catch ……….. …….. to make energy.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seed grows into a new …………………..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stem ………………………. the plant up.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roots take in water and nutrients from the …………………….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flower ……………………. insects and birds.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6831012" y="2185987"/>
            <a:ext cx="1660525" cy="2246312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7DFE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C87DFE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pic>
        <p:nvPicPr>
          <p:cNvPr id="354" name="Google Shape;354;p35"/>
          <p:cNvPicPr preferRelativeResize="0"/>
          <p:nvPr/>
        </p:nvPicPr>
        <p:blipFill rotWithShape="1">
          <a:blip r:embed="rId3">
            <a:alphaModFix/>
          </a:blip>
          <a:srcRect b="0" l="0" r="66990" t="48930"/>
          <a:stretch/>
        </p:blipFill>
        <p:spPr>
          <a:xfrm>
            <a:off x="1593850" y="4870450"/>
            <a:ext cx="287337" cy="8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837" y="4876800"/>
            <a:ext cx="466725" cy="9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5525" y="4932362"/>
            <a:ext cx="80962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6700" y="4981575"/>
            <a:ext cx="1220787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5"/>
          <p:cNvPicPr preferRelativeResize="0"/>
          <p:nvPr/>
        </p:nvPicPr>
        <p:blipFill rotWithShape="1">
          <a:blip r:embed="rId7">
            <a:alphaModFix/>
          </a:blip>
          <a:srcRect b="0" l="0" r="64291" t="37817"/>
          <a:stretch/>
        </p:blipFill>
        <p:spPr>
          <a:xfrm>
            <a:off x="5494337" y="4878387"/>
            <a:ext cx="704850" cy="9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/>
          <p:nvPr/>
        </p:nvSpPr>
        <p:spPr>
          <a:xfrm>
            <a:off x="5386387" y="5811837"/>
            <a:ext cx="9048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</a:t>
            </a:r>
            <a:endParaRPr/>
          </a:p>
        </p:txBody>
      </p:sp>
      <p:sp>
        <p:nvSpPr>
          <p:cNvPr id="360" name="Google Shape;360;p35"/>
          <p:cNvSpPr txBox="1"/>
          <p:nvPr/>
        </p:nvSpPr>
        <p:spPr>
          <a:xfrm>
            <a:off x="4233862" y="5805487"/>
            <a:ext cx="9048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/>
          </a:p>
        </p:txBody>
      </p:sp>
      <p:sp>
        <p:nvSpPr>
          <p:cNvPr id="361" name="Google Shape;361;p35"/>
          <p:cNvSpPr txBox="1"/>
          <p:nvPr/>
        </p:nvSpPr>
        <p:spPr>
          <a:xfrm>
            <a:off x="3133725" y="5811837"/>
            <a:ext cx="9048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</a:t>
            </a:r>
            <a:endParaRPr/>
          </a:p>
        </p:txBody>
      </p:sp>
      <p:sp>
        <p:nvSpPr>
          <p:cNvPr id="362" name="Google Shape;362;p35"/>
          <p:cNvSpPr txBox="1"/>
          <p:nvPr/>
        </p:nvSpPr>
        <p:spPr>
          <a:xfrm>
            <a:off x="2276475" y="5805487"/>
            <a:ext cx="9048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</p:txBody>
      </p:sp>
      <p:sp>
        <p:nvSpPr>
          <p:cNvPr id="363" name="Google Shape;363;p35"/>
          <p:cNvSpPr txBox="1"/>
          <p:nvPr/>
        </p:nvSpPr>
        <p:spPr>
          <a:xfrm>
            <a:off x="1243012" y="5811837"/>
            <a:ext cx="9048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Name the Plants</a:t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83FE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CB83FE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pic>
        <p:nvPicPr>
          <p:cNvPr id="370" name="Google Shape;3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62" y="1454150"/>
            <a:ext cx="1192212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887" y="1411287"/>
            <a:ext cx="14033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5262" y="1465262"/>
            <a:ext cx="1203325" cy="129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4200" y="1411287"/>
            <a:ext cx="12192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7425" y="1411287"/>
            <a:ext cx="889000" cy="1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6"/>
          <p:cNvSpPr txBox="1"/>
          <p:nvPr/>
        </p:nvSpPr>
        <p:spPr>
          <a:xfrm>
            <a:off x="1101725" y="3233737"/>
            <a:ext cx="393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76" name="Google Shape;376;p36"/>
          <p:cNvSpPr txBox="1"/>
          <p:nvPr/>
        </p:nvSpPr>
        <p:spPr>
          <a:xfrm>
            <a:off x="2652712" y="3233737"/>
            <a:ext cx="393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7" name="Google Shape;377;p36"/>
          <p:cNvSpPr txBox="1"/>
          <p:nvPr/>
        </p:nvSpPr>
        <p:spPr>
          <a:xfrm>
            <a:off x="4748212" y="3238500"/>
            <a:ext cx="393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78" name="Google Shape;378;p36"/>
          <p:cNvSpPr txBox="1"/>
          <p:nvPr/>
        </p:nvSpPr>
        <p:spPr>
          <a:xfrm>
            <a:off x="6167437" y="3241675"/>
            <a:ext cx="3921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79" name="Google Shape;379;p36"/>
          <p:cNvSpPr txBox="1"/>
          <p:nvPr/>
        </p:nvSpPr>
        <p:spPr>
          <a:xfrm>
            <a:off x="7585075" y="3241675"/>
            <a:ext cx="393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80" name="Google Shape;380;p36"/>
          <p:cNvSpPr txBox="1"/>
          <p:nvPr/>
        </p:nvSpPr>
        <p:spPr>
          <a:xfrm>
            <a:off x="822325" y="3630612"/>
            <a:ext cx="421005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daisy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bluebell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buttercup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primrose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dandelion 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3678237" y="3902075"/>
            <a:ext cx="4221162" cy="1200150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the name of the flower and write the letter of the matching picture next to it.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Name the Trees</a:t>
            </a:r>
            <a:endParaRPr/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262" y="1546225"/>
            <a:ext cx="42640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1287" y="1544637"/>
            <a:ext cx="1346200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7962" y="1544637"/>
            <a:ext cx="1368425" cy="145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/>
          <p:nvPr/>
        </p:nvSpPr>
        <p:spPr>
          <a:xfrm>
            <a:off x="1423987" y="3048000"/>
            <a:ext cx="4905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91" name="Google Shape;391;p37"/>
          <p:cNvSpPr txBox="1"/>
          <p:nvPr/>
        </p:nvSpPr>
        <p:spPr>
          <a:xfrm>
            <a:off x="2987675" y="3048000"/>
            <a:ext cx="488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92" name="Google Shape;392;p37"/>
          <p:cNvSpPr txBox="1"/>
          <p:nvPr/>
        </p:nvSpPr>
        <p:spPr>
          <a:xfrm>
            <a:off x="4451350" y="3040062"/>
            <a:ext cx="488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93" name="Google Shape;393;p37"/>
          <p:cNvSpPr txBox="1"/>
          <p:nvPr/>
        </p:nvSpPr>
        <p:spPr>
          <a:xfrm>
            <a:off x="5756275" y="3048000"/>
            <a:ext cx="488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94" name="Google Shape;394;p37"/>
          <p:cNvSpPr txBox="1"/>
          <p:nvPr/>
        </p:nvSpPr>
        <p:spPr>
          <a:xfrm>
            <a:off x="7088187" y="3033712"/>
            <a:ext cx="488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95" name="Google Shape;395;p37"/>
          <p:cNvSpPr txBox="1"/>
          <p:nvPr/>
        </p:nvSpPr>
        <p:spPr>
          <a:xfrm>
            <a:off x="3784600" y="4044950"/>
            <a:ext cx="4221162" cy="1016000"/>
          </a:xfrm>
          <a:prstGeom prst="rect">
            <a:avLst/>
          </a:prstGeom>
          <a:solidFill>
            <a:srgbClr val="F3B685"/>
          </a:solidFill>
          <a:ln cap="flat" cmpd="sng" w="9525">
            <a:solidFill>
              <a:srgbClr val="F3B6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the name of the tree and write the letter of the matching picture next to it. </a:t>
            </a:r>
            <a:endParaRPr/>
          </a:p>
        </p:txBody>
      </p:sp>
      <p:sp>
        <p:nvSpPr>
          <p:cNvPr id="396" name="Google Shape;396;p37"/>
          <p:cNvSpPr txBox="1"/>
          <p:nvPr/>
        </p:nvSpPr>
        <p:spPr>
          <a:xfrm>
            <a:off x="882650" y="3460750"/>
            <a:ext cx="4210050" cy="286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holly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oak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yew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horse chestnut ____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beech 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Objectives: </a:t>
            </a:r>
            <a:r>
              <a:rPr b="1" i="0" lang="en-US" sz="4000" u="none">
                <a:solidFill>
                  <a:srgbClr val="91CD31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endParaRPr/>
          </a:p>
        </p:txBody>
      </p:sp>
      <p:sp>
        <p:nvSpPr>
          <p:cNvPr id="50" name="Google Shape;50;p16"/>
          <p:cNvSpPr/>
          <p:nvPr>
            <p:ph idx="1" type="body"/>
          </p:nvPr>
        </p:nvSpPr>
        <p:spPr>
          <a:xfrm>
            <a:off x="755650" y="1312862"/>
            <a:ext cx="7632700" cy="45799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Read, write and interpret mathematical statements involving addition (+), subtraction (–) and equals (=) signs.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Represent and use number bonds and related subtraction facts within 20.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Add and subtract one-digit and two-digit numbers to 20, including zero.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Solve one-step problems that involve addition and subtraction, using concrete objects and pictorial representations, and missing number problems such as </a:t>
            </a:r>
            <a:b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7 = – 9.</a:t>
            </a:r>
            <a:endParaRPr/>
          </a:p>
        </p:txBody>
      </p:sp>
      <p:pic>
        <p:nvPicPr>
          <p:cNvPr id="51" name="Google Shape;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162" y="3875087"/>
            <a:ext cx="171767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type="title"/>
          </p:nvPr>
        </p:nvSpPr>
        <p:spPr>
          <a:xfrm>
            <a:off x="457200" y="561975"/>
            <a:ext cx="8220075" cy="993775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Objectives: </a:t>
            </a:r>
            <a:r>
              <a:rPr b="1" i="0" lang="en-US" sz="4000" u="none">
                <a:solidFill>
                  <a:srgbClr val="C87DFE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sp>
        <p:nvSpPr>
          <p:cNvPr id="57" name="Google Shape;57;p17"/>
          <p:cNvSpPr/>
          <p:nvPr>
            <p:ph idx="1" type="body"/>
          </p:nvPr>
        </p:nvSpPr>
        <p:spPr>
          <a:xfrm>
            <a:off x="755650" y="1339850"/>
            <a:ext cx="7632700" cy="45799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Identify and name a variety of common wild and garden plants, including deciduous and evergreen trees.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Distinguish between an object and the material from which it is made.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Identify and name a variety of everyday materials, including wood, plastic, glass, metal, water, and rock.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Describe the simple physical properties of a variety of everyday materials. </a:t>
            </a:r>
            <a:endParaRPr/>
          </a:p>
        </p:txBody>
      </p:sp>
      <p:pic>
        <p:nvPicPr>
          <p:cNvPr id="58" name="Google Shape;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4650" y="3197225"/>
            <a:ext cx="4113212" cy="307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980000">
            <a:off x="6362700" y="1344612"/>
            <a:ext cx="1862137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The Alphabet – Letter Names</a:t>
            </a:r>
            <a:endParaRPr/>
          </a:p>
        </p:txBody>
      </p:sp>
      <p:sp>
        <p:nvSpPr>
          <p:cNvPr id="65" name="Google Shape;65;p18"/>
          <p:cNvSpPr/>
          <p:nvPr>
            <p:ph idx="1" type="body"/>
          </p:nvPr>
        </p:nvSpPr>
        <p:spPr>
          <a:xfrm>
            <a:off x="755650" y="1533525"/>
            <a:ext cx="7632700" cy="144780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Say the alphabet in order with a partner.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Now say each letter of the alphabet below. </a:t>
            </a:r>
            <a:endParaRPr/>
          </a:p>
        </p:txBody>
      </p:sp>
      <p:sp>
        <p:nvSpPr>
          <p:cNvPr id="66" name="Google Shape;66;p18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6383337" y="1787525"/>
            <a:ext cx="2011362" cy="479425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Remember -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they’re not in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order this time!</a:t>
            </a: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833437" y="3297237"/>
            <a:ext cx="7518400" cy="33956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69" name="Google Shape;69;p18"/>
          <p:cNvSpPr/>
          <p:nvPr/>
        </p:nvSpPr>
        <p:spPr>
          <a:xfrm>
            <a:off x="1089025" y="3290887"/>
            <a:ext cx="6958012" cy="319881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k	t	o	w	c	j	x	b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</a:pPr>
            <a:r>
              <a:t/>
            </a:r>
            <a:endParaRPr b="1" i="0" sz="3200" u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	g	h	i	w	p	v	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</a:pPr>
            <a:r>
              <a:t/>
            </a:r>
            <a:endParaRPr b="1" i="0" sz="3200" u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	s	u	n	a	z	m	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Describe the Settings…</a:t>
            </a:r>
            <a:endParaRPr/>
          </a:p>
        </p:txBody>
      </p:sp>
      <p:sp>
        <p:nvSpPr>
          <p:cNvPr id="75" name="Google Shape;75;p19"/>
          <p:cNvSpPr/>
          <p:nvPr>
            <p:ph idx="1" type="body"/>
          </p:nvPr>
        </p:nvSpPr>
        <p:spPr>
          <a:xfrm>
            <a:off x="754062" y="1836737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to describe what it would be like here.</a:t>
            </a: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77" name="Google Shape;77;p19"/>
          <p:cNvSpPr/>
          <p:nvPr/>
        </p:nvSpPr>
        <p:spPr>
          <a:xfrm>
            <a:off x="5114925" y="2817812"/>
            <a:ext cx="788987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hear</a:t>
            </a:r>
            <a:endParaRPr/>
          </a:p>
        </p:txBody>
      </p:sp>
      <p:sp>
        <p:nvSpPr>
          <p:cNvPr id="78" name="Google Shape;78;p19"/>
          <p:cNvSpPr/>
          <p:nvPr/>
        </p:nvSpPr>
        <p:spPr>
          <a:xfrm>
            <a:off x="5292725" y="2346325"/>
            <a:ext cx="3787775" cy="3127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all of your senses:</a:t>
            </a:r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6251575" y="279717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7427912" y="282892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5616575" y="3714750"/>
            <a:ext cx="787400" cy="4492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6851650" y="373062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touch</a:t>
            </a:r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62" y="2346325"/>
            <a:ext cx="42481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/>
          <p:nvPr/>
        </p:nvSpPr>
        <p:spPr>
          <a:xfrm>
            <a:off x="930275" y="4572000"/>
            <a:ext cx="3843337" cy="3381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Montreal Photo Chick (@flickr.com) - granted under creative commons licence - attribution</a:t>
            </a:r>
            <a:endParaRPr/>
          </a:p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9762" y="3989387"/>
            <a:ext cx="561975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6425" y="3965575"/>
            <a:ext cx="56356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2062" y="3103562"/>
            <a:ext cx="560387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12050" y="3092450"/>
            <a:ext cx="557212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24462" y="3090862"/>
            <a:ext cx="573087" cy="57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Describe the Settings…</a:t>
            </a:r>
            <a:endParaRPr/>
          </a:p>
        </p:txBody>
      </p:sp>
      <p:sp>
        <p:nvSpPr>
          <p:cNvPr id="95" name="Google Shape;95;p20"/>
          <p:cNvSpPr/>
          <p:nvPr>
            <p:ph idx="1" type="body"/>
          </p:nvPr>
        </p:nvSpPr>
        <p:spPr>
          <a:xfrm>
            <a:off x="831850" y="1865312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to describe what it would be like here.</a:t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4729162" y="2957512"/>
            <a:ext cx="788987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hear</a:t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5865812" y="293687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7042150" y="296862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5230812" y="3854450"/>
            <a:ext cx="787400" cy="4492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6465887" y="387032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touch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4129087"/>
            <a:ext cx="561975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662" y="4105275"/>
            <a:ext cx="56356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6300" y="3243262"/>
            <a:ext cx="560387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6287" y="3232150"/>
            <a:ext cx="557212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8700" y="3230562"/>
            <a:ext cx="573087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4700" y="2347912"/>
            <a:ext cx="3741737" cy="250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831850" y="4725987"/>
            <a:ext cx="3841750" cy="3381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arun.venkat (@flickr.com) - granted under creative commons licence - attribution</a:t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4894262" y="2486025"/>
            <a:ext cx="3787775" cy="3127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all of your senses: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Describe the Settings…</a:t>
            </a:r>
            <a:endParaRPr/>
          </a:p>
        </p:txBody>
      </p:sp>
      <p:sp>
        <p:nvSpPr>
          <p:cNvPr id="115" name="Google Shape;115;p21"/>
          <p:cNvSpPr/>
          <p:nvPr>
            <p:ph idx="1" type="body"/>
          </p:nvPr>
        </p:nvSpPr>
        <p:spPr>
          <a:xfrm>
            <a:off x="796925" y="1771650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longer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this setting using the word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4867275" y="2971800"/>
            <a:ext cx="788987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hear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6003925" y="2951162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7180262" y="2982912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5368925" y="3868737"/>
            <a:ext cx="787400" cy="4492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6596062" y="3883025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touch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112" y="4143375"/>
            <a:ext cx="561975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8775" y="4119562"/>
            <a:ext cx="56356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412" y="3257550"/>
            <a:ext cx="560387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64400" y="3246437"/>
            <a:ext cx="557212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6812" y="3244850"/>
            <a:ext cx="573087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6925" y="2195512"/>
            <a:ext cx="3744912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/>
          <p:nvPr/>
        </p:nvSpPr>
        <p:spPr>
          <a:xfrm>
            <a:off x="857250" y="4575175"/>
            <a:ext cx="3841750" cy="3381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WanderingSolesPhotography (@flickr.com) - granted under creative commons licence - attribution</a:t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4814887" y="2373312"/>
            <a:ext cx="3787775" cy="3127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all of your senses: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>
            <p:ph type="title"/>
          </p:nvPr>
        </p:nvSpPr>
        <p:spPr>
          <a:xfrm>
            <a:off x="461962" y="703262"/>
            <a:ext cx="8220075" cy="99536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Describe the Settings…</a:t>
            </a:r>
            <a:endParaRPr/>
          </a:p>
        </p:txBody>
      </p:sp>
      <p:sp>
        <p:nvSpPr>
          <p:cNvPr id="135" name="Google Shape;135;p22"/>
          <p:cNvSpPr/>
          <p:nvPr>
            <p:ph idx="1" type="body"/>
          </p:nvPr>
        </p:nvSpPr>
        <p:spPr>
          <a:xfrm>
            <a:off x="831850" y="1852612"/>
            <a:ext cx="763270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Write a longer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sentence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this setting using the word </a:t>
            </a:r>
            <a:r>
              <a:rPr b="1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7661275" y="531812"/>
            <a:ext cx="1171575" cy="4524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7F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23A7F9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4867275" y="2962275"/>
            <a:ext cx="788987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hear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6003925" y="2941637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7180262" y="2973387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5368925" y="3859212"/>
            <a:ext cx="787400" cy="449262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6604000" y="3875087"/>
            <a:ext cx="787400" cy="4508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touch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112" y="4133850"/>
            <a:ext cx="561975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8775" y="4110037"/>
            <a:ext cx="56356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4412" y="3248025"/>
            <a:ext cx="560387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64400" y="3236912"/>
            <a:ext cx="557212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6812" y="3235325"/>
            <a:ext cx="573087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862" y="2309812"/>
            <a:ext cx="3711575" cy="246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1152525" y="4638675"/>
            <a:ext cx="3841750" cy="336550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TR"/>
              <a:buNone/>
            </a:pPr>
            <a:r>
              <a:rPr b="0" i="0" lang="en-US" sz="600" u="none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Photo courtesy of darkday. (@flickr.com) - granted under creative commons licence - attribution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4814887" y="2373312"/>
            <a:ext cx="3787775" cy="3127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 all of your senses: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