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5443">
          <p15:clr>
            <a:srgbClr val="A4A3A4"/>
          </p15:clr>
        </p15:guide>
        <p15:guide id="5" orient="horz" pos="346">
          <p15:clr>
            <a:srgbClr val="A4A3A4"/>
          </p15:clr>
        </p15:guide>
        <p15:guide id="6" pos="476">
          <p15:clr>
            <a:srgbClr val="A4A3A4"/>
          </p15:clr>
        </p15:guide>
        <p15:guide id="7" orient="horz" pos="482">
          <p15:clr>
            <a:srgbClr val="A4A3A4"/>
          </p15:clr>
        </p15:guide>
        <p15:guide id="8" orient="horz" pos="3838">
          <p15:clr>
            <a:srgbClr val="A4A3A4"/>
          </p15:clr>
        </p15:guide>
        <p15:guide id="9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340"/>
        <p:guide pos="3974" orient="horz"/>
        <p:guide pos="5443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Box">
  <p:cSld name="Title Slide with Box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ims Slide">
  <p:cSld name="Aim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503239" y="512764"/>
            <a:ext cx="8137524" cy="5798230"/>
          </a:xfrm>
          <a:prstGeom prst="roundRect">
            <a:avLst>
              <a:gd fmla="val 2326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" name="Google Shape;24;p6"/>
          <p:cNvSpPr txBox="1"/>
          <p:nvPr/>
        </p:nvSpPr>
        <p:spPr>
          <a:xfrm>
            <a:off x="628648" y="734785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25" name="Google Shape;25;p6"/>
          <p:cNvSpPr/>
          <p:nvPr>
            <p:ph idx="1" type="body"/>
          </p:nvPr>
        </p:nvSpPr>
        <p:spPr>
          <a:xfrm>
            <a:off x="628650" y="1127760"/>
            <a:ext cx="7886700" cy="1409700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665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48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8A0D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/>
          <p:nvPr>
            <p:ph idx="1" type="body"/>
          </p:nvPr>
        </p:nvSpPr>
        <p:spPr>
          <a:xfrm>
            <a:off x="489745" y="1957386"/>
            <a:ext cx="8164510" cy="4387851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write two sentences to describe these pictures using 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past tense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present tense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339" name="Google Shape;339;p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sentence must use a past tense verb and one must use a present tense verb. For example: All the animals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ride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broom. The animals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fell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off the broom.</a:t>
            </a:r>
            <a:endParaRPr/>
          </a:p>
        </p:txBody>
      </p:sp>
      <p:pic>
        <p:nvPicPr>
          <p:cNvPr id="340" name="Google Shape;3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2205309"/>
            <a:ext cx="2346473" cy="226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9779" y="1965532"/>
            <a:ext cx="3948571" cy="238337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6"/>
          <p:cNvSpPr/>
          <p:nvPr/>
        </p:nvSpPr>
        <p:spPr>
          <a:xfrm>
            <a:off x="3311734" y="2713357"/>
            <a:ext cx="1046206" cy="85673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sentence has been mixed up. Can you put it in the right order? Do you think it is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</a:t>
            </a:r>
            <a:endParaRPr/>
          </a:p>
        </p:txBody>
      </p:sp>
      <p:sp>
        <p:nvSpPr>
          <p:cNvPr id="348" name="Google Shape;348;p17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349" name="Google Shape;349;p17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Maya caught the bus to school yesterday.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written in 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past tense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50" name="Google Shape;350;p17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87BD30"/>
                </a:solidFill>
                <a:latin typeface="Arial"/>
                <a:ea typeface="Arial"/>
                <a:cs typeface="Arial"/>
                <a:sym typeface="Arial"/>
              </a:rPr>
              <a:t>school the Maya bus yesterday. caught to  </a:t>
            </a:r>
            <a:endParaRPr/>
          </a:p>
        </p:txBody>
      </p:sp>
      <p:sp>
        <p:nvSpPr>
          <p:cNvPr id="351" name="Google Shape;351;p17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write your own mixed-up sentence for your partner? Can they say if it is in simple past or present tense?</a:t>
            </a:r>
            <a:endParaRPr/>
          </a:p>
        </p:txBody>
      </p:sp>
      <p:sp>
        <p:nvSpPr>
          <p:cNvPr id="352" name="Google Shape;352;p17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sentence has been mixed up. Can you put it in the right order? Do you think it is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</a:t>
            </a: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Dad cooks delicious spaghetti bolognese.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written in 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present tense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60" name="Google Shape;360;p18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87BD30"/>
                </a:solidFill>
                <a:latin typeface="Arial"/>
                <a:ea typeface="Arial"/>
                <a:cs typeface="Arial"/>
                <a:sym typeface="Arial"/>
              </a:rPr>
              <a:t>bolognese. cooks Dad delicious spaghetti </a:t>
            </a:r>
            <a:endParaRPr/>
          </a:p>
        </p:txBody>
      </p:sp>
      <p:sp>
        <p:nvSpPr>
          <p:cNvPr id="361" name="Google Shape;361;p18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write your own mixed-up sentence for your partner? Can they say if it is in simple past or present tense?</a:t>
            </a:r>
            <a:endParaRPr/>
          </a:p>
        </p:txBody>
      </p:sp>
      <p:sp>
        <p:nvSpPr>
          <p:cNvPr id="362" name="Google Shape;362;p18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write two sentences to describe these pictures using 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past tense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present tense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dersen's bday party 09 010.JPG" id="368" name="Google Shape;368;p19"/>
          <p:cNvPicPr preferRelativeResize="0"/>
          <p:nvPr/>
        </p:nvPicPr>
        <p:blipFill rotWithShape="1">
          <a:blip r:embed="rId3">
            <a:alphaModFix/>
          </a:blip>
          <a:srcRect b="0" l="11120" r="17681" t="0"/>
          <a:stretch/>
        </p:blipFill>
        <p:spPr>
          <a:xfrm>
            <a:off x="755650" y="1743342"/>
            <a:ext cx="3611251" cy="2789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4-03 at 16.23.44.png" id="369" name="Google Shape;369;p19"/>
          <p:cNvPicPr preferRelativeResize="0"/>
          <p:nvPr/>
        </p:nvPicPr>
        <p:blipFill rotWithShape="1">
          <a:blip r:embed="rId4">
            <a:alphaModFix/>
          </a:blip>
          <a:srcRect b="0" l="0" r="24475" t="0"/>
          <a:stretch/>
        </p:blipFill>
        <p:spPr>
          <a:xfrm>
            <a:off x="4794191" y="1743342"/>
            <a:ext cx="3594159" cy="278923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9"/>
          <p:cNvSpPr/>
          <p:nvPr/>
        </p:nvSpPr>
        <p:spPr>
          <a:xfrm>
            <a:off x="4048897" y="2542441"/>
            <a:ext cx="1046206" cy="85673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4007F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755650" y="4871943"/>
            <a:ext cx="1443853" cy="1257395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372" name="Google Shape;372;p19"/>
          <p:cNvSpPr/>
          <p:nvPr/>
        </p:nvSpPr>
        <p:spPr>
          <a:xfrm>
            <a:off x="2199503" y="4871943"/>
            <a:ext cx="6188847" cy="1257395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sentence must use a past tense verb and one must use a present tense verb. For example: The children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nice and clean before the food fight. They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very dirty after the food fight.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"/>
          <p:cNvSpPr/>
          <p:nvPr/>
        </p:nvSpPr>
        <p:spPr>
          <a:xfrm>
            <a:off x="4665184" y="765175"/>
            <a:ext cx="381635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sort the sentences into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Put the simple past tense sentences into the rubbish bin and the simple present tense sentences into the treasure chest.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think of a sentence of your own that you could put into the treasure chest and the rubbish bin?</a:t>
            </a:r>
            <a:endParaRPr/>
          </a:p>
        </p:txBody>
      </p:sp>
      <p:pic>
        <p:nvPicPr>
          <p:cNvPr id="378" name="Google Shape;3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062141"/>
            <a:ext cx="1872563" cy="173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2512" y="1062142"/>
            <a:ext cx="1755189" cy="189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0"/>
          <p:cNvSpPr txBox="1"/>
          <p:nvPr/>
        </p:nvSpPr>
        <p:spPr>
          <a:xfrm>
            <a:off x="3065584" y="1005487"/>
            <a:ext cx="116222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Present Tense</a:t>
            </a:r>
            <a:endParaRPr/>
          </a:p>
        </p:txBody>
      </p:sp>
      <p:sp>
        <p:nvSpPr>
          <p:cNvPr id="381" name="Google Shape;381;p20"/>
          <p:cNvSpPr txBox="1"/>
          <p:nvPr/>
        </p:nvSpPr>
        <p:spPr>
          <a:xfrm>
            <a:off x="1103555" y="1659997"/>
            <a:ext cx="116222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Past Tense</a:t>
            </a: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55650" y="4724753"/>
            <a:ext cx="1394036" cy="1394035"/>
          </a:xfrm>
          <a:prstGeom prst="ellipse">
            <a:avLst/>
          </a:prstGeom>
          <a:solidFill>
            <a:srgbClr val="E9C501"/>
          </a:solidFill>
          <a:ln cap="flat" cmpd="sng" w="57150">
            <a:solidFill>
              <a:srgbClr val="FAB0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Emily solved the puzzle.</a:t>
            </a: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2390275" y="4724753"/>
            <a:ext cx="1394036" cy="1394035"/>
          </a:xfrm>
          <a:prstGeom prst="ellipse">
            <a:avLst/>
          </a:prstGeom>
          <a:solidFill>
            <a:srgbClr val="E9C501"/>
          </a:solidFill>
          <a:ln cap="flat" cmpd="sng" w="57150">
            <a:solidFill>
              <a:srgbClr val="FAB0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plays the trombone.</a:t>
            </a: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4227813" y="4724753"/>
            <a:ext cx="1394036" cy="1394035"/>
          </a:xfrm>
          <a:prstGeom prst="ellipse">
            <a:avLst/>
          </a:prstGeom>
          <a:solidFill>
            <a:srgbClr val="E9C501"/>
          </a:solidFill>
          <a:ln cap="flat" cmpd="sng" w="57150">
            <a:solidFill>
              <a:srgbClr val="FAB0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wants to go to ballet class.</a:t>
            </a: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5921166" y="4724753"/>
            <a:ext cx="1394036" cy="1394035"/>
          </a:xfrm>
          <a:prstGeom prst="ellipse">
            <a:avLst/>
          </a:prstGeom>
          <a:solidFill>
            <a:srgbClr val="E9C501"/>
          </a:solidFill>
          <a:ln cap="flat" cmpd="sng" w="57150">
            <a:solidFill>
              <a:srgbClr val="FAB0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Hamza spells words easily.</a:t>
            </a: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3216473" y="3330717"/>
            <a:ext cx="1394036" cy="1394035"/>
          </a:xfrm>
          <a:prstGeom prst="ellipse">
            <a:avLst/>
          </a:prstGeom>
          <a:solidFill>
            <a:srgbClr val="E9C501"/>
          </a:solidFill>
          <a:ln cap="flat" cmpd="sng" w="57150">
            <a:solidFill>
              <a:srgbClr val="FAB0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watched the parade go by.</a:t>
            </a: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414159" y="3299909"/>
            <a:ext cx="1394036" cy="1394035"/>
          </a:xfrm>
          <a:prstGeom prst="ellipse">
            <a:avLst/>
          </a:prstGeom>
          <a:solidFill>
            <a:srgbClr val="E9C501"/>
          </a:solidFill>
          <a:ln cap="flat" cmpd="sng" w="57150">
            <a:solidFill>
              <a:srgbClr val="FAB0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had fun at the fair.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click on the letters in this verb to change this sentence from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tense to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tense? What do you think each letter will change to? </a:t>
            </a:r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755650" y="2679827"/>
            <a:ext cx="76327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            to the supermarket with her mum.</a:t>
            </a:r>
            <a:endParaRPr/>
          </a:p>
        </p:txBody>
      </p:sp>
      <p:sp>
        <p:nvSpPr>
          <p:cNvPr id="394" name="Google Shape;394;p21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395" name="Google Shape;395;p21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396" name="Google Shape;396;p21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97" name="Google Shape;397;p21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</p:txBody>
      </p:sp>
      <p:sp>
        <p:nvSpPr>
          <p:cNvPr id="399" name="Google Shape;399;p21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401" name="Google Shape;401;p21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402" name="Google Shape;402;p21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403" name="Google Shape;403;p21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</a:t>
            </a: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went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supermarket with her mum.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click on the letters in this verb to change this sentence ffrom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 to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What do you think each letter will change to? </a:t>
            </a:r>
            <a:endParaRPr/>
          </a:p>
        </p:txBody>
      </p:sp>
      <p:sp>
        <p:nvSpPr>
          <p:cNvPr id="409" name="Google Shape;409;p22"/>
          <p:cNvSpPr/>
          <p:nvPr/>
        </p:nvSpPr>
        <p:spPr>
          <a:xfrm>
            <a:off x="755650" y="2734407"/>
            <a:ext cx="76327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                         to walk to the park by himself.</a:t>
            </a:r>
            <a:endParaRPr/>
          </a:p>
        </p:txBody>
      </p:sp>
      <p:sp>
        <p:nvSpPr>
          <p:cNvPr id="410" name="Google Shape;410;p22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11" name="Google Shape;411;p22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412" name="Google Shape;412;p22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13" name="Google Shape;413;p22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415" name="Google Shape;415;p22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decides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walk to the park by himself. </a:t>
            </a:r>
            <a:endParaRPr/>
          </a:p>
        </p:txBody>
      </p:sp>
      <p:sp>
        <p:nvSpPr>
          <p:cNvPr id="416" name="Google Shape;416;p22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17" name="Google Shape;417;p22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418" name="Google Shape;418;p22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19" name="Google Shape;419;p22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20" name="Google Shape;420;p22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421" name="Google Shape;421;p22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22" name="Google Shape;422;p22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2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24" name="Google Shape;424;p22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425" name="Google Shape;425;p22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rgbClr val="87BD3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click on the letters in this verb to change this sentence from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tense to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tense? What do you think each letter will change to? </a:t>
            </a: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755650" y="2734501"/>
            <a:ext cx="76327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               my favourite poem aloud.</a:t>
            </a: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2259325" y="2700415"/>
            <a:ext cx="368725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2627002" y="2700415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2935885" y="2700415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3244768" y="2700415"/>
            <a:ext cx="309931" cy="529839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my favourite poem out loud. Some verbs, like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change their pronunciation but not their spelling when they change from present to past tense.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4"/>
          <p:cNvSpPr/>
          <p:nvPr/>
        </p:nvSpPr>
        <p:spPr>
          <a:xfrm>
            <a:off x="755650" y="765175"/>
            <a:ext cx="76327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verb would you choose to make these into simple 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 sentences? </a:t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755650" y="2213361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0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my pet puppy to school.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4"/>
          <p:cNvSpPr/>
          <p:nvPr/>
        </p:nvSpPr>
        <p:spPr>
          <a:xfrm>
            <a:off x="5753541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brought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bring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2608307" y="1704711"/>
            <a:ext cx="12121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Sentence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/>
          <p:nvPr/>
        </p:nvSpPr>
        <p:spPr>
          <a:xfrm>
            <a:off x="5880671" y="1704711"/>
            <a:ext cx="24609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Verb? (click)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4"/>
          <p:cNvSpPr/>
          <p:nvPr/>
        </p:nvSpPr>
        <p:spPr>
          <a:xfrm>
            <a:off x="755650" y="2945744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puppy  </a:t>
            </a:r>
            <a:r>
              <a:rPr b="0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teacher!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5753541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bites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755650" y="3678127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teacher </a:t>
            </a:r>
            <a:r>
              <a:rPr b="0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my mum and dad.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7111136" y="3678127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4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bring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4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bites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5753540" y="2213361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brought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5753540" y="2945744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7111137" y="3678127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6944496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grpSp>
        <p:nvGrpSpPr>
          <p:cNvPr id="461" name="Google Shape;461;p24"/>
          <p:cNvGrpSpPr/>
          <p:nvPr/>
        </p:nvGrpSpPr>
        <p:grpSpPr>
          <a:xfrm>
            <a:off x="755650" y="2213360"/>
            <a:ext cx="4917507" cy="2088609"/>
            <a:chOff x="2286792" y="4004216"/>
            <a:chExt cx="4917507" cy="2088609"/>
          </a:xfrm>
        </p:grpSpPr>
        <p:sp>
          <p:nvSpPr>
            <p:cNvPr id="462" name="Google Shape;462;p24"/>
            <p:cNvSpPr/>
            <p:nvPr/>
          </p:nvSpPr>
          <p:spPr>
            <a:xfrm>
              <a:off x="2286792" y="4004216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 </a:t>
              </a: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brought</a:t>
              </a: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my pet puppy to school.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2286792" y="4736599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My puppy </a:t>
              </a: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bit</a:t>
              </a: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the teacher!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2286792" y="5468982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teacher </a:t>
              </a: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</a:t>
              </a: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with my mum and dad.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5" name="Google Shape;4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1" y="4230168"/>
            <a:ext cx="1457664" cy="1862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"/>
          <p:cNvSpPr/>
          <p:nvPr/>
        </p:nvSpPr>
        <p:spPr>
          <a:xfrm>
            <a:off x="755650" y="765175"/>
            <a:ext cx="76327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Split into two teams. Take it in turns to click on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cards. If you find the same sentence written in simple past tense and simple present tense then you score a point for your team. Whichever team has found the most pairs at the end of the game wins.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5"/>
          <p:cNvSpPr/>
          <p:nvPr/>
        </p:nvSpPr>
        <p:spPr>
          <a:xfrm>
            <a:off x="715963" y="5770563"/>
            <a:ext cx="7772400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(Click the cards again to turn them back over if the words are not all found in that turn.)</a:t>
            </a: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755650" y="2113846"/>
            <a:ext cx="1785938" cy="1092200"/>
          </a:xfrm>
          <a:prstGeom prst="roundRect">
            <a:avLst>
              <a:gd fmla="val 16667" name="adj"/>
            </a:avLst>
          </a:prstGeom>
          <a:solidFill>
            <a:srgbClr val="FDD283"/>
          </a:solidFill>
          <a:ln cap="flat" cmpd="sng" w="12700">
            <a:solidFill>
              <a:srgbClr val="FDD2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went up the stairs to my bedroom.</a:t>
            </a: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2705100" y="2113846"/>
            <a:ext cx="1785938" cy="1092200"/>
          </a:xfrm>
          <a:prstGeom prst="roundRect">
            <a:avLst>
              <a:gd fmla="val 16667" name="adj"/>
            </a:avLst>
          </a:prstGeom>
          <a:solidFill>
            <a:srgbClr val="FF9E6B"/>
          </a:solidFill>
          <a:ln cap="flat" cmpd="sng" w="12700">
            <a:solidFill>
              <a:srgbClr val="FF9E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forgets to buy the flour.</a:t>
            </a: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4652963" y="2113846"/>
            <a:ext cx="1785937" cy="1092200"/>
          </a:xfrm>
          <a:prstGeom prst="roundRect">
            <a:avLst>
              <a:gd fmla="val 16667" name="adj"/>
            </a:avLst>
          </a:prstGeom>
          <a:solidFill>
            <a:srgbClr val="73C4F1"/>
          </a:solidFill>
          <a:ln cap="flat" cmpd="sng" w="12700">
            <a:solidFill>
              <a:srgbClr val="73C4F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left his friend’s house in a sulk.</a:t>
            </a: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6602413" y="2113846"/>
            <a:ext cx="1785937" cy="1092200"/>
          </a:xfrm>
          <a:prstGeom prst="roundRect">
            <a:avLst>
              <a:gd fmla="val 16667" name="adj"/>
            </a:avLst>
          </a:prstGeom>
          <a:solidFill>
            <a:srgbClr val="EE8BBC"/>
          </a:solidFill>
          <a:ln cap="flat" cmpd="sng" w="12700">
            <a:solidFill>
              <a:srgbClr val="EE8BB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collect football cards.</a:t>
            </a: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755650" y="3320346"/>
            <a:ext cx="1785938" cy="1093788"/>
          </a:xfrm>
          <a:prstGeom prst="roundRect">
            <a:avLst>
              <a:gd fmla="val 16667" name="adj"/>
            </a:avLst>
          </a:prstGeom>
          <a:solidFill>
            <a:srgbClr val="BF94D7"/>
          </a:solidFill>
          <a:ln cap="flat" cmpd="sng" w="12700">
            <a:solidFill>
              <a:srgbClr val="BF94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Zara is in a fantastic mood today.</a:t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2705100" y="3320346"/>
            <a:ext cx="1785938" cy="1093788"/>
          </a:xfrm>
          <a:prstGeom prst="roundRect">
            <a:avLst>
              <a:gd fmla="val 16667" name="adj"/>
            </a:avLst>
          </a:prstGeom>
          <a:solidFill>
            <a:srgbClr val="FDD283"/>
          </a:solidFill>
          <a:ln cap="flat" cmpd="sng" w="12700">
            <a:solidFill>
              <a:srgbClr val="FDD2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go up the stairs to my bedroom.</a:t>
            </a: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4652963" y="3320346"/>
            <a:ext cx="1785937" cy="1093788"/>
          </a:xfrm>
          <a:prstGeom prst="roundRect">
            <a:avLst>
              <a:gd fmla="val 16667" name="adj"/>
            </a:avLst>
          </a:prstGeom>
          <a:solidFill>
            <a:srgbClr val="EE8BBC"/>
          </a:solidFill>
          <a:ln cap="flat" cmpd="sng" w="12700">
            <a:solidFill>
              <a:srgbClr val="EE8BB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collected football cards.</a:t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6602413" y="3320346"/>
            <a:ext cx="1785937" cy="1093788"/>
          </a:xfrm>
          <a:prstGeom prst="roundRect">
            <a:avLst>
              <a:gd fmla="val 16667" name="adj"/>
            </a:avLst>
          </a:prstGeom>
          <a:solidFill>
            <a:srgbClr val="BF94D7"/>
          </a:solidFill>
          <a:ln cap="flat" cmpd="sng" w="12700">
            <a:solidFill>
              <a:srgbClr val="BF94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Zara was in a fantastic mood today.</a:t>
            </a:r>
            <a:endParaRPr/>
          </a:p>
        </p:txBody>
      </p:sp>
      <p:sp>
        <p:nvSpPr>
          <p:cNvPr id="480" name="Google Shape;480;p25"/>
          <p:cNvSpPr/>
          <p:nvPr/>
        </p:nvSpPr>
        <p:spPr>
          <a:xfrm>
            <a:off x="755650" y="4528434"/>
            <a:ext cx="1785938" cy="1093787"/>
          </a:xfrm>
          <a:prstGeom prst="roundRect">
            <a:avLst>
              <a:gd fmla="val 16667" name="adj"/>
            </a:avLst>
          </a:prstGeom>
          <a:solidFill>
            <a:srgbClr val="B9D375"/>
          </a:solidFill>
          <a:ln cap="flat" cmpd="sng" w="12700">
            <a:solidFill>
              <a:srgbClr val="B9D3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brought me cookies every day.</a:t>
            </a:r>
            <a:endParaRPr/>
          </a:p>
        </p:txBody>
      </p:sp>
      <p:sp>
        <p:nvSpPr>
          <p:cNvPr id="481" name="Google Shape;481;p25"/>
          <p:cNvSpPr/>
          <p:nvPr/>
        </p:nvSpPr>
        <p:spPr>
          <a:xfrm>
            <a:off x="2705100" y="4528434"/>
            <a:ext cx="1785938" cy="1093787"/>
          </a:xfrm>
          <a:prstGeom prst="roundRect">
            <a:avLst>
              <a:gd fmla="val 16667" name="adj"/>
            </a:avLst>
          </a:prstGeom>
          <a:solidFill>
            <a:srgbClr val="B9D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bring me cookies every day.</a:t>
            </a:r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4652963" y="4528434"/>
            <a:ext cx="1785937" cy="1093787"/>
          </a:xfrm>
          <a:prstGeom prst="roundRect">
            <a:avLst>
              <a:gd fmla="val 16667" name="adj"/>
            </a:avLst>
          </a:prstGeom>
          <a:solidFill>
            <a:srgbClr val="FF9E6B"/>
          </a:solidFill>
          <a:ln cap="flat" cmpd="sng" w="12700">
            <a:solidFill>
              <a:srgbClr val="FF9E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forgot to buy the flour.</a:t>
            </a: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6602413" y="4528434"/>
            <a:ext cx="1785937" cy="1093787"/>
          </a:xfrm>
          <a:prstGeom prst="roundRect">
            <a:avLst>
              <a:gd fmla="val 16667" name="adj"/>
            </a:avLst>
          </a:prstGeom>
          <a:solidFill>
            <a:srgbClr val="73C4F1"/>
          </a:solidFill>
          <a:ln cap="flat" cmpd="sng" w="12700">
            <a:solidFill>
              <a:srgbClr val="73C4F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leaves his friend’s house in a sulk.</a:t>
            </a:r>
            <a:endParaRPr/>
          </a:p>
        </p:txBody>
      </p:sp>
      <p:sp>
        <p:nvSpPr>
          <p:cNvPr id="484" name="Google Shape;484;p25"/>
          <p:cNvSpPr/>
          <p:nvPr/>
        </p:nvSpPr>
        <p:spPr>
          <a:xfrm>
            <a:off x="755650" y="2113846"/>
            <a:ext cx="1785938" cy="1092200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2705100" y="2113846"/>
            <a:ext cx="1785938" cy="1092200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86" name="Google Shape;486;p25"/>
          <p:cNvSpPr/>
          <p:nvPr/>
        </p:nvSpPr>
        <p:spPr>
          <a:xfrm>
            <a:off x="4652963" y="2113846"/>
            <a:ext cx="1785937" cy="1092200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6602413" y="2113846"/>
            <a:ext cx="1785937" cy="1092200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755650" y="3320346"/>
            <a:ext cx="1785938" cy="1093788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89" name="Google Shape;489;p25"/>
          <p:cNvSpPr/>
          <p:nvPr/>
        </p:nvSpPr>
        <p:spPr>
          <a:xfrm>
            <a:off x="2705100" y="3320346"/>
            <a:ext cx="1785938" cy="1093788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0" name="Google Shape;490;p25"/>
          <p:cNvSpPr/>
          <p:nvPr/>
        </p:nvSpPr>
        <p:spPr>
          <a:xfrm>
            <a:off x="4652963" y="3320346"/>
            <a:ext cx="1785937" cy="1093788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6602413" y="3320346"/>
            <a:ext cx="1785937" cy="1093788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2" name="Google Shape;492;p25"/>
          <p:cNvSpPr/>
          <p:nvPr/>
        </p:nvSpPr>
        <p:spPr>
          <a:xfrm>
            <a:off x="755650" y="4528434"/>
            <a:ext cx="1785938" cy="1093787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3" name="Google Shape;493;p25"/>
          <p:cNvSpPr/>
          <p:nvPr/>
        </p:nvSpPr>
        <p:spPr>
          <a:xfrm>
            <a:off x="2705100" y="4528434"/>
            <a:ext cx="1785938" cy="1093787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4" name="Google Shape;494;p25"/>
          <p:cNvSpPr/>
          <p:nvPr/>
        </p:nvSpPr>
        <p:spPr>
          <a:xfrm>
            <a:off x="4652963" y="4528434"/>
            <a:ext cx="1785937" cy="1093787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5" name="Google Shape;495;p25"/>
          <p:cNvSpPr/>
          <p:nvPr/>
        </p:nvSpPr>
        <p:spPr>
          <a:xfrm>
            <a:off x="6602413" y="4528434"/>
            <a:ext cx="1785937" cy="1093787"/>
          </a:xfrm>
          <a:prstGeom prst="roundRect">
            <a:avLst>
              <a:gd fmla="val 16667" name="adj"/>
            </a:avLst>
          </a:prstGeom>
          <a:solidFill>
            <a:srgbClr val="8D35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755650" y="838443"/>
            <a:ext cx="7632700" cy="699404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write two sentences to describe these pictures using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past tense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present tense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123" y="1942071"/>
            <a:ext cx="910017" cy="203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789" y="2255109"/>
            <a:ext cx="1236887" cy="203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9646" y="2255109"/>
            <a:ext cx="3358704" cy="1955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/>
          <p:nvPr/>
        </p:nvSpPr>
        <p:spPr>
          <a:xfrm>
            <a:off x="3867664" y="2713357"/>
            <a:ext cx="1046206" cy="85673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2199503" y="5041557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sentence must use a past tense verb and one must use a present tense verb. For example: Children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played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old-fashioned toys in the past. We </a:t>
            </a: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toys that are more modern now.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catch the butterflies needed to spell the verb in this sentence? Is this sentence written in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Look at the verb to help you decide.</a:t>
            </a:r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755650" y="1838088"/>
            <a:ext cx="7632700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______ to bring my P.E. kit to school so I can’t do P.E.</a:t>
            </a:r>
            <a:endParaRPr/>
          </a:p>
        </p:txBody>
      </p:sp>
      <p:grpSp>
        <p:nvGrpSpPr>
          <p:cNvPr id="48" name="Google Shape;48;p9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49" name="Google Shape;4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9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</p:txBody>
        </p:sp>
      </p:grpSp>
      <p:grpSp>
        <p:nvGrpSpPr>
          <p:cNvPr id="51" name="Google Shape;51;p9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52" name="Google Shape;52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53;p9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  <p:grpSp>
        <p:nvGrpSpPr>
          <p:cNvPr id="54" name="Google Shape;54;p9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55" name="Google Shape;5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9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</p:grpSp>
      <p:grpSp>
        <p:nvGrpSpPr>
          <p:cNvPr id="57" name="Google Shape;57;p9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58" name="Google Shape;58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</p:grpSp>
      <p:grpSp>
        <p:nvGrpSpPr>
          <p:cNvPr id="60" name="Google Shape;60;p9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61" name="Google Shape;61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9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</p:grpSp>
      <p:grpSp>
        <p:nvGrpSpPr>
          <p:cNvPr id="63" name="Google Shape;63;p9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64" name="Google Shape;64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9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</p:grpSp>
      <p:grpSp>
        <p:nvGrpSpPr>
          <p:cNvPr id="66" name="Google Shape;66;p9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67" name="Google Shape;6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9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  <p:grpSp>
        <p:nvGrpSpPr>
          <p:cNvPr id="69" name="Google Shape;69;p9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70" name="Google Shape;70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9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  <p:grpSp>
        <p:nvGrpSpPr>
          <p:cNvPr id="72" name="Google Shape;72;p9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73" name="Google Shape;73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9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pic>
        <p:nvPicPr>
          <p:cNvPr id="75" name="Google Shape;75;p9"/>
          <p:cNvPicPr preferRelativeResize="0"/>
          <p:nvPr/>
        </p:nvPicPr>
        <p:blipFill rotWithShape="1">
          <a:blip r:embed="rId8">
            <a:alphaModFix/>
          </a:blip>
          <a:srcRect b="0" l="12401" r="0" t="0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missing verb is ‘forgot’. This sentence is written in simple past tense.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1701193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1839306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1977419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2108170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2238921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2377034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catch the butterflies needed to spell the verb in this sentence? Is this sentence written in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Look at the verb to help you decide.</a:t>
            </a:r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755650" y="1788081"/>
            <a:ext cx="7632700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roses in my garden ____.</a:t>
            </a:r>
            <a:endParaRPr/>
          </a:p>
        </p:txBody>
      </p:sp>
      <p:grpSp>
        <p:nvGrpSpPr>
          <p:cNvPr id="93" name="Google Shape;93;p10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94" name="Google Shape;9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0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</p:grpSp>
      <p:grpSp>
        <p:nvGrpSpPr>
          <p:cNvPr id="96" name="Google Shape;96;p10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97" name="Google Shape;9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0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  <p:grpSp>
        <p:nvGrpSpPr>
          <p:cNvPr id="99" name="Google Shape;99;p10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00" name="Google Shape;10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0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</p:grpSp>
      <p:grpSp>
        <p:nvGrpSpPr>
          <p:cNvPr id="102" name="Google Shape;102;p10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03" name="Google Shape;103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0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</p:grpSp>
      <p:grpSp>
        <p:nvGrpSpPr>
          <p:cNvPr id="105" name="Google Shape;105;p10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06" name="Google Shape;106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</p:grpSp>
      <p:grpSp>
        <p:nvGrpSpPr>
          <p:cNvPr id="108" name="Google Shape;108;p10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0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</p:grpSp>
      <p:grpSp>
        <p:nvGrpSpPr>
          <p:cNvPr id="111" name="Google Shape;111;p10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112" name="Google Shape;11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0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</p:grpSp>
      <p:grpSp>
        <p:nvGrpSpPr>
          <p:cNvPr id="114" name="Google Shape;114;p10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115" name="Google Shape;115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0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  <p:grpSp>
        <p:nvGrpSpPr>
          <p:cNvPr id="117" name="Google Shape;117;p10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118" name="Google Shape;11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0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pic>
        <p:nvPicPr>
          <p:cNvPr id="120" name="Google Shape;120;p10"/>
          <p:cNvPicPr preferRelativeResize="0"/>
          <p:nvPr/>
        </p:nvPicPr>
        <p:blipFill rotWithShape="1">
          <a:blip r:embed="rId8">
            <a:alphaModFix/>
          </a:blip>
          <a:srcRect b="0" l="12401" r="0" t="0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0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125" name="Google Shape;125;p10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126" name="Google Shape;126;p10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missing verb is ‘grow’. This sentence is written in simple present tense.</a:t>
            </a: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5344434" y="1788931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28" name="Google Shape;128;p10"/>
          <p:cNvSpPr/>
          <p:nvPr/>
        </p:nvSpPr>
        <p:spPr>
          <a:xfrm>
            <a:off x="5479998" y="1788931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129" name="Google Shape;129;p10"/>
          <p:cNvSpPr/>
          <p:nvPr/>
        </p:nvSpPr>
        <p:spPr>
          <a:xfrm>
            <a:off x="5607262" y="1788931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5760717" y="1788931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catch the butterflies needed to spell the verb in this sentence? Is this sentence written in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Look at the verb to help you decide.</a:t>
            </a: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755650" y="1836482"/>
            <a:ext cx="7632700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witch cast a spell on him, he ______ a slimy frog.</a:t>
            </a:r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139" name="Google Shape;13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1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141" name="Google Shape;141;p11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142" name="Google Shape;142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1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</p:grpSp>
      <p:grpSp>
        <p:nvGrpSpPr>
          <p:cNvPr id="144" name="Google Shape;144;p11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45" name="Google Shape;14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1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  <p:grpSp>
        <p:nvGrpSpPr>
          <p:cNvPr id="147" name="Google Shape;147;p11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48" name="Google Shape;148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1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  <p:grpSp>
        <p:nvGrpSpPr>
          <p:cNvPr id="150" name="Google Shape;150;p11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51" name="Google Shape;151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1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</p:grpSp>
      <p:grpSp>
        <p:nvGrpSpPr>
          <p:cNvPr id="153" name="Google Shape;153;p11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154" name="Google Shape;154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1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  <p:grpSp>
        <p:nvGrpSpPr>
          <p:cNvPr id="156" name="Google Shape;156;p11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157" name="Google Shape;15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1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  <p:grpSp>
        <p:nvGrpSpPr>
          <p:cNvPr id="159" name="Google Shape;159;p11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160" name="Google Shape;160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1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sp>
        <p:nvSpPr>
          <p:cNvPr id="162" name="Google Shape;162;p11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missing verb is ‘became’. This sentence is written in simple past tense.</a:t>
            </a:r>
            <a:endParaRPr/>
          </a:p>
        </p:txBody>
      </p:sp>
      <p:grpSp>
        <p:nvGrpSpPr>
          <p:cNvPr id="163" name="Google Shape;163;p11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164" name="Google Shape;16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1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pic>
        <p:nvPicPr>
          <p:cNvPr id="166" name="Google Shape;166;p11"/>
          <p:cNvPicPr preferRelativeResize="0"/>
          <p:nvPr/>
        </p:nvPicPr>
        <p:blipFill rotWithShape="1">
          <a:blip r:embed="rId8">
            <a:alphaModFix/>
          </a:blip>
          <a:srcRect b="0" l="12401" r="0" t="0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3049256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5356339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5487141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5613516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5739555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5894685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6042154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catch the butterflies needed to spell the verb in this sentence? Is this sentence written in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Look at the verb to help you decide.</a:t>
            </a:r>
            <a:endParaRPr/>
          </a:p>
        </p:txBody>
      </p:sp>
      <p:sp>
        <p:nvSpPr>
          <p:cNvPr id="181" name="Google Shape;181;p12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182" name="Google Shape;182;p12"/>
          <p:cNvSpPr/>
          <p:nvPr/>
        </p:nvSpPr>
        <p:spPr>
          <a:xfrm>
            <a:off x="755650" y="1831863"/>
            <a:ext cx="7632700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my party so I get to ______ the party games that we play!</a:t>
            </a:r>
            <a:endParaRPr/>
          </a:p>
        </p:txBody>
      </p:sp>
      <p:grpSp>
        <p:nvGrpSpPr>
          <p:cNvPr id="183" name="Google Shape;183;p12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184" name="Google Shape;18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2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</p:grpSp>
      <p:grpSp>
        <p:nvGrpSpPr>
          <p:cNvPr id="186" name="Google Shape;186;p12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187" name="Google Shape;18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2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  <p:grpSp>
        <p:nvGrpSpPr>
          <p:cNvPr id="189" name="Google Shape;189;p12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90" name="Google Shape;190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2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</p:grpSp>
      <p:grpSp>
        <p:nvGrpSpPr>
          <p:cNvPr id="192" name="Google Shape;192;p12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93" name="Google Shape;193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2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</p:grpSp>
      <p:grpSp>
        <p:nvGrpSpPr>
          <p:cNvPr id="195" name="Google Shape;195;p12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96" name="Google Shape;196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2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grpSp>
        <p:nvGrpSpPr>
          <p:cNvPr id="198" name="Google Shape;198;p12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199" name="Google Shape;199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</p:grpSp>
      <p:grpSp>
        <p:nvGrpSpPr>
          <p:cNvPr id="201" name="Google Shape;201;p12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02" name="Google Shape;20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2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  <p:grpSp>
        <p:nvGrpSpPr>
          <p:cNvPr id="204" name="Google Shape;204;p12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05" name="Google Shape;205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2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  <p:sp>
        <p:nvSpPr>
          <p:cNvPr id="207" name="Google Shape;207;p12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missing verb is ‘choose’. This sentence is written in simple present tense.</a:t>
            </a:r>
            <a:endParaRPr/>
          </a:p>
        </p:txBody>
      </p:sp>
      <p:grpSp>
        <p:nvGrpSpPr>
          <p:cNvPr id="208" name="Google Shape;208;p12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09" name="Google Shape;209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2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pic>
        <p:nvPicPr>
          <p:cNvPr id="211" name="Google Shape;211;p12"/>
          <p:cNvPicPr preferRelativeResize="0"/>
          <p:nvPr/>
        </p:nvPicPr>
        <p:blipFill rotWithShape="1">
          <a:blip r:embed="rId8">
            <a:alphaModFix/>
          </a:blip>
          <a:srcRect b="0" l="12401" r="0" t="0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3049258" y="5038588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3846662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16" name="Google Shape;216;p12"/>
          <p:cNvSpPr/>
          <p:nvPr/>
        </p:nvSpPr>
        <p:spPr>
          <a:xfrm>
            <a:off x="3989537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217" name="Google Shape;217;p12"/>
          <p:cNvSpPr/>
          <p:nvPr/>
        </p:nvSpPr>
        <p:spPr>
          <a:xfrm>
            <a:off x="4125554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18" name="Google Shape;218;p12"/>
          <p:cNvSpPr/>
          <p:nvPr/>
        </p:nvSpPr>
        <p:spPr>
          <a:xfrm>
            <a:off x="4261571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19" name="Google Shape;219;p12"/>
          <p:cNvSpPr/>
          <p:nvPr/>
        </p:nvSpPr>
        <p:spPr>
          <a:xfrm>
            <a:off x="4397588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220" name="Google Shape;220;p12"/>
          <p:cNvSpPr/>
          <p:nvPr/>
        </p:nvSpPr>
        <p:spPr>
          <a:xfrm>
            <a:off x="4538149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catch the butterflies needed to spell the verb in this sentence? Is this sentence written in simple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Look at the verb to help you decide.</a:t>
            </a: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answer</a:t>
            </a:r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758031" y="1841202"/>
            <a:ext cx="7632700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Mandeep _____ her leg so she can’t take part in the race.</a:t>
            </a:r>
            <a:endParaRPr/>
          </a:p>
        </p:txBody>
      </p:sp>
      <p:grpSp>
        <p:nvGrpSpPr>
          <p:cNvPr id="228" name="Google Shape;228;p13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229" name="Google Shape;22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13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</p:grpSp>
      <p:grpSp>
        <p:nvGrpSpPr>
          <p:cNvPr id="231" name="Google Shape;231;p13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232" name="Google Shape;23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13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</p:grpSp>
      <p:grpSp>
        <p:nvGrpSpPr>
          <p:cNvPr id="234" name="Google Shape;234;p13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235" name="Google Shape;23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3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</p:grpSp>
      <p:grpSp>
        <p:nvGrpSpPr>
          <p:cNvPr id="237" name="Google Shape;237;p13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238" name="Google Shape;238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13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</p:txBody>
        </p:sp>
      </p:grpSp>
      <p:grpSp>
        <p:nvGrpSpPr>
          <p:cNvPr id="240" name="Google Shape;240;p13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241" name="Google Shape;241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3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</p:grpSp>
      <p:grpSp>
        <p:nvGrpSpPr>
          <p:cNvPr id="243" name="Google Shape;243;p13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44" name="Google Shape;244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3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</p:grpSp>
      <p:grpSp>
        <p:nvGrpSpPr>
          <p:cNvPr id="246" name="Google Shape;246;p13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7" name="Google Shape;24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3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  <p:grpSp>
        <p:nvGrpSpPr>
          <p:cNvPr id="249" name="Google Shape;249;p13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50" name="Google Shape;250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13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</p:grpSp>
      <p:sp>
        <p:nvSpPr>
          <p:cNvPr id="252" name="Google Shape;252;p13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missing verb is ‘broke’. This sentence is written in simple present tense.</a:t>
            </a:r>
            <a:endParaRPr/>
          </a:p>
        </p:txBody>
      </p:sp>
      <p:grpSp>
        <p:nvGrpSpPr>
          <p:cNvPr id="253" name="Google Shape;253;p13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54" name="Google Shape;254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13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</p:grpSp>
      <p:pic>
        <p:nvPicPr>
          <p:cNvPr id="256" name="Google Shape;256;p13"/>
          <p:cNvPicPr preferRelativeResize="0"/>
          <p:nvPr/>
        </p:nvPicPr>
        <p:blipFill rotWithShape="1">
          <a:blip r:embed="rId8">
            <a:alphaModFix/>
          </a:blip>
          <a:srcRect b="0" l="12401" r="0" t="0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3032783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3041021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3041020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letter!</a:t>
            </a: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2471821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2598027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2727404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2865377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2994914" y="1838399"/>
            <a:ext cx="428187" cy="42240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/>
          <p:nvPr/>
        </p:nvSpPr>
        <p:spPr>
          <a:xfrm>
            <a:off x="755650" y="3666052"/>
            <a:ext cx="4072724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755650" y="3667077"/>
            <a:ext cx="4072724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755650" y="783644"/>
            <a:ext cx="7632700" cy="1068736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these sentences written in the simple </a:t>
            </a: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tense? Click the old book or the modern robot to choose which you think it is. How do you know? </a:t>
            </a:r>
            <a:endParaRPr/>
          </a:p>
        </p:txBody>
      </p:sp>
      <p:sp>
        <p:nvSpPr>
          <p:cNvPr id="275" name="Google Shape;275;p14"/>
          <p:cNvSpPr/>
          <p:nvPr/>
        </p:nvSpPr>
        <p:spPr>
          <a:xfrm>
            <a:off x="755650" y="2338978"/>
            <a:ext cx="3816350" cy="45318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ride my bike around the field.</a:t>
            </a: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806926" y="3729571"/>
            <a:ext cx="4012903" cy="45318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knew the answer to the question. </a:t>
            </a:r>
            <a:endParaRPr/>
          </a:p>
        </p:txBody>
      </p:sp>
      <p:grpSp>
        <p:nvGrpSpPr>
          <p:cNvPr id="277" name="Google Shape;277;p14"/>
          <p:cNvGrpSpPr/>
          <p:nvPr/>
        </p:nvGrpSpPr>
        <p:grpSpPr>
          <a:xfrm>
            <a:off x="5582962" y="2184295"/>
            <a:ext cx="1479580" cy="934869"/>
            <a:chOff x="5398086" y="2184295"/>
            <a:chExt cx="1479580" cy="934869"/>
          </a:xfrm>
        </p:grpSpPr>
        <p:pic>
          <p:nvPicPr>
            <p:cNvPr id="278" name="Google Shape;27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14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0" spcFirstLastPara="1" rIns="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past</a:t>
              </a:r>
              <a:endParaRPr/>
            </a:p>
          </p:txBody>
        </p:sp>
      </p:grpSp>
      <p:grpSp>
        <p:nvGrpSpPr>
          <p:cNvPr id="280" name="Google Shape;280;p14"/>
          <p:cNvGrpSpPr/>
          <p:nvPr/>
        </p:nvGrpSpPr>
        <p:grpSpPr>
          <a:xfrm>
            <a:off x="7281017" y="1948148"/>
            <a:ext cx="1107333" cy="1236864"/>
            <a:chOff x="7281017" y="1918228"/>
            <a:chExt cx="1107333" cy="1236864"/>
          </a:xfrm>
        </p:grpSpPr>
        <p:pic>
          <p:nvPicPr>
            <p:cNvPr id="281" name="Google Shape;28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14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0" spcFirstLastPara="1" rIns="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</a:t>
              </a:r>
              <a:endParaRPr/>
            </a:p>
          </p:txBody>
        </p:sp>
      </p:grpSp>
      <p:grpSp>
        <p:nvGrpSpPr>
          <p:cNvPr id="283" name="Google Shape;283;p14"/>
          <p:cNvGrpSpPr/>
          <p:nvPr/>
        </p:nvGrpSpPr>
        <p:grpSpPr>
          <a:xfrm>
            <a:off x="5582962" y="3488728"/>
            <a:ext cx="1479580" cy="934869"/>
            <a:chOff x="5398086" y="2184295"/>
            <a:chExt cx="1479580" cy="934869"/>
          </a:xfrm>
        </p:grpSpPr>
        <p:pic>
          <p:nvPicPr>
            <p:cNvPr id="284" name="Google Shape;28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14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0" spcFirstLastPara="1" rIns="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past</a:t>
              </a:r>
              <a:endParaRPr/>
            </a:p>
          </p:txBody>
        </p:sp>
      </p:grpSp>
      <p:grpSp>
        <p:nvGrpSpPr>
          <p:cNvPr id="286" name="Google Shape;286;p14"/>
          <p:cNvGrpSpPr/>
          <p:nvPr/>
        </p:nvGrpSpPr>
        <p:grpSpPr>
          <a:xfrm>
            <a:off x="7281017" y="3337730"/>
            <a:ext cx="1107333" cy="1236864"/>
            <a:chOff x="7281017" y="1918228"/>
            <a:chExt cx="1107333" cy="1236864"/>
          </a:xfrm>
        </p:grpSpPr>
        <p:pic>
          <p:nvPicPr>
            <p:cNvPr id="287" name="Google Shape;28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14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0" spcFirstLastPara="1" rIns="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</a:t>
              </a:r>
              <a:endParaRPr/>
            </a:p>
          </p:txBody>
        </p:sp>
      </p:grpSp>
      <p:grpSp>
        <p:nvGrpSpPr>
          <p:cNvPr id="289" name="Google Shape;289;p14"/>
          <p:cNvGrpSpPr/>
          <p:nvPr/>
        </p:nvGrpSpPr>
        <p:grpSpPr>
          <a:xfrm>
            <a:off x="5582962" y="4818133"/>
            <a:ext cx="1479580" cy="934869"/>
            <a:chOff x="5398086" y="2184295"/>
            <a:chExt cx="1479580" cy="934869"/>
          </a:xfrm>
        </p:grpSpPr>
        <p:pic>
          <p:nvPicPr>
            <p:cNvPr id="290" name="Google Shape;290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4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0" spcFirstLastPara="1" rIns="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past</a:t>
              </a:r>
              <a:endParaRPr/>
            </a:p>
          </p:txBody>
        </p:sp>
      </p:grpSp>
      <p:grpSp>
        <p:nvGrpSpPr>
          <p:cNvPr id="292" name="Google Shape;292;p14"/>
          <p:cNvGrpSpPr/>
          <p:nvPr/>
        </p:nvGrpSpPr>
        <p:grpSpPr>
          <a:xfrm>
            <a:off x="7281017" y="4667135"/>
            <a:ext cx="1107333" cy="1236864"/>
            <a:chOff x="7281017" y="1918228"/>
            <a:chExt cx="1107333" cy="1236864"/>
          </a:xfrm>
        </p:grpSpPr>
        <p:pic>
          <p:nvPicPr>
            <p:cNvPr id="293" name="Google Shape;29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4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0" spcFirstLastPara="1" rIns="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</a:t>
              </a:r>
              <a:endParaRPr/>
            </a:p>
          </p:txBody>
        </p:sp>
      </p:grpSp>
      <p:sp>
        <p:nvSpPr>
          <p:cNvPr id="295" name="Google Shape;295;p14"/>
          <p:cNvSpPr/>
          <p:nvPr/>
        </p:nvSpPr>
        <p:spPr>
          <a:xfrm>
            <a:off x="755650" y="4931939"/>
            <a:ext cx="4421152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755650" y="4930914"/>
            <a:ext cx="4421152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806926" y="4999154"/>
            <a:ext cx="4421152" cy="45318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wear my sunglasses in the summer.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"/>
          <p:cNvSpPr/>
          <p:nvPr/>
        </p:nvSpPr>
        <p:spPr>
          <a:xfrm>
            <a:off x="755649" y="765175"/>
            <a:ext cx="76961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Spin the spinners! Write a sentence about the topic selected by the first spinner in the tense selected by the second spinner. If you spin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then try to write two sentences using both tenses!</a:t>
            </a:r>
            <a:endParaRPr/>
          </a:p>
        </p:txBody>
      </p:sp>
      <p:pic>
        <p:nvPicPr>
          <p:cNvPr id="303" name="Google Shape;3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6817" y="2198406"/>
            <a:ext cx="4329869" cy="288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099" y="1987609"/>
            <a:ext cx="4440963" cy="2960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15"/>
          <p:cNvGrpSpPr/>
          <p:nvPr/>
        </p:nvGrpSpPr>
        <p:grpSpPr>
          <a:xfrm>
            <a:off x="1166150" y="2846022"/>
            <a:ext cx="6568600" cy="1893738"/>
            <a:chOff x="1166150" y="2846022"/>
            <a:chExt cx="6568600" cy="1893738"/>
          </a:xfrm>
        </p:grpSpPr>
        <p:sp>
          <p:nvSpPr>
            <p:cNvPr id="306" name="Google Shape;306;p15"/>
            <p:cNvSpPr txBox="1"/>
            <p:nvPr/>
          </p:nvSpPr>
          <p:spPr>
            <a:xfrm>
              <a:off x="1166151" y="2922934"/>
              <a:ext cx="14527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ice cream</a:t>
              </a:r>
              <a:endParaRPr/>
            </a:p>
          </p:txBody>
        </p:sp>
        <p:sp>
          <p:nvSpPr>
            <p:cNvPr id="307" name="Google Shape;307;p15"/>
            <p:cNvSpPr txBox="1"/>
            <p:nvPr/>
          </p:nvSpPr>
          <p:spPr>
            <a:xfrm>
              <a:off x="2401019" y="2922934"/>
              <a:ext cx="14527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birthdays</a:t>
              </a:r>
              <a:endParaRPr/>
            </a:p>
          </p:txBody>
        </p:sp>
        <p:sp>
          <p:nvSpPr>
            <p:cNvPr id="308" name="Google Shape;308;p15"/>
            <p:cNvSpPr txBox="1"/>
            <p:nvPr/>
          </p:nvSpPr>
          <p:spPr>
            <a:xfrm>
              <a:off x="2353360" y="3504960"/>
              <a:ext cx="14527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brothers and</a:t>
              </a:r>
              <a:b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sisters</a:t>
              </a:r>
              <a:endParaRPr/>
            </a:p>
          </p:txBody>
        </p:sp>
        <p:sp>
          <p:nvSpPr>
            <p:cNvPr id="309" name="Google Shape;309;p15"/>
            <p:cNvSpPr txBox="1"/>
            <p:nvPr/>
          </p:nvSpPr>
          <p:spPr>
            <a:xfrm>
              <a:off x="1166150" y="3728104"/>
              <a:ext cx="14527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where you live</a:t>
              </a:r>
              <a:endParaRPr/>
            </a:p>
          </p:txBody>
        </p:sp>
        <p:sp>
          <p:nvSpPr>
            <p:cNvPr id="310" name="Google Shape;310;p15"/>
            <p:cNvSpPr txBox="1"/>
            <p:nvPr/>
          </p:nvSpPr>
          <p:spPr>
            <a:xfrm>
              <a:off x="5094869" y="2846023"/>
              <a:ext cx="14527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 present tense</a:t>
              </a:r>
              <a:endParaRPr/>
            </a:p>
          </p:txBody>
        </p:sp>
        <p:sp>
          <p:nvSpPr>
            <p:cNvPr id="311" name="Google Shape;311;p15"/>
            <p:cNvSpPr txBox="1"/>
            <p:nvPr/>
          </p:nvSpPr>
          <p:spPr>
            <a:xfrm>
              <a:off x="6281965" y="2846022"/>
              <a:ext cx="14527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</a:t>
              </a:r>
              <a:b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past</a:t>
              </a:r>
              <a:b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tense</a:t>
              </a:r>
              <a:endParaRPr/>
            </a:p>
          </p:txBody>
        </p:sp>
        <p:sp>
          <p:nvSpPr>
            <p:cNvPr id="312" name="Google Shape;312;p15"/>
            <p:cNvSpPr txBox="1"/>
            <p:nvPr/>
          </p:nvSpPr>
          <p:spPr>
            <a:xfrm>
              <a:off x="5665358" y="4031874"/>
              <a:ext cx="145278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4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313" name="Google Shape;313;p15"/>
          <p:cNvGrpSpPr/>
          <p:nvPr/>
        </p:nvGrpSpPr>
        <p:grpSpPr>
          <a:xfrm>
            <a:off x="3217879" y="2265197"/>
            <a:ext cx="2187863" cy="3054088"/>
            <a:chOff x="3217879" y="2265197"/>
            <a:chExt cx="2187863" cy="3054088"/>
          </a:xfrm>
        </p:grpSpPr>
        <p:sp>
          <p:nvSpPr>
            <p:cNvPr id="314" name="Google Shape;314;p15"/>
            <p:cNvSpPr/>
            <p:nvPr/>
          </p:nvSpPr>
          <p:spPr>
            <a:xfrm rot="-8138506">
              <a:off x="3317596" y="4435386"/>
              <a:ext cx="914400" cy="65802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 rot="1800000">
              <a:off x="4388089" y="2449718"/>
              <a:ext cx="914400" cy="65802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5"/>
          <p:cNvGrpSpPr/>
          <p:nvPr/>
        </p:nvGrpSpPr>
        <p:grpSpPr>
          <a:xfrm>
            <a:off x="681138" y="2265197"/>
            <a:ext cx="7821801" cy="3054086"/>
            <a:chOff x="681138" y="2265197"/>
            <a:chExt cx="7821801" cy="3054086"/>
          </a:xfrm>
        </p:grpSpPr>
        <p:sp>
          <p:nvSpPr>
            <p:cNvPr id="317" name="Google Shape;317;p15"/>
            <p:cNvSpPr/>
            <p:nvPr/>
          </p:nvSpPr>
          <p:spPr>
            <a:xfrm flipH="1" rot="8138506">
              <a:off x="780855" y="4435384"/>
              <a:ext cx="914400" cy="65802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 flipH="1" rot="-1800000">
              <a:off x="7485286" y="2449718"/>
              <a:ext cx="914400" cy="65802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5"/>
          <p:cNvGrpSpPr/>
          <p:nvPr/>
        </p:nvGrpSpPr>
        <p:grpSpPr>
          <a:xfrm>
            <a:off x="681137" y="1634526"/>
            <a:ext cx="4714392" cy="1657739"/>
            <a:chOff x="681137" y="1634526"/>
            <a:chExt cx="4714392" cy="1657739"/>
          </a:xfrm>
        </p:grpSpPr>
        <p:sp>
          <p:nvSpPr>
            <p:cNvPr id="320" name="Google Shape;320;p15"/>
            <p:cNvSpPr/>
            <p:nvPr/>
          </p:nvSpPr>
          <p:spPr>
            <a:xfrm rot="2661494">
              <a:off x="780854" y="1860399"/>
              <a:ext cx="914400" cy="65802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 rot="1800000">
              <a:off x="4377876" y="2449718"/>
              <a:ext cx="914400" cy="65802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5"/>
          <p:cNvGrpSpPr/>
          <p:nvPr/>
        </p:nvGrpSpPr>
        <p:grpSpPr>
          <a:xfrm>
            <a:off x="3217878" y="1621826"/>
            <a:ext cx="3502885" cy="4240824"/>
            <a:chOff x="3217878" y="1621826"/>
            <a:chExt cx="3502885" cy="4240824"/>
          </a:xfrm>
        </p:grpSpPr>
        <p:sp>
          <p:nvSpPr>
            <p:cNvPr id="323" name="Google Shape;323;p15"/>
            <p:cNvSpPr/>
            <p:nvPr/>
          </p:nvSpPr>
          <p:spPr>
            <a:xfrm flipH="1" rot="-2661494">
              <a:off x="3317595" y="1847699"/>
              <a:ext cx="914400" cy="65802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 rot="-5400000">
              <a:off x="5934550" y="5076437"/>
              <a:ext cx="914400" cy="65802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15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spin!</a:t>
            </a:r>
            <a:endParaRPr/>
          </a:p>
        </p:txBody>
      </p:sp>
      <p:sp>
        <p:nvSpPr>
          <p:cNvPr id="326" name="Google Shape;326;p15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spin again!</a:t>
            </a:r>
            <a:endParaRPr/>
          </a:p>
        </p:txBody>
      </p:sp>
      <p:sp>
        <p:nvSpPr>
          <p:cNvPr id="327" name="Google Shape;327;p15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again!</a:t>
            </a:r>
            <a:endParaRPr/>
          </a:p>
        </p:txBody>
      </p:sp>
      <p:sp>
        <p:nvSpPr>
          <p:cNvPr id="328" name="Google Shape;328;p15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more time!</a:t>
            </a:r>
            <a:endParaRPr/>
          </a:p>
        </p:txBody>
      </p:sp>
      <p:pic>
        <p:nvPicPr>
          <p:cNvPr id="329" name="Google Shape;32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6449" y="4948250"/>
            <a:ext cx="739783" cy="112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3624" y="1588898"/>
            <a:ext cx="807805" cy="67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49622" y="5241182"/>
            <a:ext cx="1057177" cy="9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72456" y="4861608"/>
            <a:ext cx="1211655" cy="129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