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25"/>
  </p:notesMasterIdLst>
  <p:handoutMasterIdLst>
    <p:handoutMasterId r:id="rId26"/>
  </p:handoutMasterIdLst>
  <p:sldIdLst>
    <p:sldId id="293" r:id="rId2"/>
    <p:sldId id="294" r:id="rId3"/>
    <p:sldId id="264" r:id="rId4"/>
    <p:sldId id="288" r:id="rId5"/>
    <p:sldId id="275" r:id="rId6"/>
    <p:sldId id="295" r:id="rId7"/>
    <p:sldId id="296" r:id="rId8"/>
    <p:sldId id="297" r:id="rId9"/>
    <p:sldId id="298" r:id="rId10"/>
    <p:sldId id="299" r:id="rId11"/>
    <p:sldId id="300" r:id="rId12"/>
    <p:sldId id="301" r:id="rId13"/>
    <p:sldId id="302" r:id="rId14"/>
    <p:sldId id="303" r:id="rId15"/>
    <p:sldId id="304" r:id="rId16"/>
    <p:sldId id="305" r:id="rId17"/>
    <p:sldId id="311" r:id="rId18"/>
    <p:sldId id="315" r:id="rId19"/>
    <p:sldId id="306" r:id="rId20"/>
    <p:sldId id="313" r:id="rId21"/>
    <p:sldId id="316" r:id="rId22"/>
    <p:sldId id="314" r:id="rId23"/>
    <p:sldId id="267" r:id="rId24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27"/>
      <p:bold r:id="rId28"/>
      <p:italic r:id="rId29"/>
      <p:boldItalic r:id="rId30"/>
    </p:embeddedFont>
    <p:embeddedFont>
      <p:font typeface="Twinkl" panose="020B0604020202020204" charset="0"/>
      <p:regular r:id="rId31"/>
      <p:bold r:id="rId3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205" userDrawn="1">
          <p15:clr>
            <a:srgbClr val="A4A3A4"/>
          </p15:clr>
        </p15:guide>
        <p15:guide id="2" pos="2857" userDrawn="1">
          <p15:clr>
            <a:srgbClr val="A4A3A4"/>
          </p15:clr>
        </p15:guide>
        <p15:guide id="4" pos="340" userDrawn="1">
          <p15:clr>
            <a:srgbClr val="A4A3A4"/>
          </p15:clr>
        </p15:guide>
        <p15:guide id="5" orient="horz" pos="3997" userDrawn="1">
          <p15:clr>
            <a:srgbClr val="A4A3A4"/>
          </p15:clr>
        </p15:guide>
        <p15:guide id="6" pos="5420" userDrawn="1">
          <p15:clr>
            <a:srgbClr val="A4A3A4"/>
          </p15:clr>
        </p15:guide>
        <p15:guide id="7" orient="horz" pos="368" userDrawn="1">
          <p15:clr>
            <a:srgbClr val="A4A3A4"/>
          </p15:clr>
        </p15:guide>
        <p15:guide id="8" pos="476" userDrawn="1">
          <p15:clr>
            <a:srgbClr val="A4A3A4"/>
          </p15:clr>
        </p15:guide>
        <p15:guide id="9" orient="horz" pos="482" userDrawn="1">
          <p15:clr>
            <a:srgbClr val="A4A3A4"/>
          </p15:clr>
        </p15:guide>
        <p15:guide id="10" orient="horz" pos="3884" userDrawn="1">
          <p15:clr>
            <a:srgbClr val="A4A3A4"/>
          </p15:clr>
        </p15:guide>
        <p15:guide id="11" pos="5284" userDrawn="1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C9E72"/>
    <a:srgbClr val="F08215"/>
    <a:srgbClr val="E94E13"/>
    <a:srgbClr val="009640"/>
    <a:srgbClr val="A873B0"/>
    <a:srgbClr val="8C368C"/>
    <a:srgbClr val="6FBD84"/>
    <a:srgbClr val="25B7BC"/>
    <a:srgbClr val="4A3682"/>
    <a:srgbClr val="007AC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 showGuides="1">
      <p:cViewPr>
        <p:scale>
          <a:sx n="81" d="100"/>
          <a:sy n="81" d="100"/>
        </p:scale>
        <p:origin x="-1080" y="-36"/>
      </p:cViewPr>
      <p:guideLst>
        <p:guide orient="horz" pos="2205"/>
        <p:guide orient="horz" pos="3997"/>
        <p:guide orient="horz" pos="368"/>
        <p:guide orient="horz" pos="482"/>
        <p:guide orient="horz" pos="3884"/>
        <p:guide pos="2857"/>
        <p:guide pos="340"/>
        <p:guide pos="5420"/>
        <p:guide pos="476"/>
        <p:guide pos="5284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77" d="100"/>
          <a:sy n="77" d="100"/>
        </p:scale>
        <p:origin x="2646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6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34F151-63AC-41CE-96F5-7702E930870C}" type="datetimeFigureOut">
              <a:rPr lang="en-GB" smtClean="0"/>
              <a:t>25/03/2020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76B846-B279-40AC-BFF5-DBC4013370C2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453970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02C5D1-7818-41B5-ABAD-5E4B38A5388F}" type="datetimeFigureOut">
              <a:rPr lang="en-GB" smtClean="0"/>
              <a:t>25/03/2020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521341-850D-40E1-BB3D-87946DC9B06D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470487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www.twinkl.co.uk/resources/ks1-twinkl-originals-key-stage-1/twinkl-educational-publishing-fiction-story-books-story-primary-resources-english-key-stage-1/the-runaway-iceberg-fiction-ks1-twinkl-originals" TargetMode="Externa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www.twinkl.co.uk/resources/ks1-twinkl-originals-key-stage-1/twinkl-educational-publishing-fiction-story-books-story-primary-resources-english-key-stage-1/the-runaway-iceberg-fiction-ks1-twinkl-originals" TargetMode="Externa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  <p:sp>
        <p:nvSpPr>
          <p:cNvPr id="2" name="Rectangle 1">
            <a:hlinkClick r:id="rId4"/>
          </p:cNvPr>
          <p:cNvSpPr/>
          <p:nvPr userDrawn="1"/>
        </p:nvSpPr>
        <p:spPr>
          <a:xfrm>
            <a:off x="4137660" y="5561814"/>
            <a:ext cx="868680" cy="5530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370407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2497" y="5734211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8710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</p:spPr>
        <p:txBody>
          <a:bodyPr>
            <a:noAutofit/>
          </a:bodyPr>
          <a:lstStyle>
            <a:lvl1pPr>
              <a:defRPr>
                <a:latin typeface="Twinkl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10794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75232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  <p:sp>
        <p:nvSpPr>
          <p:cNvPr id="4" name="Rectangle 3">
            <a:hlinkClick r:id="rId4"/>
          </p:cNvPr>
          <p:cNvSpPr/>
          <p:nvPr userDrawn="1"/>
        </p:nvSpPr>
        <p:spPr>
          <a:xfrm>
            <a:off x="4137660" y="3152488"/>
            <a:ext cx="868680" cy="5530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819737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9745" y="695325"/>
            <a:ext cx="8164510" cy="1150938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745" y="1957386"/>
            <a:ext cx="8164510" cy="4387851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  <p:txBody>
          <a:bodyPr vert="horz" lIns="252000" tIns="252000" rIns="252000" bIns="25200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389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7" r:id="rId2"/>
    <p:sldLayoutId id="2147483662" r:id="rId3"/>
    <p:sldLayoutId id="2147483663" r:id="rId4"/>
    <p:sldLayoutId id="2147483666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1C1C1C"/>
          </a:solidFill>
          <a:latin typeface="Twinkl" pitchFamily="50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="" xmlns:p15="http://schemas.microsoft.com/office/powerpoint/2012/main">
        <p15:guide id="1" orient="horz" pos="216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twinkl.co.uk/resources/ks1-twinkl-originals-key-stage-1/twinkl-educational-publishing-fiction-story-books-story-primary-resources-english-key-stage-1/the-cautious-caterpillar-fiction-ks1-twinkl-originals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twinkl.co.uk/resources/ks1-twinkl-originals-key-stage-1/twinkl-educational-publishing-fiction-story-books-story-primary-resources-english-key-stage-1/the-cautious-caterpillar-fiction-ks1-twinkl-originals" TargetMode="Externa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2"/>
          </p:cNvPr>
          <p:cNvSpPr/>
          <p:nvPr/>
        </p:nvSpPr>
        <p:spPr>
          <a:xfrm>
            <a:off x="3933645" y="5512279"/>
            <a:ext cx="1268083" cy="7073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791900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712912" y="5382084"/>
            <a:ext cx="6891337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GB" dirty="0"/>
              <a:t>Do you think the grasshopper is happy?</a:t>
            </a:r>
          </a:p>
        </p:txBody>
      </p:sp>
      <p:grpSp>
        <p:nvGrpSpPr>
          <p:cNvPr id="11" name="Q1"/>
          <p:cNvGrpSpPr/>
          <p:nvPr/>
        </p:nvGrpSpPr>
        <p:grpSpPr>
          <a:xfrm>
            <a:off x="841902" y="5139019"/>
            <a:ext cx="763130" cy="763130"/>
            <a:chOff x="4060519" y="2969496"/>
            <a:chExt cx="959708" cy="959708"/>
          </a:xfrm>
        </p:grpSpPr>
        <p:sp>
          <p:nvSpPr>
            <p:cNvPr id="12" name="Oval 11"/>
            <p:cNvSpPr/>
            <p:nvPr/>
          </p:nvSpPr>
          <p:spPr>
            <a:xfrm>
              <a:off x="4119387" y="3028364"/>
              <a:ext cx="841972" cy="841972"/>
            </a:xfrm>
            <a:prstGeom prst="ellipse">
              <a:avLst/>
            </a:prstGeom>
            <a:solidFill>
              <a:srgbClr val="E94E1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5000" b="1" dirty="0">
                  <a:solidFill>
                    <a:schemeClr val="bg1"/>
                  </a:solidFill>
                </a:rPr>
                <a:t>?</a:t>
              </a:r>
            </a:p>
          </p:txBody>
        </p:sp>
        <p:sp>
          <p:nvSpPr>
            <p:cNvPr id="13" name="Oval 12"/>
            <p:cNvSpPr/>
            <p:nvPr/>
          </p:nvSpPr>
          <p:spPr>
            <a:xfrm>
              <a:off x="4060519" y="2969496"/>
              <a:ext cx="959708" cy="959708"/>
            </a:xfrm>
            <a:prstGeom prst="ellipse">
              <a:avLst/>
            </a:prstGeom>
            <a:noFill/>
            <a:ln w="38100">
              <a:solidFill>
                <a:srgbClr val="F0821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14" name="Rounded Rectangle 13"/>
          <p:cNvSpPr/>
          <p:nvPr/>
        </p:nvSpPr>
        <p:spPr>
          <a:xfrm>
            <a:off x="747068" y="4949825"/>
            <a:ext cx="7645878" cy="1143000"/>
          </a:xfrm>
          <a:prstGeom prst="roundRect">
            <a:avLst/>
          </a:prstGeom>
          <a:noFill/>
          <a:ln w="28575">
            <a:solidFill>
              <a:srgbClr val="F082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310" y="765175"/>
            <a:ext cx="7631379" cy="3816349"/>
          </a:xfrm>
          <a:prstGeom prst="rect">
            <a:avLst/>
          </a:prstGeom>
          <a:ln w="9525">
            <a:solidFill>
              <a:schemeClr val="tx2">
                <a:lumMod val="40000"/>
                <a:lumOff val="6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07861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0" grpId="0"/>
      <p:bldP spid="1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712913" y="5243585"/>
            <a:ext cx="6054960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GB" dirty="0"/>
              <a:t>Cody keeps saying ‘Maybe one day’. Do you think she will change her mind about becoming a butterfly?</a:t>
            </a:r>
          </a:p>
        </p:txBody>
      </p:sp>
      <p:grpSp>
        <p:nvGrpSpPr>
          <p:cNvPr id="11" name="Q1"/>
          <p:cNvGrpSpPr/>
          <p:nvPr/>
        </p:nvGrpSpPr>
        <p:grpSpPr>
          <a:xfrm>
            <a:off x="841902" y="5139019"/>
            <a:ext cx="763130" cy="763130"/>
            <a:chOff x="4060519" y="2969496"/>
            <a:chExt cx="959708" cy="959708"/>
          </a:xfrm>
        </p:grpSpPr>
        <p:sp>
          <p:nvSpPr>
            <p:cNvPr id="12" name="Oval 11"/>
            <p:cNvSpPr/>
            <p:nvPr/>
          </p:nvSpPr>
          <p:spPr>
            <a:xfrm>
              <a:off x="4119387" y="3028364"/>
              <a:ext cx="841972" cy="841972"/>
            </a:xfrm>
            <a:prstGeom prst="ellipse">
              <a:avLst/>
            </a:prstGeom>
            <a:solidFill>
              <a:srgbClr val="E94E1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5000" b="1" dirty="0">
                  <a:solidFill>
                    <a:schemeClr val="bg1"/>
                  </a:solidFill>
                </a:rPr>
                <a:t>?</a:t>
              </a:r>
            </a:p>
          </p:txBody>
        </p:sp>
        <p:sp>
          <p:nvSpPr>
            <p:cNvPr id="13" name="Oval 12"/>
            <p:cNvSpPr/>
            <p:nvPr/>
          </p:nvSpPr>
          <p:spPr>
            <a:xfrm>
              <a:off x="4060519" y="2969496"/>
              <a:ext cx="959708" cy="959708"/>
            </a:xfrm>
            <a:prstGeom prst="ellipse">
              <a:avLst/>
            </a:prstGeom>
            <a:noFill/>
            <a:ln w="38100">
              <a:solidFill>
                <a:srgbClr val="F0821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14" name="Rounded Rectangle 13"/>
          <p:cNvSpPr/>
          <p:nvPr/>
        </p:nvSpPr>
        <p:spPr>
          <a:xfrm>
            <a:off x="747068" y="4949825"/>
            <a:ext cx="7645878" cy="1143000"/>
          </a:xfrm>
          <a:prstGeom prst="roundRect">
            <a:avLst/>
          </a:prstGeom>
          <a:noFill/>
          <a:ln w="28575">
            <a:solidFill>
              <a:srgbClr val="F082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310" y="765175"/>
            <a:ext cx="7631379" cy="3816349"/>
          </a:xfrm>
          <a:prstGeom prst="rect">
            <a:avLst/>
          </a:prstGeom>
          <a:ln w="9525">
            <a:solidFill>
              <a:schemeClr val="tx2">
                <a:lumMod val="40000"/>
                <a:lumOff val="6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65104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0" grpId="0"/>
      <p:bldP spid="1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712912" y="5382084"/>
            <a:ext cx="5545137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GB" dirty="0"/>
              <a:t>What do you think might happen next?</a:t>
            </a:r>
          </a:p>
        </p:txBody>
      </p:sp>
      <p:grpSp>
        <p:nvGrpSpPr>
          <p:cNvPr id="11" name="Q1"/>
          <p:cNvGrpSpPr/>
          <p:nvPr/>
        </p:nvGrpSpPr>
        <p:grpSpPr>
          <a:xfrm>
            <a:off x="841902" y="5139019"/>
            <a:ext cx="763130" cy="763130"/>
            <a:chOff x="4060519" y="2969496"/>
            <a:chExt cx="959708" cy="959708"/>
          </a:xfrm>
        </p:grpSpPr>
        <p:sp>
          <p:nvSpPr>
            <p:cNvPr id="12" name="Oval 11"/>
            <p:cNvSpPr/>
            <p:nvPr/>
          </p:nvSpPr>
          <p:spPr>
            <a:xfrm>
              <a:off x="4119387" y="3028364"/>
              <a:ext cx="841972" cy="841972"/>
            </a:xfrm>
            <a:prstGeom prst="ellipse">
              <a:avLst/>
            </a:prstGeom>
            <a:solidFill>
              <a:srgbClr val="E94E1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5000" b="1" dirty="0">
                  <a:solidFill>
                    <a:schemeClr val="bg1"/>
                  </a:solidFill>
                </a:rPr>
                <a:t>?</a:t>
              </a:r>
            </a:p>
          </p:txBody>
        </p:sp>
        <p:sp>
          <p:nvSpPr>
            <p:cNvPr id="13" name="Oval 12"/>
            <p:cNvSpPr/>
            <p:nvPr/>
          </p:nvSpPr>
          <p:spPr>
            <a:xfrm>
              <a:off x="4060519" y="2969496"/>
              <a:ext cx="959708" cy="959708"/>
            </a:xfrm>
            <a:prstGeom prst="ellipse">
              <a:avLst/>
            </a:prstGeom>
            <a:noFill/>
            <a:ln w="38100">
              <a:solidFill>
                <a:srgbClr val="F0821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14" name="Rounded Rectangle 13"/>
          <p:cNvSpPr/>
          <p:nvPr/>
        </p:nvSpPr>
        <p:spPr>
          <a:xfrm>
            <a:off x="747068" y="4949825"/>
            <a:ext cx="7645878" cy="1143000"/>
          </a:xfrm>
          <a:prstGeom prst="roundRect">
            <a:avLst/>
          </a:prstGeom>
          <a:noFill/>
          <a:ln w="28575">
            <a:solidFill>
              <a:srgbClr val="F082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310" y="765175"/>
            <a:ext cx="7631379" cy="3816349"/>
          </a:xfrm>
          <a:prstGeom prst="rect">
            <a:avLst/>
          </a:prstGeom>
          <a:ln w="9525">
            <a:solidFill>
              <a:schemeClr val="tx2">
                <a:lumMod val="40000"/>
                <a:lumOff val="6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97711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0" grpId="0"/>
      <p:bldP spid="1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712913" y="5382084"/>
            <a:ext cx="5267309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GB" dirty="0"/>
              <a:t>Why does Cody think that ‘having wings is great’?</a:t>
            </a:r>
          </a:p>
        </p:txBody>
      </p:sp>
      <p:grpSp>
        <p:nvGrpSpPr>
          <p:cNvPr id="11" name="Q1"/>
          <p:cNvGrpSpPr/>
          <p:nvPr/>
        </p:nvGrpSpPr>
        <p:grpSpPr>
          <a:xfrm>
            <a:off x="841902" y="5139019"/>
            <a:ext cx="763130" cy="763130"/>
            <a:chOff x="4060519" y="2969496"/>
            <a:chExt cx="959708" cy="959708"/>
          </a:xfrm>
        </p:grpSpPr>
        <p:sp>
          <p:nvSpPr>
            <p:cNvPr id="12" name="Oval 11"/>
            <p:cNvSpPr/>
            <p:nvPr/>
          </p:nvSpPr>
          <p:spPr>
            <a:xfrm>
              <a:off x="4119387" y="3028364"/>
              <a:ext cx="841972" cy="841972"/>
            </a:xfrm>
            <a:prstGeom prst="ellipse">
              <a:avLst/>
            </a:prstGeom>
            <a:solidFill>
              <a:srgbClr val="E94E1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5000" b="1" dirty="0">
                  <a:solidFill>
                    <a:schemeClr val="bg1"/>
                  </a:solidFill>
                </a:rPr>
                <a:t>?</a:t>
              </a:r>
            </a:p>
          </p:txBody>
        </p:sp>
        <p:sp>
          <p:nvSpPr>
            <p:cNvPr id="13" name="Oval 12"/>
            <p:cNvSpPr/>
            <p:nvPr/>
          </p:nvSpPr>
          <p:spPr>
            <a:xfrm>
              <a:off x="4060519" y="2969496"/>
              <a:ext cx="959708" cy="959708"/>
            </a:xfrm>
            <a:prstGeom prst="ellipse">
              <a:avLst/>
            </a:prstGeom>
            <a:noFill/>
            <a:ln w="38100">
              <a:solidFill>
                <a:srgbClr val="F0821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14" name="Rounded Rectangle 13"/>
          <p:cNvSpPr/>
          <p:nvPr/>
        </p:nvSpPr>
        <p:spPr>
          <a:xfrm>
            <a:off x="747068" y="4949825"/>
            <a:ext cx="7645878" cy="1143000"/>
          </a:xfrm>
          <a:prstGeom prst="roundRect">
            <a:avLst/>
          </a:prstGeom>
          <a:noFill/>
          <a:ln w="28575">
            <a:solidFill>
              <a:srgbClr val="F082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310" y="765175"/>
            <a:ext cx="7631379" cy="3816349"/>
          </a:xfrm>
          <a:prstGeom prst="rect">
            <a:avLst/>
          </a:prstGeom>
          <a:ln w="9525">
            <a:solidFill>
              <a:schemeClr val="tx2">
                <a:lumMod val="40000"/>
                <a:lumOff val="6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95164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0" grpId="0"/>
      <p:bldP spid="1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712912" y="5382084"/>
            <a:ext cx="5910105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GB" dirty="0"/>
              <a:t>Why has the author used bold text here?</a:t>
            </a:r>
          </a:p>
        </p:txBody>
      </p:sp>
      <p:grpSp>
        <p:nvGrpSpPr>
          <p:cNvPr id="11" name="Q1"/>
          <p:cNvGrpSpPr/>
          <p:nvPr/>
        </p:nvGrpSpPr>
        <p:grpSpPr>
          <a:xfrm>
            <a:off x="841902" y="5139019"/>
            <a:ext cx="763130" cy="763130"/>
            <a:chOff x="4060519" y="2969496"/>
            <a:chExt cx="959708" cy="959708"/>
          </a:xfrm>
        </p:grpSpPr>
        <p:sp>
          <p:nvSpPr>
            <p:cNvPr id="12" name="Oval 11"/>
            <p:cNvSpPr/>
            <p:nvPr/>
          </p:nvSpPr>
          <p:spPr>
            <a:xfrm>
              <a:off x="4119387" y="3028364"/>
              <a:ext cx="841972" cy="841972"/>
            </a:xfrm>
            <a:prstGeom prst="ellipse">
              <a:avLst/>
            </a:prstGeom>
            <a:solidFill>
              <a:srgbClr val="E94E1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5000" b="1" dirty="0">
                  <a:solidFill>
                    <a:schemeClr val="bg1"/>
                  </a:solidFill>
                </a:rPr>
                <a:t>?</a:t>
              </a:r>
            </a:p>
          </p:txBody>
        </p:sp>
        <p:sp>
          <p:nvSpPr>
            <p:cNvPr id="13" name="Oval 12"/>
            <p:cNvSpPr/>
            <p:nvPr/>
          </p:nvSpPr>
          <p:spPr>
            <a:xfrm>
              <a:off x="4060519" y="2969496"/>
              <a:ext cx="959708" cy="959708"/>
            </a:xfrm>
            <a:prstGeom prst="ellipse">
              <a:avLst/>
            </a:prstGeom>
            <a:noFill/>
            <a:ln w="38100">
              <a:solidFill>
                <a:srgbClr val="F0821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14" name="Rounded Rectangle 13"/>
          <p:cNvSpPr/>
          <p:nvPr/>
        </p:nvSpPr>
        <p:spPr>
          <a:xfrm>
            <a:off x="747068" y="4949825"/>
            <a:ext cx="7645878" cy="1143000"/>
          </a:xfrm>
          <a:prstGeom prst="roundRect">
            <a:avLst/>
          </a:prstGeom>
          <a:noFill/>
          <a:ln w="28575">
            <a:solidFill>
              <a:srgbClr val="F082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310" y="765175"/>
            <a:ext cx="7631379" cy="3816349"/>
          </a:xfrm>
          <a:prstGeom prst="rect">
            <a:avLst/>
          </a:prstGeom>
          <a:ln w="9525">
            <a:solidFill>
              <a:schemeClr val="tx2">
                <a:lumMod val="40000"/>
                <a:lumOff val="6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44869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0" grpId="0"/>
      <p:bldP spid="1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712913" y="5243585"/>
            <a:ext cx="5584180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GB" dirty="0"/>
              <a:t>How does Cody know that the caterpillar will become a butterfly?</a:t>
            </a:r>
          </a:p>
        </p:txBody>
      </p:sp>
      <p:grpSp>
        <p:nvGrpSpPr>
          <p:cNvPr id="11" name="Q1"/>
          <p:cNvGrpSpPr/>
          <p:nvPr/>
        </p:nvGrpSpPr>
        <p:grpSpPr>
          <a:xfrm>
            <a:off x="841902" y="5139019"/>
            <a:ext cx="763130" cy="763130"/>
            <a:chOff x="4060519" y="2969496"/>
            <a:chExt cx="959708" cy="959708"/>
          </a:xfrm>
        </p:grpSpPr>
        <p:sp>
          <p:nvSpPr>
            <p:cNvPr id="12" name="Oval 11"/>
            <p:cNvSpPr/>
            <p:nvPr/>
          </p:nvSpPr>
          <p:spPr>
            <a:xfrm>
              <a:off x="4119387" y="3028364"/>
              <a:ext cx="841972" cy="841972"/>
            </a:xfrm>
            <a:prstGeom prst="ellipse">
              <a:avLst/>
            </a:prstGeom>
            <a:solidFill>
              <a:srgbClr val="E94E13"/>
            </a:solidFill>
            <a:ln>
              <a:solidFill>
                <a:srgbClr val="F0821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5000" b="1" dirty="0">
                  <a:solidFill>
                    <a:schemeClr val="bg1"/>
                  </a:solidFill>
                </a:rPr>
                <a:t>?</a:t>
              </a:r>
            </a:p>
          </p:txBody>
        </p:sp>
        <p:sp>
          <p:nvSpPr>
            <p:cNvPr id="13" name="Oval 12"/>
            <p:cNvSpPr/>
            <p:nvPr/>
          </p:nvSpPr>
          <p:spPr>
            <a:xfrm>
              <a:off x="4060519" y="2969496"/>
              <a:ext cx="959708" cy="959708"/>
            </a:xfrm>
            <a:prstGeom prst="ellipse">
              <a:avLst/>
            </a:prstGeom>
            <a:noFill/>
            <a:ln w="38100">
              <a:solidFill>
                <a:srgbClr val="F0821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14" name="Rounded Rectangle 13"/>
          <p:cNvSpPr/>
          <p:nvPr/>
        </p:nvSpPr>
        <p:spPr>
          <a:xfrm>
            <a:off x="747068" y="4949825"/>
            <a:ext cx="7645878" cy="1143000"/>
          </a:xfrm>
          <a:prstGeom prst="roundRect">
            <a:avLst/>
          </a:prstGeom>
          <a:noFill/>
          <a:ln w="28575">
            <a:solidFill>
              <a:srgbClr val="F082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310" y="765175"/>
            <a:ext cx="7631379" cy="3816349"/>
          </a:xfrm>
          <a:prstGeom prst="rect">
            <a:avLst/>
          </a:prstGeom>
          <a:ln w="9525">
            <a:solidFill>
              <a:schemeClr val="tx2">
                <a:lumMod val="40000"/>
                <a:lumOff val="6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29413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0" grpId="0"/>
      <p:bldP spid="1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712912" y="5243585"/>
            <a:ext cx="6380886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GB" dirty="0"/>
              <a:t>Can you think of a word to describe Cody’s behaviour towards the caterpillar?</a:t>
            </a:r>
          </a:p>
        </p:txBody>
      </p:sp>
      <p:grpSp>
        <p:nvGrpSpPr>
          <p:cNvPr id="11" name="Q1"/>
          <p:cNvGrpSpPr/>
          <p:nvPr/>
        </p:nvGrpSpPr>
        <p:grpSpPr>
          <a:xfrm>
            <a:off x="841902" y="5139019"/>
            <a:ext cx="763130" cy="763130"/>
            <a:chOff x="4060519" y="2969496"/>
            <a:chExt cx="959708" cy="959708"/>
          </a:xfrm>
        </p:grpSpPr>
        <p:sp>
          <p:nvSpPr>
            <p:cNvPr id="12" name="Oval 11"/>
            <p:cNvSpPr/>
            <p:nvPr/>
          </p:nvSpPr>
          <p:spPr>
            <a:xfrm>
              <a:off x="4119387" y="3028364"/>
              <a:ext cx="841972" cy="841972"/>
            </a:xfrm>
            <a:prstGeom prst="ellipse">
              <a:avLst/>
            </a:prstGeom>
            <a:solidFill>
              <a:srgbClr val="E94E1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5000" b="1" dirty="0">
                  <a:solidFill>
                    <a:schemeClr val="bg1"/>
                  </a:solidFill>
                </a:rPr>
                <a:t>?</a:t>
              </a:r>
            </a:p>
          </p:txBody>
        </p:sp>
        <p:sp>
          <p:nvSpPr>
            <p:cNvPr id="13" name="Oval 12"/>
            <p:cNvSpPr/>
            <p:nvPr/>
          </p:nvSpPr>
          <p:spPr>
            <a:xfrm>
              <a:off x="4060519" y="2969496"/>
              <a:ext cx="959708" cy="959708"/>
            </a:xfrm>
            <a:prstGeom prst="ellipse">
              <a:avLst/>
            </a:prstGeom>
            <a:noFill/>
            <a:ln w="38100">
              <a:solidFill>
                <a:srgbClr val="F0821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14" name="Rounded Rectangle 13"/>
          <p:cNvSpPr/>
          <p:nvPr/>
        </p:nvSpPr>
        <p:spPr>
          <a:xfrm>
            <a:off x="747068" y="4949825"/>
            <a:ext cx="7645878" cy="1143000"/>
          </a:xfrm>
          <a:prstGeom prst="roundRect">
            <a:avLst/>
          </a:prstGeom>
          <a:noFill/>
          <a:ln w="28575">
            <a:solidFill>
              <a:srgbClr val="F082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310" y="765175"/>
            <a:ext cx="7631379" cy="3816349"/>
          </a:xfrm>
          <a:prstGeom prst="rect">
            <a:avLst/>
          </a:prstGeom>
          <a:ln w="9525">
            <a:solidFill>
              <a:schemeClr val="tx2">
                <a:lumMod val="40000"/>
                <a:lumOff val="6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99883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0" grpId="0"/>
      <p:bldP spid="1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972932" y="5585153"/>
            <a:ext cx="1918973" cy="444454"/>
          </a:xfrm>
          <a:prstGeom prst="roundRect">
            <a:avLst/>
          </a:prstGeom>
          <a:solidFill>
            <a:srgbClr val="E94E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bg1"/>
                </a:solidFill>
              </a:rPr>
              <a:t>the grasshopper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3598437" y="5585153"/>
            <a:ext cx="1918973" cy="444454"/>
          </a:xfrm>
          <a:prstGeom prst="roundRect">
            <a:avLst/>
          </a:prstGeom>
          <a:solidFill>
            <a:srgbClr val="E94E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bg1"/>
                </a:solidFill>
              </a:rPr>
              <a:t>Cody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6223942" y="5585153"/>
            <a:ext cx="1918973" cy="444454"/>
          </a:xfrm>
          <a:prstGeom prst="roundRect">
            <a:avLst/>
          </a:prstGeom>
          <a:solidFill>
            <a:srgbClr val="E94E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bg1"/>
                </a:solidFill>
              </a:rPr>
              <a:t>the bee</a:t>
            </a:r>
          </a:p>
        </p:txBody>
      </p:sp>
      <p:sp>
        <p:nvSpPr>
          <p:cNvPr id="32" name="Rectangle 31"/>
          <p:cNvSpPr/>
          <p:nvPr/>
        </p:nvSpPr>
        <p:spPr>
          <a:xfrm>
            <a:off x="2674622" y="1195912"/>
            <a:ext cx="46791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GB" dirty="0"/>
              <a:t>Who is the main character in this story?</a:t>
            </a:r>
          </a:p>
        </p:txBody>
      </p:sp>
      <p:sp>
        <p:nvSpPr>
          <p:cNvPr id="39" name="Rounded Rectangle 38"/>
          <p:cNvSpPr/>
          <p:nvPr/>
        </p:nvSpPr>
        <p:spPr>
          <a:xfrm>
            <a:off x="1708776" y="765175"/>
            <a:ext cx="5726447" cy="1143000"/>
          </a:xfrm>
          <a:prstGeom prst="roundRect">
            <a:avLst/>
          </a:prstGeom>
          <a:noFill/>
          <a:ln w="28575">
            <a:solidFill>
              <a:srgbClr val="F082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pSp>
        <p:nvGrpSpPr>
          <p:cNvPr id="10" name="Q1"/>
          <p:cNvGrpSpPr/>
          <p:nvPr/>
        </p:nvGrpSpPr>
        <p:grpSpPr>
          <a:xfrm>
            <a:off x="1810135" y="952847"/>
            <a:ext cx="763130" cy="763130"/>
            <a:chOff x="4060519" y="2969496"/>
            <a:chExt cx="959708" cy="959708"/>
          </a:xfrm>
        </p:grpSpPr>
        <p:sp>
          <p:nvSpPr>
            <p:cNvPr id="11" name="Oval 10"/>
            <p:cNvSpPr/>
            <p:nvPr/>
          </p:nvSpPr>
          <p:spPr>
            <a:xfrm>
              <a:off x="4119387" y="3028364"/>
              <a:ext cx="841972" cy="841972"/>
            </a:xfrm>
            <a:prstGeom prst="ellipse">
              <a:avLst/>
            </a:prstGeom>
            <a:solidFill>
              <a:srgbClr val="E94E13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5000" b="1" dirty="0">
                  <a:solidFill>
                    <a:schemeClr val="bg1"/>
                  </a:solidFill>
                </a:rPr>
                <a:t>?</a:t>
              </a:r>
            </a:p>
          </p:txBody>
        </p:sp>
        <p:sp>
          <p:nvSpPr>
            <p:cNvPr id="12" name="Oval 11"/>
            <p:cNvSpPr/>
            <p:nvPr/>
          </p:nvSpPr>
          <p:spPr>
            <a:xfrm>
              <a:off x="4060519" y="2969496"/>
              <a:ext cx="959708" cy="959708"/>
            </a:xfrm>
            <a:prstGeom prst="ellipse">
              <a:avLst/>
            </a:prstGeom>
            <a:noFill/>
            <a:ln w="38100">
              <a:solidFill>
                <a:srgbClr val="F0821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6730" y="2258465"/>
            <a:ext cx="1630500" cy="30876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13605" y="2943410"/>
            <a:ext cx="2116790" cy="240273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81410" y="2828607"/>
            <a:ext cx="1961505" cy="2517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0320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4" grpId="0" animBg="1"/>
      <p:bldP spid="13" grpId="0" animBg="1"/>
      <p:bldP spid="14" grpId="0" animBg="1"/>
      <p:bldP spid="32" grpId="0"/>
      <p:bldP spid="3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522453" y="3530023"/>
            <a:ext cx="2529763" cy="444454"/>
          </a:xfrm>
          <a:prstGeom prst="roundRect">
            <a:avLst/>
          </a:prstGeom>
          <a:solidFill>
            <a:srgbClr val="E94E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bg1"/>
                </a:solidFill>
              </a:rPr>
              <a:t>the grasshopper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1522452" y="5585153"/>
            <a:ext cx="2529763" cy="444454"/>
          </a:xfrm>
          <a:prstGeom prst="roundRect">
            <a:avLst/>
          </a:prstGeom>
          <a:solidFill>
            <a:srgbClr val="E94E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bg1"/>
                </a:solidFill>
              </a:rPr>
              <a:t>the bee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5093365" y="5585153"/>
            <a:ext cx="2529766" cy="444454"/>
          </a:xfrm>
          <a:prstGeom prst="roundRect">
            <a:avLst/>
          </a:prstGeom>
          <a:solidFill>
            <a:srgbClr val="E94E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bg1"/>
                </a:solidFill>
              </a:rPr>
              <a:t>another caterpillar</a:t>
            </a:r>
          </a:p>
        </p:txBody>
      </p:sp>
      <p:sp>
        <p:nvSpPr>
          <p:cNvPr id="32" name="Rectangle 31"/>
          <p:cNvSpPr/>
          <p:nvPr/>
        </p:nvSpPr>
        <p:spPr>
          <a:xfrm>
            <a:off x="3431451" y="1195913"/>
            <a:ext cx="3246344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GB" dirty="0"/>
              <a:t>Who does Cody meet first?</a:t>
            </a:r>
          </a:p>
        </p:txBody>
      </p:sp>
      <p:sp>
        <p:nvSpPr>
          <p:cNvPr id="39" name="Rounded Rectangle 38"/>
          <p:cNvSpPr/>
          <p:nvPr/>
        </p:nvSpPr>
        <p:spPr>
          <a:xfrm>
            <a:off x="2465905" y="765175"/>
            <a:ext cx="4212190" cy="1143000"/>
          </a:xfrm>
          <a:prstGeom prst="roundRect">
            <a:avLst/>
          </a:prstGeom>
          <a:noFill/>
          <a:ln w="28575">
            <a:solidFill>
              <a:srgbClr val="F082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pSp>
        <p:nvGrpSpPr>
          <p:cNvPr id="10" name="Q1"/>
          <p:cNvGrpSpPr/>
          <p:nvPr/>
        </p:nvGrpSpPr>
        <p:grpSpPr>
          <a:xfrm>
            <a:off x="2566964" y="952847"/>
            <a:ext cx="763130" cy="763130"/>
            <a:chOff x="4060519" y="2969496"/>
            <a:chExt cx="959708" cy="959708"/>
          </a:xfrm>
        </p:grpSpPr>
        <p:sp>
          <p:nvSpPr>
            <p:cNvPr id="11" name="Oval 10"/>
            <p:cNvSpPr/>
            <p:nvPr/>
          </p:nvSpPr>
          <p:spPr>
            <a:xfrm>
              <a:off x="4119387" y="3028364"/>
              <a:ext cx="841972" cy="841972"/>
            </a:xfrm>
            <a:prstGeom prst="ellipse">
              <a:avLst/>
            </a:prstGeom>
            <a:solidFill>
              <a:srgbClr val="E94E1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5000" b="1" dirty="0">
                  <a:solidFill>
                    <a:schemeClr val="bg1"/>
                  </a:solidFill>
                </a:rPr>
                <a:t>?</a:t>
              </a:r>
            </a:p>
          </p:txBody>
        </p:sp>
        <p:sp>
          <p:nvSpPr>
            <p:cNvPr id="12" name="Oval 11"/>
            <p:cNvSpPr/>
            <p:nvPr/>
          </p:nvSpPr>
          <p:spPr>
            <a:xfrm>
              <a:off x="4060519" y="2969496"/>
              <a:ext cx="959708" cy="959708"/>
            </a:xfrm>
            <a:prstGeom prst="ellipse">
              <a:avLst/>
            </a:prstGeom>
            <a:noFill/>
            <a:ln w="38100">
              <a:solidFill>
                <a:srgbClr val="F0821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15" name="Rounded Rectangle 14"/>
          <p:cNvSpPr/>
          <p:nvPr/>
        </p:nvSpPr>
        <p:spPr>
          <a:xfrm>
            <a:off x="5091784" y="3530023"/>
            <a:ext cx="2529764" cy="444454"/>
          </a:xfrm>
          <a:prstGeom prst="roundRect">
            <a:avLst/>
          </a:prstGeom>
          <a:solidFill>
            <a:srgbClr val="E94E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bg1"/>
                </a:solidFill>
              </a:rPr>
              <a:t>the ladybird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86723" y="4117668"/>
            <a:ext cx="1268749" cy="137009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75229" y="4181871"/>
            <a:ext cx="1424207" cy="130588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7691" y="2036210"/>
            <a:ext cx="1259281" cy="139011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60168" y="2117686"/>
            <a:ext cx="1592995" cy="1304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970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4" grpId="0" animBg="1"/>
      <p:bldP spid="13" grpId="0" animBg="1"/>
      <p:bldP spid="14" grpId="0" animBg="1"/>
      <p:bldP spid="32" grpId="0"/>
      <p:bldP spid="39" grpId="0" animBg="1"/>
      <p:bldP spid="1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/>
          <p:cNvSpPr/>
          <p:nvPr/>
        </p:nvSpPr>
        <p:spPr>
          <a:xfrm>
            <a:off x="3815359" y="1057413"/>
            <a:ext cx="2395318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GB" dirty="0"/>
              <a:t>How do Cody’s friends help her in this story?</a:t>
            </a:r>
          </a:p>
        </p:txBody>
      </p:sp>
      <p:sp>
        <p:nvSpPr>
          <p:cNvPr id="39" name="Rounded Rectangle 38"/>
          <p:cNvSpPr/>
          <p:nvPr/>
        </p:nvSpPr>
        <p:spPr>
          <a:xfrm>
            <a:off x="2849513" y="765175"/>
            <a:ext cx="3424539" cy="1143000"/>
          </a:xfrm>
          <a:prstGeom prst="roundRect">
            <a:avLst/>
          </a:prstGeom>
          <a:noFill/>
          <a:ln w="28575">
            <a:solidFill>
              <a:srgbClr val="F082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pSp>
        <p:nvGrpSpPr>
          <p:cNvPr id="10" name="Q1"/>
          <p:cNvGrpSpPr/>
          <p:nvPr/>
        </p:nvGrpSpPr>
        <p:grpSpPr>
          <a:xfrm>
            <a:off x="2950872" y="952847"/>
            <a:ext cx="763130" cy="763130"/>
            <a:chOff x="4060519" y="2969496"/>
            <a:chExt cx="959708" cy="959708"/>
          </a:xfrm>
        </p:grpSpPr>
        <p:sp>
          <p:nvSpPr>
            <p:cNvPr id="11" name="Oval 10"/>
            <p:cNvSpPr/>
            <p:nvPr/>
          </p:nvSpPr>
          <p:spPr>
            <a:xfrm>
              <a:off x="4119387" y="3028364"/>
              <a:ext cx="841972" cy="841972"/>
            </a:xfrm>
            <a:prstGeom prst="ellipse">
              <a:avLst/>
            </a:prstGeom>
            <a:solidFill>
              <a:srgbClr val="E94E1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5000" b="1" dirty="0">
                  <a:solidFill>
                    <a:schemeClr val="bg1"/>
                  </a:solidFill>
                </a:rPr>
                <a:t>?</a:t>
              </a:r>
            </a:p>
          </p:txBody>
        </p:sp>
        <p:sp>
          <p:nvSpPr>
            <p:cNvPr id="12" name="Oval 11"/>
            <p:cNvSpPr/>
            <p:nvPr/>
          </p:nvSpPr>
          <p:spPr>
            <a:xfrm>
              <a:off x="4060519" y="2969496"/>
              <a:ext cx="959708" cy="959708"/>
            </a:xfrm>
            <a:prstGeom prst="ellipse">
              <a:avLst/>
            </a:prstGeom>
            <a:noFill/>
            <a:ln w="38100">
              <a:solidFill>
                <a:srgbClr val="F0821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9" t="15275" r="52871"/>
          <a:stretch/>
        </p:blipFill>
        <p:spPr>
          <a:xfrm>
            <a:off x="5957211" y="2372448"/>
            <a:ext cx="2431139" cy="2408222"/>
          </a:xfrm>
          <a:prstGeom prst="roundRect">
            <a:avLst>
              <a:gd name="adj" fmla="val 6141"/>
            </a:avLst>
          </a:prstGeom>
          <a:ln w="28575">
            <a:solidFill>
              <a:srgbClr val="6C9E72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" t="9649" r="53851"/>
          <a:stretch/>
        </p:blipFill>
        <p:spPr>
          <a:xfrm>
            <a:off x="3356430" y="2942379"/>
            <a:ext cx="2431139" cy="2408222"/>
          </a:xfrm>
          <a:prstGeom prst="roundRect">
            <a:avLst>
              <a:gd name="adj" fmla="val 5013"/>
            </a:avLst>
          </a:prstGeom>
          <a:ln w="28575">
            <a:solidFill>
              <a:srgbClr val="6C9E72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1" t="6772" r="50957"/>
          <a:stretch/>
        </p:blipFill>
        <p:spPr>
          <a:xfrm>
            <a:off x="746664" y="2372448"/>
            <a:ext cx="2440124" cy="2417057"/>
          </a:xfrm>
          <a:prstGeom prst="roundRect">
            <a:avLst>
              <a:gd name="adj" fmla="val 4306"/>
            </a:avLst>
          </a:prstGeom>
          <a:ln w="28575">
            <a:solidFill>
              <a:srgbClr val="6C9E72"/>
            </a:solidFill>
          </a:ln>
        </p:spPr>
      </p:pic>
    </p:spTree>
    <p:extLst>
      <p:ext uri="{BB962C8B-B14F-4D97-AF65-F5344CB8AC3E}">
        <p14:creationId xmlns:p14="http://schemas.microsoft.com/office/powerpoint/2010/main" val="3737805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32" grpId="0"/>
      <p:bldP spid="3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55650" y="1661011"/>
            <a:ext cx="76327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/>
              <a:t>Read the book ‘The Cautious Caterpillar’ and look at the illustrations.</a:t>
            </a:r>
          </a:p>
          <a:p>
            <a:pPr algn="ctr"/>
            <a:endParaRPr lang="en-GB" dirty="0"/>
          </a:p>
          <a:p>
            <a:pPr algn="ctr"/>
            <a:r>
              <a:rPr lang="en-GB" dirty="0"/>
              <a:t>To see a question about the book, click this button: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889214" y="622379"/>
            <a:ext cx="536557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600" b="1" dirty="0"/>
              <a:t>The Cautious Caterpillar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4190435" y="2893183"/>
            <a:ext cx="763130" cy="763130"/>
            <a:chOff x="4060519" y="2969496"/>
            <a:chExt cx="959708" cy="959708"/>
          </a:xfrm>
        </p:grpSpPr>
        <p:sp>
          <p:nvSpPr>
            <p:cNvPr id="20" name="Oval 19"/>
            <p:cNvSpPr/>
            <p:nvPr/>
          </p:nvSpPr>
          <p:spPr>
            <a:xfrm>
              <a:off x="4060519" y="2969496"/>
              <a:ext cx="959708" cy="959708"/>
            </a:xfrm>
            <a:prstGeom prst="ellipse">
              <a:avLst/>
            </a:prstGeom>
            <a:noFill/>
            <a:ln w="38100">
              <a:solidFill>
                <a:srgbClr val="F0821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9" name="Oval 18"/>
            <p:cNvSpPr/>
            <p:nvPr/>
          </p:nvSpPr>
          <p:spPr>
            <a:xfrm>
              <a:off x="4119387" y="3028364"/>
              <a:ext cx="841972" cy="841972"/>
            </a:xfrm>
            <a:prstGeom prst="ellipse">
              <a:avLst/>
            </a:prstGeom>
            <a:solidFill>
              <a:srgbClr val="E94E1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5000" b="1" dirty="0">
                  <a:solidFill>
                    <a:schemeClr val="bg1"/>
                  </a:solidFill>
                </a:rPr>
                <a:t>?</a:t>
              </a: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09457" y="3382015"/>
            <a:ext cx="5134753" cy="3475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8325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2004499" y="975791"/>
            <a:ext cx="2051453" cy="8309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GB" dirty="0"/>
              <a:t>Have you ever felt worried about something?</a:t>
            </a:r>
          </a:p>
        </p:txBody>
      </p:sp>
      <p:grpSp>
        <p:nvGrpSpPr>
          <p:cNvPr id="12" name="Q1"/>
          <p:cNvGrpSpPr/>
          <p:nvPr/>
        </p:nvGrpSpPr>
        <p:grpSpPr>
          <a:xfrm>
            <a:off x="1133488" y="1009836"/>
            <a:ext cx="763130" cy="763130"/>
            <a:chOff x="4060519" y="2969496"/>
            <a:chExt cx="959708" cy="959708"/>
          </a:xfrm>
        </p:grpSpPr>
        <p:sp>
          <p:nvSpPr>
            <p:cNvPr id="13" name="Oval 12"/>
            <p:cNvSpPr/>
            <p:nvPr/>
          </p:nvSpPr>
          <p:spPr>
            <a:xfrm>
              <a:off x="4119387" y="3028364"/>
              <a:ext cx="841972" cy="841972"/>
            </a:xfrm>
            <a:prstGeom prst="ellipse">
              <a:avLst/>
            </a:prstGeom>
            <a:solidFill>
              <a:srgbClr val="E94E1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5000" b="1" dirty="0">
                  <a:solidFill>
                    <a:schemeClr val="bg1"/>
                  </a:solidFill>
                </a:rPr>
                <a:t>?</a:t>
              </a:r>
            </a:p>
          </p:txBody>
        </p:sp>
        <p:sp>
          <p:nvSpPr>
            <p:cNvPr id="14" name="Oval 13"/>
            <p:cNvSpPr/>
            <p:nvPr/>
          </p:nvSpPr>
          <p:spPr>
            <a:xfrm>
              <a:off x="4060519" y="2969496"/>
              <a:ext cx="959708" cy="959708"/>
            </a:xfrm>
            <a:prstGeom prst="ellipse">
              <a:avLst/>
            </a:prstGeom>
            <a:noFill/>
            <a:ln w="38100">
              <a:solidFill>
                <a:srgbClr val="F0821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15" name="Rounded Rectangle 14"/>
          <p:cNvSpPr/>
          <p:nvPr/>
        </p:nvSpPr>
        <p:spPr>
          <a:xfrm>
            <a:off x="1038653" y="774231"/>
            <a:ext cx="3244817" cy="1234342"/>
          </a:xfrm>
          <a:prstGeom prst="roundRect">
            <a:avLst>
              <a:gd name="adj" fmla="val 14575"/>
            </a:avLst>
          </a:prstGeom>
          <a:noFill/>
          <a:ln w="28575">
            <a:solidFill>
              <a:srgbClr val="F082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6" name="Rectangle 25"/>
          <p:cNvSpPr/>
          <p:nvPr/>
        </p:nvSpPr>
        <p:spPr>
          <a:xfrm>
            <a:off x="5809450" y="975791"/>
            <a:ext cx="2105645" cy="8309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GB" dirty="0"/>
              <a:t>Can you remember a time when you were brave? </a:t>
            </a:r>
          </a:p>
        </p:txBody>
      </p:sp>
      <p:grpSp>
        <p:nvGrpSpPr>
          <p:cNvPr id="27" name="Q2"/>
          <p:cNvGrpSpPr/>
          <p:nvPr/>
        </p:nvGrpSpPr>
        <p:grpSpPr>
          <a:xfrm>
            <a:off x="4970120" y="1009725"/>
            <a:ext cx="763130" cy="763130"/>
            <a:chOff x="4060519" y="2969496"/>
            <a:chExt cx="959708" cy="959708"/>
          </a:xfrm>
        </p:grpSpPr>
        <p:sp>
          <p:nvSpPr>
            <p:cNvPr id="28" name="Oval 27"/>
            <p:cNvSpPr/>
            <p:nvPr/>
          </p:nvSpPr>
          <p:spPr>
            <a:xfrm>
              <a:off x="4119387" y="3028364"/>
              <a:ext cx="841972" cy="841972"/>
            </a:xfrm>
            <a:prstGeom prst="ellipse">
              <a:avLst/>
            </a:prstGeom>
            <a:solidFill>
              <a:srgbClr val="E94E1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5000" b="1" dirty="0">
                  <a:solidFill>
                    <a:schemeClr val="bg1"/>
                  </a:solidFill>
                </a:rPr>
                <a:t>?</a:t>
              </a:r>
            </a:p>
          </p:txBody>
        </p:sp>
        <p:sp>
          <p:nvSpPr>
            <p:cNvPr id="29" name="Oval 28"/>
            <p:cNvSpPr/>
            <p:nvPr/>
          </p:nvSpPr>
          <p:spPr>
            <a:xfrm>
              <a:off x="4060519" y="2969496"/>
              <a:ext cx="959708" cy="959708"/>
            </a:xfrm>
            <a:prstGeom prst="ellipse">
              <a:avLst/>
            </a:prstGeom>
            <a:noFill/>
            <a:ln w="38100">
              <a:solidFill>
                <a:srgbClr val="F0821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16" name="Rounded Rectangle 15"/>
          <p:cNvSpPr/>
          <p:nvPr/>
        </p:nvSpPr>
        <p:spPr>
          <a:xfrm>
            <a:off x="4843604" y="783284"/>
            <a:ext cx="3244817" cy="1216013"/>
          </a:xfrm>
          <a:prstGeom prst="roundRect">
            <a:avLst>
              <a:gd name="adj" fmla="val 15311"/>
            </a:avLst>
          </a:prstGeom>
          <a:noFill/>
          <a:ln w="28575">
            <a:solidFill>
              <a:srgbClr val="F082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5656" y="2699407"/>
            <a:ext cx="3530809" cy="2940284"/>
          </a:xfrm>
          <a:prstGeom prst="roundRect">
            <a:avLst>
              <a:gd name="adj" fmla="val 3756"/>
            </a:avLst>
          </a:prstGeom>
          <a:solidFill>
            <a:schemeClr val="bg1"/>
          </a:solidFill>
          <a:ln w="28575">
            <a:solidFill>
              <a:srgbClr val="6C9E72"/>
            </a:solidFill>
          </a:ln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961"/>
          <a:stretch/>
        </p:blipFill>
        <p:spPr>
          <a:xfrm>
            <a:off x="4700607" y="2313439"/>
            <a:ext cx="3530809" cy="3712221"/>
          </a:xfrm>
          <a:prstGeom prst="roundRect">
            <a:avLst>
              <a:gd name="adj" fmla="val 3756"/>
            </a:avLst>
          </a:prstGeom>
          <a:solidFill>
            <a:schemeClr val="bg1"/>
          </a:solidFill>
          <a:ln w="28575">
            <a:solidFill>
              <a:srgbClr val="6C9E72"/>
            </a:solidFill>
          </a:ln>
        </p:spPr>
      </p:pic>
    </p:spTree>
    <p:extLst>
      <p:ext uri="{BB962C8B-B14F-4D97-AF65-F5344CB8AC3E}">
        <p14:creationId xmlns:p14="http://schemas.microsoft.com/office/powerpoint/2010/main" val="1229237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11" grpId="0"/>
      <p:bldP spid="15" grpId="0" animBg="1"/>
      <p:bldP spid="26" grpId="0"/>
      <p:bldP spid="1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1995446" y="1114402"/>
            <a:ext cx="5944444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GB" dirty="0"/>
              <a:t>Cody uses what she’s learnt to help others. How could you help someone younger than you?</a:t>
            </a:r>
          </a:p>
        </p:txBody>
      </p:sp>
      <p:grpSp>
        <p:nvGrpSpPr>
          <p:cNvPr id="12" name="Q1"/>
          <p:cNvGrpSpPr/>
          <p:nvPr/>
        </p:nvGrpSpPr>
        <p:grpSpPr>
          <a:xfrm>
            <a:off x="1124435" y="1009836"/>
            <a:ext cx="763130" cy="763130"/>
            <a:chOff x="4060519" y="2969496"/>
            <a:chExt cx="959708" cy="959708"/>
          </a:xfrm>
        </p:grpSpPr>
        <p:sp>
          <p:nvSpPr>
            <p:cNvPr id="13" name="Oval 12"/>
            <p:cNvSpPr/>
            <p:nvPr/>
          </p:nvSpPr>
          <p:spPr>
            <a:xfrm>
              <a:off x="4119387" y="3028364"/>
              <a:ext cx="841972" cy="841972"/>
            </a:xfrm>
            <a:prstGeom prst="ellipse">
              <a:avLst/>
            </a:prstGeom>
            <a:solidFill>
              <a:srgbClr val="E94E13"/>
            </a:solidFill>
            <a:ln>
              <a:solidFill>
                <a:srgbClr val="F0821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5000" b="1" dirty="0">
                  <a:solidFill>
                    <a:schemeClr val="bg1"/>
                  </a:solidFill>
                </a:rPr>
                <a:t>?</a:t>
              </a:r>
            </a:p>
          </p:txBody>
        </p:sp>
        <p:sp>
          <p:nvSpPr>
            <p:cNvPr id="14" name="Oval 13"/>
            <p:cNvSpPr/>
            <p:nvPr/>
          </p:nvSpPr>
          <p:spPr>
            <a:xfrm>
              <a:off x="4060519" y="2969496"/>
              <a:ext cx="959708" cy="959708"/>
            </a:xfrm>
            <a:prstGeom prst="ellipse">
              <a:avLst/>
            </a:prstGeom>
            <a:noFill/>
            <a:ln w="38100">
              <a:solidFill>
                <a:srgbClr val="F0821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15" name="Rounded Rectangle 14"/>
          <p:cNvSpPr/>
          <p:nvPr/>
        </p:nvSpPr>
        <p:spPr>
          <a:xfrm>
            <a:off x="1011493" y="774231"/>
            <a:ext cx="7091359" cy="1234342"/>
          </a:xfrm>
          <a:prstGeom prst="roundRect">
            <a:avLst>
              <a:gd name="adj" fmla="val 14575"/>
            </a:avLst>
          </a:prstGeom>
          <a:noFill/>
          <a:ln w="28575">
            <a:solidFill>
              <a:srgbClr val="F082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20617" y="2271816"/>
            <a:ext cx="4902766" cy="3894034"/>
          </a:xfrm>
          <a:prstGeom prst="roundRect">
            <a:avLst>
              <a:gd name="adj" fmla="val 3756"/>
            </a:avLst>
          </a:prstGeom>
          <a:ln w="28575">
            <a:solidFill>
              <a:srgbClr val="6C9E72"/>
            </a:solidFill>
          </a:ln>
        </p:spPr>
      </p:pic>
    </p:spTree>
    <p:extLst>
      <p:ext uri="{BB962C8B-B14F-4D97-AF65-F5344CB8AC3E}">
        <p14:creationId xmlns:p14="http://schemas.microsoft.com/office/powerpoint/2010/main" val="113075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1" grpId="0"/>
      <p:bldP spid="1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6389107" y="3013501"/>
            <a:ext cx="1777119" cy="8309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GB" dirty="0"/>
              <a:t>Can you think of a different title for this book?</a:t>
            </a:r>
          </a:p>
        </p:txBody>
      </p:sp>
      <p:grpSp>
        <p:nvGrpSpPr>
          <p:cNvPr id="12" name="Q1"/>
          <p:cNvGrpSpPr/>
          <p:nvPr/>
        </p:nvGrpSpPr>
        <p:grpSpPr>
          <a:xfrm>
            <a:off x="5536203" y="3047434"/>
            <a:ext cx="763130" cy="763130"/>
            <a:chOff x="4060519" y="2969496"/>
            <a:chExt cx="959708" cy="959708"/>
          </a:xfrm>
        </p:grpSpPr>
        <p:sp>
          <p:nvSpPr>
            <p:cNvPr id="13" name="Oval 12"/>
            <p:cNvSpPr/>
            <p:nvPr/>
          </p:nvSpPr>
          <p:spPr>
            <a:xfrm>
              <a:off x="4119387" y="3028364"/>
              <a:ext cx="841972" cy="841972"/>
            </a:xfrm>
            <a:prstGeom prst="ellipse">
              <a:avLst/>
            </a:prstGeom>
            <a:solidFill>
              <a:srgbClr val="E94E1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5000" b="1" dirty="0">
                  <a:solidFill>
                    <a:schemeClr val="bg1"/>
                  </a:solidFill>
                </a:rPr>
                <a:t>?</a:t>
              </a:r>
            </a:p>
          </p:txBody>
        </p:sp>
        <p:sp>
          <p:nvSpPr>
            <p:cNvPr id="14" name="Oval 13"/>
            <p:cNvSpPr/>
            <p:nvPr/>
          </p:nvSpPr>
          <p:spPr>
            <a:xfrm>
              <a:off x="4060519" y="2969496"/>
              <a:ext cx="959708" cy="959708"/>
            </a:xfrm>
            <a:prstGeom prst="ellipse">
              <a:avLst/>
            </a:prstGeom>
            <a:noFill/>
            <a:ln w="38100">
              <a:solidFill>
                <a:srgbClr val="F0821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15" name="Rounded Rectangle 14"/>
          <p:cNvSpPr/>
          <p:nvPr/>
        </p:nvSpPr>
        <p:spPr>
          <a:xfrm>
            <a:off x="5441369" y="2838989"/>
            <a:ext cx="2986969" cy="1180020"/>
          </a:xfrm>
          <a:prstGeom prst="roundRect">
            <a:avLst>
              <a:gd name="adj" fmla="val 14575"/>
            </a:avLst>
          </a:prstGeom>
          <a:noFill/>
          <a:ln w="28575">
            <a:solidFill>
              <a:srgbClr val="F082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650" y="1200893"/>
            <a:ext cx="4486348" cy="4483249"/>
          </a:xfrm>
          <a:prstGeom prst="rect">
            <a:avLst/>
          </a:prstGeom>
          <a:ln w="9525">
            <a:solidFill>
              <a:schemeClr val="tx2">
                <a:lumMod val="40000"/>
                <a:lumOff val="6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20106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1" grpId="0"/>
      <p:bldP spid="1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2"/>
          </p:cNvPr>
          <p:cNvSpPr/>
          <p:nvPr/>
        </p:nvSpPr>
        <p:spPr>
          <a:xfrm>
            <a:off x="3916392" y="3088256"/>
            <a:ext cx="1268083" cy="7073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080758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6407214" y="1354604"/>
            <a:ext cx="2021124" cy="8309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GB" dirty="0"/>
              <a:t>What do you think this book is going to be about?</a:t>
            </a:r>
          </a:p>
        </p:txBody>
      </p:sp>
      <p:sp>
        <p:nvSpPr>
          <p:cNvPr id="26" name="Rectangle 25"/>
          <p:cNvSpPr/>
          <p:nvPr/>
        </p:nvSpPr>
        <p:spPr>
          <a:xfrm>
            <a:off x="6407214" y="3015048"/>
            <a:ext cx="1648427" cy="8309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GB" dirty="0"/>
              <a:t>Do you think it is fiction or non-fiction?</a:t>
            </a:r>
          </a:p>
        </p:txBody>
      </p:sp>
      <p:sp>
        <p:nvSpPr>
          <p:cNvPr id="13" name="Rectangle 12"/>
          <p:cNvSpPr/>
          <p:nvPr/>
        </p:nvSpPr>
        <p:spPr>
          <a:xfrm>
            <a:off x="6407214" y="4810156"/>
            <a:ext cx="1788519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GB" dirty="0"/>
              <a:t>What does ‘cautious’ mean?</a:t>
            </a:r>
          </a:p>
        </p:txBody>
      </p:sp>
      <p:grpSp>
        <p:nvGrpSpPr>
          <p:cNvPr id="16" name="Q1"/>
          <p:cNvGrpSpPr/>
          <p:nvPr/>
        </p:nvGrpSpPr>
        <p:grpSpPr>
          <a:xfrm>
            <a:off x="5536203" y="1388538"/>
            <a:ext cx="763130" cy="763130"/>
            <a:chOff x="4060519" y="2969496"/>
            <a:chExt cx="959708" cy="959708"/>
          </a:xfrm>
        </p:grpSpPr>
        <p:sp>
          <p:nvSpPr>
            <p:cNvPr id="17" name="Oval 16"/>
            <p:cNvSpPr/>
            <p:nvPr/>
          </p:nvSpPr>
          <p:spPr>
            <a:xfrm>
              <a:off x="4119387" y="3028364"/>
              <a:ext cx="841972" cy="841972"/>
            </a:xfrm>
            <a:prstGeom prst="ellipse">
              <a:avLst/>
            </a:prstGeom>
            <a:solidFill>
              <a:srgbClr val="E94E1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5000" b="1" dirty="0">
                  <a:solidFill>
                    <a:schemeClr val="bg1"/>
                  </a:solidFill>
                </a:rPr>
                <a:t>?</a:t>
              </a:r>
            </a:p>
          </p:txBody>
        </p:sp>
        <p:sp>
          <p:nvSpPr>
            <p:cNvPr id="18" name="Oval 17"/>
            <p:cNvSpPr/>
            <p:nvPr/>
          </p:nvSpPr>
          <p:spPr>
            <a:xfrm>
              <a:off x="4060519" y="2969496"/>
              <a:ext cx="959708" cy="959708"/>
            </a:xfrm>
            <a:prstGeom prst="ellipse">
              <a:avLst/>
            </a:prstGeom>
            <a:noFill/>
            <a:ln w="38100">
              <a:solidFill>
                <a:srgbClr val="F0821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grpSp>
        <p:nvGrpSpPr>
          <p:cNvPr id="19" name="Q2"/>
          <p:cNvGrpSpPr/>
          <p:nvPr/>
        </p:nvGrpSpPr>
        <p:grpSpPr>
          <a:xfrm>
            <a:off x="5567884" y="3048982"/>
            <a:ext cx="763130" cy="763130"/>
            <a:chOff x="4060519" y="2969496"/>
            <a:chExt cx="959708" cy="959708"/>
          </a:xfrm>
        </p:grpSpPr>
        <p:sp>
          <p:nvSpPr>
            <p:cNvPr id="20" name="Oval 19"/>
            <p:cNvSpPr/>
            <p:nvPr/>
          </p:nvSpPr>
          <p:spPr>
            <a:xfrm>
              <a:off x="4119387" y="3028364"/>
              <a:ext cx="841972" cy="841972"/>
            </a:xfrm>
            <a:prstGeom prst="ellipse">
              <a:avLst/>
            </a:prstGeom>
            <a:solidFill>
              <a:srgbClr val="E94E1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5000" b="1" dirty="0">
                  <a:solidFill>
                    <a:schemeClr val="bg1"/>
                  </a:solidFill>
                </a:rPr>
                <a:t>?</a:t>
              </a:r>
            </a:p>
          </p:txBody>
        </p:sp>
        <p:sp>
          <p:nvSpPr>
            <p:cNvPr id="21" name="Oval 20"/>
            <p:cNvSpPr/>
            <p:nvPr/>
          </p:nvSpPr>
          <p:spPr>
            <a:xfrm>
              <a:off x="4060519" y="2969496"/>
              <a:ext cx="959708" cy="959708"/>
            </a:xfrm>
            <a:prstGeom prst="ellipse">
              <a:avLst/>
            </a:prstGeom>
            <a:noFill/>
            <a:ln w="38100">
              <a:solidFill>
                <a:srgbClr val="F0821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grpSp>
        <p:nvGrpSpPr>
          <p:cNvPr id="22" name="Q3"/>
          <p:cNvGrpSpPr/>
          <p:nvPr/>
        </p:nvGrpSpPr>
        <p:grpSpPr>
          <a:xfrm>
            <a:off x="5534346" y="4705590"/>
            <a:ext cx="763130" cy="763130"/>
            <a:chOff x="4060519" y="2969496"/>
            <a:chExt cx="959708" cy="959708"/>
          </a:xfrm>
        </p:grpSpPr>
        <p:sp>
          <p:nvSpPr>
            <p:cNvPr id="23" name="Oval 22"/>
            <p:cNvSpPr/>
            <p:nvPr/>
          </p:nvSpPr>
          <p:spPr>
            <a:xfrm>
              <a:off x="4119387" y="3028364"/>
              <a:ext cx="841972" cy="841972"/>
            </a:xfrm>
            <a:prstGeom prst="ellipse">
              <a:avLst/>
            </a:prstGeom>
            <a:solidFill>
              <a:srgbClr val="E94E1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5000" b="1" dirty="0">
                  <a:solidFill>
                    <a:schemeClr val="bg1"/>
                  </a:solidFill>
                </a:rPr>
                <a:t>?</a:t>
              </a:r>
            </a:p>
          </p:txBody>
        </p:sp>
        <p:sp>
          <p:nvSpPr>
            <p:cNvPr id="24" name="Oval 23"/>
            <p:cNvSpPr/>
            <p:nvPr/>
          </p:nvSpPr>
          <p:spPr>
            <a:xfrm>
              <a:off x="4060519" y="2969496"/>
              <a:ext cx="959708" cy="959708"/>
            </a:xfrm>
            <a:prstGeom prst="ellipse">
              <a:avLst/>
            </a:prstGeom>
            <a:noFill/>
            <a:ln w="38100">
              <a:solidFill>
                <a:srgbClr val="F0821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3" name="Rounded Rectangle 2"/>
          <p:cNvSpPr/>
          <p:nvPr/>
        </p:nvSpPr>
        <p:spPr>
          <a:xfrm>
            <a:off x="5441369" y="4515655"/>
            <a:ext cx="2986969" cy="1143000"/>
          </a:xfrm>
          <a:prstGeom prst="roundRect">
            <a:avLst/>
          </a:prstGeom>
          <a:noFill/>
          <a:ln w="28575">
            <a:solidFill>
              <a:srgbClr val="F082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1" name="Rounded Rectangle 30"/>
          <p:cNvSpPr/>
          <p:nvPr/>
        </p:nvSpPr>
        <p:spPr>
          <a:xfrm>
            <a:off x="5441368" y="2861310"/>
            <a:ext cx="2986969" cy="1143000"/>
          </a:xfrm>
          <a:prstGeom prst="roundRect">
            <a:avLst/>
          </a:prstGeom>
          <a:noFill/>
          <a:ln w="28575">
            <a:solidFill>
              <a:srgbClr val="F082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2" name="Rounded Rectangle 31"/>
          <p:cNvSpPr/>
          <p:nvPr/>
        </p:nvSpPr>
        <p:spPr>
          <a:xfrm>
            <a:off x="5441369" y="1199344"/>
            <a:ext cx="2986969" cy="1143000"/>
          </a:xfrm>
          <a:prstGeom prst="roundRect">
            <a:avLst/>
          </a:prstGeom>
          <a:noFill/>
          <a:ln w="28575">
            <a:solidFill>
              <a:srgbClr val="F082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650" y="1200893"/>
            <a:ext cx="4486348" cy="4483249"/>
          </a:xfrm>
          <a:prstGeom prst="rect">
            <a:avLst/>
          </a:prstGeom>
          <a:ln w="9525">
            <a:solidFill>
              <a:schemeClr val="tx2">
                <a:lumMod val="40000"/>
                <a:lumOff val="6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86237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5" grpId="0"/>
      <p:bldP spid="26" grpId="0"/>
      <p:bldP spid="13" grpId="0"/>
      <p:bldP spid="3" grpId="0" animBg="1"/>
      <p:bldP spid="31" grpId="0" animBg="1"/>
      <p:bldP spid="3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6418503" y="2454886"/>
            <a:ext cx="1981136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GB" dirty="0"/>
              <a:t>Why is Cody feeling nervous?</a:t>
            </a:r>
          </a:p>
        </p:txBody>
      </p:sp>
      <p:grpSp>
        <p:nvGrpSpPr>
          <p:cNvPr id="27" name="Q2"/>
          <p:cNvGrpSpPr/>
          <p:nvPr/>
        </p:nvGrpSpPr>
        <p:grpSpPr>
          <a:xfrm>
            <a:off x="5567884" y="2350320"/>
            <a:ext cx="763130" cy="763130"/>
            <a:chOff x="4060519" y="2969496"/>
            <a:chExt cx="959708" cy="959708"/>
          </a:xfrm>
        </p:grpSpPr>
        <p:sp>
          <p:nvSpPr>
            <p:cNvPr id="28" name="Oval 27"/>
            <p:cNvSpPr/>
            <p:nvPr/>
          </p:nvSpPr>
          <p:spPr>
            <a:xfrm>
              <a:off x="4119387" y="3028364"/>
              <a:ext cx="841972" cy="841972"/>
            </a:xfrm>
            <a:prstGeom prst="ellipse">
              <a:avLst/>
            </a:prstGeom>
            <a:solidFill>
              <a:srgbClr val="E94E1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5000" b="1" dirty="0">
                  <a:solidFill>
                    <a:schemeClr val="bg1"/>
                  </a:solidFill>
                </a:rPr>
                <a:t>?</a:t>
              </a:r>
            </a:p>
          </p:txBody>
        </p:sp>
        <p:sp>
          <p:nvSpPr>
            <p:cNvPr id="29" name="Oval 28"/>
            <p:cNvSpPr/>
            <p:nvPr/>
          </p:nvSpPr>
          <p:spPr>
            <a:xfrm>
              <a:off x="4060519" y="2969496"/>
              <a:ext cx="959708" cy="959708"/>
            </a:xfrm>
            <a:prstGeom prst="ellipse">
              <a:avLst/>
            </a:prstGeom>
            <a:noFill/>
            <a:ln w="38100">
              <a:solidFill>
                <a:srgbClr val="F0821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30" name="Rounded Rectangle 29"/>
          <p:cNvSpPr/>
          <p:nvPr/>
        </p:nvSpPr>
        <p:spPr>
          <a:xfrm>
            <a:off x="5441368" y="2164195"/>
            <a:ext cx="2986969" cy="1146247"/>
          </a:xfrm>
          <a:prstGeom prst="roundRect">
            <a:avLst>
              <a:gd name="adj" fmla="val 10708"/>
            </a:avLst>
          </a:prstGeom>
          <a:noFill/>
          <a:ln w="28575">
            <a:solidFill>
              <a:srgbClr val="F082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1076" y="1199344"/>
            <a:ext cx="4475496" cy="4486348"/>
          </a:xfrm>
          <a:prstGeom prst="rect">
            <a:avLst/>
          </a:prstGeom>
          <a:ln w="9525">
            <a:solidFill>
              <a:schemeClr val="tx2">
                <a:lumMod val="40000"/>
                <a:lumOff val="6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Rectangle 8"/>
          <p:cNvSpPr/>
          <p:nvPr/>
        </p:nvSpPr>
        <p:spPr>
          <a:xfrm>
            <a:off x="6418064" y="3758844"/>
            <a:ext cx="1820589" cy="8309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GB" dirty="0"/>
              <a:t>Who might her ‘</a:t>
            </a:r>
            <a:r>
              <a:rPr lang="en-GB" dirty="0" err="1"/>
              <a:t>minibeast</a:t>
            </a:r>
            <a:r>
              <a:rPr lang="en-GB" dirty="0"/>
              <a:t> friends’ be?</a:t>
            </a:r>
            <a:endParaRPr lang="en-GB" sz="2400" dirty="0"/>
          </a:p>
        </p:txBody>
      </p:sp>
      <p:grpSp>
        <p:nvGrpSpPr>
          <p:cNvPr id="10" name="Q2"/>
          <p:cNvGrpSpPr/>
          <p:nvPr/>
        </p:nvGrpSpPr>
        <p:grpSpPr>
          <a:xfrm>
            <a:off x="5567445" y="3779259"/>
            <a:ext cx="763130" cy="763130"/>
            <a:chOff x="4060519" y="2969496"/>
            <a:chExt cx="959708" cy="959708"/>
          </a:xfrm>
        </p:grpSpPr>
        <p:sp>
          <p:nvSpPr>
            <p:cNvPr id="11" name="Oval 10"/>
            <p:cNvSpPr/>
            <p:nvPr/>
          </p:nvSpPr>
          <p:spPr>
            <a:xfrm>
              <a:off x="4119387" y="3028364"/>
              <a:ext cx="841972" cy="841972"/>
            </a:xfrm>
            <a:prstGeom prst="ellipse">
              <a:avLst/>
            </a:prstGeom>
            <a:solidFill>
              <a:srgbClr val="E94E1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5000" b="1" dirty="0">
                  <a:solidFill>
                    <a:schemeClr val="bg1"/>
                  </a:solidFill>
                </a:rPr>
                <a:t>?</a:t>
              </a:r>
            </a:p>
          </p:txBody>
        </p:sp>
        <p:sp>
          <p:nvSpPr>
            <p:cNvPr id="12" name="Oval 11"/>
            <p:cNvSpPr/>
            <p:nvPr/>
          </p:nvSpPr>
          <p:spPr>
            <a:xfrm>
              <a:off x="4060519" y="2969496"/>
              <a:ext cx="959708" cy="959708"/>
            </a:xfrm>
            <a:prstGeom prst="ellipse">
              <a:avLst/>
            </a:prstGeom>
            <a:noFill/>
            <a:ln w="38100">
              <a:solidFill>
                <a:srgbClr val="F0821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13" name="Rounded Rectangle 12"/>
          <p:cNvSpPr/>
          <p:nvPr/>
        </p:nvSpPr>
        <p:spPr>
          <a:xfrm>
            <a:off x="5440929" y="3593134"/>
            <a:ext cx="2986969" cy="1146247"/>
          </a:xfrm>
          <a:prstGeom prst="roundRect">
            <a:avLst>
              <a:gd name="adj" fmla="val 10708"/>
            </a:avLst>
          </a:prstGeom>
          <a:noFill/>
          <a:ln w="28575">
            <a:solidFill>
              <a:srgbClr val="F082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69840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26" grpId="0"/>
      <p:bldP spid="30" grpId="0" animBg="1"/>
      <p:bldP spid="9" grpId="0"/>
      <p:bldP spid="1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712913" y="5382084"/>
            <a:ext cx="5104346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GB" dirty="0"/>
              <a:t>Can you think of another word for ‘tasty’?</a:t>
            </a:r>
          </a:p>
        </p:txBody>
      </p:sp>
      <p:grpSp>
        <p:nvGrpSpPr>
          <p:cNvPr id="11" name="Q1"/>
          <p:cNvGrpSpPr/>
          <p:nvPr/>
        </p:nvGrpSpPr>
        <p:grpSpPr>
          <a:xfrm>
            <a:off x="841902" y="5139019"/>
            <a:ext cx="763130" cy="763130"/>
            <a:chOff x="4060519" y="2969496"/>
            <a:chExt cx="959708" cy="959708"/>
          </a:xfrm>
        </p:grpSpPr>
        <p:sp>
          <p:nvSpPr>
            <p:cNvPr id="12" name="Oval 11"/>
            <p:cNvSpPr/>
            <p:nvPr/>
          </p:nvSpPr>
          <p:spPr>
            <a:xfrm>
              <a:off x="4119387" y="3028364"/>
              <a:ext cx="841972" cy="841972"/>
            </a:xfrm>
            <a:prstGeom prst="ellipse">
              <a:avLst/>
            </a:prstGeom>
            <a:solidFill>
              <a:srgbClr val="E94E1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5000" b="1" dirty="0">
                  <a:solidFill>
                    <a:schemeClr val="bg1"/>
                  </a:solidFill>
                </a:rPr>
                <a:t>?</a:t>
              </a:r>
            </a:p>
          </p:txBody>
        </p:sp>
        <p:sp>
          <p:nvSpPr>
            <p:cNvPr id="13" name="Oval 12"/>
            <p:cNvSpPr/>
            <p:nvPr/>
          </p:nvSpPr>
          <p:spPr>
            <a:xfrm>
              <a:off x="4060519" y="2969496"/>
              <a:ext cx="959708" cy="959708"/>
            </a:xfrm>
            <a:prstGeom prst="ellipse">
              <a:avLst/>
            </a:prstGeom>
            <a:noFill/>
            <a:ln w="38100">
              <a:solidFill>
                <a:srgbClr val="F0821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14" name="Rounded Rectangle 13"/>
          <p:cNvSpPr/>
          <p:nvPr/>
        </p:nvSpPr>
        <p:spPr>
          <a:xfrm>
            <a:off x="747068" y="4949825"/>
            <a:ext cx="7645878" cy="1143000"/>
          </a:xfrm>
          <a:prstGeom prst="roundRect">
            <a:avLst/>
          </a:prstGeom>
          <a:noFill/>
          <a:ln w="28575">
            <a:solidFill>
              <a:srgbClr val="F082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310" y="765175"/>
            <a:ext cx="7631379" cy="3816349"/>
          </a:xfrm>
          <a:prstGeom prst="rect">
            <a:avLst/>
          </a:prstGeom>
          <a:ln w="9525">
            <a:solidFill>
              <a:schemeClr val="tx2">
                <a:lumMod val="40000"/>
                <a:lumOff val="6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43641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0" grpId="0"/>
      <p:bldP spid="1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712913" y="5382084"/>
            <a:ext cx="6675436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GB" dirty="0"/>
              <a:t>Why does Cody want to stay as a caterpillar?</a:t>
            </a:r>
          </a:p>
        </p:txBody>
      </p:sp>
      <p:grpSp>
        <p:nvGrpSpPr>
          <p:cNvPr id="11" name="Q1"/>
          <p:cNvGrpSpPr/>
          <p:nvPr/>
        </p:nvGrpSpPr>
        <p:grpSpPr>
          <a:xfrm>
            <a:off x="841902" y="5139019"/>
            <a:ext cx="763130" cy="763130"/>
            <a:chOff x="4060519" y="2969496"/>
            <a:chExt cx="959708" cy="959708"/>
          </a:xfrm>
        </p:grpSpPr>
        <p:sp>
          <p:nvSpPr>
            <p:cNvPr id="12" name="Oval 11"/>
            <p:cNvSpPr/>
            <p:nvPr/>
          </p:nvSpPr>
          <p:spPr>
            <a:xfrm>
              <a:off x="4119387" y="3028364"/>
              <a:ext cx="841972" cy="841972"/>
            </a:xfrm>
            <a:prstGeom prst="ellipse">
              <a:avLst/>
            </a:prstGeom>
            <a:solidFill>
              <a:srgbClr val="E94E1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5000" b="1" dirty="0">
                  <a:solidFill>
                    <a:schemeClr val="bg1"/>
                  </a:solidFill>
                </a:rPr>
                <a:t>?</a:t>
              </a:r>
            </a:p>
          </p:txBody>
        </p:sp>
        <p:sp>
          <p:nvSpPr>
            <p:cNvPr id="13" name="Oval 12"/>
            <p:cNvSpPr/>
            <p:nvPr/>
          </p:nvSpPr>
          <p:spPr>
            <a:xfrm>
              <a:off x="4060519" y="2969496"/>
              <a:ext cx="959708" cy="959708"/>
            </a:xfrm>
            <a:prstGeom prst="ellipse">
              <a:avLst/>
            </a:prstGeom>
            <a:noFill/>
            <a:ln w="38100">
              <a:solidFill>
                <a:srgbClr val="F0821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14" name="Rounded Rectangle 13"/>
          <p:cNvSpPr/>
          <p:nvPr/>
        </p:nvSpPr>
        <p:spPr>
          <a:xfrm>
            <a:off x="747068" y="4949825"/>
            <a:ext cx="7645878" cy="1143000"/>
          </a:xfrm>
          <a:prstGeom prst="roundRect">
            <a:avLst/>
          </a:prstGeom>
          <a:noFill/>
          <a:ln w="28575">
            <a:solidFill>
              <a:srgbClr val="F082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310" y="765175"/>
            <a:ext cx="7631379" cy="3816349"/>
          </a:xfrm>
          <a:prstGeom prst="rect">
            <a:avLst/>
          </a:prstGeom>
          <a:ln w="9525">
            <a:solidFill>
              <a:schemeClr val="tx2">
                <a:lumMod val="40000"/>
                <a:lumOff val="6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02605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0" grpId="0"/>
      <p:bldP spid="1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712913" y="5243585"/>
            <a:ext cx="6516687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GB" dirty="0"/>
              <a:t>How does the ladybird try to make Cody feel better about becoming a butterfly?</a:t>
            </a:r>
          </a:p>
        </p:txBody>
      </p:sp>
      <p:grpSp>
        <p:nvGrpSpPr>
          <p:cNvPr id="11" name="Q1"/>
          <p:cNvGrpSpPr/>
          <p:nvPr/>
        </p:nvGrpSpPr>
        <p:grpSpPr>
          <a:xfrm>
            <a:off x="841902" y="5139019"/>
            <a:ext cx="763130" cy="763130"/>
            <a:chOff x="4060519" y="2969496"/>
            <a:chExt cx="959708" cy="959708"/>
          </a:xfrm>
        </p:grpSpPr>
        <p:sp>
          <p:nvSpPr>
            <p:cNvPr id="12" name="Oval 11"/>
            <p:cNvSpPr/>
            <p:nvPr/>
          </p:nvSpPr>
          <p:spPr>
            <a:xfrm>
              <a:off x="4119387" y="3028364"/>
              <a:ext cx="841972" cy="841972"/>
            </a:xfrm>
            <a:prstGeom prst="ellipse">
              <a:avLst/>
            </a:prstGeom>
            <a:solidFill>
              <a:srgbClr val="E94E1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5000" b="1" dirty="0">
                  <a:solidFill>
                    <a:schemeClr val="bg1"/>
                  </a:solidFill>
                </a:rPr>
                <a:t>?</a:t>
              </a:r>
            </a:p>
          </p:txBody>
        </p:sp>
        <p:sp>
          <p:nvSpPr>
            <p:cNvPr id="13" name="Oval 12"/>
            <p:cNvSpPr/>
            <p:nvPr/>
          </p:nvSpPr>
          <p:spPr>
            <a:xfrm>
              <a:off x="4060519" y="2969496"/>
              <a:ext cx="959708" cy="959708"/>
            </a:xfrm>
            <a:prstGeom prst="ellipse">
              <a:avLst/>
            </a:prstGeom>
            <a:noFill/>
            <a:ln w="38100">
              <a:solidFill>
                <a:srgbClr val="F0821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14" name="Rounded Rectangle 13"/>
          <p:cNvSpPr/>
          <p:nvPr/>
        </p:nvSpPr>
        <p:spPr>
          <a:xfrm>
            <a:off x="747068" y="4949825"/>
            <a:ext cx="7645878" cy="1143000"/>
          </a:xfrm>
          <a:prstGeom prst="roundRect">
            <a:avLst/>
          </a:prstGeom>
          <a:noFill/>
          <a:ln w="28575">
            <a:solidFill>
              <a:srgbClr val="F082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310" y="765175"/>
            <a:ext cx="7631379" cy="3816349"/>
          </a:xfrm>
          <a:prstGeom prst="rect">
            <a:avLst/>
          </a:prstGeom>
          <a:ln w="9525">
            <a:solidFill>
              <a:schemeClr val="tx2">
                <a:lumMod val="40000"/>
                <a:lumOff val="6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45864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0" grpId="0"/>
      <p:bldP spid="1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712912" y="5382084"/>
            <a:ext cx="6118336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GB" dirty="0"/>
              <a:t>Is Cody excited about drinking nectar? How do you know?</a:t>
            </a:r>
          </a:p>
        </p:txBody>
      </p:sp>
      <p:grpSp>
        <p:nvGrpSpPr>
          <p:cNvPr id="11" name="Q1"/>
          <p:cNvGrpSpPr/>
          <p:nvPr/>
        </p:nvGrpSpPr>
        <p:grpSpPr>
          <a:xfrm>
            <a:off x="841902" y="5139019"/>
            <a:ext cx="763130" cy="763130"/>
            <a:chOff x="4060519" y="2969496"/>
            <a:chExt cx="959708" cy="959708"/>
          </a:xfrm>
        </p:grpSpPr>
        <p:sp>
          <p:nvSpPr>
            <p:cNvPr id="12" name="Oval 11"/>
            <p:cNvSpPr/>
            <p:nvPr/>
          </p:nvSpPr>
          <p:spPr>
            <a:xfrm>
              <a:off x="4119387" y="3028364"/>
              <a:ext cx="841972" cy="841972"/>
            </a:xfrm>
            <a:prstGeom prst="ellipse">
              <a:avLst/>
            </a:prstGeom>
            <a:solidFill>
              <a:srgbClr val="E94E1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5000" b="1" dirty="0">
                  <a:solidFill>
                    <a:schemeClr val="bg1"/>
                  </a:solidFill>
                </a:rPr>
                <a:t>?</a:t>
              </a:r>
            </a:p>
          </p:txBody>
        </p:sp>
        <p:sp>
          <p:nvSpPr>
            <p:cNvPr id="13" name="Oval 12"/>
            <p:cNvSpPr/>
            <p:nvPr/>
          </p:nvSpPr>
          <p:spPr>
            <a:xfrm>
              <a:off x="4060519" y="2969496"/>
              <a:ext cx="959708" cy="959708"/>
            </a:xfrm>
            <a:prstGeom prst="ellipse">
              <a:avLst/>
            </a:prstGeom>
            <a:noFill/>
            <a:ln w="38100">
              <a:solidFill>
                <a:srgbClr val="F0821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14" name="Rounded Rectangle 13"/>
          <p:cNvSpPr/>
          <p:nvPr/>
        </p:nvSpPr>
        <p:spPr>
          <a:xfrm>
            <a:off x="747068" y="4949825"/>
            <a:ext cx="7645878" cy="1143000"/>
          </a:xfrm>
          <a:prstGeom prst="roundRect">
            <a:avLst/>
          </a:prstGeom>
          <a:noFill/>
          <a:ln w="28575">
            <a:solidFill>
              <a:srgbClr val="F082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310" y="765175"/>
            <a:ext cx="7631379" cy="3816349"/>
          </a:xfrm>
          <a:prstGeom prst="rect">
            <a:avLst/>
          </a:prstGeom>
          <a:ln w="9525">
            <a:solidFill>
              <a:schemeClr val="tx2">
                <a:lumMod val="40000"/>
                <a:lumOff val="6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06232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0" grpId="0"/>
      <p:bldP spid="1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712912" y="5382084"/>
            <a:ext cx="5873891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GB" dirty="0"/>
              <a:t>Why do you think Cody is eating so much?</a:t>
            </a:r>
          </a:p>
        </p:txBody>
      </p:sp>
      <p:grpSp>
        <p:nvGrpSpPr>
          <p:cNvPr id="11" name="Q1"/>
          <p:cNvGrpSpPr/>
          <p:nvPr/>
        </p:nvGrpSpPr>
        <p:grpSpPr>
          <a:xfrm>
            <a:off x="841902" y="5139019"/>
            <a:ext cx="763130" cy="763130"/>
            <a:chOff x="4060519" y="2969496"/>
            <a:chExt cx="959708" cy="959708"/>
          </a:xfrm>
        </p:grpSpPr>
        <p:sp>
          <p:nvSpPr>
            <p:cNvPr id="12" name="Oval 11"/>
            <p:cNvSpPr/>
            <p:nvPr/>
          </p:nvSpPr>
          <p:spPr>
            <a:xfrm>
              <a:off x="4119387" y="3028364"/>
              <a:ext cx="841972" cy="841972"/>
            </a:xfrm>
            <a:prstGeom prst="ellipse">
              <a:avLst/>
            </a:prstGeom>
            <a:solidFill>
              <a:srgbClr val="E94E1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5000" b="1" dirty="0">
                  <a:solidFill>
                    <a:schemeClr val="bg1"/>
                  </a:solidFill>
                </a:rPr>
                <a:t>?</a:t>
              </a:r>
            </a:p>
          </p:txBody>
        </p:sp>
        <p:sp>
          <p:nvSpPr>
            <p:cNvPr id="13" name="Oval 12"/>
            <p:cNvSpPr/>
            <p:nvPr/>
          </p:nvSpPr>
          <p:spPr>
            <a:xfrm>
              <a:off x="4060519" y="2969496"/>
              <a:ext cx="959708" cy="959708"/>
            </a:xfrm>
            <a:prstGeom prst="ellipse">
              <a:avLst/>
            </a:prstGeom>
            <a:noFill/>
            <a:ln w="38100">
              <a:solidFill>
                <a:srgbClr val="F0821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14" name="Rounded Rectangle 13"/>
          <p:cNvSpPr/>
          <p:nvPr/>
        </p:nvSpPr>
        <p:spPr>
          <a:xfrm>
            <a:off x="747068" y="4949825"/>
            <a:ext cx="7645878" cy="1143000"/>
          </a:xfrm>
          <a:prstGeom prst="roundRect">
            <a:avLst/>
          </a:prstGeom>
          <a:noFill/>
          <a:ln w="28575">
            <a:solidFill>
              <a:srgbClr val="F082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310" y="765175"/>
            <a:ext cx="7631379" cy="3816349"/>
          </a:xfrm>
          <a:prstGeom prst="rect">
            <a:avLst/>
          </a:prstGeom>
          <a:ln w="9525">
            <a:solidFill>
              <a:schemeClr val="tx2">
                <a:lumMod val="40000"/>
                <a:lumOff val="6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90530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0" grpId="0"/>
      <p:bldP spid="1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Twinkl Template">
      <a:dk1>
        <a:srgbClr val="1C1C1C"/>
      </a:dk1>
      <a:lt1>
        <a:sysClr val="window" lastClr="FFFFFF"/>
      </a:lt1>
      <a:dk2>
        <a:srgbClr val="4A4A4A"/>
      </a:dk2>
      <a:lt2>
        <a:srgbClr val="F4F2F2"/>
      </a:lt2>
      <a:accent1>
        <a:srgbClr val="E34192"/>
      </a:accent1>
      <a:accent2>
        <a:srgbClr val="EB8634"/>
      </a:accent2>
      <a:accent3>
        <a:srgbClr val="E6C734"/>
      </a:accent3>
      <a:accent4>
        <a:srgbClr val="79AD42"/>
      </a:accent4>
      <a:accent5>
        <a:srgbClr val="23A7F9"/>
      </a:accent5>
      <a:accent6>
        <a:srgbClr val="954EBE"/>
      </a:accent6>
      <a:hlink>
        <a:srgbClr val="23A7F9"/>
      </a:hlink>
      <a:folHlink>
        <a:srgbClr val="757070"/>
      </a:folHlink>
    </a:clrScheme>
    <a:fontScheme name="Custom 1">
      <a:majorFont>
        <a:latin typeface="Twinkl Sb"/>
        <a:ea typeface=""/>
        <a:cs typeface=""/>
      </a:majorFont>
      <a:minorFont>
        <a:latin typeface="Twink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8A0DB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="" xmlns:thm15="http://schemas.microsoft.com/office/thememl/2012/main" name="PowerPoint Guidance.pptx" id="{34442D15-F5BB-4F73-9606-C8812E688AB8}" vid="{28CC8FB8-836C-49DA-A823-EC8BE3E5205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PowerPoint Template</Template>
  <TotalTime>2583</TotalTime>
  <Words>322</Words>
  <Application>Microsoft Office PowerPoint</Application>
  <PresentationFormat>On-screen Show (4:3)</PresentationFormat>
  <Paragraphs>60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7" baseType="lpstr">
      <vt:lpstr>Arial</vt:lpstr>
      <vt:lpstr>Calibri</vt:lpstr>
      <vt:lpstr>Twinkl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Guidance</dc:title>
  <dc:creator>Twinkl Twinkl</dc:creator>
  <cp:lastModifiedBy>carolineaspden</cp:lastModifiedBy>
  <cp:revision>83</cp:revision>
  <dcterms:created xsi:type="dcterms:W3CDTF">2019-10-29T15:21:24Z</dcterms:created>
  <dcterms:modified xsi:type="dcterms:W3CDTF">2020-03-25T19:26:45Z</dcterms:modified>
</cp:coreProperties>
</file>