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3"/>
  </p:notesMasterIdLst>
  <p:handoutMasterIdLst>
    <p:handoutMasterId r:id="rId14"/>
  </p:handoutMasterIdLst>
  <p:sldIdLst>
    <p:sldId id="275" r:id="rId2"/>
    <p:sldId id="276" r:id="rId3"/>
    <p:sldId id="278" r:id="rId4"/>
    <p:sldId id="279" r:id="rId5"/>
    <p:sldId id="289" r:id="rId6"/>
    <p:sldId id="282" r:id="rId7"/>
    <p:sldId id="290" r:id="rId8"/>
    <p:sldId id="291" r:id="rId9"/>
    <p:sldId id="288" r:id="rId10"/>
    <p:sldId id="277" r:id="rId11"/>
    <p:sldId id="286" r:id="rId12"/>
  </p:sldIdLst>
  <p:sldSz cx="9144000" cy="6858000" type="screen4x3"/>
  <p:notesSz cx="6858000" cy="9144000"/>
  <p:embeddedFontLst>
    <p:embeddedFont>
      <p:font typeface="Tuffy-TTF" panose="020B0603060100000000" pitchFamily="34" charset="0"/>
      <p:regular r:id="rId15"/>
      <p:bold r:id="rId16"/>
      <p:italic r:id="rId17"/>
      <p:boldItalic r:id="rId18"/>
    </p:embeddedFont>
    <p:embeddedFont>
      <p:font typeface="Twinkl" pitchFamily="2" charset="0"/>
      <p:regular r:id="rId19"/>
      <p:bold r:id="rId20"/>
    </p:embeddedFont>
    <p:embeddedFont>
      <p:font typeface="Calibri" panose="020F0502020204030204" pitchFamily="34" charset="0"/>
      <p:regular r:id="rId21"/>
      <p:bold r:id="rId22"/>
      <p:italic r:id="rId23"/>
      <p:boldItalic r:id="rId24"/>
    </p:embeddedFont>
    <p:embeddedFont>
      <p:font typeface="Tuffy" panose="020B0603060100000000"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27"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9A93"/>
    <a:srgbClr val="E9506C"/>
    <a:srgbClr val="F7C4C0"/>
    <a:srgbClr val="009542"/>
    <a:srgbClr val="FFECA7"/>
    <a:srgbClr val="F7BC92"/>
    <a:srgbClr val="AFDEF8"/>
    <a:srgbClr val="88CCC2"/>
    <a:srgbClr val="CEDF98"/>
    <a:srgbClr val="C0DE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0" d="100"/>
          <a:sy n="110" d="100"/>
        </p:scale>
        <p:origin x="1542" y="108"/>
      </p:cViewPr>
      <p:guideLst>
        <p:guide orient="horz" pos="2160"/>
        <p:guide pos="2880"/>
        <p:guide pos="340"/>
        <p:guide orient="horz" pos="3952"/>
        <p:guide pos="5420"/>
        <p:guide orient="horz" pos="346"/>
        <p:guide pos="476"/>
        <p:guide orient="horz" pos="527"/>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19/12/2019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19/12/2019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3-white-rose-maths-resources-key-stage-1-year-1-year-2/spring-block-1-multiplication-and-division-year-3-white-rose-maths-supporting-resource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twinkl.co.uk/resources/planit-maths-primary-teaching-resources-year-3/planit-maths-primary-teaching-resources-year-3-number-multiplication-and-division/planit-maths-primary-teaching-resources-year-3-number---multiplication-and-division-solve-problems-including-missing-number-problems-involving-multiplication-and-division-including-positive-integer-scaling-problems-and-correspondence-problems-in-which-n-objects-are-connected-to-m-objects" TargetMode="External"/><Relationship Id="rId1" Type="http://schemas.openxmlformats.org/officeDocument/2006/relationships/slideLayout" Target="../slideLayouts/slideLayout4.xml"/><Relationship Id="rId5" Type="http://schemas.openxmlformats.org/officeDocument/2006/relationships/image" Target="../media/image44.jpg"/><Relationship Id="rId4" Type="http://schemas.openxmlformats.org/officeDocument/2006/relationships/image" Target="../media/image43.jpg"/></Relationships>
</file>

<file path=ppt/slides/_rels/slide11.xml.rels><?xml version="1.0" encoding="UTF-8" standalone="yes"?>
<Relationships xmlns="http://schemas.openxmlformats.org/package/2006/relationships"><Relationship Id="rId2" Type="http://schemas.openxmlformats.org/officeDocument/2006/relationships/hyperlink" Target="https://www.twinkl.co.uk/resources/white-rose-maths-resources/year-3-white-rose-maths-resources-key-stage-1-year-1-year-2/spring-block-1-multiplication-and-division-year-3-white-rose-maths-supporting-resources-key-stage-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51E1D780-A749-4976-B060-D32A4059E22F}"/>
              </a:ext>
            </a:extLst>
          </p:cNvPr>
          <p:cNvSpPr/>
          <p:nvPr/>
        </p:nvSpPr>
        <p:spPr>
          <a:xfrm>
            <a:off x="113208" y="5607323"/>
            <a:ext cx="1654628" cy="1005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883447"/>
          </a:xfrm>
          <a:prstGeom prst="rect">
            <a:avLst/>
          </a:prstGeom>
          <a:solidFill>
            <a:schemeClr val="bg1"/>
          </a:solidFill>
        </p:spPr>
        <p:txBody>
          <a:bodyPr wrap="square">
            <a:spAutoFit/>
          </a:bodyPr>
          <a:lstStyle/>
          <a:p>
            <a:pPr lvl="0" algn="ctr">
              <a:lnSpc>
                <a:spcPct val="110000"/>
              </a:lnSpc>
            </a:pPr>
            <a:r>
              <a:rPr lang="en-GB" sz="1600" b="1" dirty="0">
                <a:solidFill>
                  <a:srgbClr val="014482"/>
                </a:solidFill>
                <a:latin typeface="Tuffy" panose="020B0603060100000000" pitchFamily="34" charset="0"/>
                <a:ea typeface="Tuffy" panose="020B0603060100000000" pitchFamily="34" charset="0"/>
              </a:rPr>
              <a:t>Solve problems, including missing number problems, involving multiplication and division, including positive integer scaling problems and correspondence problems in which n objects are connected to m objects.</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A05AAA41-DEDE-4084-B21A-13FDEB56CDE3}"/>
              </a:ext>
            </a:extLst>
          </p:cNvPr>
          <p:cNvSpPr/>
          <p:nvPr/>
        </p:nvSpPr>
        <p:spPr>
          <a:xfrm>
            <a:off x="3744686" y="2926080"/>
            <a:ext cx="1654628" cy="1005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4"/>
            <a:ext cx="8137524" cy="2491694"/>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Solve problems, including missing number problems, involving multiplication and division, including positive integer scaling problems and correspondence problems in which n objects are connected to m objects.</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7070E74-8618-4B18-B98E-2E1729E5A232}"/>
              </a:ext>
            </a:extLst>
          </p:cNvPr>
          <p:cNvSpPr txBox="1"/>
          <p:nvPr/>
        </p:nvSpPr>
        <p:spPr>
          <a:xfrm>
            <a:off x="755650" y="1341438"/>
            <a:ext cx="7632700" cy="1858645"/>
          </a:xfrm>
          <a:prstGeom prst="rect">
            <a:avLst/>
          </a:prstGeom>
          <a:solidFill>
            <a:schemeClr val="bg1"/>
          </a:solidFill>
          <a:ln w="28575">
            <a:solidFill>
              <a:srgbClr val="F19A93"/>
            </a:solidFill>
          </a:ln>
        </p:spPr>
        <p:txBody>
          <a:bodyPr wrap="square" lIns="108000" tIns="108000" rIns="108000" bIns="108000" rtlCol="0">
            <a:noAutofit/>
          </a:bodyPr>
          <a:lstStyle/>
          <a:p>
            <a:r>
              <a:rPr lang="en-GB" dirty="0"/>
              <a:t>Maya is going to draw a coloured shape. She can choose from 2 different shapes and 3 different colouring pencils.</a:t>
            </a:r>
          </a:p>
        </p:txBody>
      </p:sp>
      <p:sp>
        <p:nvSpPr>
          <p:cNvPr id="97" name="Rectangle 96"/>
          <p:cNvSpPr/>
          <p:nvPr/>
        </p:nvSpPr>
        <p:spPr>
          <a:xfrm>
            <a:off x="2482877"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2035448"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How Many Ways?</a:t>
            </a:r>
          </a:p>
        </p:txBody>
      </p:sp>
      <p:cxnSp>
        <p:nvCxnSpPr>
          <p:cNvPr id="103" name="Straight Connector 102"/>
          <p:cNvCxnSpPr/>
          <p:nvPr/>
        </p:nvCxnSpPr>
        <p:spPr>
          <a:xfrm>
            <a:off x="2482877"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5FC3CAE-F7E9-4260-A685-3B37687AD837}"/>
              </a:ext>
            </a:extLst>
          </p:cNvPr>
          <p:cNvSpPr/>
          <p:nvPr/>
        </p:nvSpPr>
        <p:spPr>
          <a:xfrm>
            <a:off x="1352283" y="2243198"/>
            <a:ext cx="692391" cy="69239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Oval 9">
            <a:extLst>
              <a:ext uri="{FF2B5EF4-FFF2-40B4-BE49-F238E27FC236}">
                <a16:creationId xmlns:a16="http://schemas.microsoft.com/office/drawing/2014/main" id="{BAD99A08-0964-4148-AD77-35BE4A53771E}"/>
              </a:ext>
            </a:extLst>
          </p:cNvPr>
          <p:cNvSpPr/>
          <p:nvPr/>
        </p:nvSpPr>
        <p:spPr>
          <a:xfrm>
            <a:off x="2485755" y="2240204"/>
            <a:ext cx="709356" cy="70935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TextBox 14">
            <a:extLst>
              <a:ext uri="{FF2B5EF4-FFF2-40B4-BE49-F238E27FC236}">
                <a16:creationId xmlns:a16="http://schemas.microsoft.com/office/drawing/2014/main" id="{0572138C-16DA-4911-8982-9E8C33059E11}"/>
              </a:ext>
            </a:extLst>
          </p:cNvPr>
          <p:cNvSpPr txBox="1"/>
          <p:nvPr/>
        </p:nvSpPr>
        <p:spPr>
          <a:xfrm>
            <a:off x="755650" y="3916555"/>
            <a:ext cx="7632700" cy="2176270"/>
          </a:xfrm>
          <a:prstGeom prst="rect">
            <a:avLst/>
          </a:prstGeom>
          <a:solidFill>
            <a:schemeClr val="bg1"/>
          </a:solidFill>
          <a:ln w="28575">
            <a:solidFill>
              <a:srgbClr val="F19A93"/>
            </a:solidFill>
          </a:ln>
        </p:spPr>
        <p:txBody>
          <a:bodyPr wrap="square" lIns="108000" tIns="108000" rIns="108000" bIns="108000" rtlCol="0">
            <a:noAutofit/>
          </a:bodyPr>
          <a:lstStyle/>
          <a:p>
            <a:endParaRPr lang="en-GB" dirty="0"/>
          </a:p>
        </p:txBody>
      </p:sp>
      <p:sp>
        <p:nvSpPr>
          <p:cNvPr id="16" name="TextBox 15">
            <a:extLst>
              <a:ext uri="{FF2B5EF4-FFF2-40B4-BE49-F238E27FC236}">
                <a16:creationId xmlns:a16="http://schemas.microsoft.com/office/drawing/2014/main" id="{9145F1C4-EC7E-4FFD-9641-F305447C1346}"/>
              </a:ext>
            </a:extLst>
          </p:cNvPr>
          <p:cNvSpPr txBox="1"/>
          <p:nvPr/>
        </p:nvSpPr>
        <p:spPr>
          <a:xfrm>
            <a:off x="755650" y="3452223"/>
            <a:ext cx="7632700" cy="464331"/>
          </a:xfrm>
          <a:prstGeom prst="rect">
            <a:avLst/>
          </a:prstGeom>
          <a:solidFill>
            <a:srgbClr val="F19A93"/>
          </a:solidFill>
          <a:ln w="28575">
            <a:solidFill>
              <a:srgbClr val="F19A93"/>
            </a:solidFill>
          </a:ln>
        </p:spPr>
        <p:txBody>
          <a:bodyPr wrap="square" lIns="108000" tIns="108000" rIns="108000" bIns="108000" rtlCol="0">
            <a:spAutoFit/>
          </a:bodyPr>
          <a:lstStyle/>
          <a:p>
            <a:r>
              <a:rPr lang="en-GB" sz="1600" b="1" dirty="0"/>
              <a:t>How many possible coloured shapes could she draw? </a:t>
            </a:r>
          </a:p>
        </p:txBody>
      </p:sp>
      <p:graphicFrame>
        <p:nvGraphicFramePr>
          <p:cNvPr id="17" name="Table 16">
            <a:extLst>
              <a:ext uri="{FF2B5EF4-FFF2-40B4-BE49-F238E27FC236}">
                <a16:creationId xmlns:a16="http://schemas.microsoft.com/office/drawing/2014/main" id="{423CF56E-00F3-4526-99CF-B7B92579D461}"/>
              </a:ext>
            </a:extLst>
          </p:cNvPr>
          <p:cNvGraphicFramePr>
            <a:graphicFrameLocks noGrp="1"/>
          </p:cNvGraphicFramePr>
          <p:nvPr>
            <p:extLst>
              <p:ext uri="{D42A27DB-BD31-4B8C-83A1-F6EECF244321}">
                <p14:modId xmlns:p14="http://schemas.microsoft.com/office/powerpoint/2010/main" val="1816020236"/>
              </p:ext>
            </p:extLst>
          </p:nvPr>
        </p:nvGraphicFramePr>
        <p:xfrm>
          <a:off x="6155150" y="3452223"/>
          <a:ext cx="2243456" cy="2640601"/>
        </p:xfrm>
        <a:graphic>
          <a:graphicData uri="http://schemas.openxmlformats.org/drawingml/2006/table">
            <a:tbl>
              <a:tblPr firstRow="1" firstCol="1" bandRow="1">
                <a:tableStyleId>{2D5ABB26-0587-4C30-8999-92F81FD0307C}</a:tableStyleId>
              </a:tblPr>
              <a:tblGrid>
                <a:gridCol w="1121728">
                  <a:extLst>
                    <a:ext uri="{9D8B030D-6E8A-4147-A177-3AD203B41FA5}">
                      <a16:colId xmlns:a16="http://schemas.microsoft.com/office/drawing/2014/main" val="2267212806"/>
                    </a:ext>
                  </a:extLst>
                </a:gridCol>
                <a:gridCol w="1121728">
                  <a:extLst>
                    <a:ext uri="{9D8B030D-6E8A-4147-A177-3AD203B41FA5}">
                      <a16:colId xmlns:a16="http://schemas.microsoft.com/office/drawing/2014/main" val="1340602857"/>
                    </a:ext>
                  </a:extLst>
                </a:gridCol>
              </a:tblGrid>
              <a:tr h="496381">
                <a:tc>
                  <a:txBody>
                    <a:bodyPr/>
                    <a:lstStyle/>
                    <a:p>
                      <a:pPr algn="ctr">
                        <a:lnSpc>
                          <a:spcPct val="107000"/>
                        </a:lnSpc>
                        <a:spcAft>
                          <a:spcPts val="0"/>
                        </a:spcAft>
                      </a:pPr>
                      <a:r>
                        <a:rPr lang="en-GB" sz="1600" b="1" dirty="0">
                          <a:effectLst/>
                          <a:latin typeface="+mn-lt"/>
                        </a:rPr>
                        <a:t>Shape</a:t>
                      </a:r>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A93"/>
                    </a:solidFill>
                  </a:tcPr>
                </a:tc>
                <a:tc>
                  <a:txBody>
                    <a:bodyPr/>
                    <a:lstStyle/>
                    <a:p>
                      <a:pPr algn="ctr">
                        <a:lnSpc>
                          <a:spcPct val="107000"/>
                        </a:lnSpc>
                        <a:spcAft>
                          <a:spcPts val="0"/>
                        </a:spcAft>
                      </a:pPr>
                      <a:r>
                        <a:rPr lang="en-GB" sz="1600" b="1" dirty="0">
                          <a:effectLst/>
                          <a:latin typeface="+mn-lt"/>
                          <a:ea typeface="Calibri" panose="020F0502020204030204" pitchFamily="34" charset="0"/>
                          <a:cs typeface="Times New Roman" panose="02020603050405020304" pitchFamily="18" charset="0"/>
                        </a:rPr>
                        <a:t>Colour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A93"/>
                    </a:solidFill>
                  </a:tcPr>
                </a:tc>
                <a:extLst>
                  <a:ext uri="{0D108BD9-81ED-4DB2-BD59-A6C34878D82A}">
                    <a16:rowId xmlns:a16="http://schemas.microsoft.com/office/drawing/2014/main" val="3114107552"/>
                  </a:ext>
                </a:extLst>
              </a:tr>
              <a:tr h="357370">
                <a:tc>
                  <a:txBody>
                    <a:body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square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blue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2447963"/>
                  </a:ext>
                </a:extLst>
              </a:tr>
              <a:tr h="357370">
                <a:tc>
                  <a:txBody>
                    <a:body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square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6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9110702"/>
                  </a:ext>
                </a:extLst>
              </a:tr>
              <a:tr h="357370">
                <a:tc>
                  <a:txBody>
                    <a:body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square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6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233878"/>
                  </a:ext>
                </a:extLst>
              </a:tr>
              <a:tr h="357370">
                <a:tc>
                  <a:txBody>
                    <a:bodyPr/>
                    <a:lstStyle/>
                    <a:p>
                      <a:pPr algn="ctr">
                        <a:lnSpc>
                          <a:spcPct val="107000"/>
                        </a:lnSpc>
                        <a:spcAft>
                          <a:spcPts val="0"/>
                        </a:spcAft>
                      </a:pPr>
                      <a:endParaRPr lang="en-GB" sz="16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6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2467104"/>
                  </a:ext>
                </a:extLst>
              </a:tr>
              <a:tr h="357370">
                <a:tc>
                  <a:txBody>
                    <a:bodyPr/>
                    <a:lstStyle/>
                    <a:p>
                      <a:pPr algn="ctr">
                        <a:lnSpc>
                          <a:spcPct val="107000"/>
                        </a:lnSpc>
                        <a:spcAft>
                          <a:spcPts val="0"/>
                        </a:spcAft>
                      </a:pPr>
                      <a:endParaRPr lang="en-GB" sz="16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6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0571334"/>
                  </a:ext>
                </a:extLst>
              </a:tr>
              <a:tr h="357370">
                <a:tc>
                  <a:txBody>
                    <a:bodyPr/>
                    <a:lstStyle/>
                    <a:p>
                      <a:pPr algn="ctr">
                        <a:lnSpc>
                          <a:spcPct val="107000"/>
                        </a:lnSpc>
                        <a:spcAft>
                          <a:spcPts val="0"/>
                        </a:spcAft>
                      </a:pPr>
                      <a:endParaRPr lang="en-GB" sz="16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6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0207917"/>
                  </a:ext>
                </a:extLst>
              </a:tr>
            </a:tbl>
          </a:graphicData>
        </a:graphic>
      </p:graphicFrame>
      <p:pic>
        <p:nvPicPr>
          <p:cNvPr id="4" name="Picture 3">
            <a:extLst>
              <a:ext uri="{FF2B5EF4-FFF2-40B4-BE49-F238E27FC236}">
                <a16:creationId xmlns:a16="http://schemas.microsoft.com/office/drawing/2014/main" id="{6189A88A-66E4-4087-897C-DDEA5A4647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355" r="67271"/>
          <a:stretch/>
        </p:blipFill>
        <p:spPr>
          <a:xfrm rot="16200000">
            <a:off x="5841013" y="110259"/>
            <a:ext cx="259545" cy="4306226"/>
          </a:xfrm>
          <a:prstGeom prst="rect">
            <a:avLst/>
          </a:prstGeom>
        </p:spPr>
      </p:pic>
      <p:pic>
        <p:nvPicPr>
          <p:cNvPr id="20" name="Picture 19">
            <a:extLst>
              <a:ext uri="{FF2B5EF4-FFF2-40B4-BE49-F238E27FC236}">
                <a16:creationId xmlns:a16="http://schemas.microsoft.com/office/drawing/2014/main" id="{F853F018-04D0-416B-AD43-F288F92487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919" r="54707"/>
          <a:stretch/>
        </p:blipFill>
        <p:spPr>
          <a:xfrm rot="16200000">
            <a:off x="5841016" y="769571"/>
            <a:ext cx="259545" cy="4306227"/>
          </a:xfrm>
          <a:prstGeom prst="rect">
            <a:avLst/>
          </a:prstGeom>
        </p:spPr>
      </p:pic>
      <p:pic>
        <p:nvPicPr>
          <p:cNvPr id="21" name="Picture 20">
            <a:extLst>
              <a:ext uri="{FF2B5EF4-FFF2-40B4-BE49-F238E27FC236}">
                <a16:creationId xmlns:a16="http://schemas.microsoft.com/office/drawing/2014/main" id="{B6451AC6-6402-4B6B-A500-8F1E40EE52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160" t="-155" r="12466" b="155"/>
          <a:stretch/>
        </p:blipFill>
        <p:spPr>
          <a:xfrm rot="16200000">
            <a:off x="5634153" y="439916"/>
            <a:ext cx="259545" cy="4306226"/>
          </a:xfrm>
          <a:prstGeom prst="rect">
            <a:avLst/>
          </a:prstGeom>
        </p:spPr>
      </p:pic>
      <p:grpSp>
        <p:nvGrpSpPr>
          <p:cNvPr id="29" name="Group 28">
            <a:extLst>
              <a:ext uri="{FF2B5EF4-FFF2-40B4-BE49-F238E27FC236}">
                <a16:creationId xmlns:a16="http://schemas.microsoft.com/office/drawing/2014/main" id="{E530F4B9-14E9-4B2A-A1C8-FC9BA9839968}"/>
              </a:ext>
            </a:extLst>
          </p:cNvPr>
          <p:cNvGrpSpPr/>
          <p:nvPr/>
        </p:nvGrpSpPr>
        <p:grpSpPr>
          <a:xfrm>
            <a:off x="1132722" y="4186829"/>
            <a:ext cx="751039" cy="1709581"/>
            <a:chOff x="1506773" y="4202449"/>
            <a:chExt cx="751039" cy="1709581"/>
          </a:xfrm>
        </p:grpSpPr>
        <p:sp>
          <p:nvSpPr>
            <p:cNvPr id="23" name="Rectangle 22">
              <a:extLst>
                <a:ext uri="{FF2B5EF4-FFF2-40B4-BE49-F238E27FC236}">
                  <a16:creationId xmlns:a16="http://schemas.microsoft.com/office/drawing/2014/main" id="{9237B5A8-107E-4DD7-AC4B-CF82DEAFD95E}"/>
                </a:ext>
              </a:extLst>
            </p:cNvPr>
            <p:cNvSpPr/>
            <p:nvPr/>
          </p:nvSpPr>
          <p:spPr>
            <a:xfrm>
              <a:off x="1524734" y="4202449"/>
              <a:ext cx="733076" cy="733076"/>
            </a:xfrm>
            <a:prstGeom prst="rect">
              <a:avLst/>
            </a:prstGeom>
            <a:solidFill>
              <a:srgbClr val="00A7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Oval 23">
              <a:extLst>
                <a:ext uri="{FF2B5EF4-FFF2-40B4-BE49-F238E27FC236}">
                  <a16:creationId xmlns:a16="http://schemas.microsoft.com/office/drawing/2014/main" id="{09620DD4-88F5-43FC-B41C-B9A1F8E0CCC0}"/>
                </a:ext>
              </a:extLst>
            </p:cNvPr>
            <p:cNvSpPr/>
            <p:nvPr/>
          </p:nvSpPr>
          <p:spPr>
            <a:xfrm>
              <a:off x="1506773" y="5160991"/>
              <a:ext cx="751039" cy="751039"/>
            </a:xfrm>
            <a:prstGeom prst="ellipse">
              <a:avLst/>
            </a:prstGeom>
            <a:solidFill>
              <a:srgbClr val="00A7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1" name="Group 30">
            <a:extLst>
              <a:ext uri="{FF2B5EF4-FFF2-40B4-BE49-F238E27FC236}">
                <a16:creationId xmlns:a16="http://schemas.microsoft.com/office/drawing/2014/main" id="{305C1363-0B88-4189-BCE4-96D339B7C9E4}"/>
              </a:ext>
            </a:extLst>
          </p:cNvPr>
          <p:cNvGrpSpPr/>
          <p:nvPr/>
        </p:nvGrpSpPr>
        <p:grpSpPr>
          <a:xfrm>
            <a:off x="2607854" y="4186829"/>
            <a:ext cx="751039" cy="1741676"/>
            <a:chOff x="2981905" y="4193950"/>
            <a:chExt cx="751039" cy="1741676"/>
          </a:xfrm>
        </p:grpSpPr>
        <p:sp>
          <p:nvSpPr>
            <p:cNvPr id="25" name="Rectangle 24">
              <a:extLst>
                <a:ext uri="{FF2B5EF4-FFF2-40B4-BE49-F238E27FC236}">
                  <a16:creationId xmlns:a16="http://schemas.microsoft.com/office/drawing/2014/main" id="{33EE9DAF-C9C7-4A0D-B566-D992CE65E509}"/>
                </a:ext>
              </a:extLst>
            </p:cNvPr>
            <p:cNvSpPr/>
            <p:nvPr/>
          </p:nvSpPr>
          <p:spPr>
            <a:xfrm>
              <a:off x="2999868" y="4193950"/>
              <a:ext cx="733076" cy="733076"/>
            </a:xfrm>
            <a:prstGeom prst="rect">
              <a:avLst/>
            </a:prstGeom>
            <a:solidFill>
              <a:srgbClr val="0095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Oval 25">
              <a:extLst>
                <a:ext uri="{FF2B5EF4-FFF2-40B4-BE49-F238E27FC236}">
                  <a16:creationId xmlns:a16="http://schemas.microsoft.com/office/drawing/2014/main" id="{9377444A-4C76-49A9-9D27-59DB41721D73}"/>
                </a:ext>
              </a:extLst>
            </p:cNvPr>
            <p:cNvSpPr/>
            <p:nvPr/>
          </p:nvSpPr>
          <p:spPr>
            <a:xfrm>
              <a:off x="2981905" y="5184587"/>
              <a:ext cx="751039" cy="751039"/>
            </a:xfrm>
            <a:prstGeom prst="ellipse">
              <a:avLst/>
            </a:prstGeom>
            <a:solidFill>
              <a:srgbClr val="0095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2" name="Group 31">
            <a:extLst>
              <a:ext uri="{FF2B5EF4-FFF2-40B4-BE49-F238E27FC236}">
                <a16:creationId xmlns:a16="http://schemas.microsoft.com/office/drawing/2014/main" id="{5CB7BD5E-171E-4EBA-A113-D68089FC7AC2}"/>
              </a:ext>
            </a:extLst>
          </p:cNvPr>
          <p:cNvGrpSpPr/>
          <p:nvPr/>
        </p:nvGrpSpPr>
        <p:grpSpPr>
          <a:xfrm>
            <a:off x="4082987" y="4186829"/>
            <a:ext cx="751039" cy="1741676"/>
            <a:chOff x="4457038" y="4159752"/>
            <a:chExt cx="751039" cy="1741676"/>
          </a:xfrm>
        </p:grpSpPr>
        <p:sp>
          <p:nvSpPr>
            <p:cNvPr id="27" name="Rectangle 26">
              <a:extLst>
                <a:ext uri="{FF2B5EF4-FFF2-40B4-BE49-F238E27FC236}">
                  <a16:creationId xmlns:a16="http://schemas.microsoft.com/office/drawing/2014/main" id="{01204B18-4A81-4D94-83FF-8FDC3F5D9D82}"/>
                </a:ext>
              </a:extLst>
            </p:cNvPr>
            <p:cNvSpPr/>
            <p:nvPr/>
          </p:nvSpPr>
          <p:spPr>
            <a:xfrm>
              <a:off x="4475001" y="4159752"/>
              <a:ext cx="733076" cy="733076"/>
            </a:xfrm>
            <a:prstGeom prst="rect">
              <a:avLst/>
            </a:prstGeom>
            <a:solidFill>
              <a:srgbClr val="FFE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88673B4E-71B1-43F8-894B-4C1B59FFFAC9}"/>
                </a:ext>
              </a:extLst>
            </p:cNvPr>
            <p:cNvSpPr/>
            <p:nvPr/>
          </p:nvSpPr>
          <p:spPr>
            <a:xfrm>
              <a:off x="4457038" y="5150389"/>
              <a:ext cx="751039" cy="751039"/>
            </a:xfrm>
            <a:prstGeom prst="ellipse">
              <a:avLst/>
            </a:prstGeom>
            <a:solidFill>
              <a:srgbClr val="FFE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3" name="Group 42">
            <a:extLst>
              <a:ext uri="{FF2B5EF4-FFF2-40B4-BE49-F238E27FC236}">
                <a16:creationId xmlns:a16="http://schemas.microsoft.com/office/drawing/2014/main" id="{C275C06F-186B-480A-8643-42B8E9E11966}"/>
              </a:ext>
            </a:extLst>
          </p:cNvPr>
          <p:cNvGrpSpPr/>
          <p:nvPr/>
        </p:nvGrpSpPr>
        <p:grpSpPr>
          <a:xfrm>
            <a:off x="6377614" y="4321900"/>
            <a:ext cx="1868867" cy="1740443"/>
            <a:chOff x="6377614" y="4306652"/>
            <a:chExt cx="1868867" cy="1780004"/>
          </a:xfrm>
        </p:grpSpPr>
        <p:sp>
          <p:nvSpPr>
            <p:cNvPr id="22" name="Rectangle 21">
              <a:extLst>
                <a:ext uri="{FF2B5EF4-FFF2-40B4-BE49-F238E27FC236}">
                  <a16:creationId xmlns:a16="http://schemas.microsoft.com/office/drawing/2014/main" id="{BF29CA6B-73E5-45BC-AE3A-10A63658AC05}"/>
                </a:ext>
              </a:extLst>
            </p:cNvPr>
            <p:cNvSpPr/>
            <p:nvPr/>
          </p:nvSpPr>
          <p:spPr>
            <a:xfrm>
              <a:off x="7495152" y="4306652"/>
              <a:ext cx="702436" cy="338554"/>
            </a:xfrm>
            <a:prstGeom prst="rect">
              <a:avLst/>
            </a:prstGeom>
          </p:spPr>
          <p:txBody>
            <a:bodyPr wrap="none">
              <a:spAutoFit/>
            </a:bodyPr>
            <a:lstStyle/>
            <a:p>
              <a:pPr algn="ctr"/>
              <a:r>
                <a:rPr lang="en-GB" sz="1600" b="1" dirty="0">
                  <a:solidFill>
                    <a:srgbClr val="009642"/>
                  </a:solidFill>
                  <a:ea typeface="Calibri" panose="020F0502020204030204" pitchFamily="34" charset="0"/>
                  <a:cs typeface="Times New Roman" panose="02020603050405020304" pitchFamily="18" charset="0"/>
                </a:rPr>
                <a:t>green</a:t>
              </a:r>
              <a:endParaRPr lang="en-GB" sz="1600" b="1" dirty="0">
                <a:solidFill>
                  <a:srgbClr val="009642"/>
                </a:solidFill>
              </a:endParaRPr>
            </a:p>
          </p:txBody>
        </p:sp>
        <p:sp>
          <p:nvSpPr>
            <p:cNvPr id="33" name="Rectangle 32">
              <a:extLst>
                <a:ext uri="{FF2B5EF4-FFF2-40B4-BE49-F238E27FC236}">
                  <a16:creationId xmlns:a16="http://schemas.microsoft.com/office/drawing/2014/main" id="{2CE241D9-A216-406B-91FD-5DBFC7781E4A}"/>
                </a:ext>
              </a:extLst>
            </p:cNvPr>
            <p:cNvSpPr/>
            <p:nvPr/>
          </p:nvSpPr>
          <p:spPr>
            <a:xfrm>
              <a:off x="7446262" y="4662252"/>
              <a:ext cx="800219" cy="338554"/>
            </a:xfrm>
            <a:prstGeom prst="rect">
              <a:avLst/>
            </a:prstGeom>
          </p:spPr>
          <p:txBody>
            <a:bodyPr wrap="none">
              <a:spAutoFit/>
            </a:bodyPr>
            <a:lstStyle/>
            <a:p>
              <a:pPr algn="ctr"/>
              <a:r>
                <a:rPr lang="en-GB" sz="1600" b="1" dirty="0">
                  <a:solidFill>
                    <a:srgbClr val="009642"/>
                  </a:solidFill>
                  <a:ea typeface="Calibri" panose="020F0502020204030204" pitchFamily="34" charset="0"/>
                  <a:cs typeface="Times New Roman" panose="02020603050405020304" pitchFamily="18" charset="0"/>
                </a:rPr>
                <a:t>yellow</a:t>
              </a:r>
              <a:endParaRPr lang="en-GB" sz="1600" b="1" dirty="0">
                <a:solidFill>
                  <a:srgbClr val="009642"/>
                </a:solidFill>
              </a:endParaRPr>
            </a:p>
          </p:txBody>
        </p:sp>
        <p:sp>
          <p:nvSpPr>
            <p:cNvPr id="34" name="Rectangle 33">
              <a:extLst>
                <a:ext uri="{FF2B5EF4-FFF2-40B4-BE49-F238E27FC236}">
                  <a16:creationId xmlns:a16="http://schemas.microsoft.com/office/drawing/2014/main" id="{D1BBBE2F-ED38-49FC-AFAB-7B9548BCF137}"/>
                </a:ext>
              </a:extLst>
            </p:cNvPr>
            <p:cNvSpPr/>
            <p:nvPr/>
          </p:nvSpPr>
          <p:spPr>
            <a:xfrm>
              <a:off x="7556867" y="5024202"/>
              <a:ext cx="579005" cy="338554"/>
            </a:xfrm>
            <a:prstGeom prst="rect">
              <a:avLst/>
            </a:prstGeom>
          </p:spPr>
          <p:txBody>
            <a:bodyPr wrap="none">
              <a:spAutoFit/>
            </a:bodyPr>
            <a:lstStyle/>
            <a:p>
              <a:pPr algn="ctr"/>
              <a:r>
                <a:rPr lang="en-GB" sz="1600" b="1" dirty="0">
                  <a:solidFill>
                    <a:srgbClr val="009642"/>
                  </a:solidFill>
                  <a:ea typeface="Calibri" panose="020F0502020204030204" pitchFamily="34" charset="0"/>
                  <a:cs typeface="Times New Roman" panose="02020603050405020304" pitchFamily="18" charset="0"/>
                </a:rPr>
                <a:t>blue</a:t>
              </a:r>
              <a:endParaRPr lang="en-GB" sz="1600" b="1" dirty="0">
                <a:solidFill>
                  <a:srgbClr val="009642"/>
                </a:solidFill>
              </a:endParaRPr>
            </a:p>
          </p:txBody>
        </p:sp>
        <p:sp>
          <p:nvSpPr>
            <p:cNvPr id="35" name="Rectangle 34">
              <a:extLst>
                <a:ext uri="{FF2B5EF4-FFF2-40B4-BE49-F238E27FC236}">
                  <a16:creationId xmlns:a16="http://schemas.microsoft.com/office/drawing/2014/main" id="{B32DA301-A914-4E5F-8E1A-99CD9AAEB502}"/>
                </a:ext>
              </a:extLst>
            </p:cNvPr>
            <p:cNvSpPr/>
            <p:nvPr/>
          </p:nvSpPr>
          <p:spPr>
            <a:xfrm>
              <a:off x="6377615" y="5024202"/>
              <a:ext cx="689612" cy="338554"/>
            </a:xfrm>
            <a:prstGeom prst="rect">
              <a:avLst/>
            </a:prstGeom>
          </p:spPr>
          <p:txBody>
            <a:bodyPr wrap="none">
              <a:spAutoFit/>
            </a:bodyPr>
            <a:lstStyle/>
            <a:p>
              <a:pPr algn="ctr"/>
              <a:r>
                <a:rPr lang="en-GB" sz="1600" b="1" dirty="0">
                  <a:solidFill>
                    <a:srgbClr val="009642"/>
                  </a:solidFill>
                  <a:ea typeface="Calibri" panose="020F0502020204030204" pitchFamily="34" charset="0"/>
                  <a:cs typeface="Times New Roman" panose="02020603050405020304" pitchFamily="18" charset="0"/>
                </a:rPr>
                <a:t>circle</a:t>
              </a:r>
              <a:endParaRPr lang="en-GB" sz="1600" b="1" dirty="0">
                <a:solidFill>
                  <a:srgbClr val="009642"/>
                </a:solidFill>
              </a:endParaRPr>
            </a:p>
          </p:txBody>
        </p:sp>
        <p:sp>
          <p:nvSpPr>
            <p:cNvPr id="36" name="Rectangle 35">
              <a:extLst>
                <a:ext uri="{FF2B5EF4-FFF2-40B4-BE49-F238E27FC236}">
                  <a16:creationId xmlns:a16="http://schemas.microsoft.com/office/drawing/2014/main" id="{3C4EAE3D-7D33-4851-983E-2BEE13BD1FD8}"/>
                </a:ext>
              </a:extLst>
            </p:cNvPr>
            <p:cNvSpPr/>
            <p:nvPr/>
          </p:nvSpPr>
          <p:spPr>
            <a:xfrm>
              <a:off x="6377614" y="5379802"/>
              <a:ext cx="689612" cy="338554"/>
            </a:xfrm>
            <a:prstGeom prst="rect">
              <a:avLst/>
            </a:prstGeom>
          </p:spPr>
          <p:txBody>
            <a:bodyPr wrap="none">
              <a:spAutoFit/>
            </a:bodyPr>
            <a:lstStyle/>
            <a:p>
              <a:pPr algn="ctr"/>
              <a:r>
                <a:rPr lang="en-GB" sz="1600" b="1" dirty="0">
                  <a:solidFill>
                    <a:srgbClr val="009642"/>
                  </a:solidFill>
                  <a:ea typeface="Calibri" panose="020F0502020204030204" pitchFamily="34" charset="0"/>
                  <a:cs typeface="Times New Roman" panose="02020603050405020304" pitchFamily="18" charset="0"/>
                </a:rPr>
                <a:t>circle</a:t>
              </a:r>
              <a:endParaRPr lang="en-GB" sz="1600" b="1" dirty="0">
                <a:solidFill>
                  <a:srgbClr val="009642"/>
                </a:solidFill>
              </a:endParaRPr>
            </a:p>
          </p:txBody>
        </p:sp>
        <p:sp>
          <p:nvSpPr>
            <p:cNvPr id="37" name="Rectangle 36">
              <a:extLst>
                <a:ext uri="{FF2B5EF4-FFF2-40B4-BE49-F238E27FC236}">
                  <a16:creationId xmlns:a16="http://schemas.microsoft.com/office/drawing/2014/main" id="{B670EA70-D27C-4C88-AA8B-D73472A8956F}"/>
                </a:ext>
              </a:extLst>
            </p:cNvPr>
            <p:cNvSpPr/>
            <p:nvPr/>
          </p:nvSpPr>
          <p:spPr>
            <a:xfrm>
              <a:off x="6377614" y="5741752"/>
              <a:ext cx="689612" cy="338554"/>
            </a:xfrm>
            <a:prstGeom prst="rect">
              <a:avLst/>
            </a:prstGeom>
          </p:spPr>
          <p:txBody>
            <a:bodyPr wrap="none">
              <a:spAutoFit/>
            </a:bodyPr>
            <a:lstStyle/>
            <a:p>
              <a:pPr algn="ctr"/>
              <a:r>
                <a:rPr lang="en-GB" sz="1600" b="1" dirty="0">
                  <a:solidFill>
                    <a:srgbClr val="009642"/>
                  </a:solidFill>
                  <a:ea typeface="Calibri" panose="020F0502020204030204" pitchFamily="34" charset="0"/>
                  <a:cs typeface="Times New Roman" panose="02020603050405020304" pitchFamily="18" charset="0"/>
                </a:rPr>
                <a:t>circle</a:t>
              </a:r>
              <a:endParaRPr lang="en-GB" sz="1600" b="1" dirty="0">
                <a:solidFill>
                  <a:srgbClr val="009642"/>
                </a:solidFill>
              </a:endParaRPr>
            </a:p>
          </p:txBody>
        </p:sp>
        <p:sp>
          <p:nvSpPr>
            <p:cNvPr id="38" name="Rectangle 37">
              <a:extLst>
                <a:ext uri="{FF2B5EF4-FFF2-40B4-BE49-F238E27FC236}">
                  <a16:creationId xmlns:a16="http://schemas.microsoft.com/office/drawing/2014/main" id="{D22A4F8B-C63E-46B0-AB94-3EAD2CF547F3}"/>
                </a:ext>
              </a:extLst>
            </p:cNvPr>
            <p:cNvSpPr/>
            <p:nvPr/>
          </p:nvSpPr>
          <p:spPr>
            <a:xfrm>
              <a:off x="7495152" y="5386152"/>
              <a:ext cx="702436" cy="338554"/>
            </a:xfrm>
            <a:prstGeom prst="rect">
              <a:avLst/>
            </a:prstGeom>
          </p:spPr>
          <p:txBody>
            <a:bodyPr wrap="none">
              <a:spAutoFit/>
            </a:bodyPr>
            <a:lstStyle/>
            <a:p>
              <a:pPr algn="ctr"/>
              <a:r>
                <a:rPr lang="en-GB" sz="1600" b="1" dirty="0">
                  <a:solidFill>
                    <a:srgbClr val="009642"/>
                  </a:solidFill>
                  <a:ea typeface="Calibri" panose="020F0502020204030204" pitchFamily="34" charset="0"/>
                  <a:cs typeface="Times New Roman" panose="02020603050405020304" pitchFamily="18" charset="0"/>
                </a:rPr>
                <a:t>green</a:t>
              </a:r>
              <a:endParaRPr lang="en-GB" sz="1600" b="1" dirty="0">
                <a:solidFill>
                  <a:srgbClr val="009642"/>
                </a:solidFill>
              </a:endParaRPr>
            </a:p>
          </p:txBody>
        </p:sp>
        <p:sp>
          <p:nvSpPr>
            <p:cNvPr id="39" name="Rectangle 38">
              <a:extLst>
                <a:ext uri="{FF2B5EF4-FFF2-40B4-BE49-F238E27FC236}">
                  <a16:creationId xmlns:a16="http://schemas.microsoft.com/office/drawing/2014/main" id="{03039208-A56C-4930-AA52-CBB5D4CD4D9F}"/>
                </a:ext>
              </a:extLst>
            </p:cNvPr>
            <p:cNvSpPr/>
            <p:nvPr/>
          </p:nvSpPr>
          <p:spPr>
            <a:xfrm>
              <a:off x="7446262" y="5748102"/>
              <a:ext cx="800219" cy="338554"/>
            </a:xfrm>
            <a:prstGeom prst="rect">
              <a:avLst/>
            </a:prstGeom>
          </p:spPr>
          <p:txBody>
            <a:bodyPr wrap="none">
              <a:spAutoFit/>
            </a:bodyPr>
            <a:lstStyle/>
            <a:p>
              <a:pPr algn="ctr"/>
              <a:r>
                <a:rPr lang="en-GB" sz="1600" b="1" dirty="0">
                  <a:solidFill>
                    <a:srgbClr val="009642"/>
                  </a:solidFill>
                  <a:ea typeface="Calibri" panose="020F0502020204030204" pitchFamily="34" charset="0"/>
                  <a:cs typeface="Times New Roman" panose="02020603050405020304" pitchFamily="18" charset="0"/>
                </a:rPr>
                <a:t>yellow</a:t>
              </a:r>
              <a:endParaRPr lang="en-GB" sz="1600" b="1" dirty="0">
                <a:solidFill>
                  <a:srgbClr val="009642"/>
                </a:solidFill>
              </a:endParaRPr>
            </a:p>
          </p:txBody>
        </p:sp>
      </p:grpSp>
      <p:sp>
        <p:nvSpPr>
          <p:cNvPr id="42" name="Rectangle 41">
            <a:extLst>
              <a:ext uri="{FF2B5EF4-FFF2-40B4-BE49-F238E27FC236}">
                <a16:creationId xmlns:a16="http://schemas.microsoft.com/office/drawing/2014/main" id="{254D2CF0-345B-4E74-990A-E1265F9A3464}"/>
              </a:ext>
            </a:extLst>
          </p:cNvPr>
          <p:cNvSpPr/>
          <p:nvPr/>
        </p:nvSpPr>
        <p:spPr>
          <a:xfrm>
            <a:off x="5244649" y="4496859"/>
            <a:ext cx="612668" cy="1015663"/>
          </a:xfrm>
          <a:prstGeom prst="rect">
            <a:avLst/>
          </a:prstGeom>
        </p:spPr>
        <p:txBody>
          <a:bodyPr wrap="none">
            <a:spAutoFit/>
          </a:bodyPr>
          <a:lstStyle/>
          <a:p>
            <a:r>
              <a:rPr lang="en-GB" sz="6000" b="1" dirty="0">
                <a:solidFill>
                  <a:srgbClr val="009642"/>
                </a:solidFill>
              </a:rPr>
              <a:t>6</a:t>
            </a:r>
            <a:endParaRPr lang="en-GB" sz="6000" dirty="0">
              <a:solidFill>
                <a:srgbClr val="009642"/>
              </a:solidFill>
            </a:endParaRP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7D0765-A35C-4BFE-833B-4861FD608ED7}"/>
              </a:ext>
            </a:extLst>
          </p:cNvPr>
          <p:cNvSpPr txBox="1"/>
          <p:nvPr/>
        </p:nvSpPr>
        <p:spPr>
          <a:xfrm>
            <a:off x="755650" y="4291166"/>
            <a:ext cx="7632700" cy="1801660"/>
          </a:xfrm>
          <a:prstGeom prst="rect">
            <a:avLst/>
          </a:prstGeom>
          <a:solidFill>
            <a:schemeClr val="bg1"/>
          </a:solidFill>
          <a:ln w="28575">
            <a:solidFill>
              <a:srgbClr val="F19A93"/>
            </a:solidFill>
          </a:ln>
        </p:spPr>
        <p:txBody>
          <a:bodyPr wrap="square" lIns="108000" tIns="108000" rIns="108000" bIns="108000" rtlCol="0">
            <a:noAutofit/>
          </a:bodyPr>
          <a:lstStyle/>
          <a:p>
            <a:pPr>
              <a:lnSpc>
                <a:spcPct val="107000"/>
              </a:lnSpc>
              <a:spcAft>
                <a:spcPts val="800"/>
              </a:spcAft>
            </a:pPr>
            <a:endParaRPr lang="en-GB" dirty="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7070E74-8618-4B18-B98E-2E1729E5A232}"/>
              </a:ext>
            </a:extLst>
          </p:cNvPr>
          <p:cNvSpPr txBox="1"/>
          <p:nvPr/>
        </p:nvSpPr>
        <p:spPr>
          <a:xfrm>
            <a:off x="755650" y="1341438"/>
            <a:ext cx="7632700" cy="2316479"/>
          </a:xfrm>
          <a:prstGeom prst="rect">
            <a:avLst/>
          </a:prstGeom>
          <a:solidFill>
            <a:schemeClr val="bg1"/>
          </a:solidFill>
          <a:ln w="28575">
            <a:solidFill>
              <a:srgbClr val="F19A93"/>
            </a:solidFill>
          </a:ln>
        </p:spPr>
        <p:txBody>
          <a:bodyPr wrap="square" lIns="108000" tIns="108000" rIns="108000" bIns="108000" rtlCol="0">
            <a:noAutofit/>
          </a:bodyPr>
          <a:lstStyle/>
          <a:p>
            <a:pPr algn="ctr"/>
            <a:r>
              <a:rPr lang="en-GB" dirty="0"/>
              <a:t>Here are the different flavours and toppings at the ice cream parlour.</a:t>
            </a:r>
          </a:p>
        </p:txBody>
      </p:sp>
      <p:sp>
        <p:nvSpPr>
          <p:cNvPr id="29" name="Rectangle 28">
            <a:extLst>
              <a:ext uri="{FF2B5EF4-FFF2-40B4-BE49-F238E27FC236}">
                <a16:creationId xmlns:a16="http://schemas.microsoft.com/office/drawing/2014/main" id="{FDDD315B-5DEB-46C2-BFEA-6ADF177B0D5D}"/>
              </a:ext>
            </a:extLst>
          </p:cNvPr>
          <p:cNvSpPr/>
          <p:nvPr/>
        </p:nvSpPr>
        <p:spPr>
          <a:xfrm>
            <a:off x="3688051" y="1822365"/>
            <a:ext cx="4510087" cy="1606635"/>
          </a:xfrm>
          <a:prstGeom prst="rect">
            <a:avLst/>
          </a:prstGeom>
          <a:solidFill>
            <a:srgbClr val="C0D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D2DCF79-9D42-4B26-B7AD-18EC86F3385B}"/>
              </a:ext>
            </a:extLst>
          </p:cNvPr>
          <p:cNvSpPr/>
          <p:nvPr/>
        </p:nvSpPr>
        <p:spPr>
          <a:xfrm>
            <a:off x="964473" y="1822365"/>
            <a:ext cx="2468961" cy="1606635"/>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2482877"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2035448"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How Many Ways?</a:t>
            </a:r>
          </a:p>
        </p:txBody>
      </p:sp>
      <p:cxnSp>
        <p:nvCxnSpPr>
          <p:cNvPr id="103" name="Straight Connector 102"/>
          <p:cNvCxnSpPr/>
          <p:nvPr/>
        </p:nvCxnSpPr>
        <p:spPr>
          <a:xfrm>
            <a:off x="2482877"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572138C-16DA-4911-8982-9E8C33059E11}"/>
              </a:ext>
            </a:extLst>
          </p:cNvPr>
          <p:cNvSpPr txBox="1"/>
          <p:nvPr/>
        </p:nvSpPr>
        <p:spPr>
          <a:xfrm>
            <a:off x="755650" y="3823883"/>
            <a:ext cx="7632700" cy="514473"/>
          </a:xfrm>
          <a:prstGeom prst="rect">
            <a:avLst/>
          </a:prstGeom>
          <a:noFill/>
          <a:ln w="28575">
            <a:noFill/>
          </a:ln>
        </p:spPr>
        <p:txBody>
          <a:bodyPr wrap="square" lIns="108000" tIns="108000" rIns="108000" bIns="108000" rtlCol="0">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Eddie isn’t sure which ice cream or which topping to get.</a:t>
            </a:r>
          </a:p>
        </p:txBody>
      </p:sp>
      <p:sp>
        <p:nvSpPr>
          <p:cNvPr id="16" name="TextBox 15">
            <a:extLst>
              <a:ext uri="{FF2B5EF4-FFF2-40B4-BE49-F238E27FC236}">
                <a16:creationId xmlns:a16="http://schemas.microsoft.com/office/drawing/2014/main" id="{9145F1C4-EC7E-4FFD-9641-F305447C1346}"/>
              </a:ext>
            </a:extLst>
          </p:cNvPr>
          <p:cNvSpPr txBox="1"/>
          <p:nvPr/>
        </p:nvSpPr>
        <p:spPr>
          <a:xfrm>
            <a:off x="755650" y="4291166"/>
            <a:ext cx="7632700" cy="495108"/>
          </a:xfrm>
          <a:prstGeom prst="rect">
            <a:avLst/>
          </a:prstGeom>
          <a:solidFill>
            <a:srgbClr val="F19A93"/>
          </a:solidFill>
          <a:ln w="28575">
            <a:solidFill>
              <a:srgbClr val="F19A93"/>
            </a:solidFill>
          </a:ln>
        </p:spPr>
        <p:txBody>
          <a:bodyPr wrap="square" lIns="108000" tIns="108000" rIns="108000" bIns="108000" rtlCol="0">
            <a:spAutoFit/>
          </a:bodyPr>
          <a:lstStyle/>
          <a:p>
            <a:r>
              <a:rPr lang="en-GB" b="1" dirty="0"/>
              <a:t>List all the different possible combinations that he could choose.</a:t>
            </a:r>
          </a:p>
        </p:txBody>
      </p:sp>
      <p:pic>
        <p:nvPicPr>
          <p:cNvPr id="21" name="Picture 20">
            <a:extLst>
              <a:ext uri="{FF2B5EF4-FFF2-40B4-BE49-F238E27FC236}">
                <a16:creationId xmlns:a16="http://schemas.microsoft.com/office/drawing/2014/main" id="{C3AE43CF-45C0-48B5-8273-65D87C5176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0097" y="1917619"/>
            <a:ext cx="535650" cy="912788"/>
          </a:xfrm>
          <a:prstGeom prst="rect">
            <a:avLst/>
          </a:prstGeom>
        </p:spPr>
      </p:pic>
      <p:pic>
        <p:nvPicPr>
          <p:cNvPr id="22" name="Picture 21">
            <a:extLst>
              <a:ext uri="{FF2B5EF4-FFF2-40B4-BE49-F238E27FC236}">
                <a16:creationId xmlns:a16="http://schemas.microsoft.com/office/drawing/2014/main" id="{33A96BED-44E4-4D5E-B00E-9C171F40D9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3461" y="1917619"/>
            <a:ext cx="535788" cy="912788"/>
          </a:xfrm>
          <a:prstGeom prst="rect">
            <a:avLst/>
          </a:prstGeom>
        </p:spPr>
      </p:pic>
      <p:pic>
        <p:nvPicPr>
          <p:cNvPr id="23" name="Picture 22">
            <a:extLst>
              <a:ext uri="{FF2B5EF4-FFF2-40B4-BE49-F238E27FC236}">
                <a16:creationId xmlns:a16="http://schemas.microsoft.com/office/drawing/2014/main" id="{26463D76-97F5-476B-960C-5D87657F7E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5575" y="1924203"/>
            <a:ext cx="968564" cy="867855"/>
          </a:xfrm>
          <a:prstGeom prst="rect">
            <a:avLst/>
          </a:prstGeom>
        </p:spPr>
      </p:pic>
      <p:pic>
        <p:nvPicPr>
          <p:cNvPr id="25" name="Picture 24">
            <a:extLst>
              <a:ext uri="{FF2B5EF4-FFF2-40B4-BE49-F238E27FC236}">
                <a16:creationId xmlns:a16="http://schemas.microsoft.com/office/drawing/2014/main" id="{74AA39F9-4A2E-4BBF-8A05-A47F4B6C28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7881" y="2064854"/>
            <a:ext cx="822274" cy="677244"/>
          </a:xfrm>
          <a:prstGeom prst="rect">
            <a:avLst/>
          </a:prstGeom>
        </p:spPr>
      </p:pic>
      <p:pic>
        <p:nvPicPr>
          <p:cNvPr id="27" name="Picture 26">
            <a:extLst>
              <a:ext uri="{FF2B5EF4-FFF2-40B4-BE49-F238E27FC236}">
                <a16:creationId xmlns:a16="http://schemas.microsoft.com/office/drawing/2014/main" id="{DAACA6CE-D2E6-435C-8D90-5C983F7EF4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7873" y="2000345"/>
            <a:ext cx="515496" cy="717703"/>
          </a:xfrm>
          <a:prstGeom prst="rect">
            <a:avLst/>
          </a:prstGeom>
        </p:spPr>
      </p:pic>
      <p:pic>
        <p:nvPicPr>
          <p:cNvPr id="37" name="Picture 36">
            <a:extLst>
              <a:ext uri="{FF2B5EF4-FFF2-40B4-BE49-F238E27FC236}">
                <a16:creationId xmlns:a16="http://schemas.microsoft.com/office/drawing/2014/main" id="{270157CB-183C-4E70-8942-B721FB2EE8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84954">
            <a:off x="7232392" y="2139206"/>
            <a:ext cx="799940" cy="531508"/>
          </a:xfrm>
          <a:prstGeom prst="rect">
            <a:avLst/>
          </a:prstGeom>
        </p:spPr>
      </p:pic>
      <p:pic>
        <p:nvPicPr>
          <p:cNvPr id="38" name="Picture 37">
            <a:extLst>
              <a:ext uri="{FF2B5EF4-FFF2-40B4-BE49-F238E27FC236}">
                <a16:creationId xmlns:a16="http://schemas.microsoft.com/office/drawing/2014/main" id="{2E5084A7-FE5F-4F5B-9C70-8CBE49BCA1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84954">
            <a:off x="7074160" y="2203652"/>
            <a:ext cx="799940" cy="531508"/>
          </a:xfrm>
          <a:prstGeom prst="rect">
            <a:avLst/>
          </a:prstGeom>
        </p:spPr>
      </p:pic>
      <p:sp>
        <p:nvSpPr>
          <p:cNvPr id="2" name="Rectangle 1">
            <a:extLst>
              <a:ext uri="{FF2B5EF4-FFF2-40B4-BE49-F238E27FC236}">
                <a16:creationId xmlns:a16="http://schemas.microsoft.com/office/drawing/2014/main" id="{EB9E25BC-628B-42A0-B447-93F9EAA785E0}"/>
              </a:ext>
            </a:extLst>
          </p:cNvPr>
          <p:cNvSpPr/>
          <p:nvPr/>
        </p:nvSpPr>
        <p:spPr>
          <a:xfrm>
            <a:off x="1656176" y="3065392"/>
            <a:ext cx="1085554" cy="369332"/>
          </a:xfrm>
          <a:prstGeom prst="rect">
            <a:avLst/>
          </a:prstGeom>
        </p:spPr>
        <p:txBody>
          <a:bodyPr wrap="none">
            <a:spAutoFit/>
          </a:bodyPr>
          <a:lstStyle/>
          <a:p>
            <a:pPr algn="ctr"/>
            <a:r>
              <a:rPr lang="en-GB" b="1" dirty="0">
                <a:ea typeface="Calibri" panose="020F0502020204030204" pitchFamily="34" charset="0"/>
                <a:cs typeface="Times New Roman" panose="02020603050405020304" pitchFamily="18" charset="0"/>
              </a:rPr>
              <a:t>Flavours</a:t>
            </a:r>
            <a:endParaRPr lang="en-GB" b="1" dirty="0"/>
          </a:p>
        </p:txBody>
      </p:sp>
      <p:sp>
        <p:nvSpPr>
          <p:cNvPr id="17" name="Rectangle 16">
            <a:extLst>
              <a:ext uri="{FF2B5EF4-FFF2-40B4-BE49-F238E27FC236}">
                <a16:creationId xmlns:a16="http://schemas.microsoft.com/office/drawing/2014/main" id="{4E55F73D-E9F3-4B1B-9D40-C1BF8E07A66B}"/>
              </a:ext>
            </a:extLst>
          </p:cNvPr>
          <p:cNvSpPr/>
          <p:nvPr/>
        </p:nvSpPr>
        <p:spPr>
          <a:xfrm>
            <a:off x="5378677" y="3065392"/>
            <a:ext cx="1128835" cy="369332"/>
          </a:xfrm>
          <a:prstGeom prst="rect">
            <a:avLst/>
          </a:prstGeom>
        </p:spPr>
        <p:txBody>
          <a:bodyPr wrap="none">
            <a:spAutoFit/>
          </a:bodyPr>
          <a:lstStyle/>
          <a:p>
            <a:pPr algn="ctr"/>
            <a:r>
              <a:rPr lang="en-GB" b="1" dirty="0">
                <a:ea typeface="Calibri" panose="020F0502020204030204" pitchFamily="34" charset="0"/>
                <a:cs typeface="Times New Roman" panose="02020603050405020304" pitchFamily="18" charset="0"/>
              </a:rPr>
              <a:t>Toppings</a:t>
            </a:r>
            <a:endParaRPr lang="en-GB" b="1" dirty="0"/>
          </a:p>
        </p:txBody>
      </p:sp>
      <p:sp>
        <p:nvSpPr>
          <p:cNvPr id="18" name="Rectangle 17">
            <a:extLst>
              <a:ext uri="{FF2B5EF4-FFF2-40B4-BE49-F238E27FC236}">
                <a16:creationId xmlns:a16="http://schemas.microsoft.com/office/drawing/2014/main" id="{1E2845AA-52BE-4308-83B5-902BB363EFD5}"/>
              </a:ext>
            </a:extLst>
          </p:cNvPr>
          <p:cNvSpPr/>
          <p:nvPr/>
        </p:nvSpPr>
        <p:spPr>
          <a:xfrm>
            <a:off x="1127775" y="2807131"/>
            <a:ext cx="840294" cy="338554"/>
          </a:xfrm>
          <a:prstGeom prst="rect">
            <a:avLst/>
          </a:prstGeom>
        </p:spPr>
        <p:txBody>
          <a:bodyPr wrap="none">
            <a:spAutoFit/>
          </a:bodyPr>
          <a:lstStyle/>
          <a:p>
            <a:pPr algn="ctr"/>
            <a:r>
              <a:rPr lang="en-GB" sz="1600" dirty="0">
                <a:ea typeface="Calibri" panose="020F0502020204030204" pitchFamily="34" charset="0"/>
                <a:cs typeface="Times New Roman" panose="02020603050405020304" pitchFamily="18" charset="0"/>
              </a:rPr>
              <a:t>Vanilla</a:t>
            </a:r>
            <a:endParaRPr lang="en-GB" sz="1600" dirty="0"/>
          </a:p>
        </p:txBody>
      </p:sp>
      <p:sp>
        <p:nvSpPr>
          <p:cNvPr id="19" name="Rectangle 18">
            <a:extLst>
              <a:ext uri="{FF2B5EF4-FFF2-40B4-BE49-F238E27FC236}">
                <a16:creationId xmlns:a16="http://schemas.microsoft.com/office/drawing/2014/main" id="{0F69B14F-0FFF-4BCF-AEE2-F9BD87A82A1E}"/>
              </a:ext>
            </a:extLst>
          </p:cNvPr>
          <p:cNvSpPr/>
          <p:nvPr/>
        </p:nvSpPr>
        <p:spPr>
          <a:xfrm>
            <a:off x="2059267" y="2807131"/>
            <a:ext cx="1204176" cy="338554"/>
          </a:xfrm>
          <a:prstGeom prst="rect">
            <a:avLst/>
          </a:prstGeom>
        </p:spPr>
        <p:txBody>
          <a:bodyPr wrap="none">
            <a:spAutoFit/>
          </a:bodyPr>
          <a:lstStyle/>
          <a:p>
            <a:pPr algn="ctr"/>
            <a:r>
              <a:rPr lang="en-GB" sz="1600" dirty="0">
                <a:ea typeface="Calibri" panose="020F0502020204030204" pitchFamily="34" charset="0"/>
                <a:cs typeface="Times New Roman" panose="02020603050405020304" pitchFamily="18" charset="0"/>
              </a:rPr>
              <a:t>Strawberry</a:t>
            </a:r>
            <a:endParaRPr lang="en-GB" sz="1600" dirty="0"/>
          </a:p>
        </p:txBody>
      </p:sp>
      <p:sp>
        <p:nvSpPr>
          <p:cNvPr id="20" name="Rectangle 19">
            <a:extLst>
              <a:ext uri="{FF2B5EF4-FFF2-40B4-BE49-F238E27FC236}">
                <a16:creationId xmlns:a16="http://schemas.microsoft.com/office/drawing/2014/main" id="{FC709A02-4CA4-462B-A086-509D83194F4F}"/>
              </a:ext>
            </a:extLst>
          </p:cNvPr>
          <p:cNvSpPr/>
          <p:nvPr/>
        </p:nvSpPr>
        <p:spPr>
          <a:xfrm>
            <a:off x="3949710" y="2783316"/>
            <a:ext cx="798617" cy="338554"/>
          </a:xfrm>
          <a:prstGeom prst="rect">
            <a:avLst/>
          </a:prstGeom>
        </p:spPr>
        <p:txBody>
          <a:bodyPr wrap="none">
            <a:spAutoFit/>
          </a:bodyPr>
          <a:lstStyle/>
          <a:p>
            <a:pPr algn="ctr"/>
            <a:r>
              <a:rPr lang="en-GB" sz="1600" dirty="0">
                <a:ea typeface="Calibri" panose="020F0502020204030204" pitchFamily="34" charset="0"/>
                <a:cs typeface="Times New Roman" panose="02020603050405020304" pitchFamily="18" charset="0"/>
              </a:rPr>
              <a:t>Cherry</a:t>
            </a:r>
            <a:endParaRPr lang="en-GB" sz="1600" dirty="0"/>
          </a:p>
        </p:txBody>
      </p:sp>
      <p:sp>
        <p:nvSpPr>
          <p:cNvPr id="24" name="Rectangle 23">
            <a:extLst>
              <a:ext uri="{FF2B5EF4-FFF2-40B4-BE49-F238E27FC236}">
                <a16:creationId xmlns:a16="http://schemas.microsoft.com/office/drawing/2014/main" id="{1E1ED40D-B858-442F-85CB-3008752A8752}"/>
              </a:ext>
            </a:extLst>
          </p:cNvPr>
          <p:cNvSpPr/>
          <p:nvPr/>
        </p:nvSpPr>
        <p:spPr>
          <a:xfrm>
            <a:off x="4975553" y="2783316"/>
            <a:ext cx="1008609" cy="338554"/>
          </a:xfrm>
          <a:prstGeom prst="rect">
            <a:avLst/>
          </a:prstGeom>
        </p:spPr>
        <p:txBody>
          <a:bodyPr wrap="none">
            <a:spAutoFit/>
          </a:bodyPr>
          <a:lstStyle/>
          <a:p>
            <a:pPr algn="ctr"/>
            <a:r>
              <a:rPr lang="en-GB" sz="1600" dirty="0">
                <a:ea typeface="Calibri" panose="020F0502020204030204" pitchFamily="34" charset="0"/>
                <a:cs typeface="Times New Roman" panose="02020603050405020304" pitchFamily="18" charset="0"/>
              </a:rPr>
              <a:t>Sprinkles</a:t>
            </a:r>
            <a:endParaRPr lang="en-GB" sz="1600" dirty="0"/>
          </a:p>
        </p:txBody>
      </p:sp>
      <p:sp>
        <p:nvSpPr>
          <p:cNvPr id="26" name="Rectangle 25">
            <a:extLst>
              <a:ext uri="{FF2B5EF4-FFF2-40B4-BE49-F238E27FC236}">
                <a16:creationId xmlns:a16="http://schemas.microsoft.com/office/drawing/2014/main" id="{950FA8F4-E936-43BE-92C4-D7B8F8E5845C}"/>
              </a:ext>
            </a:extLst>
          </p:cNvPr>
          <p:cNvSpPr/>
          <p:nvPr/>
        </p:nvSpPr>
        <p:spPr>
          <a:xfrm>
            <a:off x="6206043" y="2783316"/>
            <a:ext cx="659156" cy="338554"/>
          </a:xfrm>
          <a:prstGeom prst="rect">
            <a:avLst/>
          </a:prstGeom>
        </p:spPr>
        <p:txBody>
          <a:bodyPr wrap="none">
            <a:spAutoFit/>
          </a:bodyPr>
          <a:lstStyle/>
          <a:p>
            <a:pPr algn="ctr"/>
            <a:r>
              <a:rPr lang="en-GB" sz="1600" dirty="0">
                <a:ea typeface="Calibri" panose="020F0502020204030204" pitchFamily="34" charset="0"/>
                <a:cs typeface="Times New Roman" panose="02020603050405020304" pitchFamily="18" charset="0"/>
              </a:rPr>
              <a:t>Flake</a:t>
            </a:r>
            <a:endParaRPr lang="en-GB" sz="1600" dirty="0"/>
          </a:p>
        </p:txBody>
      </p:sp>
      <p:sp>
        <p:nvSpPr>
          <p:cNvPr id="28" name="Rectangle 27">
            <a:extLst>
              <a:ext uri="{FF2B5EF4-FFF2-40B4-BE49-F238E27FC236}">
                <a16:creationId xmlns:a16="http://schemas.microsoft.com/office/drawing/2014/main" id="{595B940C-B1C9-49C5-A942-FD324E5C6965}"/>
              </a:ext>
            </a:extLst>
          </p:cNvPr>
          <p:cNvSpPr/>
          <p:nvPr/>
        </p:nvSpPr>
        <p:spPr>
          <a:xfrm>
            <a:off x="7241301" y="2783316"/>
            <a:ext cx="623890" cy="338554"/>
          </a:xfrm>
          <a:prstGeom prst="rect">
            <a:avLst/>
          </a:prstGeom>
        </p:spPr>
        <p:txBody>
          <a:bodyPr wrap="none">
            <a:spAutoFit/>
          </a:bodyPr>
          <a:lstStyle/>
          <a:p>
            <a:pPr algn="ctr"/>
            <a:r>
              <a:rPr lang="en-GB" sz="1600" dirty="0">
                <a:ea typeface="Calibri" panose="020F0502020204030204" pitchFamily="34" charset="0"/>
                <a:cs typeface="Times New Roman" panose="02020603050405020304" pitchFamily="18" charset="0"/>
              </a:rPr>
              <a:t>Fruit</a:t>
            </a:r>
            <a:endParaRPr lang="en-GB" sz="1600" dirty="0"/>
          </a:p>
        </p:txBody>
      </p:sp>
      <p:pic>
        <p:nvPicPr>
          <p:cNvPr id="7" name="Picture 6">
            <a:extLst>
              <a:ext uri="{FF2B5EF4-FFF2-40B4-BE49-F238E27FC236}">
                <a16:creationId xmlns:a16="http://schemas.microsoft.com/office/drawing/2014/main" id="{B15C81B5-86BC-4FCA-AE12-8343E4F0933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51746"/>
          <a:stretch/>
        </p:blipFill>
        <p:spPr>
          <a:xfrm>
            <a:off x="6280788" y="4689445"/>
            <a:ext cx="2270892" cy="2168555"/>
          </a:xfrm>
          <a:prstGeom prst="rect">
            <a:avLst/>
          </a:prstGeom>
        </p:spPr>
      </p:pic>
      <p:graphicFrame>
        <p:nvGraphicFramePr>
          <p:cNvPr id="8" name="Table 7">
            <a:extLst>
              <a:ext uri="{FF2B5EF4-FFF2-40B4-BE49-F238E27FC236}">
                <a16:creationId xmlns:a16="http://schemas.microsoft.com/office/drawing/2014/main" id="{568909EA-121A-4C29-ACC6-AC43E7DDD472}"/>
              </a:ext>
            </a:extLst>
          </p:cNvPr>
          <p:cNvGraphicFramePr>
            <a:graphicFrameLocks noGrp="1"/>
          </p:cNvGraphicFramePr>
          <p:nvPr>
            <p:extLst>
              <p:ext uri="{D42A27DB-BD31-4B8C-83A1-F6EECF244321}">
                <p14:modId xmlns:p14="http://schemas.microsoft.com/office/powerpoint/2010/main" val="1623857573"/>
              </p:ext>
            </p:extLst>
          </p:nvPr>
        </p:nvGraphicFramePr>
        <p:xfrm>
          <a:off x="825322" y="4900521"/>
          <a:ext cx="6249088" cy="1112894"/>
        </p:xfrm>
        <a:graphic>
          <a:graphicData uri="http://schemas.openxmlformats.org/drawingml/2006/table">
            <a:tbl>
              <a:tblPr firstRow="1" firstCol="1" bandRow="1">
                <a:tableStyleId>{5940675A-B579-460E-94D1-54222C63F5DA}</a:tableStyleId>
              </a:tblPr>
              <a:tblGrid>
                <a:gridCol w="1562272">
                  <a:extLst>
                    <a:ext uri="{9D8B030D-6E8A-4147-A177-3AD203B41FA5}">
                      <a16:colId xmlns:a16="http://schemas.microsoft.com/office/drawing/2014/main" val="3975205873"/>
                    </a:ext>
                  </a:extLst>
                </a:gridCol>
                <a:gridCol w="1562272">
                  <a:extLst>
                    <a:ext uri="{9D8B030D-6E8A-4147-A177-3AD203B41FA5}">
                      <a16:colId xmlns:a16="http://schemas.microsoft.com/office/drawing/2014/main" val="417116877"/>
                    </a:ext>
                  </a:extLst>
                </a:gridCol>
                <a:gridCol w="1562272">
                  <a:extLst>
                    <a:ext uri="{9D8B030D-6E8A-4147-A177-3AD203B41FA5}">
                      <a16:colId xmlns:a16="http://schemas.microsoft.com/office/drawing/2014/main" val="2905309270"/>
                    </a:ext>
                  </a:extLst>
                </a:gridCol>
                <a:gridCol w="1562272">
                  <a:extLst>
                    <a:ext uri="{9D8B030D-6E8A-4147-A177-3AD203B41FA5}">
                      <a16:colId xmlns:a16="http://schemas.microsoft.com/office/drawing/2014/main" val="244549948"/>
                    </a:ext>
                  </a:extLst>
                </a:gridCol>
              </a:tblGrid>
              <a:tr h="556447">
                <a:tc>
                  <a:txBody>
                    <a:bodyPr/>
                    <a:lstStyle/>
                    <a:p>
                      <a:pPr algn="ctr">
                        <a:lnSpc>
                          <a:spcPct val="107000"/>
                        </a:lnSpc>
                        <a:spcAft>
                          <a:spcPts val="0"/>
                        </a:spcAft>
                      </a:pPr>
                      <a:r>
                        <a:rPr lang="en-GB" sz="1400" b="1" dirty="0">
                          <a:solidFill>
                            <a:srgbClr val="009541"/>
                          </a:solidFill>
                          <a:effectLst/>
                        </a:rPr>
                        <a:t>Strawberry</a:t>
                      </a:r>
                      <a:br>
                        <a:rPr lang="en-GB" sz="1400" b="1" dirty="0">
                          <a:solidFill>
                            <a:srgbClr val="009541"/>
                          </a:solidFill>
                          <a:effectLst/>
                        </a:rPr>
                      </a:br>
                      <a:r>
                        <a:rPr lang="en-GB" sz="1400" b="1" dirty="0">
                          <a:solidFill>
                            <a:srgbClr val="009541"/>
                          </a:solidFill>
                          <a:effectLst/>
                        </a:rPr>
                        <a:t>and a cherry</a:t>
                      </a:r>
                      <a:endParaRPr lang="en-GB" sz="1400" b="1" dirty="0">
                        <a:solidFill>
                          <a:srgbClr val="00954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en-GB" sz="1400" b="1" dirty="0">
                          <a:solidFill>
                            <a:srgbClr val="009541"/>
                          </a:solidFill>
                          <a:effectLst/>
                        </a:rPr>
                        <a:t>Strawberry</a:t>
                      </a:r>
                      <a:br>
                        <a:rPr lang="en-GB" sz="1400" b="1" dirty="0">
                          <a:solidFill>
                            <a:srgbClr val="009541"/>
                          </a:solidFill>
                          <a:effectLst/>
                        </a:rPr>
                      </a:br>
                      <a:r>
                        <a:rPr lang="en-GB" sz="1400" b="1" dirty="0">
                          <a:solidFill>
                            <a:srgbClr val="009541"/>
                          </a:solidFill>
                          <a:effectLst/>
                        </a:rPr>
                        <a:t>and a flake</a:t>
                      </a:r>
                      <a:endParaRPr lang="en-GB" sz="1400" b="1" dirty="0">
                        <a:solidFill>
                          <a:srgbClr val="00954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en-GB" sz="1400" b="1" dirty="0">
                          <a:solidFill>
                            <a:srgbClr val="009541"/>
                          </a:solidFill>
                          <a:effectLst/>
                        </a:rPr>
                        <a:t>Strawberry</a:t>
                      </a:r>
                      <a:br>
                        <a:rPr lang="en-GB" sz="1400" b="1" dirty="0">
                          <a:solidFill>
                            <a:srgbClr val="009541"/>
                          </a:solidFill>
                          <a:effectLst/>
                        </a:rPr>
                      </a:br>
                      <a:r>
                        <a:rPr lang="en-GB" sz="1400" b="1" dirty="0">
                          <a:solidFill>
                            <a:srgbClr val="009541"/>
                          </a:solidFill>
                          <a:effectLst/>
                        </a:rPr>
                        <a:t>and sprinkles</a:t>
                      </a:r>
                      <a:endParaRPr lang="en-GB" sz="1400" b="1" dirty="0">
                        <a:solidFill>
                          <a:srgbClr val="00954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400" b="1" dirty="0">
                          <a:solidFill>
                            <a:srgbClr val="009541"/>
                          </a:solidFill>
                          <a:effectLst/>
                        </a:rPr>
                        <a:t>Strawberry</a:t>
                      </a:r>
                      <a:br>
                        <a:rPr lang="en-GB" sz="1400" b="1" dirty="0">
                          <a:solidFill>
                            <a:srgbClr val="009541"/>
                          </a:solidFill>
                          <a:effectLst/>
                        </a:rPr>
                      </a:br>
                      <a:r>
                        <a:rPr lang="en-GB" sz="1400" b="1" dirty="0">
                          <a:solidFill>
                            <a:srgbClr val="009541"/>
                          </a:solidFill>
                          <a:effectLst/>
                        </a:rPr>
                        <a:t>and</a:t>
                      </a:r>
                      <a:r>
                        <a:rPr lang="en-GB" sz="1400" b="1" baseline="0" dirty="0">
                          <a:solidFill>
                            <a:srgbClr val="009541"/>
                          </a:solidFill>
                          <a:effectLst/>
                        </a:rPr>
                        <a:t> fruit</a:t>
                      </a:r>
                      <a:endParaRPr lang="en-GB" sz="1400" b="1" dirty="0">
                        <a:solidFill>
                          <a:srgbClr val="00954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7221289"/>
                  </a:ext>
                </a:extLst>
              </a:tr>
              <a:tr h="556447">
                <a:tc>
                  <a:txBody>
                    <a:bodyPr/>
                    <a:lstStyle/>
                    <a:p>
                      <a:pPr algn="ctr">
                        <a:lnSpc>
                          <a:spcPct val="107000"/>
                        </a:lnSpc>
                        <a:spcAft>
                          <a:spcPts val="0"/>
                        </a:spcAft>
                      </a:pPr>
                      <a:r>
                        <a:rPr lang="en-GB" sz="1400" b="1" baseline="0" dirty="0">
                          <a:solidFill>
                            <a:srgbClr val="009541"/>
                          </a:solidFill>
                          <a:effectLst/>
                        </a:rPr>
                        <a:t>Vanilla</a:t>
                      </a:r>
                      <a:br>
                        <a:rPr lang="en-GB" sz="1400" b="1" baseline="0" dirty="0">
                          <a:solidFill>
                            <a:srgbClr val="009541"/>
                          </a:solidFill>
                          <a:effectLst/>
                        </a:rPr>
                      </a:br>
                      <a:r>
                        <a:rPr lang="en-GB" sz="1400" b="1" dirty="0">
                          <a:solidFill>
                            <a:srgbClr val="009541"/>
                          </a:solidFill>
                          <a:effectLst/>
                        </a:rPr>
                        <a:t>and a cherry</a:t>
                      </a:r>
                      <a:endParaRPr lang="en-GB" sz="1400" b="1" dirty="0">
                        <a:solidFill>
                          <a:srgbClr val="00954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en-GB" sz="1400" b="1" dirty="0">
                          <a:solidFill>
                            <a:srgbClr val="009541"/>
                          </a:solidFill>
                          <a:effectLst/>
                        </a:rPr>
                        <a:t>Vanilla</a:t>
                      </a:r>
                      <a:br>
                        <a:rPr lang="en-GB" sz="1400" b="1" baseline="0" dirty="0">
                          <a:solidFill>
                            <a:srgbClr val="009541"/>
                          </a:solidFill>
                          <a:effectLst/>
                        </a:rPr>
                      </a:br>
                      <a:r>
                        <a:rPr lang="en-GB" sz="1400" b="1" dirty="0">
                          <a:solidFill>
                            <a:srgbClr val="009541"/>
                          </a:solidFill>
                          <a:effectLst/>
                        </a:rPr>
                        <a:t>and a flake</a:t>
                      </a:r>
                      <a:endParaRPr lang="en-GB" sz="1400" b="1" dirty="0">
                        <a:solidFill>
                          <a:srgbClr val="00954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en-GB" sz="1400" b="1" dirty="0">
                          <a:solidFill>
                            <a:srgbClr val="009541"/>
                          </a:solidFill>
                          <a:effectLst/>
                        </a:rPr>
                        <a:t>Vanilla</a:t>
                      </a:r>
                      <a:r>
                        <a:rPr lang="en-GB" sz="1400" b="1" baseline="0" dirty="0">
                          <a:solidFill>
                            <a:srgbClr val="009541"/>
                          </a:solidFill>
                          <a:effectLst/>
                        </a:rPr>
                        <a:t> </a:t>
                      </a:r>
                      <a:r>
                        <a:rPr lang="en-GB" sz="1400" b="1" dirty="0">
                          <a:solidFill>
                            <a:srgbClr val="009541"/>
                          </a:solidFill>
                          <a:effectLst/>
                        </a:rPr>
                        <a:t>and</a:t>
                      </a:r>
                      <a:r>
                        <a:rPr lang="en-GB" sz="1400" b="1" baseline="0" dirty="0">
                          <a:solidFill>
                            <a:srgbClr val="009541"/>
                          </a:solidFill>
                          <a:effectLst/>
                        </a:rPr>
                        <a:t> sprinkles</a:t>
                      </a:r>
                      <a:endParaRPr lang="en-GB" sz="1400" b="1" dirty="0">
                        <a:solidFill>
                          <a:srgbClr val="00954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400" b="1" dirty="0">
                          <a:solidFill>
                            <a:srgbClr val="009541"/>
                          </a:solidFill>
                          <a:effectLst/>
                        </a:rPr>
                        <a:t>Vanilla</a:t>
                      </a:r>
                      <a:br>
                        <a:rPr lang="en-GB" sz="1400" b="1" baseline="0" dirty="0">
                          <a:solidFill>
                            <a:srgbClr val="009541"/>
                          </a:solidFill>
                          <a:effectLst/>
                        </a:rPr>
                      </a:br>
                      <a:r>
                        <a:rPr lang="en-GB" sz="1400" b="1" dirty="0">
                          <a:solidFill>
                            <a:srgbClr val="009541"/>
                          </a:solidFill>
                          <a:effectLst/>
                        </a:rPr>
                        <a:t>and fruit</a:t>
                      </a:r>
                      <a:endParaRPr lang="en-GB" sz="1400" b="1" dirty="0">
                        <a:solidFill>
                          <a:srgbClr val="00954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25154208"/>
                  </a:ext>
                </a:extLst>
              </a:tr>
            </a:tbl>
          </a:graphicData>
        </a:graphic>
      </p:graphicFrame>
      <p:sp>
        <p:nvSpPr>
          <p:cNvPr id="9" name="Rectangle 8">
            <a:extLst>
              <a:ext uri="{FF2B5EF4-FFF2-40B4-BE49-F238E27FC236}">
                <a16:creationId xmlns:a16="http://schemas.microsoft.com/office/drawing/2014/main" id="{BBC35B28-56F2-4AAA-839B-241DD34F39F9}"/>
              </a:ext>
            </a:extLst>
          </p:cNvPr>
          <p:cNvSpPr/>
          <p:nvPr/>
        </p:nvSpPr>
        <p:spPr>
          <a:xfrm>
            <a:off x="955764" y="4894395"/>
            <a:ext cx="1291047" cy="55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2D5152D-9559-4DEC-BC6C-380C6A0B6073}"/>
              </a:ext>
            </a:extLst>
          </p:cNvPr>
          <p:cNvSpPr/>
          <p:nvPr/>
        </p:nvSpPr>
        <p:spPr>
          <a:xfrm>
            <a:off x="2584267" y="4894395"/>
            <a:ext cx="1291047" cy="55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24922EDE-FA7D-4931-B8CC-D7F2435D87DF}"/>
              </a:ext>
            </a:extLst>
          </p:cNvPr>
          <p:cNvSpPr/>
          <p:nvPr/>
        </p:nvSpPr>
        <p:spPr>
          <a:xfrm>
            <a:off x="4054704" y="4894395"/>
            <a:ext cx="1291047" cy="55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B4E6EFB-DB5A-45C7-A344-E63B0D6176D3}"/>
              </a:ext>
            </a:extLst>
          </p:cNvPr>
          <p:cNvSpPr/>
          <p:nvPr/>
        </p:nvSpPr>
        <p:spPr>
          <a:xfrm>
            <a:off x="5660349" y="4894395"/>
            <a:ext cx="1291047" cy="55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AB7F7B4B-41C3-410F-B486-519BE92FFABF}"/>
              </a:ext>
            </a:extLst>
          </p:cNvPr>
          <p:cNvSpPr/>
          <p:nvPr/>
        </p:nvSpPr>
        <p:spPr>
          <a:xfrm>
            <a:off x="955764" y="5443037"/>
            <a:ext cx="1291047" cy="55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BC74C292-BE90-494C-916A-09115B1B59C9}"/>
              </a:ext>
            </a:extLst>
          </p:cNvPr>
          <p:cNvSpPr/>
          <p:nvPr/>
        </p:nvSpPr>
        <p:spPr>
          <a:xfrm>
            <a:off x="2584267" y="5443037"/>
            <a:ext cx="1291047" cy="55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6EF545CA-019B-491B-B231-18CC8751949D}"/>
              </a:ext>
            </a:extLst>
          </p:cNvPr>
          <p:cNvSpPr/>
          <p:nvPr/>
        </p:nvSpPr>
        <p:spPr>
          <a:xfrm>
            <a:off x="4054704" y="5443037"/>
            <a:ext cx="1291047" cy="55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15115CB5-5ED7-49DE-8AC7-41B91DCD203D}"/>
              </a:ext>
            </a:extLst>
          </p:cNvPr>
          <p:cNvSpPr/>
          <p:nvPr/>
        </p:nvSpPr>
        <p:spPr>
          <a:xfrm>
            <a:off x="5660349" y="5443037"/>
            <a:ext cx="1291047" cy="55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694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4"/>
                                        </p:tgtEl>
                                      </p:cBhvr>
                                    </p:animEffect>
                                    <p:set>
                                      <p:cBhvr>
                                        <p:cTn id="17" dur="1" fill="hold">
                                          <p:stCondLst>
                                            <p:cond delay="499"/>
                                          </p:stCondLst>
                                        </p:cTn>
                                        <p:tgtEl>
                                          <p:spTgt spid="3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5"/>
                                        </p:tgtEl>
                                      </p:cBhvr>
                                    </p:animEffect>
                                    <p:set>
                                      <p:cBhvr>
                                        <p:cTn id="22" dur="1" fill="hold">
                                          <p:stCondLst>
                                            <p:cond delay="499"/>
                                          </p:stCondLst>
                                        </p:cTn>
                                        <p:tgtEl>
                                          <p:spTgt spid="3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6"/>
                                        </p:tgtEl>
                                      </p:cBhvr>
                                    </p:animEffect>
                                    <p:set>
                                      <p:cBhvr>
                                        <p:cTn id="27" dur="1" fill="hold">
                                          <p:stCondLst>
                                            <p:cond delay="499"/>
                                          </p:stCondLst>
                                        </p:cTn>
                                        <p:tgtEl>
                                          <p:spTgt spid="3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9"/>
                                        </p:tgtEl>
                                      </p:cBhvr>
                                    </p:animEffect>
                                    <p:set>
                                      <p:cBhvr>
                                        <p:cTn id="32" dur="1" fill="hold">
                                          <p:stCondLst>
                                            <p:cond delay="499"/>
                                          </p:stCondLst>
                                        </p:cTn>
                                        <p:tgtEl>
                                          <p:spTgt spid="3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0"/>
                                        </p:tgtEl>
                                      </p:cBhvr>
                                    </p:animEffect>
                                    <p:set>
                                      <p:cBhvr>
                                        <p:cTn id="37" dur="1" fill="hold">
                                          <p:stCondLst>
                                            <p:cond delay="499"/>
                                          </p:stCondLst>
                                        </p:cTn>
                                        <p:tgtEl>
                                          <p:spTgt spid="4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3" grpId="0" animBg="1"/>
      <p:bldP spid="34" grpId="0" animBg="1"/>
      <p:bldP spid="35" grpId="0" animBg="1"/>
      <p:bldP spid="36" grpId="0" animBg="1"/>
      <p:bldP spid="39"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C579F1-C7AA-40C8-BCE5-C962A5BB3866}"/>
              </a:ext>
            </a:extLst>
          </p:cNvPr>
          <p:cNvSpPr txBox="1"/>
          <p:nvPr/>
        </p:nvSpPr>
        <p:spPr>
          <a:xfrm>
            <a:off x="755650" y="1341438"/>
            <a:ext cx="7632700" cy="3240087"/>
          </a:xfrm>
          <a:prstGeom prst="rect">
            <a:avLst/>
          </a:prstGeom>
          <a:solidFill>
            <a:schemeClr val="bg1"/>
          </a:solidFill>
          <a:ln w="28575">
            <a:solidFill>
              <a:srgbClr val="F19A93"/>
            </a:solidFill>
          </a:ln>
        </p:spPr>
        <p:txBody>
          <a:bodyPr wrap="square" lIns="108000" tIns="108000" rIns="108000" bIns="108000" rtlCol="0">
            <a:noAutofit/>
          </a:bodyPr>
          <a:lstStyle/>
          <a:p>
            <a:r>
              <a:rPr lang="en-GB" dirty="0"/>
              <a:t>Husnain needs to choose one hat and one scarf to put on his snowman.</a:t>
            </a:r>
          </a:p>
        </p:txBody>
      </p:sp>
      <p:sp>
        <p:nvSpPr>
          <p:cNvPr id="44" name="Rectangle 43">
            <a:extLst>
              <a:ext uri="{FF2B5EF4-FFF2-40B4-BE49-F238E27FC236}">
                <a16:creationId xmlns:a16="http://schemas.microsoft.com/office/drawing/2014/main" id="{BDBCDE49-9097-45E2-A37C-F2503450DDB6}"/>
              </a:ext>
            </a:extLst>
          </p:cNvPr>
          <p:cNvSpPr/>
          <p:nvPr/>
        </p:nvSpPr>
        <p:spPr>
          <a:xfrm>
            <a:off x="6539321" y="1822365"/>
            <a:ext cx="1747428" cy="1502466"/>
          </a:xfrm>
          <a:prstGeom prst="rect">
            <a:avLst/>
          </a:prstGeom>
          <a:solidFill>
            <a:srgbClr val="C0D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951A7E33-428C-4980-964D-778AA9951088}"/>
              </a:ext>
            </a:extLst>
          </p:cNvPr>
          <p:cNvSpPr/>
          <p:nvPr/>
        </p:nvSpPr>
        <p:spPr>
          <a:xfrm>
            <a:off x="885826" y="1822365"/>
            <a:ext cx="5495924" cy="1502466"/>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5EF79A8-257A-40C7-AA91-099CEEAC8110}"/>
              </a:ext>
            </a:extLst>
          </p:cNvPr>
          <p:cNvSpPr/>
          <p:nvPr/>
        </p:nvSpPr>
        <p:spPr>
          <a:xfrm>
            <a:off x="447429" y="670981"/>
            <a:ext cx="2035448"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How Many Ways?</a:t>
            </a: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0" name="Rectangle 9"/>
          <p:cNvSpPr/>
          <p:nvPr/>
        </p:nvSpPr>
        <p:spPr>
          <a:xfrm>
            <a:off x="2482877"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482877"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8B6537F-1BF6-4DC7-94BC-61FB4DD1815C}"/>
              </a:ext>
            </a:extLst>
          </p:cNvPr>
          <p:cNvSpPr txBox="1"/>
          <p:nvPr/>
        </p:nvSpPr>
        <p:spPr>
          <a:xfrm>
            <a:off x="755650" y="4786088"/>
            <a:ext cx="7632700" cy="794486"/>
          </a:xfrm>
          <a:prstGeom prst="rect">
            <a:avLst/>
          </a:prstGeom>
          <a:noFill/>
          <a:ln w="28575">
            <a:noFill/>
          </a:ln>
        </p:spPr>
        <p:txBody>
          <a:bodyPr wrap="square" lIns="108000" tIns="108000" rIns="108000" bIns="108000" rtlCol="0">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After Husnain has put one hat and one scarf on his snowman, Tom chooses from the hats and scarves that are left. </a:t>
            </a:r>
          </a:p>
        </p:txBody>
      </p:sp>
      <p:sp>
        <p:nvSpPr>
          <p:cNvPr id="13" name="TextBox 12">
            <a:extLst>
              <a:ext uri="{FF2B5EF4-FFF2-40B4-BE49-F238E27FC236}">
                <a16:creationId xmlns:a16="http://schemas.microsoft.com/office/drawing/2014/main" id="{4068912B-8C20-4CCD-9ACD-E84969827113}"/>
              </a:ext>
            </a:extLst>
          </p:cNvPr>
          <p:cNvSpPr txBox="1"/>
          <p:nvPr/>
        </p:nvSpPr>
        <p:spPr>
          <a:xfrm>
            <a:off x="755650" y="3533169"/>
            <a:ext cx="7632700" cy="479719"/>
          </a:xfrm>
          <a:prstGeom prst="rect">
            <a:avLst/>
          </a:prstGeom>
          <a:solidFill>
            <a:srgbClr val="F19A93"/>
          </a:solidFill>
          <a:ln w="28575">
            <a:solidFill>
              <a:srgbClr val="F19A93"/>
            </a:solidFill>
          </a:ln>
        </p:spPr>
        <p:txBody>
          <a:bodyPr wrap="square" lIns="108000" tIns="108000" rIns="108000" bIns="108000" rtlCol="0">
            <a:spAutoFit/>
          </a:bodyPr>
          <a:lstStyle/>
          <a:p>
            <a:r>
              <a:rPr lang="en-GB" sz="1700" b="1" dirty="0"/>
              <a:t>How many different combinations of hats and scarves could he choose?</a:t>
            </a:r>
          </a:p>
        </p:txBody>
      </p:sp>
      <p:sp>
        <p:nvSpPr>
          <p:cNvPr id="14" name="TextBox 13">
            <a:extLst>
              <a:ext uri="{FF2B5EF4-FFF2-40B4-BE49-F238E27FC236}">
                <a16:creationId xmlns:a16="http://schemas.microsoft.com/office/drawing/2014/main" id="{F624AADD-820E-4695-94DC-BF3DD6F38378}"/>
              </a:ext>
            </a:extLst>
          </p:cNvPr>
          <p:cNvSpPr txBox="1"/>
          <p:nvPr/>
        </p:nvSpPr>
        <p:spPr>
          <a:xfrm>
            <a:off x="755650" y="5597717"/>
            <a:ext cx="7632700" cy="495108"/>
          </a:xfrm>
          <a:prstGeom prst="rect">
            <a:avLst/>
          </a:prstGeom>
          <a:solidFill>
            <a:srgbClr val="F19A93"/>
          </a:solidFill>
          <a:ln w="28575">
            <a:solidFill>
              <a:srgbClr val="F19A93"/>
            </a:solidFill>
          </a:ln>
        </p:spPr>
        <p:txBody>
          <a:bodyPr wrap="square" lIns="108000" tIns="108000" rIns="108000" bIns="108000" rtlCol="0">
            <a:spAutoFit/>
          </a:bodyPr>
          <a:lstStyle/>
          <a:p>
            <a:r>
              <a:rPr lang="en-GB" b="1" dirty="0"/>
              <a:t>How many different combinations could Tom choose?</a:t>
            </a:r>
          </a:p>
        </p:txBody>
      </p:sp>
      <p:sp>
        <p:nvSpPr>
          <p:cNvPr id="3" name="Rectangle 2">
            <a:extLst>
              <a:ext uri="{FF2B5EF4-FFF2-40B4-BE49-F238E27FC236}">
                <a16:creationId xmlns:a16="http://schemas.microsoft.com/office/drawing/2014/main" id="{EEBE82E7-B911-4C9A-B18A-3BD42FC780AC}"/>
              </a:ext>
            </a:extLst>
          </p:cNvPr>
          <p:cNvSpPr/>
          <p:nvPr/>
        </p:nvSpPr>
        <p:spPr>
          <a:xfrm>
            <a:off x="4014651" y="4143935"/>
            <a:ext cx="4373699" cy="369332"/>
          </a:xfrm>
          <a:prstGeom prst="rect">
            <a:avLst/>
          </a:prstGeom>
        </p:spPr>
        <p:txBody>
          <a:bodyPr wrap="square">
            <a:spAutoFit/>
          </a:bodyPr>
          <a:lstStyle/>
          <a:p>
            <a:r>
              <a:rPr lang="en-GB" dirty="0">
                <a:ea typeface="Calibri" panose="020F0502020204030204" pitchFamily="34" charset="0"/>
                <a:cs typeface="Times New Roman" panose="02020603050405020304" pitchFamily="18" charset="0"/>
              </a:rPr>
              <a:t>There are </a:t>
            </a:r>
            <a:r>
              <a:rPr lang="en-GB" u="sng" dirty="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 different combinations. </a:t>
            </a:r>
            <a:endParaRPr lang="en-GB" dirty="0"/>
          </a:p>
        </p:txBody>
      </p:sp>
      <p:sp>
        <p:nvSpPr>
          <p:cNvPr id="15" name="Rectangle 14">
            <a:extLst>
              <a:ext uri="{FF2B5EF4-FFF2-40B4-BE49-F238E27FC236}">
                <a16:creationId xmlns:a16="http://schemas.microsoft.com/office/drawing/2014/main" id="{EBDE692F-C732-4ED7-8372-1FAD027944D0}"/>
              </a:ext>
            </a:extLst>
          </p:cNvPr>
          <p:cNvSpPr/>
          <p:nvPr/>
        </p:nvSpPr>
        <p:spPr>
          <a:xfrm>
            <a:off x="985519" y="4143935"/>
            <a:ext cx="2994716" cy="369332"/>
          </a:xfrm>
          <a:prstGeom prst="rect">
            <a:avLst/>
          </a:prstGeom>
        </p:spPr>
        <p:txBody>
          <a:bodyPr wrap="square">
            <a:spAutoFit/>
          </a:bodyPr>
          <a:lstStyle/>
          <a:p>
            <a:r>
              <a:rPr lang="en-GB" u="sng" dirty="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 </a:t>
            </a:r>
            <a:r>
              <a:rPr lang="en-GB" dirty="0">
                <a:ea typeface="Calibri" panose="020F0502020204030204" pitchFamily="34" charset="0"/>
                <a:cs typeface="Calibri" panose="020F0502020204030204" pitchFamily="34" charset="0"/>
              </a:rPr>
              <a:t>×</a:t>
            </a:r>
            <a:r>
              <a:rPr lang="en-GB" dirty="0">
                <a:ea typeface="Calibri" panose="020F0502020204030204" pitchFamily="34" charset="0"/>
                <a:cs typeface="Times New Roman" panose="02020603050405020304" pitchFamily="18" charset="0"/>
              </a:rPr>
              <a:t> </a:t>
            </a:r>
            <a:r>
              <a:rPr lang="en-GB" u="sng" dirty="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 = </a:t>
            </a:r>
            <a:r>
              <a:rPr lang="en-GB" u="sng" dirty="0">
                <a:ea typeface="Calibri" panose="020F0502020204030204" pitchFamily="34" charset="0"/>
                <a:cs typeface="Times New Roman" panose="02020603050405020304" pitchFamily="18" charset="0"/>
              </a:rPr>
              <a:t>        </a:t>
            </a:r>
            <a:r>
              <a:rPr lang="en-GB" dirty="0">
                <a:solidFill>
                  <a:schemeClr val="bg1"/>
                </a:solidFill>
                <a:ea typeface="Calibri" panose="020F0502020204030204" pitchFamily="34" charset="0"/>
                <a:cs typeface="Times New Roman" panose="02020603050405020304" pitchFamily="18" charset="0"/>
              </a:rPr>
              <a:t>.</a:t>
            </a:r>
            <a:endParaRPr lang="en-GB" dirty="0">
              <a:solidFill>
                <a:schemeClr val="bg1"/>
              </a:solidFill>
            </a:endParaRPr>
          </a:p>
        </p:txBody>
      </p:sp>
      <p:sp>
        <p:nvSpPr>
          <p:cNvPr id="5" name="Rectangle 4">
            <a:extLst>
              <a:ext uri="{FF2B5EF4-FFF2-40B4-BE49-F238E27FC236}">
                <a16:creationId xmlns:a16="http://schemas.microsoft.com/office/drawing/2014/main" id="{9312C282-A241-430B-BB0F-9F394A8743AF}"/>
              </a:ext>
            </a:extLst>
          </p:cNvPr>
          <p:cNvSpPr/>
          <p:nvPr/>
        </p:nvSpPr>
        <p:spPr>
          <a:xfrm>
            <a:off x="1190781" y="4053656"/>
            <a:ext cx="349775" cy="461665"/>
          </a:xfrm>
          <a:prstGeom prst="rect">
            <a:avLst/>
          </a:prstGeom>
        </p:spPr>
        <p:txBody>
          <a:bodyPr wrap="none">
            <a:spAutoFit/>
          </a:bodyPr>
          <a:lstStyle/>
          <a:p>
            <a:pPr algn="ctr"/>
            <a:r>
              <a:rPr lang="en-GB" sz="2400" b="1" dirty="0">
                <a:solidFill>
                  <a:srgbClr val="00B050"/>
                </a:solidFill>
                <a:cs typeface="Times New Roman" panose="02020603050405020304" pitchFamily="18" charset="0"/>
              </a:rPr>
              <a:t>5</a:t>
            </a:r>
            <a:endParaRPr lang="en-GB" sz="2400" dirty="0"/>
          </a:p>
        </p:txBody>
      </p:sp>
      <p:sp>
        <p:nvSpPr>
          <p:cNvPr id="17" name="Rectangle 16">
            <a:extLst>
              <a:ext uri="{FF2B5EF4-FFF2-40B4-BE49-F238E27FC236}">
                <a16:creationId xmlns:a16="http://schemas.microsoft.com/office/drawing/2014/main" id="{52499BEC-221A-4730-B50B-702A7A8C2025}"/>
              </a:ext>
            </a:extLst>
          </p:cNvPr>
          <p:cNvSpPr/>
          <p:nvPr/>
        </p:nvSpPr>
        <p:spPr>
          <a:xfrm>
            <a:off x="2026804" y="4053656"/>
            <a:ext cx="349775" cy="461665"/>
          </a:xfrm>
          <a:prstGeom prst="rect">
            <a:avLst/>
          </a:prstGeom>
        </p:spPr>
        <p:txBody>
          <a:bodyPr wrap="none">
            <a:spAutoFit/>
          </a:bodyPr>
          <a:lstStyle/>
          <a:p>
            <a:pPr algn="ctr"/>
            <a:r>
              <a:rPr lang="en-GB" sz="2400" b="1" dirty="0">
                <a:solidFill>
                  <a:srgbClr val="00B050"/>
                </a:solidFill>
                <a:cs typeface="Times New Roman" panose="02020603050405020304" pitchFamily="18" charset="0"/>
              </a:rPr>
              <a:t>2</a:t>
            </a:r>
            <a:endParaRPr lang="en-GB" sz="2400" dirty="0"/>
          </a:p>
        </p:txBody>
      </p:sp>
      <p:sp>
        <p:nvSpPr>
          <p:cNvPr id="18" name="Rectangle 17">
            <a:extLst>
              <a:ext uri="{FF2B5EF4-FFF2-40B4-BE49-F238E27FC236}">
                <a16:creationId xmlns:a16="http://schemas.microsoft.com/office/drawing/2014/main" id="{5DE8415D-E079-410D-A8BA-A453AE962C6F}"/>
              </a:ext>
            </a:extLst>
          </p:cNvPr>
          <p:cNvSpPr/>
          <p:nvPr/>
        </p:nvSpPr>
        <p:spPr>
          <a:xfrm>
            <a:off x="2792990" y="4053656"/>
            <a:ext cx="506870" cy="461665"/>
          </a:xfrm>
          <a:prstGeom prst="rect">
            <a:avLst/>
          </a:prstGeom>
        </p:spPr>
        <p:txBody>
          <a:bodyPr wrap="none">
            <a:spAutoFit/>
          </a:bodyPr>
          <a:lstStyle/>
          <a:p>
            <a:pPr algn="ctr"/>
            <a:r>
              <a:rPr lang="en-GB" sz="2400" b="1" dirty="0">
                <a:solidFill>
                  <a:srgbClr val="00B050"/>
                </a:solidFill>
                <a:cs typeface="Times New Roman" panose="02020603050405020304" pitchFamily="18" charset="0"/>
              </a:rPr>
              <a:t>10</a:t>
            </a:r>
            <a:endParaRPr lang="en-GB" sz="2400" dirty="0"/>
          </a:p>
        </p:txBody>
      </p:sp>
      <p:sp>
        <p:nvSpPr>
          <p:cNvPr id="19" name="Rectangle 18">
            <a:extLst>
              <a:ext uri="{FF2B5EF4-FFF2-40B4-BE49-F238E27FC236}">
                <a16:creationId xmlns:a16="http://schemas.microsoft.com/office/drawing/2014/main" id="{73E3CCF5-6073-4F13-9452-CD4277D0DF77}"/>
              </a:ext>
            </a:extLst>
          </p:cNvPr>
          <p:cNvSpPr/>
          <p:nvPr/>
        </p:nvSpPr>
        <p:spPr>
          <a:xfrm>
            <a:off x="5187848" y="4053656"/>
            <a:ext cx="506870" cy="461665"/>
          </a:xfrm>
          <a:prstGeom prst="rect">
            <a:avLst/>
          </a:prstGeom>
        </p:spPr>
        <p:txBody>
          <a:bodyPr wrap="none">
            <a:spAutoFit/>
          </a:bodyPr>
          <a:lstStyle/>
          <a:p>
            <a:pPr algn="ctr"/>
            <a:r>
              <a:rPr lang="en-GB" sz="2400" b="1" dirty="0">
                <a:solidFill>
                  <a:srgbClr val="00B050"/>
                </a:solidFill>
                <a:cs typeface="Times New Roman" panose="02020603050405020304" pitchFamily="18" charset="0"/>
              </a:rPr>
              <a:t>10</a:t>
            </a:r>
            <a:endParaRPr lang="en-GB" sz="2400" dirty="0"/>
          </a:p>
        </p:txBody>
      </p:sp>
      <p:sp>
        <p:nvSpPr>
          <p:cNvPr id="8" name="TextBox 7">
            <a:extLst>
              <a:ext uri="{FF2B5EF4-FFF2-40B4-BE49-F238E27FC236}">
                <a16:creationId xmlns:a16="http://schemas.microsoft.com/office/drawing/2014/main" id="{A54C0463-D82A-4E3A-ABB4-9A4F6016C340}"/>
              </a:ext>
            </a:extLst>
          </p:cNvPr>
          <p:cNvSpPr txBox="1"/>
          <p:nvPr/>
        </p:nvSpPr>
        <p:spPr>
          <a:xfrm>
            <a:off x="6548846" y="5597295"/>
            <a:ext cx="1839504" cy="495530"/>
          </a:xfrm>
          <a:prstGeom prst="rect">
            <a:avLst/>
          </a:prstGeom>
          <a:solidFill>
            <a:schemeClr val="bg1"/>
          </a:solidFill>
          <a:ln w="28575">
            <a:solidFill>
              <a:srgbClr val="F19A93"/>
            </a:solidFill>
          </a:ln>
        </p:spPr>
        <p:txBody>
          <a:bodyPr wrap="square" lIns="108000" tIns="108000" rIns="108000" bIns="108000" rtlCol="0">
            <a:noAutofit/>
          </a:bodyPr>
          <a:lstStyle/>
          <a:p>
            <a:pPr>
              <a:lnSpc>
                <a:spcPct val="107000"/>
              </a:lnSpc>
              <a:spcAft>
                <a:spcPts val="800"/>
              </a:spcAft>
            </a:pPr>
            <a:endParaRPr lang="en-GB" dirty="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4CCB3664-569E-4890-8744-24E45A952829}"/>
              </a:ext>
            </a:extLst>
          </p:cNvPr>
          <p:cNvSpPr/>
          <p:nvPr/>
        </p:nvSpPr>
        <p:spPr>
          <a:xfrm>
            <a:off x="6775940" y="5614017"/>
            <a:ext cx="1385316" cy="461665"/>
          </a:xfrm>
          <a:prstGeom prst="rect">
            <a:avLst/>
          </a:prstGeom>
        </p:spPr>
        <p:txBody>
          <a:bodyPr wrap="none">
            <a:spAutoFit/>
          </a:bodyPr>
          <a:lstStyle/>
          <a:p>
            <a:r>
              <a:rPr lang="en-GB" sz="2400" b="1" dirty="0">
                <a:solidFill>
                  <a:srgbClr val="00B050"/>
                </a:solidFill>
                <a:cs typeface="Times New Roman" panose="02020603050405020304" pitchFamily="18" charset="0"/>
              </a:rPr>
              <a:t>4 × 1 = 4</a:t>
            </a:r>
            <a:endParaRPr lang="en-GB" sz="2400" b="1" dirty="0"/>
          </a:p>
        </p:txBody>
      </p:sp>
      <p:pic>
        <p:nvPicPr>
          <p:cNvPr id="32" name="Picture 31">
            <a:extLst>
              <a:ext uri="{FF2B5EF4-FFF2-40B4-BE49-F238E27FC236}">
                <a16:creationId xmlns:a16="http://schemas.microsoft.com/office/drawing/2014/main" id="{9AE5F5B3-7F10-41B7-A57E-CA5E0A640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2531" y="2191965"/>
            <a:ext cx="694058" cy="748908"/>
          </a:xfrm>
          <a:prstGeom prst="rect">
            <a:avLst/>
          </a:prstGeom>
        </p:spPr>
      </p:pic>
      <p:pic>
        <p:nvPicPr>
          <p:cNvPr id="33" name="Picture 32">
            <a:extLst>
              <a:ext uri="{FF2B5EF4-FFF2-40B4-BE49-F238E27FC236}">
                <a16:creationId xmlns:a16="http://schemas.microsoft.com/office/drawing/2014/main" id="{FD8E5091-D449-43E9-BF67-01F01A7E9C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6190" y="2309523"/>
            <a:ext cx="988418" cy="513792"/>
          </a:xfrm>
          <a:prstGeom prst="rect">
            <a:avLst/>
          </a:prstGeom>
        </p:spPr>
      </p:pic>
      <p:pic>
        <p:nvPicPr>
          <p:cNvPr id="34" name="Picture 33">
            <a:extLst>
              <a:ext uri="{FF2B5EF4-FFF2-40B4-BE49-F238E27FC236}">
                <a16:creationId xmlns:a16="http://schemas.microsoft.com/office/drawing/2014/main" id="{4F22B825-AE34-4D49-A2B9-B7439220C1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4370" y="2151605"/>
            <a:ext cx="865754" cy="829628"/>
          </a:xfrm>
          <a:prstGeom prst="rect">
            <a:avLst/>
          </a:prstGeom>
        </p:spPr>
      </p:pic>
      <p:pic>
        <p:nvPicPr>
          <p:cNvPr id="35" name="Picture 34">
            <a:extLst>
              <a:ext uri="{FF2B5EF4-FFF2-40B4-BE49-F238E27FC236}">
                <a16:creationId xmlns:a16="http://schemas.microsoft.com/office/drawing/2014/main" id="{95E2AABC-4D23-4C55-9491-6FEB7E486A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901" y="2153209"/>
            <a:ext cx="823068" cy="826420"/>
          </a:xfrm>
          <a:prstGeom prst="rect">
            <a:avLst/>
          </a:prstGeom>
        </p:spPr>
      </p:pic>
      <p:pic>
        <p:nvPicPr>
          <p:cNvPr id="36" name="Picture 35">
            <a:extLst>
              <a:ext uri="{FF2B5EF4-FFF2-40B4-BE49-F238E27FC236}">
                <a16:creationId xmlns:a16="http://schemas.microsoft.com/office/drawing/2014/main" id="{2B8B9A4C-54A1-4927-A693-72F9D2F158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6600" y="2217281"/>
            <a:ext cx="1039658" cy="698276"/>
          </a:xfrm>
          <a:prstGeom prst="rect">
            <a:avLst/>
          </a:prstGeom>
        </p:spPr>
      </p:pic>
      <p:pic>
        <p:nvPicPr>
          <p:cNvPr id="39" name="Picture 38">
            <a:extLst>
              <a:ext uri="{FF2B5EF4-FFF2-40B4-BE49-F238E27FC236}">
                <a16:creationId xmlns:a16="http://schemas.microsoft.com/office/drawing/2014/main" id="{08975754-F5F0-479F-A6AA-D48350A328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7467" y="2019944"/>
            <a:ext cx="688032" cy="1092950"/>
          </a:xfrm>
          <a:prstGeom prst="rect">
            <a:avLst/>
          </a:prstGeom>
        </p:spPr>
      </p:pic>
      <p:pic>
        <p:nvPicPr>
          <p:cNvPr id="43" name="Picture 42">
            <a:extLst>
              <a:ext uri="{FF2B5EF4-FFF2-40B4-BE49-F238E27FC236}">
                <a16:creationId xmlns:a16="http://schemas.microsoft.com/office/drawing/2014/main" id="{6F016847-87AF-4586-B97D-352B56198D9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5886" y="2103586"/>
            <a:ext cx="402208" cy="925666"/>
          </a:xfrm>
          <a:prstGeom prst="rect">
            <a:avLst/>
          </a:prstGeom>
        </p:spPr>
      </p:pic>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8" grpId="0"/>
      <p:bldP spid="1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9DD14B-3F94-4373-9681-05FF14C0C8DF}"/>
              </a:ext>
            </a:extLst>
          </p:cNvPr>
          <p:cNvSpPr/>
          <p:nvPr/>
        </p:nvSpPr>
        <p:spPr>
          <a:xfrm>
            <a:off x="447429" y="670981"/>
            <a:ext cx="2035448"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How Many Ways?</a:t>
            </a: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2482877"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482877"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84BFA7B9-F5F4-49AB-917B-3ABE35B8676A}"/>
              </a:ext>
            </a:extLst>
          </p:cNvPr>
          <p:cNvSpPr/>
          <p:nvPr/>
        </p:nvSpPr>
        <p:spPr>
          <a:xfrm>
            <a:off x="755650" y="3999010"/>
            <a:ext cx="7632700" cy="772107"/>
          </a:xfrm>
          <a:prstGeom prst="rect">
            <a:avLst/>
          </a:prstGeom>
        </p:spPr>
        <p:txBody>
          <a:bodyPr wrap="square" lIns="108000" tIns="108000" rIns="108000" bIns="108000">
            <a:spAutoFit/>
          </a:bodyPr>
          <a:lstStyle/>
          <a:p>
            <a:pPr lvl="0" eaLnBrk="0" fontAlgn="base" hangingPunct="0">
              <a:spcBef>
                <a:spcPct val="0"/>
              </a:spcBef>
              <a:spcAft>
                <a:spcPct val="0"/>
              </a:spcAft>
            </a:pPr>
            <a:r>
              <a:rPr lang="en-GB" altLang="en-US" dirty="0">
                <a:ea typeface="Calibri" panose="020F0502020204030204" pitchFamily="34" charset="0"/>
                <a:cs typeface="Times New Roman" panose="02020603050405020304" pitchFamily="18" charset="0"/>
              </a:rPr>
              <a:t>What pattern can you see in the answers? Can you explain to your partner why this pattern exists?</a:t>
            </a:r>
            <a:endParaRPr lang="en-GB" dirty="0"/>
          </a:p>
        </p:txBody>
      </p:sp>
      <p:sp>
        <p:nvSpPr>
          <p:cNvPr id="73" name="Rectangle 72">
            <a:extLst>
              <a:ext uri="{FF2B5EF4-FFF2-40B4-BE49-F238E27FC236}">
                <a16:creationId xmlns:a16="http://schemas.microsoft.com/office/drawing/2014/main" id="{FEA4D1D6-135C-462F-88E9-0DA49AE30B76}"/>
              </a:ext>
            </a:extLst>
          </p:cNvPr>
          <p:cNvSpPr/>
          <p:nvPr/>
        </p:nvSpPr>
        <p:spPr>
          <a:xfrm>
            <a:off x="742969" y="1114506"/>
            <a:ext cx="7010382" cy="584775"/>
          </a:xfrm>
          <a:prstGeom prst="rect">
            <a:avLst/>
          </a:prstGeom>
        </p:spPr>
        <p:txBody>
          <a:bodyPr wrap="square" lIns="0" rIns="0">
            <a:spAutoFit/>
          </a:bodyPr>
          <a:lstStyle/>
          <a:p>
            <a:r>
              <a:rPr lang="en-GB" sz="1600" dirty="0"/>
              <a:t>Fill in each row of the table to show how many different types of sandwiches Gemma could make. She can only use one filling in each sandwich.</a:t>
            </a:r>
          </a:p>
        </p:txBody>
      </p:sp>
      <p:graphicFrame>
        <p:nvGraphicFramePr>
          <p:cNvPr id="29" name="Table 28">
            <a:extLst>
              <a:ext uri="{FF2B5EF4-FFF2-40B4-BE49-F238E27FC236}">
                <a16:creationId xmlns:a16="http://schemas.microsoft.com/office/drawing/2014/main" id="{849C7F2F-929A-4AAF-8162-9B9A93269D70}"/>
              </a:ext>
            </a:extLst>
          </p:cNvPr>
          <p:cNvGraphicFramePr>
            <a:graphicFrameLocks noGrp="1"/>
          </p:cNvGraphicFramePr>
          <p:nvPr>
            <p:extLst>
              <p:ext uri="{D42A27DB-BD31-4B8C-83A1-F6EECF244321}">
                <p14:modId xmlns:p14="http://schemas.microsoft.com/office/powerpoint/2010/main" val="3754644887"/>
              </p:ext>
            </p:extLst>
          </p:nvPr>
        </p:nvGraphicFramePr>
        <p:xfrm>
          <a:off x="762019" y="1815945"/>
          <a:ext cx="7626849" cy="2040416"/>
        </p:xfrm>
        <a:graphic>
          <a:graphicData uri="http://schemas.openxmlformats.org/drawingml/2006/table">
            <a:tbl>
              <a:tblPr firstRow="1" firstCol="1" bandRow="1">
                <a:tableStyleId>{5940675A-B579-460E-94D1-54222C63F5DA}</a:tableStyleId>
              </a:tblPr>
              <a:tblGrid>
                <a:gridCol w="1790681">
                  <a:extLst>
                    <a:ext uri="{9D8B030D-6E8A-4147-A177-3AD203B41FA5}">
                      <a16:colId xmlns:a16="http://schemas.microsoft.com/office/drawing/2014/main" val="4007422353"/>
                    </a:ext>
                  </a:extLst>
                </a:gridCol>
                <a:gridCol w="2343150">
                  <a:extLst>
                    <a:ext uri="{9D8B030D-6E8A-4147-A177-3AD203B41FA5}">
                      <a16:colId xmlns:a16="http://schemas.microsoft.com/office/drawing/2014/main" val="280655089"/>
                    </a:ext>
                  </a:extLst>
                </a:gridCol>
                <a:gridCol w="3493018">
                  <a:extLst>
                    <a:ext uri="{9D8B030D-6E8A-4147-A177-3AD203B41FA5}">
                      <a16:colId xmlns:a16="http://schemas.microsoft.com/office/drawing/2014/main" val="2511471479"/>
                    </a:ext>
                  </a:extLst>
                </a:gridCol>
              </a:tblGrid>
              <a:tr h="367108">
                <a:tc>
                  <a:txBody>
                    <a:bodyPr/>
                    <a:lstStyle/>
                    <a:p>
                      <a:pPr algn="ctr">
                        <a:lnSpc>
                          <a:spcPct val="107000"/>
                        </a:lnSpc>
                        <a:spcAft>
                          <a:spcPts val="0"/>
                        </a:spcAft>
                      </a:pPr>
                      <a:r>
                        <a:rPr lang="en-GB" sz="1800" dirty="0">
                          <a:solidFill>
                            <a:schemeClr val="tx1"/>
                          </a:solidFill>
                          <a:effectLst/>
                          <a:latin typeface="+mn-lt"/>
                          <a:ea typeface="Calibri" panose="020F0502020204030204" pitchFamily="34" charset="0"/>
                          <a:cs typeface="Times New Roman" panose="02020603050405020304" pitchFamily="18" charset="0"/>
                        </a:rPr>
                        <a:t>Bread</a:t>
                      </a:r>
                    </a:p>
                  </a:txBody>
                  <a:tcPr marL="68580" marR="68580" marT="0" marB="0" anchor="ctr">
                    <a:lnL w="28575" cap="flat" cmpd="sng" algn="ctr">
                      <a:solidFill>
                        <a:srgbClr val="E9506C"/>
                      </a:solidFill>
                      <a:prstDash val="solid"/>
                      <a:round/>
                      <a:headEnd type="none" w="med" len="med"/>
                      <a:tailEnd type="none" w="med" len="med"/>
                    </a:lnL>
                    <a:lnR w="12700" cap="flat" cmpd="sng" algn="ctr">
                      <a:solidFill>
                        <a:srgbClr val="E9506C"/>
                      </a:solidFill>
                      <a:prstDash val="solid"/>
                      <a:round/>
                      <a:headEnd type="none" w="med" len="med"/>
                      <a:tailEnd type="none" w="med" len="med"/>
                    </a:lnR>
                    <a:lnT w="28575" cap="flat" cmpd="sng" algn="ctr">
                      <a:solidFill>
                        <a:srgbClr val="E9506C"/>
                      </a:solidFill>
                      <a:prstDash val="solid"/>
                      <a:round/>
                      <a:headEnd type="none" w="med" len="med"/>
                      <a:tailEnd type="none" w="med" len="med"/>
                    </a:lnT>
                    <a:lnB w="28575" cap="flat" cmpd="sng" algn="ctr">
                      <a:solidFill>
                        <a:srgbClr val="E9506C"/>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chemeClr val="tx1"/>
                          </a:solidFill>
                          <a:effectLst/>
                          <a:latin typeface="+mn-lt"/>
                          <a:ea typeface="Calibri" panose="020F0502020204030204" pitchFamily="34" charset="0"/>
                          <a:cs typeface="Times New Roman" panose="02020603050405020304" pitchFamily="18" charset="0"/>
                        </a:rPr>
                        <a:t>Fillings</a:t>
                      </a:r>
                    </a:p>
                  </a:txBody>
                  <a:tcPr marL="68580" marR="68580" marT="0" marB="0" anchor="ctr">
                    <a:lnL w="12700" cap="flat" cmpd="sng" algn="ctr">
                      <a:solidFill>
                        <a:srgbClr val="E9506C"/>
                      </a:solidFill>
                      <a:prstDash val="solid"/>
                      <a:round/>
                      <a:headEnd type="none" w="med" len="med"/>
                      <a:tailEnd type="none" w="med" len="med"/>
                    </a:lnL>
                    <a:lnR w="12700" cap="flat" cmpd="sng" algn="ctr">
                      <a:solidFill>
                        <a:srgbClr val="E9506C"/>
                      </a:solidFill>
                      <a:prstDash val="solid"/>
                      <a:round/>
                      <a:headEnd type="none" w="med" len="med"/>
                      <a:tailEnd type="none" w="med" len="med"/>
                    </a:lnR>
                    <a:lnT w="28575" cap="flat" cmpd="sng" algn="ctr">
                      <a:solidFill>
                        <a:srgbClr val="E9506C"/>
                      </a:solidFill>
                      <a:prstDash val="solid"/>
                      <a:round/>
                      <a:headEnd type="none" w="med" len="med"/>
                      <a:tailEnd type="none" w="med" len="med"/>
                    </a:lnT>
                    <a:lnB w="28575" cap="flat" cmpd="sng" algn="ctr">
                      <a:solidFill>
                        <a:srgbClr val="E9506C"/>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solidFill>
                            <a:schemeClr val="tx1"/>
                          </a:solidFill>
                          <a:effectLst/>
                          <a:latin typeface="+mn-lt"/>
                          <a:ea typeface="Calibri" panose="020F0502020204030204" pitchFamily="34" charset="0"/>
                          <a:cs typeface="Times New Roman" panose="02020603050405020304" pitchFamily="18" charset="0"/>
                        </a:rPr>
                        <a:t>Number of Different Sandwiches</a:t>
                      </a:r>
                    </a:p>
                  </a:txBody>
                  <a:tcPr marL="68580" marR="68580" marT="0" marB="0" anchor="ctr">
                    <a:lnL w="12700" cap="flat" cmpd="sng" algn="ctr">
                      <a:solidFill>
                        <a:srgbClr val="E9506C"/>
                      </a:solidFill>
                      <a:prstDash val="solid"/>
                      <a:round/>
                      <a:headEnd type="none" w="med" len="med"/>
                      <a:tailEnd type="none" w="med" len="med"/>
                    </a:lnL>
                    <a:lnR w="28575" cap="flat" cmpd="sng" algn="ctr">
                      <a:solidFill>
                        <a:srgbClr val="E9506C"/>
                      </a:solidFill>
                      <a:prstDash val="solid"/>
                      <a:round/>
                      <a:headEnd type="none" w="med" len="med"/>
                      <a:tailEnd type="none" w="med" len="med"/>
                    </a:lnR>
                    <a:lnT w="28575" cap="flat" cmpd="sng" algn="ctr">
                      <a:solidFill>
                        <a:srgbClr val="E9506C"/>
                      </a:solidFill>
                      <a:prstDash val="solid"/>
                      <a:round/>
                      <a:headEnd type="none" w="med" len="med"/>
                      <a:tailEnd type="none" w="med" len="med"/>
                    </a:lnT>
                    <a:lnB w="28575" cap="flat" cmpd="sng" algn="ctr">
                      <a:solidFill>
                        <a:srgbClr val="E9506C"/>
                      </a:solidFill>
                      <a:prstDash val="solid"/>
                      <a:round/>
                      <a:headEnd type="none" w="med" len="med"/>
                      <a:tailEnd type="none" w="med" len="med"/>
                    </a:lnB>
                    <a:solidFill>
                      <a:schemeClr val="bg1"/>
                    </a:solidFill>
                  </a:tcPr>
                </a:tc>
                <a:extLst>
                  <a:ext uri="{0D108BD9-81ED-4DB2-BD59-A6C34878D82A}">
                    <a16:rowId xmlns:a16="http://schemas.microsoft.com/office/drawing/2014/main" val="702088584"/>
                  </a:ext>
                </a:extLst>
              </a:tr>
              <a:tr h="1673308">
                <a:tc>
                  <a:txBody>
                    <a:bodyPr/>
                    <a:lstStyle/>
                    <a:p>
                      <a:pPr algn="ctr">
                        <a:lnSpc>
                          <a:spcPct val="107000"/>
                        </a:lnSpc>
                        <a:spcAft>
                          <a:spcPts val="0"/>
                        </a:spcAft>
                      </a:pPr>
                      <a:endParaRPr lang="en-GB" sz="14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nchor="ctr">
                    <a:lnL w="28575" cap="flat" cmpd="sng" algn="ctr">
                      <a:solidFill>
                        <a:srgbClr val="E9506C"/>
                      </a:solidFill>
                      <a:prstDash val="solid"/>
                      <a:round/>
                      <a:headEnd type="none" w="med" len="med"/>
                      <a:tailEnd type="none" w="med" len="med"/>
                    </a:lnL>
                    <a:lnR w="12700" cap="flat" cmpd="sng" algn="ctr">
                      <a:solidFill>
                        <a:srgbClr val="E9506C"/>
                      </a:solidFill>
                      <a:prstDash val="solid"/>
                      <a:round/>
                      <a:headEnd type="none" w="med" len="med"/>
                      <a:tailEnd type="none" w="med" len="med"/>
                    </a:lnR>
                    <a:lnT w="28575" cap="flat" cmpd="sng" algn="ctr">
                      <a:solidFill>
                        <a:srgbClr val="E9506C"/>
                      </a:solidFill>
                      <a:prstDash val="solid"/>
                      <a:round/>
                      <a:headEnd type="none" w="med" len="med"/>
                      <a:tailEnd type="none" w="med" len="med"/>
                    </a:lnT>
                    <a:lnB w="28575" cap="flat" cmpd="sng" algn="ctr">
                      <a:solidFill>
                        <a:srgbClr val="E9506C"/>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14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9506C"/>
                      </a:solidFill>
                      <a:prstDash val="solid"/>
                      <a:round/>
                      <a:headEnd type="none" w="med" len="med"/>
                      <a:tailEnd type="none" w="med" len="med"/>
                    </a:lnL>
                    <a:lnR w="12700" cap="flat" cmpd="sng" algn="ctr">
                      <a:solidFill>
                        <a:srgbClr val="E9506C"/>
                      </a:solidFill>
                      <a:prstDash val="solid"/>
                      <a:round/>
                      <a:headEnd type="none" w="med" len="med"/>
                      <a:tailEnd type="none" w="med" len="med"/>
                    </a:lnR>
                    <a:lnT w="28575" cap="flat" cmpd="sng" algn="ctr">
                      <a:solidFill>
                        <a:srgbClr val="E9506C"/>
                      </a:solidFill>
                      <a:prstDash val="solid"/>
                      <a:round/>
                      <a:headEnd type="none" w="med" len="med"/>
                      <a:tailEnd type="none" w="med" len="med"/>
                    </a:lnT>
                    <a:lnB w="28575" cap="flat" cmpd="sng" algn="ctr">
                      <a:solidFill>
                        <a:srgbClr val="E9506C"/>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14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9506C"/>
                      </a:solidFill>
                      <a:prstDash val="solid"/>
                      <a:round/>
                      <a:headEnd type="none" w="med" len="med"/>
                      <a:tailEnd type="none" w="med" len="med"/>
                    </a:lnL>
                    <a:lnR w="28575" cap="flat" cmpd="sng" algn="ctr">
                      <a:solidFill>
                        <a:srgbClr val="E9506C"/>
                      </a:solidFill>
                      <a:prstDash val="solid"/>
                      <a:round/>
                      <a:headEnd type="none" w="med" len="med"/>
                      <a:tailEnd type="none" w="med" len="med"/>
                    </a:lnR>
                    <a:lnT w="28575" cap="flat" cmpd="sng" algn="ctr">
                      <a:solidFill>
                        <a:srgbClr val="E9506C"/>
                      </a:solidFill>
                      <a:prstDash val="solid"/>
                      <a:round/>
                      <a:headEnd type="none" w="med" len="med"/>
                      <a:tailEnd type="none" w="med" len="med"/>
                    </a:lnT>
                    <a:lnB w="28575" cap="flat" cmpd="sng" algn="ctr">
                      <a:solidFill>
                        <a:srgbClr val="E9506C"/>
                      </a:solidFill>
                      <a:prstDash val="solid"/>
                      <a:round/>
                      <a:headEnd type="none" w="med" len="med"/>
                      <a:tailEnd type="none" w="med" len="med"/>
                    </a:lnB>
                    <a:solidFill>
                      <a:schemeClr val="bg1"/>
                    </a:solidFill>
                  </a:tcPr>
                </a:tc>
                <a:extLst>
                  <a:ext uri="{0D108BD9-81ED-4DB2-BD59-A6C34878D82A}">
                    <a16:rowId xmlns:a16="http://schemas.microsoft.com/office/drawing/2014/main" val="1348725760"/>
                  </a:ext>
                </a:extLst>
              </a:tr>
            </a:tbl>
          </a:graphicData>
        </a:graphic>
      </p:graphicFrame>
      <p:pic>
        <p:nvPicPr>
          <p:cNvPr id="34" name="Picture 33">
            <a:extLst>
              <a:ext uri="{FF2B5EF4-FFF2-40B4-BE49-F238E27FC236}">
                <a16:creationId xmlns:a16="http://schemas.microsoft.com/office/drawing/2014/main" id="{15739950-03D3-4384-8A60-07F3AE3624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3974" y="3118834"/>
            <a:ext cx="1128635" cy="671918"/>
          </a:xfrm>
          <a:prstGeom prst="rect">
            <a:avLst/>
          </a:prstGeom>
        </p:spPr>
      </p:pic>
      <p:pic>
        <p:nvPicPr>
          <p:cNvPr id="9" name="Picture 8">
            <a:extLst>
              <a:ext uri="{FF2B5EF4-FFF2-40B4-BE49-F238E27FC236}">
                <a16:creationId xmlns:a16="http://schemas.microsoft.com/office/drawing/2014/main" id="{A2C50390-FC9F-4877-B14D-731A28B912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09081">
            <a:off x="950742" y="2263983"/>
            <a:ext cx="794692" cy="885646"/>
          </a:xfrm>
          <a:prstGeom prst="rect">
            <a:avLst/>
          </a:prstGeom>
        </p:spPr>
      </p:pic>
      <p:pic>
        <p:nvPicPr>
          <p:cNvPr id="52" name="Picture 51">
            <a:extLst>
              <a:ext uri="{FF2B5EF4-FFF2-40B4-BE49-F238E27FC236}">
                <a16:creationId xmlns:a16="http://schemas.microsoft.com/office/drawing/2014/main" id="{9B6E001C-6727-4168-B950-F2DE639932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9547" y="2838511"/>
            <a:ext cx="792356" cy="393152"/>
          </a:xfrm>
          <a:prstGeom prst="rect">
            <a:avLst/>
          </a:prstGeom>
        </p:spPr>
      </p:pic>
      <p:cxnSp>
        <p:nvCxnSpPr>
          <p:cNvPr id="11" name="Straight Connector 10">
            <a:extLst>
              <a:ext uri="{FF2B5EF4-FFF2-40B4-BE49-F238E27FC236}">
                <a16:creationId xmlns:a16="http://schemas.microsoft.com/office/drawing/2014/main" id="{F29685AC-FDC0-4BC9-94B2-F69919B1AB6A}"/>
              </a:ext>
            </a:extLst>
          </p:cNvPr>
          <p:cNvCxnSpPr>
            <a:cxnSpLocks/>
          </p:cNvCxnSpPr>
          <p:nvPr/>
        </p:nvCxnSpPr>
        <p:spPr>
          <a:xfrm>
            <a:off x="2553493" y="2742525"/>
            <a:ext cx="2339975" cy="0"/>
          </a:xfrm>
          <a:prstGeom prst="line">
            <a:avLst/>
          </a:prstGeom>
          <a:ln w="12700">
            <a:solidFill>
              <a:srgbClr val="E9506C"/>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B8AEA56-2188-40B1-9631-AE8B4E908A33}"/>
              </a:ext>
            </a:extLst>
          </p:cNvPr>
          <p:cNvCxnSpPr>
            <a:cxnSpLocks/>
          </p:cNvCxnSpPr>
          <p:nvPr/>
        </p:nvCxnSpPr>
        <p:spPr>
          <a:xfrm>
            <a:off x="2553493" y="3287831"/>
            <a:ext cx="2339975" cy="0"/>
          </a:xfrm>
          <a:prstGeom prst="line">
            <a:avLst/>
          </a:prstGeom>
          <a:ln w="12700">
            <a:solidFill>
              <a:srgbClr val="E9506C"/>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5AF1727B-872F-48BE-92BB-6E570874D8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0960" y="3221332"/>
            <a:ext cx="439320" cy="600970"/>
          </a:xfrm>
          <a:prstGeom prst="rect">
            <a:avLst/>
          </a:prstGeom>
        </p:spPr>
      </p:pic>
      <p:pic>
        <p:nvPicPr>
          <p:cNvPr id="42" name="Picture 41">
            <a:extLst>
              <a:ext uri="{FF2B5EF4-FFF2-40B4-BE49-F238E27FC236}">
                <a16:creationId xmlns:a16="http://schemas.microsoft.com/office/drawing/2014/main" id="{19AD2A85-C81E-458C-890A-8596CF66B8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6770" y="3383816"/>
            <a:ext cx="792356" cy="393152"/>
          </a:xfrm>
          <a:prstGeom prst="rect">
            <a:avLst/>
          </a:prstGeom>
        </p:spPr>
      </p:pic>
      <p:grpSp>
        <p:nvGrpSpPr>
          <p:cNvPr id="13" name="Group 12">
            <a:extLst>
              <a:ext uri="{FF2B5EF4-FFF2-40B4-BE49-F238E27FC236}">
                <a16:creationId xmlns:a16="http://schemas.microsoft.com/office/drawing/2014/main" id="{073BE074-031F-4192-AD59-3583F83EEAA8}"/>
              </a:ext>
            </a:extLst>
          </p:cNvPr>
          <p:cNvGrpSpPr/>
          <p:nvPr/>
        </p:nvGrpSpPr>
        <p:grpSpPr>
          <a:xfrm>
            <a:off x="4893468" y="2742525"/>
            <a:ext cx="3494882" cy="545306"/>
            <a:chOff x="5919263" y="2713950"/>
            <a:chExt cx="2339975" cy="545306"/>
          </a:xfrm>
        </p:grpSpPr>
        <p:cxnSp>
          <p:nvCxnSpPr>
            <p:cNvPr id="57" name="Straight Connector 56">
              <a:extLst>
                <a:ext uri="{FF2B5EF4-FFF2-40B4-BE49-F238E27FC236}">
                  <a16:creationId xmlns:a16="http://schemas.microsoft.com/office/drawing/2014/main" id="{B974B7F4-928C-478D-95A1-6D657AA4B1F2}"/>
                </a:ext>
              </a:extLst>
            </p:cNvPr>
            <p:cNvCxnSpPr>
              <a:cxnSpLocks/>
            </p:cNvCxnSpPr>
            <p:nvPr/>
          </p:nvCxnSpPr>
          <p:spPr>
            <a:xfrm>
              <a:off x="5919263" y="2713950"/>
              <a:ext cx="2339975" cy="0"/>
            </a:xfrm>
            <a:prstGeom prst="line">
              <a:avLst/>
            </a:prstGeom>
            <a:ln w="12700">
              <a:solidFill>
                <a:srgbClr val="E9506C"/>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A3D5B3B-CEC0-4932-AADE-AF0AC1B381A9}"/>
                </a:ext>
              </a:extLst>
            </p:cNvPr>
            <p:cNvCxnSpPr>
              <a:cxnSpLocks/>
            </p:cNvCxnSpPr>
            <p:nvPr/>
          </p:nvCxnSpPr>
          <p:spPr>
            <a:xfrm>
              <a:off x="5919263" y="3259256"/>
              <a:ext cx="2339975" cy="0"/>
            </a:xfrm>
            <a:prstGeom prst="line">
              <a:avLst/>
            </a:prstGeom>
            <a:ln w="12700">
              <a:solidFill>
                <a:srgbClr val="E9506C"/>
              </a:solidFill>
            </a:ln>
          </p:spPr>
          <p:style>
            <a:lnRef idx="1">
              <a:schemeClr val="accent1"/>
            </a:lnRef>
            <a:fillRef idx="0">
              <a:schemeClr val="accent1"/>
            </a:fillRef>
            <a:effectRef idx="0">
              <a:schemeClr val="accent1"/>
            </a:effectRef>
            <a:fontRef idx="minor">
              <a:schemeClr val="tx1"/>
            </a:fontRef>
          </p:style>
        </p:cxnSp>
      </p:grpSp>
      <p:sp>
        <p:nvSpPr>
          <p:cNvPr id="62" name="Rectangle 61">
            <a:extLst>
              <a:ext uri="{FF2B5EF4-FFF2-40B4-BE49-F238E27FC236}">
                <a16:creationId xmlns:a16="http://schemas.microsoft.com/office/drawing/2014/main" id="{A973E13F-00D4-4AA6-9461-E1C2D34B595E}"/>
              </a:ext>
            </a:extLst>
          </p:cNvPr>
          <p:cNvSpPr/>
          <p:nvPr/>
        </p:nvSpPr>
        <p:spPr>
          <a:xfrm>
            <a:off x="6465123" y="2212668"/>
            <a:ext cx="375424" cy="523220"/>
          </a:xfrm>
          <a:prstGeom prst="rect">
            <a:avLst/>
          </a:prstGeom>
        </p:spPr>
        <p:txBody>
          <a:bodyPr wrap="none">
            <a:spAutoFit/>
          </a:bodyPr>
          <a:lstStyle/>
          <a:p>
            <a:pPr algn="ctr"/>
            <a:r>
              <a:rPr lang="en-GB" sz="2800" b="1" dirty="0">
                <a:solidFill>
                  <a:srgbClr val="009542"/>
                </a:solidFill>
              </a:rPr>
              <a:t>2</a:t>
            </a:r>
            <a:endParaRPr lang="en-GB" sz="2800" dirty="0">
              <a:solidFill>
                <a:srgbClr val="009542"/>
              </a:solidFill>
            </a:endParaRPr>
          </a:p>
        </p:txBody>
      </p:sp>
      <p:sp>
        <p:nvSpPr>
          <p:cNvPr id="65" name="Rectangle 64">
            <a:extLst>
              <a:ext uri="{FF2B5EF4-FFF2-40B4-BE49-F238E27FC236}">
                <a16:creationId xmlns:a16="http://schemas.microsoft.com/office/drawing/2014/main" id="{414A049A-319E-4DCA-9E98-2A55D7D99C71}"/>
              </a:ext>
            </a:extLst>
          </p:cNvPr>
          <p:cNvSpPr/>
          <p:nvPr/>
        </p:nvSpPr>
        <p:spPr>
          <a:xfrm>
            <a:off x="6492374" y="2757831"/>
            <a:ext cx="333746" cy="523220"/>
          </a:xfrm>
          <a:prstGeom prst="rect">
            <a:avLst/>
          </a:prstGeom>
        </p:spPr>
        <p:txBody>
          <a:bodyPr wrap="square">
            <a:spAutoFit/>
          </a:bodyPr>
          <a:lstStyle/>
          <a:p>
            <a:pPr algn="ctr"/>
            <a:r>
              <a:rPr lang="en-GB" sz="2800" b="1" dirty="0">
                <a:solidFill>
                  <a:srgbClr val="009542"/>
                </a:solidFill>
              </a:rPr>
              <a:t>4</a:t>
            </a:r>
            <a:endParaRPr lang="en-GB" sz="2800" dirty="0">
              <a:solidFill>
                <a:srgbClr val="009542"/>
              </a:solidFill>
            </a:endParaRPr>
          </a:p>
        </p:txBody>
      </p:sp>
      <p:sp>
        <p:nvSpPr>
          <p:cNvPr id="66" name="Rectangle 65">
            <a:extLst>
              <a:ext uri="{FF2B5EF4-FFF2-40B4-BE49-F238E27FC236}">
                <a16:creationId xmlns:a16="http://schemas.microsoft.com/office/drawing/2014/main" id="{7E9AC634-D927-4AA6-ABDE-964857B89134}"/>
              </a:ext>
            </a:extLst>
          </p:cNvPr>
          <p:cNvSpPr/>
          <p:nvPr/>
        </p:nvSpPr>
        <p:spPr>
          <a:xfrm>
            <a:off x="6471746" y="3322045"/>
            <a:ext cx="385042" cy="523220"/>
          </a:xfrm>
          <a:prstGeom prst="rect">
            <a:avLst/>
          </a:prstGeom>
        </p:spPr>
        <p:txBody>
          <a:bodyPr wrap="none">
            <a:spAutoFit/>
          </a:bodyPr>
          <a:lstStyle/>
          <a:p>
            <a:pPr algn="ctr"/>
            <a:r>
              <a:rPr lang="en-GB" sz="2800" b="1" dirty="0">
                <a:solidFill>
                  <a:srgbClr val="009542"/>
                </a:solidFill>
              </a:rPr>
              <a:t>6</a:t>
            </a:r>
            <a:endParaRPr lang="en-GB" sz="2800" dirty="0">
              <a:solidFill>
                <a:srgbClr val="009542"/>
              </a:solidFill>
            </a:endParaRPr>
          </a:p>
        </p:txBody>
      </p:sp>
      <p:sp>
        <p:nvSpPr>
          <p:cNvPr id="71" name="TextBox 70">
            <a:extLst>
              <a:ext uri="{FF2B5EF4-FFF2-40B4-BE49-F238E27FC236}">
                <a16:creationId xmlns:a16="http://schemas.microsoft.com/office/drawing/2014/main" id="{8B18F8C7-ABD6-47C8-A2EB-E2828039441D}"/>
              </a:ext>
            </a:extLst>
          </p:cNvPr>
          <p:cNvSpPr txBox="1"/>
          <p:nvPr/>
        </p:nvSpPr>
        <p:spPr>
          <a:xfrm>
            <a:off x="755650" y="4858987"/>
            <a:ext cx="5793196" cy="1049106"/>
          </a:xfrm>
          <a:prstGeom prst="rect">
            <a:avLst/>
          </a:prstGeom>
          <a:solidFill>
            <a:srgbClr val="F19A93"/>
          </a:solidFill>
          <a:ln w="28575">
            <a:solidFill>
              <a:srgbClr val="F19A93"/>
            </a:solidFill>
          </a:ln>
        </p:spPr>
        <p:txBody>
          <a:bodyPr wrap="square" lIns="108000" tIns="108000" rIns="108000" bIns="108000" rtlCol="0">
            <a:spAutoFit/>
          </a:bodyPr>
          <a:lstStyle/>
          <a:p>
            <a:r>
              <a:rPr lang="en-GB" b="1" dirty="0"/>
              <a:t>Use the pattern you have spotted to work out how many different sandwiches Gemma could make with 7 different fillings and 2 different types of bread.</a:t>
            </a:r>
          </a:p>
        </p:txBody>
      </p:sp>
      <p:sp>
        <p:nvSpPr>
          <p:cNvPr id="76" name="TextBox 75">
            <a:extLst>
              <a:ext uri="{FF2B5EF4-FFF2-40B4-BE49-F238E27FC236}">
                <a16:creationId xmlns:a16="http://schemas.microsoft.com/office/drawing/2014/main" id="{ED545C24-ECA4-426F-99A3-0717612D2B31}"/>
              </a:ext>
            </a:extLst>
          </p:cNvPr>
          <p:cNvSpPr txBox="1"/>
          <p:nvPr/>
        </p:nvSpPr>
        <p:spPr>
          <a:xfrm>
            <a:off x="6548846" y="4858987"/>
            <a:ext cx="1839504" cy="1049106"/>
          </a:xfrm>
          <a:prstGeom prst="rect">
            <a:avLst/>
          </a:prstGeom>
          <a:solidFill>
            <a:schemeClr val="bg1"/>
          </a:solidFill>
          <a:ln w="28575">
            <a:solidFill>
              <a:srgbClr val="F19A93"/>
            </a:solidFill>
          </a:ln>
        </p:spPr>
        <p:txBody>
          <a:bodyPr wrap="square" lIns="108000" tIns="108000" rIns="108000" bIns="108000" rtlCol="0">
            <a:noAutofit/>
          </a:bodyPr>
          <a:lstStyle/>
          <a:p>
            <a:pPr>
              <a:lnSpc>
                <a:spcPct val="107000"/>
              </a:lnSpc>
              <a:spcAft>
                <a:spcPts val="800"/>
              </a:spcAft>
            </a:pPr>
            <a:endParaRPr lang="en-GB" dirty="0">
              <a:ea typeface="Calibri" panose="020F0502020204030204" pitchFamily="34" charset="0"/>
              <a:cs typeface="Times New Roman" panose="02020603050405020304" pitchFamily="18" charset="0"/>
            </a:endParaRPr>
          </a:p>
        </p:txBody>
      </p:sp>
      <p:sp>
        <p:nvSpPr>
          <p:cNvPr id="77" name="Rectangle 76">
            <a:extLst>
              <a:ext uri="{FF2B5EF4-FFF2-40B4-BE49-F238E27FC236}">
                <a16:creationId xmlns:a16="http://schemas.microsoft.com/office/drawing/2014/main" id="{40F6FD98-4271-4BE6-A8C9-EC007973DF4D}"/>
              </a:ext>
            </a:extLst>
          </p:cNvPr>
          <p:cNvSpPr/>
          <p:nvPr/>
        </p:nvSpPr>
        <p:spPr>
          <a:xfrm>
            <a:off x="6993148" y="4876483"/>
            <a:ext cx="950902" cy="1015663"/>
          </a:xfrm>
          <a:prstGeom prst="rect">
            <a:avLst/>
          </a:prstGeom>
        </p:spPr>
        <p:txBody>
          <a:bodyPr wrap="none">
            <a:spAutoFit/>
          </a:bodyPr>
          <a:lstStyle/>
          <a:p>
            <a:pPr algn="ctr"/>
            <a:r>
              <a:rPr lang="en-GB" sz="6000" b="1" dirty="0">
                <a:solidFill>
                  <a:srgbClr val="00B050"/>
                </a:solidFill>
                <a:cs typeface="Times New Roman" panose="02020603050405020304" pitchFamily="18" charset="0"/>
              </a:rPr>
              <a:t>14</a:t>
            </a:r>
            <a:endParaRPr lang="en-GB" sz="6000" b="1" dirty="0"/>
          </a:p>
        </p:txBody>
      </p:sp>
      <p:pic>
        <p:nvPicPr>
          <p:cNvPr id="79" name="Picture 78">
            <a:extLst>
              <a:ext uri="{FF2B5EF4-FFF2-40B4-BE49-F238E27FC236}">
                <a16:creationId xmlns:a16="http://schemas.microsoft.com/office/drawing/2014/main" id="{5164526D-8F92-434B-9054-952FAD841C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5081" y="3327319"/>
            <a:ext cx="553568" cy="469458"/>
          </a:xfrm>
          <a:prstGeom prst="rect">
            <a:avLst/>
          </a:prstGeom>
        </p:spPr>
      </p:pic>
      <p:pic>
        <p:nvPicPr>
          <p:cNvPr id="80" name="Picture 79">
            <a:extLst>
              <a:ext uri="{FF2B5EF4-FFF2-40B4-BE49-F238E27FC236}">
                <a16:creationId xmlns:a16="http://schemas.microsoft.com/office/drawing/2014/main" id="{2887EE61-6434-4457-95A2-9D71AE6DEF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5081" y="2787387"/>
            <a:ext cx="553568" cy="469458"/>
          </a:xfrm>
          <a:prstGeom prst="rect">
            <a:avLst/>
          </a:prstGeom>
        </p:spPr>
      </p:pic>
      <p:pic>
        <p:nvPicPr>
          <p:cNvPr id="81" name="Picture 80">
            <a:extLst>
              <a:ext uri="{FF2B5EF4-FFF2-40B4-BE49-F238E27FC236}">
                <a16:creationId xmlns:a16="http://schemas.microsoft.com/office/drawing/2014/main" id="{B249408F-2EEE-4D7C-B6CB-E817067268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5081" y="2221330"/>
            <a:ext cx="553568" cy="469458"/>
          </a:xfrm>
          <a:prstGeom prst="rect">
            <a:avLst/>
          </a:prstGeom>
        </p:spPr>
      </p:pic>
    </p:spTree>
    <p:extLst>
      <p:ext uri="{BB962C8B-B14F-4D97-AF65-F5344CB8AC3E}">
        <p14:creationId xmlns:p14="http://schemas.microsoft.com/office/powerpoint/2010/main" val="246259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5" grpId="0"/>
      <p:bldP spid="66" grpId="0"/>
      <p:bldP spid="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9DD14B-3F94-4373-9681-05FF14C0C8DF}"/>
              </a:ext>
            </a:extLst>
          </p:cNvPr>
          <p:cNvSpPr/>
          <p:nvPr/>
        </p:nvSpPr>
        <p:spPr>
          <a:xfrm>
            <a:off x="447429" y="670981"/>
            <a:ext cx="2035448"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How Many Ways?</a:t>
            </a: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2482877"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482877"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FEA4D1D6-135C-462F-88E9-0DA49AE30B76}"/>
              </a:ext>
            </a:extLst>
          </p:cNvPr>
          <p:cNvSpPr/>
          <p:nvPr/>
        </p:nvSpPr>
        <p:spPr>
          <a:xfrm>
            <a:off x="804753" y="1353294"/>
            <a:ext cx="2952731" cy="1200329"/>
          </a:xfrm>
          <a:prstGeom prst="rect">
            <a:avLst/>
          </a:prstGeom>
        </p:spPr>
        <p:txBody>
          <a:bodyPr wrap="square" lIns="0" rIns="0">
            <a:spAutoFit/>
          </a:bodyPr>
          <a:lstStyle/>
          <a:p>
            <a:r>
              <a:rPr lang="en-GB" dirty="0"/>
              <a:t>Alfie can make 18 different sandwiches. He can choose between bread rolls and sliced bread.</a:t>
            </a:r>
          </a:p>
        </p:txBody>
      </p:sp>
      <p:pic>
        <p:nvPicPr>
          <p:cNvPr id="7" name="Picture 6">
            <a:extLst>
              <a:ext uri="{FF2B5EF4-FFF2-40B4-BE49-F238E27FC236}">
                <a16:creationId xmlns:a16="http://schemas.microsoft.com/office/drawing/2014/main" id="{F6663757-A544-495E-B8F1-032D9BEFE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949" y="2451730"/>
            <a:ext cx="2206602" cy="1560322"/>
          </a:xfrm>
          <a:prstGeom prst="rect">
            <a:avLst/>
          </a:prstGeom>
        </p:spPr>
      </p:pic>
      <p:pic>
        <p:nvPicPr>
          <p:cNvPr id="4" name="Picture 3">
            <a:extLst>
              <a:ext uri="{FF2B5EF4-FFF2-40B4-BE49-F238E27FC236}">
                <a16:creationId xmlns:a16="http://schemas.microsoft.com/office/drawing/2014/main" id="{EF99236A-5AA2-453C-9FF9-79AEF76920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8349" y="704055"/>
            <a:ext cx="6270429" cy="5700553"/>
          </a:xfrm>
          <a:prstGeom prst="rect">
            <a:avLst/>
          </a:prstGeom>
        </p:spPr>
      </p:pic>
      <p:sp>
        <p:nvSpPr>
          <p:cNvPr id="71" name="TextBox 70">
            <a:extLst>
              <a:ext uri="{FF2B5EF4-FFF2-40B4-BE49-F238E27FC236}">
                <a16:creationId xmlns:a16="http://schemas.microsoft.com/office/drawing/2014/main" id="{8B18F8C7-ABD6-47C8-A2EB-E2828039441D}"/>
              </a:ext>
            </a:extLst>
          </p:cNvPr>
          <p:cNvSpPr txBox="1"/>
          <p:nvPr/>
        </p:nvSpPr>
        <p:spPr>
          <a:xfrm>
            <a:off x="0" y="5374279"/>
            <a:ext cx="5124450" cy="812740"/>
          </a:xfrm>
          <a:prstGeom prst="rect">
            <a:avLst/>
          </a:prstGeom>
          <a:solidFill>
            <a:srgbClr val="F19A93"/>
          </a:solidFill>
          <a:ln w="28575">
            <a:solidFill>
              <a:srgbClr val="F19A93"/>
            </a:solidFill>
          </a:ln>
        </p:spPr>
        <p:txBody>
          <a:bodyPr wrap="square" lIns="108000" tIns="108000" rIns="108000" bIns="108000" rtlCol="0">
            <a:noAutofit/>
          </a:bodyPr>
          <a:lstStyle/>
          <a:p>
            <a:endParaRPr lang="en-GB" b="1" dirty="0"/>
          </a:p>
        </p:txBody>
      </p:sp>
      <p:sp>
        <p:nvSpPr>
          <p:cNvPr id="76" name="TextBox 75">
            <a:extLst>
              <a:ext uri="{FF2B5EF4-FFF2-40B4-BE49-F238E27FC236}">
                <a16:creationId xmlns:a16="http://schemas.microsoft.com/office/drawing/2014/main" id="{ED545C24-ECA4-426F-99A3-0717612D2B31}"/>
              </a:ext>
            </a:extLst>
          </p:cNvPr>
          <p:cNvSpPr txBox="1"/>
          <p:nvPr/>
        </p:nvSpPr>
        <p:spPr>
          <a:xfrm>
            <a:off x="5124450" y="5374279"/>
            <a:ext cx="909229" cy="812740"/>
          </a:xfrm>
          <a:prstGeom prst="rect">
            <a:avLst/>
          </a:prstGeom>
          <a:solidFill>
            <a:schemeClr val="bg1"/>
          </a:solidFill>
          <a:ln w="28575">
            <a:solidFill>
              <a:srgbClr val="F19A93"/>
            </a:solidFill>
          </a:ln>
        </p:spPr>
        <p:txBody>
          <a:bodyPr wrap="square" lIns="108000" tIns="108000" rIns="108000" bIns="108000" rtlCol="0">
            <a:noAutofit/>
          </a:bodyPr>
          <a:lstStyle/>
          <a:p>
            <a:pPr>
              <a:lnSpc>
                <a:spcPct val="107000"/>
              </a:lnSpc>
              <a:spcAft>
                <a:spcPts val="800"/>
              </a:spcAft>
            </a:pPr>
            <a:endParaRPr lang="en-GB" dirty="0">
              <a:ea typeface="Calibri" panose="020F0502020204030204" pitchFamily="34" charset="0"/>
              <a:cs typeface="Times New Roman" panose="02020603050405020304" pitchFamily="18" charset="0"/>
            </a:endParaRPr>
          </a:p>
        </p:txBody>
      </p:sp>
      <p:sp>
        <p:nvSpPr>
          <p:cNvPr id="77" name="Rectangle 76">
            <a:extLst>
              <a:ext uri="{FF2B5EF4-FFF2-40B4-BE49-F238E27FC236}">
                <a16:creationId xmlns:a16="http://schemas.microsoft.com/office/drawing/2014/main" id="{40F6FD98-4271-4BE6-A8C9-EC007973DF4D}"/>
              </a:ext>
            </a:extLst>
          </p:cNvPr>
          <p:cNvSpPr/>
          <p:nvPr/>
        </p:nvSpPr>
        <p:spPr>
          <a:xfrm>
            <a:off x="5340350" y="5426705"/>
            <a:ext cx="471604" cy="707886"/>
          </a:xfrm>
          <a:prstGeom prst="rect">
            <a:avLst/>
          </a:prstGeom>
        </p:spPr>
        <p:txBody>
          <a:bodyPr wrap="square">
            <a:spAutoFit/>
          </a:bodyPr>
          <a:lstStyle/>
          <a:p>
            <a:pPr algn="ctr"/>
            <a:r>
              <a:rPr lang="en-GB" sz="4000" b="1" dirty="0">
                <a:solidFill>
                  <a:srgbClr val="00B050"/>
                </a:solidFill>
                <a:cs typeface="Times New Roman" panose="02020603050405020304" pitchFamily="18" charset="0"/>
              </a:rPr>
              <a:t>9</a:t>
            </a:r>
            <a:endParaRPr lang="en-GB" sz="4000" b="1" dirty="0"/>
          </a:p>
        </p:txBody>
      </p:sp>
      <p:sp>
        <p:nvSpPr>
          <p:cNvPr id="2" name="Rectangle 1">
            <a:extLst>
              <a:ext uri="{FF2B5EF4-FFF2-40B4-BE49-F238E27FC236}">
                <a16:creationId xmlns:a16="http://schemas.microsoft.com/office/drawing/2014/main" id="{555B65C7-B533-4085-94A7-CDFD777BE264}"/>
              </a:ext>
            </a:extLst>
          </p:cNvPr>
          <p:cNvSpPr/>
          <p:nvPr/>
        </p:nvSpPr>
        <p:spPr>
          <a:xfrm>
            <a:off x="768350" y="5457483"/>
            <a:ext cx="4572000" cy="646331"/>
          </a:xfrm>
          <a:prstGeom prst="rect">
            <a:avLst/>
          </a:prstGeom>
        </p:spPr>
        <p:txBody>
          <a:bodyPr>
            <a:spAutoFit/>
          </a:bodyPr>
          <a:lstStyle/>
          <a:p>
            <a:r>
              <a:rPr lang="en-GB" b="1" dirty="0"/>
              <a:t>How many different sandwich fillings does he have to choose from? </a:t>
            </a:r>
          </a:p>
        </p:txBody>
      </p:sp>
      <p:pic>
        <p:nvPicPr>
          <p:cNvPr id="19" name="Picture 18">
            <a:extLst>
              <a:ext uri="{FF2B5EF4-FFF2-40B4-BE49-F238E27FC236}">
                <a16:creationId xmlns:a16="http://schemas.microsoft.com/office/drawing/2014/main" id="{28F8363A-CC50-42D3-88F6-E94A6B298D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2877" y="2759930"/>
            <a:ext cx="1019040" cy="1356111"/>
          </a:xfrm>
          <a:prstGeom prst="rect">
            <a:avLst/>
          </a:prstGeom>
        </p:spPr>
      </p:pic>
      <p:pic>
        <p:nvPicPr>
          <p:cNvPr id="21" name="Picture 20">
            <a:extLst>
              <a:ext uri="{FF2B5EF4-FFF2-40B4-BE49-F238E27FC236}">
                <a16:creationId xmlns:a16="http://schemas.microsoft.com/office/drawing/2014/main" id="{8B90713E-75BD-4FAD-A80E-C6C6C01B8A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443" y="3201682"/>
            <a:ext cx="901011" cy="1200329"/>
          </a:xfrm>
          <a:prstGeom prst="rect">
            <a:avLst/>
          </a:prstGeom>
        </p:spPr>
      </p:pic>
      <p:pic>
        <p:nvPicPr>
          <p:cNvPr id="23" name="Picture 22">
            <a:extLst>
              <a:ext uri="{FF2B5EF4-FFF2-40B4-BE49-F238E27FC236}">
                <a16:creationId xmlns:a16="http://schemas.microsoft.com/office/drawing/2014/main" id="{B10032B2-9D1E-4A4D-BE8D-01A78B46CF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5939" y="3801846"/>
            <a:ext cx="1534821" cy="1171495"/>
          </a:xfrm>
          <a:prstGeom prst="rect">
            <a:avLst/>
          </a:prstGeom>
        </p:spPr>
      </p:pic>
    </p:spTree>
    <p:extLst>
      <p:ext uri="{BB962C8B-B14F-4D97-AF65-F5344CB8AC3E}">
        <p14:creationId xmlns:p14="http://schemas.microsoft.com/office/powerpoint/2010/main" val="203314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0898"/>
            <a:ext cx="2722089" cy="3850440"/>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566"/>
          <a:stretch/>
        </p:blipFill>
        <p:spPr>
          <a:xfrm rot="1560000">
            <a:off x="2537985" y="2850975"/>
            <a:ext cx="784537" cy="2244896"/>
          </a:xfrm>
          <a:prstGeom prst="rect">
            <a:avLst/>
          </a:prstGeom>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b="32850"/>
          <a:stretch/>
        </p:blipFill>
        <p:spPr>
          <a:xfrm rot="1622245">
            <a:off x="973155" y="2249899"/>
            <a:ext cx="1685347" cy="1600832"/>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5650" y="1928694"/>
            <a:ext cx="4038155" cy="4164130"/>
          </a:xfrm>
          <a:prstGeom prst="rect">
            <a:avLst/>
          </a:prstGeom>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8275" y="2030898"/>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4426" y="2030898"/>
            <a:ext cx="2722089" cy="3850440"/>
          </a:xfrm>
          <a:prstGeom prst="rect">
            <a:avLst/>
          </a:prstGeom>
          <a:effectLst>
            <a:outerShdw blurRad="63500" sx="102000" sy="102000" algn="ctr" rotWithShape="0">
              <a:prstClr val="black">
                <a:alpha val="20000"/>
              </a:prstClr>
            </a:outerShdw>
          </a:effectLst>
        </p:spPr>
      </p:pic>
      <p:sp>
        <p:nvSpPr>
          <p:cNvPr id="14" name="Rectangle 13">
            <a:extLst>
              <a:ext uri="{FF2B5EF4-FFF2-40B4-BE49-F238E27FC236}">
                <a16:creationId xmlns:a16="http://schemas.microsoft.com/office/drawing/2014/main" id="{096E85C6-5783-477F-9E15-D0E41D349398}"/>
              </a:ext>
            </a:extLst>
          </p:cNvPr>
          <p:cNvSpPr/>
          <p:nvPr/>
        </p:nvSpPr>
        <p:spPr>
          <a:xfrm>
            <a:off x="447429" y="670981"/>
            <a:ext cx="2035448"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How Many Ways?</a:t>
            </a:r>
          </a:p>
        </p:txBody>
      </p:sp>
    </p:spTree>
    <p:extLst>
      <p:ext uri="{BB962C8B-B14F-4D97-AF65-F5344CB8AC3E}">
        <p14:creationId xmlns:p14="http://schemas.microsoft.com/office/powerpoint/2010/main" val="17712724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F19A93"/>
        </a:solidFill>
        <a:ln w="28575">
          <a:solidFill>
            <a:srgbClr val="F19A93"/>
          </a:solidFill>
        </a:ln>
      </a:spPr>
      <a:bodyPr wrap="square" lIns="108000" tIns="108000" rIns="108000" bIns="108000" rtlCol="0">
        <a:spAutoFit/>
      </a:bodyPr>
      <a:lstStyle>
        <a:defPPr algn="l">
          <a:defRPr b="1" dirty="0"/>
        </a:defPPr>
      </a:lstStyle>
    </a:txDef>
  </a:objectDefaults>
  <a:extraClrSchemeLst/>
  <a:extLst>
    <a:ext uri="{05A4C25C-085E-4340-85A3-A5531E510DB2}">
      <thm15:themeFamily xmlns:thm15="http://schemas.microsoft.com/office/thememl/2012/main" name="Mastery PowerPoint Template.potx" id="{F85161A8-C811-4C2C-8C82-1FD236338727}" vid="{D0108FDD-D510-4CB9-BFB5-C4058926E7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368</TotalTime>
  <Words>493</Words>
  <Application>Microsoft Office PowerPoint</Application>
  <PresentationFormat>On-screen Show (4:3)</PresentationFormat>
  <Paragraphs>89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Tuffy-TTF</vt:lpstr>
      <vt:lpstr>Twinkl</vt:lpstr>
      <vt:lpstr>Arial</vt:lpstr>
      <vt:lpstr>Times New Roman</vt:lpstr>
      <vt:lpstr>Calibri</vt:lpstr>
      <vt:lpstr>Tuffy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Tarjinder Momi</dc:creator>
  <cp:lastModifiedBy>Tarjinder Momi</cp:lastModifiedBy>
  <cp:revision>305</cp:revision>
  <dcterms:created xsi:type="dcterms:W3CDTF">2019-12-12T16:51:24Z</dcterms:created>
  <dcterms:modified xsi:type="dcterms:W3CDTF">2019-12-19T09:39:53Z</dcterms:modified>
</cp:coreProperties>
</file>