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0" r:id="rId6"/>
    <p:sldId id="261" r:id="rId7"/>
    <p:sldId id="263" r:id="rId8"/>
    <p:sldId id="262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402" autoAdjust="0"/>
    <p:restoredTop sz="90640" autoAdjust="0"/>
  </p:normalViewPr>
  <p:slideViewPr>
    <p:cSldViewPr>
      <p:cViewPr>
        <p:scale>
          <a:sx n="76" d="100"/>
          <a:sy n="76" d="100"/>
        </p:scale>
        <p:origin x="-714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C3181-8C7B-4AB4-8622-7A07B72B55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FC95E-3FC8-4F4F-B517-F9BCE649FC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A3942-1F52-4E5A-B36A-18E6867803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BA57C-4885-466B-8385-C1B5C5DD0F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675EC-9641-4041-8D48-0AFA345E16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FC3D4-A4C8-4E9B-9319-BD7BC08375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BAEC6-5098-4D77-9018-979E4B7CD2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50570-09A8-484D-A971-69807045C0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C250B-AA5D-4092-9B8C-20BEFA0A44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8FFD7-0CA2-4699-9908-2311461596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E20CC-83CE-4A00-970A-F95F00EB65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5A47FD9-2D42-47EF-9651-DB766C99CB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imgres?q=ear+clipart&amp;um=1&amp;hl=en&amp;sa=X&amp;rlz=1T4SNYK_en-GBGB313GB313&amp;biw=1280&amp;bih=685&amp;tbm=isch&amp;tbnid=Mf_JrxWcaFaEmM:&amp;imgrefurl=http://www.clker.com/clipart-4337.html&amp;docid=Yk7JxEeN0tM_1M&amp;imgurl=http://www.clker.com/cliparts/3/0/3/8/1194986541442028018ear_-_body_part_nicu_buc_01.svg.hi.png&amp;w=360&amp;h=599&amp;ei=AOZ9T8nKA-Gj0QWwo_CrDg&amp;zoom=1&amp;iact=rc&amp;dur=8&amp;sig=117638893342511017181&amp;page=1&amp;tbnh=173&amp;tbnw=104&amp;start=0&amp;ndsp=18&amp;ved=1t:429,r:18,s:0,i:65&amp;tx=37&amp;ty=70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hyperlink" Target="http://www.google.co.uk/imgres?q=phonics+clipart&amp;hl=en&amp;sa=X&amp;qscrl=1&amp;nord=1&amp;rlz=1T4SNYK_en-GBGB313GB313&amp;biw=1280&amp;bih=685&amp;tbm=isch&amp;prmd=imvns&amp;tbnid=LGsPWBh5eYJDyM:&amp;imgrefurl=http://lyricsdog.eu/s/phonics%20clip%20art&amp;docid=E5ikorDbumG8gM&amp;imgurl=http://www.abcteach.com/free/p/pairphonicsrgblabeled.jpg&amp;w=1200&amp;h=1200&amp;ei=U-Z9T47OHOTS0QWPpdyVDg&amp;zoom=1&amp;iact=hc&amp;vpx=386&amp;vpy=346&amp;dur=128&amp;hovh=225&amp;hovw=225&amp;tx=133&amp;ty=143&amp;sig=117638893342511017181&amp;page=4&amp;tbnh=146&amp;tbnw=146&amp;start=65&amp;ndsp=24&amp;ved=1t:429,r:13,s:65,i:260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uk/imgres?q=phonics+clipart&amp;hl=en&amp;sa=X&amp;qscrl=1&amp;nord=1&amp;rlz=1T4SNYK_en-GBGB313GB313&amp;biw=1280&amp;bih=685&amp;tbm=isch&amp;prmd=imvns&amp;tbnid=cLzIFZofyWDq1M:&amp;imgrefurl=http://www.lancaster.k12.oh.us/olc/teacher.aspx?s=952&amp;docid=7gsXkM4RLaIbKM&amp;imgurl=http://www.lancaster.k12.oh.us/userfiles/book%20clip%20art.jpg&amp;w=350&amp;h=325&amp;ei=U-Z9T47OHOTS0QWPpdyVDg&amp;zoom=1&amp;iact=rc&amp;dur=208&amp;sig=117638893342511017181&amp;page=1&amp;tbnh=138&amp;tbnw=149&amp;start=0&amp;ndsp=19&amp;ved=1t:429,r:18,s:0,i:119&amp;tx=92&amp;ty=58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.uk/imgres?q=phonics+segmenting&amp;start=83&amp;hl=en&amp;qscrl=1&amp;nord=1&amp;rlz=1T4SNYK_en-GBGB313GB313&amp;biw=1280&amp;bih=685&amp;addh=36&amp;tbm=isch&amp;tbnid=4hkhmDNNH3HuvM:&amp;imgrefurl=http://www.littlemummy.com/2012/03/07/phonics-help/&amp;docid=Lh1Yvg-kLUVVQM&amp;imgurl=http://www.littlemummy.com/wp-content/uploads/2012/03/dog-phonics-flashcard.jpg&amp;w=630&amp;h=400&amp;ei=aOh9T9W9H8v58QPSi7GmDg&amp;zoom=1&amp;iact=hc&amp;vpx=625&amp;vpy=221&amp;dur=41&amp;hovh=179&amp;hovw=282&amp;tx=180&amp;ty=82&amp;sig=117638893342511017181&amp;page=5&amp;tbnh=149&amp;tbnw=253&amp;ndsp=20&amp;ved=1t:429,r:2,s:83,i:9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hyperlink" Target="http://www.google.co.uk/imgres?q=reading+clipart&amp;hl=en&amp;qscrl=1&amp;nord=1&amp;rlz=1T4SNYK_en-GBGB313GB313&amp;biw=1280&amp;bih=685&amp;tbm=isch&amp;tbnid=nwlEY6_5A5p2CM:&amp;imgrefurl=http://www.chumpysclipart.com/illustration/1674/picture_of_a_grinning_worm_with_glasses_reading_a_book&amp;docid=ra3hgKiWkQ10tM&amp;imgurl=http://www.chumpysclipart.com/images/illustrations/xsmall2/1674_picture_of_a_grinning_worm_with_glasses_reading_a_book.jpg&amp;w=345&amp;h=350&amp;ei=veh9T8HrLcSG8gP0z6CRDg&amp;zoom=1&amp;iact=rc&amp;dur=272&amp;sig=117638893342511017181&amp;page=2&amp;tbnh=145&amp;tbnw=143&amp;start=20&amp;ndsp=25&amp;ved=1t:429,r:5,s:20,i:176&amp;tx=56&amp;ty=57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.uk/imgres?q=i+love+school+clipart&amp;hl=en&amp;qscrl=1&amp;nord=1&amp;rlz=1T4SNYK_en-GBGB313GB313&amp;biw=1280&amp;bih=685&amp;tbm=isch&amp;tbnid=ApjhQEN0RFTl-M:&amp;imgrefurl=http://www.clipsahoy.com/webgraphics4/as5709.htm&amp;docid=W39Jd-1ScFCOCM&amp;imgurl=http://www.clipsahoy.com/clipart3/as5709.gif&amp;w=250&amp;h=181&amp;ei=9el9T5W_F8el8QPav8zYDQ&amp;zoom=1&amp;iact=hc&amp;vpx=461&amp;vpy=178&amp;dur=531&amp;hovh=144&amp;hovw=200&amp;tx=87&amp;ty=64&amp;sig=117638893342511017181&amp;page=1&amp;tbnh=144&amp;tbnw=200&amp;start=0&amp;ndsp=17&amp;ved=1t:429,r:1,s:0,i:67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uk/imgres?q=reading+clipart&amp;hl=en&amp;rlz=1T4SNYK_en-GBGB313GB313&amp;biw=1280&amp;bih=685&amp;tbm=isch&amp;tbnid=0hAKGHfYaBLGwM:&amp;imgrefurl=http://www.cartoon-clipart.com/cartoon_clipart_images/girl_or_child_reading_a_book_0515-1002-0104-0834.html&amp;docid=d5HcqJynHTErrM&amp;imgurl=http://www.cartoon-clipart.com/cartoon_clipart_images/girl_or_child_reading_a_book_0515-1002-0104-0834_SMU.jpg&amp;w=300&amp;h=300&amp;ei=oux9T7_uK8zq8QOgq92kDg&amp;zoom=1&amp;iact=hc&amp;vpx=471&amp;vpy=173&amp;dur=79&amp;hovh=225&amp;hovw=225&amp;tx=117&amp;ty=102&amp;sig=117638893342511017181&amp;page=1&amp;tbnh=145&amp;tbnw=113&amp;start=0&amp;ndsp=20&amp;ved=1t:429,r:2,s:0,i:122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3"/>
          <p:cNvSpPr>
            <a:spLocks noChangeArrowheads="1" noChangeShapeType="1" noTextEdit="1"/>
          </p:cNvSpPr>
          <p:nvPr/>
        </p:nvSpPr>
        <p:spPr bwMode="auto">
          <a:xfrm>
            <a:off x="1219200" y="914400"/>
            <a:ext cx="641985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Year 1 </a:t>
            </a:r>
          </a:p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Phonics</a:t>
            </a:r>
          </a:p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Screening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2053" name="AutoShape 7" descr="data:image/jpeg;base64,/9j/4AAQSkZJRgABAQAAAQABAAD/2wBDAAkGBwgHBgkIBwgKCgkLDRYPDQwMDRsUFRAWIB0iIiAdHx8kKDQsJCYxJx8fLT0tMTU3Ojo6Iys/RD84QzQ5Ojf/2wBDAQoKCg0MDRoPDxo3JR8lNzc3Nzc3Nzc3Nzc3Nzc3Nzc3Nzc3Nzc3Nzc3Nzc3Nzc3Nzc3Nzc3Nzc3Nzc3Nzc3Nzf/wAARCAC0AGwDASIAAhEBAxEB/8QAHAAAAgIDAQEAAAAAAAAAAAAAAAcGCAMEBQEC/8QAQhAAAQIEAwUFBAcHAgcAAAAAAQIDAAQFEQYSIQcxQVFhEyJxgaEUMpGxIzNCUmKCwQgVQ3KSotEWUyQ0ssLh4vD/xAAZAQADAQEBAAAAAAAAAAAAAAAAAwQCBQH/xAAmEQACAgEEAgEFAQEAAAAAAAAAAQIDEQQSITEiQRMUMjNRYXEj/9oADAMBAAIRAxEAPwB4wQQHdAB4TaOLibFVFwxKh+szqGMwJba3uOW+6kanh01iLbUtpTGEGPYZAImKw6m6UHVLAO5S/mBxiuUzMVbEtWW9MKmahPvnU2KlHyG4eggAaeJdu8+8stYcpzcs1/vTYzuHwSDYesL6pY9xXU1Xm6/Pnfo052Q+CLCOzSdllbnAldQdYkEHelZzuDyGnrEnldklHQEmZn511Q3hGVAPoTCpX1x7Y2NM5ehQvTL7y87r7q1c1LJPrGzI1qq08gyNSnJcjd2T6k/Iw5RswwyBbsZgnn25jTmdk1DcJLE3PMk7hnSpI9L+sY+prNfTWEZoO2LFtKcAmppupMDe3NIF/JSbH43hw4K2sUDEy25V9Rp1QUPqZhQyLPJC9x8DY9ITdb2V1aSCnKY81Ptj7A7jm/kdD8fKIM8y7LvKYmGlsuJNltuJKVJPUGHRnGXTFShKPaLuA3j2K87MNrUzSnWqVid9UxT1EJamlarl+FlH7SfUeG6wbLrbzSHWXEuNrSFIWk3CgdxBjRk+4IIIACI5j7FDOEcNzNTcCVPfVyzZP1jp90eG8noDEjhI7X0P4rx7S8MS7iky8oz280pCvczEXJHMJAAv9/rHjeFlnqWXhC9w3hmqY2qb1RnphwMKdzTM4sXU4riE8L+g9IcdDoVNoUqJemyyWh9pZ1Ws81K3mNqQk5enSbMnJNJal2U5UITwjPHOtulN/wAOhVUoL+hBBAogJJJsBqTCRpjmH2ZZhx+YdQ002My1rUEpSOZMRBe07DSZks9rNFANu2DF0eO+9vKIFtHxiuvTi6fIu2pjCrDKfr1D7R6ch5+EaTQqytkuppM+poC5WJZeUDxtFtenjjMySeoefEsVTKlJVaVEzTppqZZOmZtV7HkRvB6GOXizCchiWVKX0hqbSPoppI7yTyP3h0+UI/DVfncO1BM5Iq0Ng60o911PI/oeEWCo1UlazTWKhJKuy8m4B3pPEHqDCrK5VPdEZXZG1YaK61qkTtDqDkhUWi28jXT3Vp4KSeIP/wBrDT2IbQFyM0zhmsOgybxtJOrNuyWT7hPJXDkdOOkixxhhrE1IU2AlM8yCqWcPP7p6H/zFf3EOy0wptwKadaWUqG4pUDr5gxXVarI/0ltrcGXdBvHsQfZHi8Yrws2Zh0LqUnZmaBOqvurt+ID4gxOIaKPh5xDLSnXDlQgFSjyAhPYMe/fc3WMVONBK6rMkNXNyllsBKQeuh+AhuTpyyjx5IPyiDS0sxKMhmVZbZaCiQhtISkEm5NupiXUzxHb+ynTQy936MsEEEQloRB8WVSZr8/8A6Uw+4M67iozY1SwjinTeeBF+nO3Ix5tCJK6ThxwqcUcjs23vB3ZW+v4h5c4leA8OJw9RUJdSDPzNnJpZ35uCb9L28bnjD1D4475d+hLl8ktkevZs0LCdEobaPYpFsvJSAZh0Z3FG2pud1+QsI7l48ghLk28tjVFLoXmPNnrU+l6pURsNzvvuS40S8eJTwCvn4xH9ktdVTaw5RptSkMTajkSrTI8P8gW8QIccKXa3h8yE6ziCnhTYeWEvls2yOj3Vi269viOsVVWb18cie2Gx/JEbXlCk2w4dEvMN12VQQh9QbmQNwXbuq6XAseoHOGPherortClKijRTqLOJ+6saKHxEZMQUtus0Wcpzlvp2lJSSL5V/ZV5GxhVcnXPkZZFWQ4FPsUxEaDjWXZdXaUqREq4NbBRPcP8AVp4KMWkikgMxIToIzNTMu55oWk/oRFyqFUE1iiSFSatlmpdDtuWZINo6RzjNVVZadMH8BEQ6JbW1ZaY91sPUREog1X3It0v2sIUm1DGq33XqFSncrCLomnUHVw8UA8hx57t29g4yqiqPhioTrSyh1LWVpQF7LUcqT5E38oroVKUSVEkk6k8Y1pq0/Jnmpsa8UTLZVRRVcSJmHkBUvIgOqvYgr3IHxufyw84hmyikinYVbmVIyvzyi6o8SkaI8rXP5jEzhWonun/g2iG2H+hBGrUp1FOYE0/pLJUA8sa9mDpmPQEi/Ia8I2gQQCDcHcYTj2Nz6CNSrU2Wq9OfkJ1Gdl5OVXMciOoOsbcECeHwD5IBs/k53DFansOT4zMvJ9qlJhIsl0CyVcd9sunC3UXn8Y3WG3ltLdQlS2l52yRqk2IuPIkeBjJv3xuct7yZhHasCB2mSHsGMp4JSEofKX02/ELn+7ND12G1FE1s8k23nApcq66z3lXNs2YDyCgPCFVttYSmrU2YAspyXUknnlV/7Rl2ZYrTQqDMSpCTnm1Oa9UIH6R0anmCZzrFibRYLEKstOI5rSIi0STExtJNDm6PkYjcR6l+ZZpl4EO2tIUvBcwU7kPNKV4Xt8yIRXGLL16mpq9GnaebAzDKkJUR7qraHyNorZMMuS0w6w8gpcaWULTyUDYiH6V+OBOpXlksvSJcSlJkpZIsGZdtA8kgRtxilFpdlGHEG6VtpUD0IBj6eeQynMs+A4mIXyyxcI9dbQ80tp1IW2tJSpKtxB0IiB4Ura6FXnsH1Z1SktLy0+Yc+0g6pQT4butxyiWrqS79xtIHU3hZ7XpQvqkqqGwFAdg4U33alN/7odTHLcX7E2vCUl6G7BEO2bYpViGmLl51QNQlAAtX+6jgvx4H48YmMKnFweGNhJSWUEEEEZNCq24W7ajW35HvmiFvLZ+zOUm1+ET/AG2vJVVqawD3m5dSiOV1af8ASYybMsKiuUGYmbo7k2pvXohB/WOnR+NHOu/Ix9YnP0LCeaifSI/HcxOrvS6eij8o4cRah/8ARlen/GghQ7XsOezTqa5KoPZTJCJgAe65bRXmB8fGG9GpVqexVqbMSE2nMy+goOmo5EdQbEeEZqnslk1bDfHBxNnNUTU8JSKswLsun2dwXvYp0F/FNjHQn3C5MKF+6jQCFhgGfewnjOYodQUA1MOBhZOgzi/Zq8Df+4QyXTd1z+Y/OGWQ2zyumYrnuhj2j4jn4gpyatRpqSV7ziO4eShqD8QI6EejfGU8PJprKwJrZ5VDSsWyDmazby+wcHAheg9cp8osHrxitFdbMtXZ9Ce6UTK8uXS3eNrRZZCs6Er+8AfjDdUupCtM+4nsEEatVnm6ZTZqeevkl2lOEcTYXsOp3RJjPBU3jkRm06e9uxnPZVBSJfKwmx3ZRqP6iqHpsMpqZbZ5JuOt2VMvOvapsbZsoPwSD4With9pqlROVPaTU29uH21rV/kxcigUxFIokhTW/dlZdDQPPKALx14rCSOVJ5eTmYmVeZZTyQT6xxo6mI1Xn0jk2PmY5cc27mxnRpXggggghQwVO2emdhMyFZlwUrWS06tJscw1QfG2b4CJVQ55VSo8nOrILjzSVOW+9x9bxxdtE+yikSdPC0l91/tSjiEJBF+mpHrG3ghhUvhWnIWSSWysX5KJUPQxW+aotky4taR3I9G+PI5mJakKTQ5uczAOJRlbvxWdB6mFRWXgY3hZE5VCqo1+Z9ms4qYmlBvL9q6rD9IsqEhACRuSLCEDs2pv7xxjIpKQpuXJmF+Cd392WH9DdU1lRFaZcNhC42yVwS9PYozCx2swQ4+AdQ2D3QfE6/lib4grEtQaU/UJs9xsWSgb3FHckdT/AJMV4qk/N1qqPTkyS5MzK/dSL9AkDpoBHmmr3PczWosSW1dk22G4e/feM25x5vNK0sCYUdLdpf6MfG6vyxZ2IdstwmMJYVZlnkj2+YPbTah987k/lFh43PGJjFxCRSvKvUljklI9I50b1aN6o/0IHoI0Y5Vj82dOv7EER3HGJ28MUkvJyrnXrplmlHQnio9Bfz0HGJFCZxyp3EG0dulKJ7BlbbISDuTYKWrx3/ARumClLnozdNxjx2amFsPzmJ6gqs1pxa5dTmZS3NTMKHAcki1vQdGilISkJSAEgWAG4R8sMty7LbLCAhptIShIGgA4R9+Easm5sxCCighU7Rq+KlURT5VWaVlVd4jctzcT4Dd8Y72OsXJlGnaZS3bzKtHnUm3ZDkDz+XjEDw9SHq/V5enSwKS4rvrtcNoHvKPl62h9NePOQq2efBDR2OUUylJfqryClycVlauP4aePmb/AQwoxSkszJyrMrLICGWUBCE8kgWEQnapig0qmilSbhE5Np75B1aa1BPQnd8YmebrChYqr5ILtKxQa/VRLybhNOlCQ0Uq0dVxX+g6eMTLYZgFU7NN4nq7CfZGTeSaWPrHAfrPBNtOZ14a8LZPs7dxbOioVFKm6JLrso7jMqH2E9OZ8hrusvLsNS7LbMu2hpptIShCE2CQNwAG6OjGKisI58pOTyzKBaCCCPTwh1VUFVOZsb2XY/ARqRzqRWEVmZrDzd/oam8xr+GwHpaOjHKsWJs6dbzBBCVxkp/Dm0ddSLeZlxSXk/jQUhKh43v6Q6ojWPMLJxNSkpaIbnpe6pdZ3Hmg9D6G0bpmoy56Zm6DlHjtGhJ4lo05LGYaqLCUAXUHFBCk+IMQvFuO1PhyRoiyho6Lmtylfy8h13+EQielJmQm3JSdZWy+0cq21jUR0aDhmrYgcy02VUtsGynl91tPio/IaxWqoR8iR2zlwctlt2YfQ20lTjjqglKU6lRJ3Q9dnuE04bpxemUg1KZSO2Oh7MbwgfqeJj6wbgeRw2gPuETVQI+vUnRvgQgcOIvvMSuEXX7vGPRRTTt8pdmtU59il0+YnptRSywgrURx6DqTpCGkJap4+xkhgECZnne8oC6WUAanwSkc9dOcSzbJXit5igy6tEWembH7R91J8tbHmIlP7OuHEtSM5iOYQe1fUZaXJ+4LFRHiqw/LDtNXtju/YnUTzLH6G1RKTJ0OlS1MpzIalpZAQhI9SeZJuSeJMb8EEUE4QQQQAVs2V1Vyn4hqVCqBCHHnFKGY/xkkhSfMX/phrxA9teApqTn3MXUNK+zKg5OIbvmZWP4qbcNNeR13XtuYCxoxiKXErOLS3VGx3k7g8PvJ/URHqKm3vRXp7FjayYQQQRGVmvNyMnOZDNyrD5Qbp7VsKt4XEbCQEpCUgJSBYAbhBBHuWGEEYZ6aakZJ+bfOVphtTiz0AuYzRBdr9VEnhtEihX0k84ARexyJ7xPxyjzjVcd0kjM5bYtifqc7MViqvzboK35p0qypFzcnQD0EXBwtSEUHDtOpbe6VYShR5qt3j5m5ismyKkGsbQKW2pGZqXWZlzoEC4P8AVl+MWvEdU5Z7BBBAAQQQQAeKSFJKVAEHQgjfCL2k7JnpF5yuYLQ4AlXaOSLJOds78zVtfy7+XKHrHhFxABXbCm00DJJYmSUOJOX2tKeP408PEfCGTKTUvOy6ZiTfbfYX7rjSgpJ8xH1jzZZR8VlycY/4CqqGsw2m6XCN2dO4+IsfG1oR9Xw5jLZ9NF1SZiXZB/5qUUVsL8eHkoCJrNNGXK4KK9Q48PkecEJmm7VqzLoCJ+Vlp0AAZwOzUfG2nwEdhna/LkHt6K6g8MkyFfNIid6axFC1EGM1SghJUohIAuSTawhAbQsQDEGInXmSTKMDsWNdCkE3V5m58LRvYs2iVCvy6pOVa9hk16LQleZbg5FVhp0A+MRqiUeoV2otU6lyy5iZdPdSke6OJJ4Ac4pop2cvsnutU+F0OH9m2kC9XrSwD7sq2eW5Sv8Ash5RHsB4YYwjhuWpTKkrcF3Jh0C3aOG1z6ADoBEhignCCCCAAggggAIIIIACPlaErSULSFJIsUkXBgggAg2JNleEaqh1/wDd3sb5SfpJJfZ89cvu8eUIHGuG5Og1JyWk3ZhaErCQXVJJ9AIIIAJns62a0PECQ/UXZ1WU6todSlJ0492/rDww/hqjYclTL0WQZlUG2dSRdS/5lHU+ZgggA60EEEABBBBAAQQQQAf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469313" y="34036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2056" name="AutoShape 11" descr="data:image/jpeg;base64,/9j/4AAQSkZJRgABAQAAAQABAAD/2wBDAAkGBwgHBgkIBwgKCgkLDRYPDQwMDRsUFRAWIB0iIiAdHx8kKDQsJCYxJx8fLT0tMTU3Ojo6Iys/RD84QzQ5Ojf/2wBDAQoKCg0MDRoPDxo3JR8lNzc3Nzc3Nzc3Nzc3Nzc3Nzc3Nzc3Nzc3Nzc3Nzc3Nzc3Nzc3Nzc3Nzc3Nzc3Nzc3Nzf/wAARCAC0AGwDASIAAhEBAxEB/8QAHAAAAgIDAQEAAAAAAAAAAAAAAAcGCAMEBQEC/8QAQhAAAQIEAwUFBAcHAgcAAAAAAQIDAAQFEQYSIQcxQVFhEyJxgaEUMpGxIzNCUmKCwQgVQ3KSotEWUyQ0ssLh4vD/xAAZAQADAQEBAAAAAAAAAAAAAAAAAwQCBQH/xAAmEQACAgEEAgEFAQEAAAAAAAAAAQIDEQQSITEiQRMUMjNRYXEj/9oADAMBAAIRAxEAPwB4wQQHdAB4TaOLibFVFwxKh+szqGMwJba3uOW+6kanh01iLbUtpTGEGPYZAImKw6m6UHVLAO5S/mBxiuUzMVbEtWW9MKmahPvnU2KlHyG4eggAaeJdu8+8stYcpzcs1/vTYzuHwSDYesL6pY9xXU1Xm6/Pnfo052Q+CLCOzSdllbnAldQdYkEHelZzuDyGnrEnldklHQEmZn511Q3hGVAPoTCpX1x7Y2NM5ehQvTL7y87r7q1c1LJPrGzI1qq08gyNSnJcjd2T6k/Iw5RswwyBbsZgnn25jTmdk1DcJLE3PMk7hnSpI9L+sY+prNfTWEZoO2LFtKcAmppupMDe3NIF/JSbH43hw4K2sUDEy25V9Rp1QUPqZhQyLPJC9x8DY9ITdb2V1aSCnKY81Ptj7A7jm/kdD8fKIM8y7LvKYmGlsuJNltuJKVJPUGHRnGXTFShKPaLuA3j2K87MNrUzSnWqVid9UxT1EJamlarl+FlH7SfUeG6wbLrbzSHWXEuNrSFIWk3CgdxBjRk+4IIIACI5j7FDOEcNzNTcCVPfVyzZP1jp90eG8noDEjhI7X0P4rx7S8MS7iky8oz280pCvczEXJHMJAAv9/rHjeFlnqWXhC9w3hmqY2qb1RnphwMKdzTM4sXU4riE8L+g9IcdDoVNoUqJemyyWh9pZ1Ws81K3mNqQk5enSbMnJNJal2U5UITwjPHOtulN/wAOhVUoL+hBBAogJJJsBqTCRpjmH2ZZhx+YdQ002My1rUEpSOZMRBe07DSZks9rNFANu2DF0eO+9vKIFtHxiuvTi6fIu2pjCrDKfr1D7R6ch5+EaTQqytkuppM+poC5WJZeUDxtFtenjjMySeoefEsVTKlJVaVEzTppqZZOmZtV7HkRvB6GOXizCchiWVKX0hqbSPoppI7yTyP3h0+UI/DVfncO1BM5Iq0Ng60o911PI/oeEWCo1UlazTWKhJKuy8m4B3pPEHqDCrK5VPdEZXZG1YaK61qkTtDqDkhUWi28jXT3Vp4KSeIP/wBrDT2IbQFyM0zhmsOgybxtJOrNuyWT7hPJXDkdOOkixxhhrE1IU2AlM8yCqWcPP7p6H/zFf3EOy0wptwKadaWUqG4pUDr5gxXVarI/0ltrcGXdBvHsQfZHi8Yrws2Zh0LqUnZmaBOqvurt+ID4gxOIaKPh5xDLSnXDlQgFSjyAhPYMe/fc3WMVONBK6rMkNXNyllsBKQeuh+AhuTpyyjx5IPyiDS0sxKMhmVZbZaCiQhtISkEm5NupiXUzxHb+ynTQy936MsEEEQloRB8WVSZr8/8A6Uw+4M67iozY1SwjinTeeBF+nO3Ix5tCJK6ThxwqcUcjs23vB3ZW+v4h5c4leA8OJw9RUJdSDPzNnJpZ35uCb9L28bnjD1D4475d+hLl8ktkevZs0LCdEobaPYpFsvJSAZh0Z3FG2pud1+QsI7l48ghLk28tjVFLoXmPNnrU+l6pURsNzvvuS40S8eJTwCvn4xH9ktdVTaw5RptSkMTajkSrTI8P8gW8QIccKXa3h8yE6ziCnhTYeWEvls2yOj3Vi269viOsVVWb18cie2Gx/JEbXlCk2w4dEvMN12VQQh9QbmQNwXbuq6XAseoHOGPherortClKijRTqLOJ+6saKHxEZMQUtus0Wcpzlvp2lJSSL5V/ZV5GxhVcnXPkZZFWQ4FPsUxEaDjWXZdXaUqREq4NbBRPcP8AVp4KMWkikgMxIToIzNTMu55oWk/oRFyqFUE1iiSFSatlmpdDtuWZINo6RzjNVVZadMH8BEQ6JbW1ZaY91sPUREog1X3It0v2sIUm1DGq33XqFSncrCLomnUHVw8UA8hx57t29g4yqiqPhioTrSyh1LWVpQF7LUcqT5E38oroVKUSVEkk6k8Y1pq0/Jnmpsa8UTLZVRRVcSJmHkBUvIgOqvYgr3IHxufyw84hmyikinYVbmVIyvzyi6o8SkaI8rXP5jEzhWonun/g2iG2H+hBGrUp1FOYE0/pLJUA8sa9mDpmPQEi/Ia8I2gQQCDcHcYTj2Nz6CNSrU2Wq9OfkJ1Gdl5OVXMciOoOsbcECeHwD5IBs/k53DFansOT4zMvJ9qlJhIsl0CyVcd9sunC3UXn8Y3WG3ltLdQlS2l52yRqk2IuPIkeBjJv3xuct7yZhHasCB2mSHsGMp4JSEofKX02/ELn+7ND12G1FE1s8k23nApcq66z3lXNs2YDyCgPCFVttYSmrU2YAspyXUknnlV/7Rl2ZYrTQqDMSpCTnm1Oa9UIH6R0anmCZzrFibRYLEKstOI5rSIi0STExtJNDm6PkYjcR6l+ZZpl4EO2tIUvBcwU7kPNKV4Xt8yIRXGLL16mpq9GnaebAzDKkJUR7qraHyNorZMMuS0w6w8gpcaWULTyUDYiH6V+OBOpXlksvSJcSlJkpZIsGZdtA8kgRtxilFpdlGHEG6VtpUD0IBj6eeQynMs+A4mIXyyxcI9dbQ80tp1IW2tJSpKtxB0IiB4Ura6FXnsH1Z1SktLy0+Yc+0g6pQT4butxyiWrqS79xtIHU3hZ7XpQvqkqqGwFAdg4U33alN/7odTHLcX7E2vCUl6G7BEO2bYpViGmLl51QNQlAAtX+6jgvx4H48YmMKnFweGNhJSWUEEEEZNCq24W7ajW35HvmiFvLZ+zOUm1+ET/AG2vJVVqawD3m5dSiOV1af8ASYybMsKiuUGYmbo7k2pvXohB/WOnR+NHOu/Ix9YnP0LCeaifSI/HcxOrvS6eij8o4cRah/8ARlen/GghQ7XsOezTqa5KoPZTJCJgAe65bRXmB8fGG9GpVqexVqbMSE2nMy+goOmo5EdQbEeEZqnslk1bDfHBxNnNUTU8JSKswLsun2dwXvYp0F/FNjHQn3C5MKF+6jQCFhgGfewnjOYodQUA1MOBhZOgzi/Zq8Df+4QyXTd1z+Y/OGWQ2zyumYrnuhj2j4jn4gpyatRpqSV7ziO4eShqD8QI6EejfGU8PJprKwJrZ5VDSsWyDmazby+wcHAheg9cp8osHrxitFdbMtXZ9Ce6UTK8uXS3eNrRZZCs6Er+8AfjDdUupCtM+4nsEEatVnm6ZTZqeevkl2lOEcTYXsOp3RJjPBU3jkRm06e9uxnPZVBSJfKwmx3ZRqP6iqHpsMpqZbZ5JuOt2VMvOvapsbZsoPwSD4With9pqlROVPaTU29uH21rV/kxcigUxFIokhTW/dlZdDQPPKALx14rCSOVJ5eTmYmVeZZTyQT6xxo6mI1Xn0jk2PmY5cc27mxnRpXggggghQwVO2emdhMyFZlwUrWS06tJscw1QfG2b4CJVQ55VSo8nOrILjzSVOW+9x9bxxdtE+yikSdPC0l91/tSjiEJBF+mpHrG3ghhUvhWnIWSSWysX5KJUPQxW+aotky4taR3I9G+PI5mJakKTQ5uczAOJRlbvxWdB6mFRWXgY3hZE5VCqo1+Z9ms4qYmlBvL9q6rD9IsqEhACRuSLCEDs2pv7xxjIpKQpuXJmF+Cd392WH9DdU1lRFaZcNhC42yVwS9PYozCx2swQ4+AdQ2D3QfE6/lib4grEtQaU/UJs9xsWSgb3FHckdT/AJMV4qk/N1qqPTkyS5MzK/dSL9AkDpoBHmmr3PczWosSW1dk22G4e/feM25x5vNK0sCYUdLdpf6MfG6vyxZ2IdstwmMJYVZlnkj2+YPbTah987k/lFh43PGJjFxCRSvKvUljklI9I50b1aN6o/0IHoI0Y5Vj82dOv7EER3HGJ28MUkvJyrnXrplmlHQnio9Bfz0HGJFCZxyp3EG0dulKJ7BlbbISDuTYKWrx3/ARumClLnozdNxjx2amFsPzmJ6gqs1pxa5dTmZS3NTMKHAcki1vQdGilISkJSAEgWAG4R8sMty7LbLCAhptIShIGgA4R9+Easm5sxCCighU7Rq+KlURT5VWaVlVd4jctzcT4Dd8Y72OsXJlGnaZS3bzKtHnUm3ZDkDz+XjEDw9SHq/V5enSwKS4rvrtcNoHvKPl62h9NePOQq2efBDR2OUUylJfqryClycVlauP4aePmb/AQwoxSkszJyrMrLICGWUBCE8kgWEQnapig0qmilSbhE5Np75B1aa1BPQnd8YmebrChYqr5ILtKxQa/VRLybhNOlCQ0Uq0dVxX+g6eMTLYZgFU7NN4nq7CfZGTeSaWPrHAfrPBNtOZ14a8LZPs7dxbOioVFKm6JLrso7jMqH2E9OZ8hrusvLsNS7LbMu2hpptIShCE2CQNwAG6OjGKisI58pOTyzKBaCCCPTwh1VUFVOZsb2XY/ARqRzqRWEVmZrDzd/oam8xr+GwHpaOjHKsWJs6dbzBBCVxkp/Dm0ddSLeZlxSXk/jQUhKh43v6Q6ojWPMLJxNSkpaIbnpe6pdZ3Hmg9D6G0bpmoy56Zm6DlHjtGhJ4lo05LGYaqLCUAXUHFBCk+IMQvFuO1PhyRoiyho6Lmtylfy8h13+EQielJmQm3JSdZWy+0cq21jUR0aDhmrYgcy02VUtsGynl91tPio/IaxWqoR8iR2zlwctlt2YfQ20lTjjqglKU6lRJ3Q9dnuE04bpxemUg1KZSO2Oh7MbwgfqeJj6wbgeRw2gPuETVQI+vUnRvgQgcOIvvMSuEXX7vGPRRTTt8pdmtU59il0+YnptRSywgrURx6DqTpCGkJap4+xkhgECZnne8oC6WUAanwSkc9dOcSzbJXit5igy6tEWembH7R91J8tbHmIlP7OuHEtSM5iOYQe1fUZaXJ+4LFRHiqw/LDtNXtju/YnUTzLH6G1RKTJ0OlS1MpzIalpZAQhI9SeZJuSeJMb8EEUE4QQQQAVs2V1Vyn4hqVCqBCHHnFKGY/xkkhSfMX/phrxA9teApqTn3MXUNK+zKg5OIbvmZWP4qbcNNeR13XtuYCxoxiKXErOLS3VGx3k7g8PvJ/URHqKm3vRXp7FjayYQQQRGVmvNyMnOZDNyrD5Qbp7VsKt4XEbCQEpCUgJSBYAbhBBHuWGEEYZ6aakZJ+bfOVphtTiz0AuYzRBdr9VEnhtEihX0k84ARexyJ7xPxyjzjVcd0kjM5bYtifqc7MViqvzboK35p0qypFzcnQD0EXBwtSEUHDtOpbe6VYShR5qt3j5m5ismyKkGsbQKW2pGZqXWZlzoEC4P8AVl+MWvEdU5Z7BBBAAQQQQAeKSFJKVAEHQgjfCL2k7JnpF5yuYLQ4AlXaOSLJOds78zVtfy7+XKHrHhFxABXbCm00DJJYmSUOJOX2tKeP408PEfCGTKTUvOy6ZiTfbfYX7rjSgpJ8xH1jzZZR8VlycY/4CqqGsw2m6XCN2dO4+IsfG1oR9Xw5jLZ9NF1SZiXZB/5qUUVsL8eHkoCJrNNGXK4KK9Q48PkecEJmm7VqzLoCJ+Vlp0AAZwOzUfG2nwEdhna/LkHt6K6g8MkyFfNIid6axFC1EGM1SghJUohIAuSTawhAbQsQDEGInXmSTKMDsWNdCkE3V5m58LRvYs2iVCvy6pOVa9hk16LQleZbg5FVhp0A+MRqiUeoV2otU6lyy5iZdPdSke6OJJ4Ac4pop2cvsnutU+F0OH9m2kC9XrSwD7sq2eW5Sv8Ash5RHsB4YYwjhuWpTKkrcF3Jh0C3aOG1z6ADoBEhignCCCCAAggggAIIIIACPlaErSULSFJIsUkXBgggAg2JNleEaqh1/wDd3sb5SfpJJfZ89cvu8eUIHGuG5Og1JyWk3ZhaErCQXVJJ9AIIIAJns62a0PECQ/UXZ1WU6todSlJ0492/rDww/hqjYclTL0WQZlUG2dSRdS/5lHU+ZgggA60EEEABBBBAAQQQQAf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469313" y="34036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Rectangle 12"/>
          <p:cNvSpPr>
            <a:spLocks noChangeArrowheads="1"/>
          </p:cNvSpPr>
          <p:nvPr/>
        </p:nvSpPr>
        <p:spPr bwMode="auto">
          <a:xfrm>
            <a:off x="3519488" y="1622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8" name="Picture 15" descr="Ear - Body Part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609600"/>
            <a:ext cx="1371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Rectangle 17"/>
          <p:cNvSpPr>
            <a:spLocks noChangeArrowheads="1"/>
          </p:cNvSpPr>
          <p:nvPr/>
        </p:nvSpPr>
        <p:spPr bwMode="auto">
          <a:xfrm>
            <a:off x="3519488" y="1622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60" name="Picture 22" descr="http://www.k-3teacherresources.com/images/phonics_cards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4953000"/>
            <a:ext cx="2103438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Rectangle 23"/>
          <p:cNvSpPr>
            <a:spLocks noChangeArrowheads="1"/>
          </p:cNvSpPr>
          <p:nvPr/>
        </p:nvSpPr>
        <p:spPr bwMode="auto">
          <a:xfrm>
            <a:off x="1635125" y="19510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2" name="Rectangle 24"/>
          <p:cNvSpPr>
            <a:spLocks noChangeArrowheads="1"/>
          </p:cNvSpPr>
          <p:nvPr/>
        </p:nvSpPr>
        <p:spPr bwMode="auto">
          <a:xfrm>
            <a:off x="1635125" y="19510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2063" name="Rectangle 25"/>
          <p:cNvSpPr>
            <a:spLocks noChangeArrowheads="1"/>
          </p:cNvSpPr>
          <p:nvPr/>
        </p:nvSpPr>
        <p:spPr bwMode="auto">
          <a:xfrm>
            <a:off x="4556125" y="5022850"/>
            <a:ext cx="1608138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-71415" tIns="-85698" rIns="-71415" bIns="-85698">
            <a:spAutoFit/>
          </a:bodyPr>
          <a:lstStyle/>
          <a:p>
            <a:endParaRPr lang="en-US"/>
          </a:p>
        </p:txBody>
      </p:sp>
      <p:sp>
        <p:nvSpPr>
          <p:cNvPr id="2064" name="Rectangle 28"/>
          <p:cNvSpPr>
            <a:spLocks noChangeArrowheads="1"/>
          </p:cNvSpPr>
          <p:nvPr/>
        </p:nvSpPr>
        <p:spPr bwMode="auto">
          <a:xfrm>
            <a:off x="1727200" y="1997075"/>
            <a:ext cx="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buFontTx/>
              <a:buChar char="•"/>
            </a:pPr>
            <a:endParaRPr lang="en-GB">
              <a:solidFill>
                <a:srgbClr val="CC0000"/>
              </a:solidFill>
            </a:endParaRPr>
          </a:p>
          <a:p>
            <a:pPr algn="l" eaLnBrk="0" hangingPunct="0"/>
            <a:endParaRPr lang="en-GB"/>
          </a:p>
        </p:txBody>
      </p:sp>
      <p:pic>
        <p:nvPicPr>
          <p:cNvPr id="2065" name="Picture 27" descr="http://t3.gstatic.com/images?q=tbn:ANd9GcTnk20pQsvwIBtLBtTXkRvRbFuJQiourwN4iKeAOO7IQ5e2toKa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029200"/>
            <a:ext cx="1676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30" descr="Ear - Body Part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609600"/>
            <a:ext cx="1371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How can you help?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85800" y="1905000"/>
            <a:ext cx="7620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latin typeface="Comic Sans MS" pitchFamily="66" charset="0"/>
              </a:rPr>
              <a:t>Encourage your child to </a:t>
            </a:r>
            <a:r>
              <a:rPr lang="en-GB" dirty="0" smtClean="0">
                <a:latin typeface="Comic Sans MS" pitchFamily="66" charset="0"/>
              </a:rPr>
              <a:t>read at home, sounding out words and using their knowledge of the sounds to blend together.  </a:t>
            </a:r>
            <a:endParaRPr lang="en-GB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latin typeface="Comic Sans MS" pitchFamily="66" charset="0"/>
              </a:rPr>
              <a:t>Children can practise their phonics by playing games </a:t>
            </a:r>
            <a:r>
              <a:rPr lang="en-GB" dirty="0" smtClean="0">
                <a:latin typeface="Comic Sans MS" pitchFamily="66" charset="0"/>
              </a:rPr>
              <a:t>online, for example </a:t>
            </a:r>
            <a:r>
              <a:rPr lang="en-GB" dirty="0">
                <a:latin typeface="Comic Sans MS" pitchFamily="66" charset="0"/>
              </a:rPr>
              <a:t>‘Buried Treasure’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486400" y="4495800"/>
          <a:ext cx="2751138" cy="199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Bitmap Image" r:id="rId3" imgW="7028571" imgH="5106113" progId="PBrush">
                  <p:embed/>
                </p:oleObj>
              </mc:Choice>
              <mc:Fallback>
                <p:oleObj name="Bitmap Image" r:id="rId3" imgW="7028571" imgH="5106113" progId="PBrush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95800"/>
                        <a:ext cx="2751138" cy="199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838200" y="5029200"/>
            <a:ext cx="419576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http://www.phonicsplay.co.uk/BuriedTreasure2.html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How can you help?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85800" y="1905000"/>
            <a:ext cx="7620000" cy="533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>
                <a:solidFill>
                  <a:srgbClr val="CC0000"/>
                </a:solidFill>
                <a:latin typeface="Comic Sans MS" pitchFamily="66" charset="0"/>
              </a:rPr>
              <a:t>REMEMBER:  Phonics is not the only thing needed to become a fluent reader.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>
                <a:latin typeface="Comic Sans MS" pitchFamily="66" charset="0"/>
              </a:rPr>
              <a:t>Please continue to read with your child each night and encourage them to: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>
                <a:latin typeface="Comic Sans MS" pitchFamily="66" charset="0"/>
              </a:rPr>
              <a:t>Sound out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>
                <a:latin typeface="Comic Sans MS" pitchFamily="66" charset="0"/>
              </a:rPr>
              <a:t>Re-read to check it makes sense.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>
                <a:latin typeface="Comic Sans MS" pitchFamily="66" charset="0"/>
              </a:rPr>
              <a:t>Use pictures for clues.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>
                <a:latin typeface="Comic Sans MS" pitchFamily="66" charset="0"/>
              </a:rPr>
              <a:t>Ask questions about the book.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And most importantly ENJOY READING!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533400" y="381000"/>
            <a:ext cx="641985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What is phonics?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7620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latin typeface="Comic Sans MS" pitchFamily="66" charset="0"/>
              </a:rPr>
              <a:t>Children are taught to read by breaking down words into separate sounds or ‘phonemes’. They are then taught how to blend these sounds together to read the whole word.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latin typeface="Comic Sans MS" pitchFamily="66" charset="0"/>
              </a:rPr>
              <a:t>Children have a </a:t>
            </a:r>
            <a:r>
              <a:rPr lang="en-GB" dirty="0" smtClean="0">
                <a:latin typeface="Comic Sans MS" pitchFamily="66" charset="0"/>
              </a:rPr>
              <a:t>20mins </a:t>
            </a:r>
            <a:r>
              <a:rPr lang="en-GB" dirty="0">
                <a:latin typeface="Comic Sans MS" pitchFamily="66" charset="0"/>
              </a:rPr>
              <a:t>phonics lesson each day and they are encouraged to use these strategies to read and write in other lessons.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latin typeface="Comic Sans MS" pitchFamily="66" charset="0"/>
              </a:rPr>
              <a:t>There are around 40 different sounds.</a:t>
            </a:r>
          </a:p>
        </p:txBody>
      </p:sp>
      <p:pic>
        <p:nvPicPr>
          <p:cNvPr id="3077" name="Picture 5" descr="Ear - Body Part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4800600"/>
            <a:ext cx="91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4813"/>
            <a:ext cx="856932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Why are the children being screened?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762000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Every Year 1 child in the country will be taking the phonics screening check in the same week in June.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The aim of the check is to ensure that all children are able to read by the end of year two. 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5127" name="AutoShape 8" descr="data:image/jpeg;base64,/9j/4AAQSkZJRgABAQAAAQABAAD/2wBDAAkGBwgHBgkIBwgKCgkLDRYPDQwMDRsUFRAWIB0iIiAdHx8kKDQsJCYxJx8fLT0tMTU3Ojo6Iys/RD84QzQ5Ojf/2wBDAQoKCg0MDRoPDxo3JR8lNzc3Nzc3Nzc3Nzc3Nzc3Nzc3Nzc3Nzc3Nzc3Nzc3Nzc3Nzc3Nzc3Nzc3Nzc3Nzc3Nzf/wAARCACbAKcDASIAAhEBAxEB/8QAHAAAAgIDAQEAAAAAAAAAAAAAAAUEBgIDBwEI/8QAQRAAAQMDAgQCBgYIBgIDAAAAAQIDBAAFERIhBjFBURNhFCIycYGRFSNCUmKhBzNDcoKxwdEWJDRTkvGi4WPi8P/EABoBAAIDAQEAAAAAAAAAAAAAAAAEAgMFAQb/xAAwEQABAwMCBAMIAwEBAAAAAAABAAIDBBExEiEFE0FRYYHwFCIycZGhscEVQtEj4f/aAAwDAQACEQMRAD8A7hRRRQhFFFFCEUUUUIRXh5VqkSWY7ZW84lCfxHGaq07jmMzIeajwZbrTKghyXoHhJVgHGAdW2Rk6cDvVb5WMyVNsb3YCYzrebzdXGLnHDlrYaSUtLOUSHVE5Kk9QkBOM7ZUewpbHv1k4fnyoEriK3oijCmmH5Y8SOrJ1I3PsciATkbjlgCn3XiW4cULU20++mzqd9HaagDDtyd6pSrogYOTkcicgCtrrEXhtlmNcLEbewU4YUhtLyHFfcynJ8Q5GAfa3wTg0rLWOYLxxl3yS8shYSGjVZXGXcpiocq82+6RZkWMC6iJFQlYcaABIKs51kZxggZwCDuas6FBSQQcgjIrjV64dDDaZztok2Jx4eGLhGcbHhlZACXkpOMKJA5K36ipVk4nkIZVCmGQ1coivBdZYC3M4GzgAz6hHInzFDqwhtywg9lfTNE50n3T4rrua9qi2/iKW6yl5mV4rZyPXRnBBwQdgQQQQRTiLxKnIElgj8Te/5UM4hC42OxTL6KVouNwrFRUeLNjy05YdSvyHMVIzTjXNcLgpUgg2KKKKKkuIooooQiiiihCKKKKEIoorBxaW0lSyAkcya4TZCyUQkZJAA70gufEAbJahYWrq50Hu71BvF4XLUWo5KWBzPIq/9UpArFq+Im+iL6rVpaH+8n0WT7zshwrfWpaj1VSu+OfR9jukuMnQ6iO67kff08/yFMq0T4yJsKREd/VvtKbV7iCP61lseeYC49VpPYAwhqQWLh9xmXbbfAvEq3F22uIhONhCkB8pBXnUD7Q9bCcH1VEY3qfD4avtnZ4atl94omeG9IWk+D4SwzIHrs4U4gkjAWN876QBitHDyVXPhqG2+txibEPhl1sgLZeaOnUD8M45EKwdjTCdbpF4cS7xBN9McaQUx/Ca8FLBznWkAkhzIHrZ2xtjfOjDxaKBjmT/ABAnpnfK8S2rbGC2TIKiv8L3mycL8Qf4h4lnPMyn3EtRmC2v0kOYSlJK0EpUokDCSAOdQIsNVp4phJccU65PgKTJWr9o82QrV8QtQx2Axyp1KM1Ybl8QXMzWoCSppKWA2AQMa1gE614zywN9kioN3UDxLYdjq/zBweePD/6qufiDamYMi+GzrnubfpX01Vrq4wzF03baQ2VlCdJWrWrHU8s/kK2UCis4knK9mFk2tbawttSkqHIg4NPbZxAQQ1N3B2Do6e/+9IK8Iq+CpkhN2FUzU7JRZwXQm1ocQFIUFJPIg5zWdUq03VyAvSrK2T7Se3mKuEd9t9pLjStSFDY16Glq2Tt2z2WFUUz4Xb4W2iiim0uiiiihCKK1yX0Ro7r7urw2klatKCo4AycAZJ9wpbaeJbJeE6rXdYcnpht0EjyI50ITUmqpxDczIWqMwr6lJwsj7R/tUH9IEi5W65W6VAu7sSPIJiyWigOIBVs2sg8hqOCRg+snOwqvuTLlbtrrB8ZhI3lwUlYHmpvdQ+GqkK4TPjtF5pyj5TX3k8lNjzY0l59ll4LeYUUuo5KSfMH5g9RUgGqvMhwJ16hXNlzLE9Ho3psVzC2nBlTagrlg+skg5z6uRzpiuVNspKb0Q9DBwi4towEjs6keyfxD1e+nFZbqBxjEke/cdVpNrGh+h+3j0Tig9axBCgCk5BGQR1rKs+ydVecWLFxF46siBdlJS6fssyAAEny1jbPcCm656ozqkTWloSVHw3W21LSodjpyUkee3btWVxhsT4T0SUnUy6gpUOuPLse1L+HJj6VSLRcVlU2CAA6Tu+yc6F+/AwfOo1LGyM5pFyNj+j+l5DjlBy389ouDlSjm5uIVoWmC2sLw4gpL6hun1TuEg774yQOnOBLPj8cQ28HES3uuqPYuLSkD5IJqwnfbrVdsbiJ19vc9pQcQh1ENCknIIbTk/wDksiq6J2pzngWDQbfM7fVKcGYZatp6BPhRRyNGauIXukUHlWqQ+1HZcfkOJbZbTqWtZwEjuTSxH0lewDFW7bbaof6hSAH3gfuA7Np81Ak9hzpinpZJzZuO6onqGQj3spgqZHTMRDLqfSFpKg0N1BI5k45Dcc+pFObJc1Qngl3JYWd8n2T3qiWgWy1mbd3ClhmQ6GI5USpx5CCQFHmpa1qyepI001S9eJ5KosVuBGAz6ROGVqHXDaSMDHVRHuptlNKyYcne3Xolnzxvi/69enVdXQoLAIOQeorKqJ+jCbKlRJD8+fIk+kKK4gdASExxsnCRsCdz3wQDyqxXHiuwW11DMu6xUvuEJQyletxZJwAEJySc9hW6xwcNljOaWmxTmiiipqKxJyO9cxu9ggW+/Ltc6DGft09S5EHxWgQ2vm61kjbclY96u1T+NLHMttwPENonXCPGKCmexEdPq5x9elBBSSMesMbjcbjdZemuILla0NM3CDcQhSX4r0pvwnG3B7Kw43sdiRgpGQTvvQharpw0+/DejwLrKbbW0WwxJJfbT+7n10+WFbdqyh3p+3MMR+JWTGdwlBmpOqO6rvq+wTtsoDc4BNbBxCmJhu9wZFvVj1nynXHPf6xJOn+IDypu26xLZC2ltvtOp2UkhSVg/ka4ABhdJJykV+4Xj3Rh123PqgS3dLnjMY0OkEKSpaeROQCFDB88bVMtl2L730ddGDFuIRqU0SCh8dVNq+0nuOYzuK0KtEm1kvcOKbSjOpVueUQyv9wjJbPuyny3zXoctvE8ZyJKadZksK1KYcHhvxl9FJI/JSdjXbIuVGkQXeHyZFubW7aty9DTupgfea66e6P+PLBaR32pLDb8dxLrLidSFoOQodwajW64SYcpu2Xpep5RPo0wJCUSQN8HHsuY3I5HGR1AiT2P8PyFz4+9qeXmUykbR1k/rU9k/eH8XesyuoRKNbB735T9HWFhDH4/Cbk5Bqj8Qz5ErihLVkS6mXbI7in3G29SilQBI0nmkDB95GO1XcKBAIII5hQOxqlcYwnbxxJbrZa3WWJyozqnnlvloKb2w2ogHIOFbEHl2zWZQ6eYdQ6H5eafrLGPfcXx3UBq6vOOxm+Jb9IFvnsB5hEEBS1jO6HAhOpOew7HenfDL8Zq/wBxhwYT0CI8w1IjsvNeGVEZQtSUnkNk89+vWkPCkKfJnvXCO3ElvwXEpS06sspytGdeUg5V0B5YzinN6N4jyYV9uqYcaPAeDa2WFFxXhuHQtSlkAYGUnAHSnJ5IwTTNDRfyN+mywWzx09YGssBf1srfnvUefNYgRVSJK9LaSBsCSonkkDmSTyHWtkl9qKw6/IcS200kqWtRwABzNQrNCeuL7V5uLS0HGYURYwY6SPaUP9wj/iDgb5pOkpTO7fYBb9VUiFviV5BtT9xebn3xGNKguNAJylnspePac69k8hvvWV4uD9wEm02NQVKUjw3pXJuLnnk9V4JwkeWcbUPyX74+5CtjqmYLaiiVNRsVnq20e/RSunIb7jY/Oi2gNWi0RfHmactxWtggffcV9kHnk7noCa9IxjWN0tFgsF7nPOp25WNpsVvsEdL7rniOsNBBmSCAW0AAYT0QnGNh8cmod1mTOI7c9CsDJEd7CV3CRltrRn1tAHrLyNsjA32NTWLIqW61L4gdbmyUq1Ns4+oYP4UkesR95W/bGcU0nTIkBhT86S1GZTjK3lBA8hk1JRSlrhxDqUm6zZExITgMA+EwNsY0J5j94mp/CFmhz74ZUWIwxa7SstsJbbSEuycYUrYckAlI/EVdqWyr1LuMV9vh6DIW6pBDc2QnwmUq7jV6ysc9hjzr2Kq82Xh5uPJvDVugw2xhFvY1rO+SCtYJUok9EgknrUQ0DC6STldVB5UVTeCOHZbK3b1e35js2TuzHlPlz0RvGMY5BZ5qwNs4HmVJcWxn9InDhuMm1XSWLZOjrLbrM/CB5EKzpIIwRvyNJJbDHDFwaaYcbNinK/yhBymK4f2efuKPs9Acp5EYX/pu4RRLYa4oiRUvvwgEzGSTh1gZ396c/I+QFUBuxJkW0K4fusqNGkN/qCorbIPPbOxzjfyoKAuxHBzkZ7g0nkcPxvFckW1162ylnKnYpwlR7qbOUKPmRmqhE4t4ksrLbd2tSbmwgBPpMVZCyAMZKTnJ69KsVq464fuRCPTREf2BYmfVKB7ZO350IUn6TuNrITeYnjsZ3mwkkpA7uN+0n3p1AdcVulQoF+ZZmxZCQ6gExZ0ZYKkZ54PJQ7pOR/RqlQWkKScpPIg5FJ5VjCH1zLO96BMWcr0pyy8fxo5HP3hhXnQhaPGFwCrLxGyhEpe7TjZKW3yNwtpXNKxz08wRtkVItkqQ3IVaLuQ7I0ksvlICZTfmOWoclD49do65LF0T9E8RRBElqOWvXJQ4obhTLmB6w542UMdt60vtuSNFlvTxRMCtduuSQElxY5HsHB1TyUM42JAEKO9NZ4UL0WadMDQpyArBJIHNkeYJ9UdQcfZqq2xLF2uTjt7mMQvTMvPPPp1IRgDw0DkMY2B5HScZJqRCj3biy5z31+HIchKVhsvFLTaUkoygYO6ilRz0zzrUwsS2ErlXJTSGIKUwg4xrCwn2GhjGNjzOT8qznsjD36MnPh5Leow/lai7A+ZF8Hx/QWvgpyVIvt3hNSHIvpDaS1IbQDu2U5ISrI3CwcHoast2sF4uNtkxrnfA4x4KiW48RLJWQMjUcnbI5DFIuGEqau1hdKSDOduK1776dKcHP8ApvxBYVIgohQ7tcj6asMMRlyMoGdyokjUQlIKiM74x1rOqQTWNa0gE2/rfFxnpheWrQfbDvubHCkcPPHipqDJcRm3RkIWtKgR48kAbdilH5q/dprOfevM5y1wXFtxGzibLQd1H/ZQfvH7ShyGw3O2t9BgMROGuHiGXvCAU6Bn0Vnq4e6idhnmSTvg1qYbTMbFnsalxrVGyiRLQr1nVfabQrmVE51L6EkDfcb8cbY26W4Tz3uebuW0ylySbTw0lEePH+qdmJQPDYA5ob6KX+STz32qYhFq4bglS3EMIcXlxx1WXH3D3PNaj2+AqKierAtnCsRlSGPq1SFZTHj9CBj9Yob+qD0OSKlW6yMxn/TJbrk2eRj0l8jKfJCRsge7njfNTUFH9KvN1A9AZ+i4pOPSZaNTyh0KGuSc9Cvl92pMKwwo0hMp0LmTAP9VKV4ix+70T/CBTJ1xtlsuPLQ2hO6lrUEgDuSaq1z/SFYIay1GecuMjo1DRrz/Fy/OhCtZIHrHAwOfYUosT0K83P6VurrTNmgDxYhfUENuuJO7yidsD7Oduat9sUi7XvifiWG5EZhM2mG8NKy4sqdUn4cs9dqT3e1R4UBU2/wAyRcnUDSy04soQV9AlI93yFRIJwui1jddyi8fWS5XhNpsTi7pKKStfooBbbSBzUskDngbZ3I99FKv0PcHf4ZsRlzWUoulww4+B+yR9lsdsA5PmeuBRUlxX11tDra23EBaFgpUkjIIPMVwG52tXBPFrtlWSLTOJetrileyTjLfzOPl3r6Bqgfpc4fTfrU02jCJTepUZ3OClwbjfseX/AFUHyCMajhSYwvNgqdvUSda4E8YmRWnTyC1J9YfHnUbh65KuMIiQktzGFFqQ2eaVj+//AKppU1FImrLcLWrXw9e5cID9g4fEb+R2+YNM2ONb/bdKb3Y0y2usiAvOB+4c5/KpVHlQhMI3FPC3ErJhuS2tSiB4EoeGoK6ac/aHQg5HSo/EHpFpscpm4NO3K2JZUuPKGfGjrSMo1EbnB5ODcYGeppTPs9uuGTLhtLURjXpwr/kN6gs2i62n17DfJLSAMejST4jRHbB2HbOMgdaEJbb3C3HjRRGnl5xkkBLLiS6nYqOR7Q3yeY3rYp99xiKIlokJcdQ6ll4Bf+cUd0gg7J0BJGx78sULvN0tDS27zB8KGhQXDkQyFCI9jYoBOyDvlGwwSOtZp4ztoZXq1xnfERNSwWiQxJCsLSn8LidR8iVZ51UYhuRlaP8AJSktFgLdgrNEhsRL1aYT62/DttrUl1a1aQVuKSj89KqytbEC1TbleIrb62WViDCj+IpfiO5GsN5O2VaU7bDQrpmk0Xifh9+Le59wejvPTFHwobqColpsYbSQRjJOVY6ZqGvie029iKzDngmA0IsTQ0VJSsp+tk4xueaUD3nkc0jSRO5znuvtt4HqSFlvPMqHvGMBWoBwIlRXJyW8nxr3c0qwEHAwy2c7YTtt7I81ZqdHjOXSK2goVa7E0AG46ctuSEjlq/20c/V5nrjcVQ2bnebmqObPbWWbUzvF9OUFgrzkurH21k75wcGpTlglXJficQXiZPyclkL0Nf8AEcvhitNTVrm8b8M2ZtEOG8l9TY0txoCNYHkCPVHzpNJ4r4ouuU2y3NWpkkgPyla147hPIH4GsoVuhQEkQ4rTORgqQnBPvPOpXyoQkR4ecnu+NxBdJdyXnOhaylse5IP9vdTWHBiwmyiJHaZSefhpAz7+9SKKEIAqLwPATxhxq1KkJC7Na1FTQB9V54Y3x1A/oO5pdxJKkL8C0WzBnzzoTvjw0dVZ6f8AddQ/R5Z2LQhuHFH1Udkgq6qUSMqPmd6Xmn0OawZKujiLmuecBXuiiimFSilPEzPi20qHNtQV/Q/zptWqS0HmVtKGQtJSfjVUzOZG5vdTifoeHdlwLjKE5Y7w3xFFQTFfIauKB07Lx/8AuXnTBC0uIStBBSoZSR1HerTc7e1IbkwJqNbSwppxB6g7Vz+wsTbXJlWR9tyQiM5iK62NZcQeQwOo/qe1J0FRqYY35anqmkc54dELgpzRUj6OuQAK4RZB5GQ6hvPwJzXgt8w+wmK4eyJjeT+dP6gqfYpfD6haKPdmvXkPxnQzMjux3CMhLo2I8iNj8DQ2h591TUaM++tIBUlpsqxnlnt8a7cKv2aXVptukvGLPjcOTQR7CQv5EGt9omxLvbmVhTLy9CfFbICilWNwQfOmdwstxlwJEZ6H6Ml5tSNUh5tOMjGedKW+GIDUOPHnT7OFMDSl5EhSnRvt7Cc/nXC4BXs4fO/A9eSlLtdvWcqgxjj/AOJP9qS8Um2WyzSkNsxmpLjZQ2hKEhRzscdeRzTSRw2zHfQg3Ke+04wh5CkSXUpUlecbE56VgeEbXLtkpKnWYMZDjaVulKlLW4ckAq3NF9lW2jeZOXfdSbQwI1riMcyhlAz8Kl1tZhSXdoztvlY2Ajyxn5KArB5iTGcS3NivR1qBKQ4BhQHYgkGuhwK7JRTR3uMevmsaKK1ekM6/DCwpf3UesfkK7cKhkMj/AIWkrbWmbJZhRXZMhRS00nUoitv12M+hTcd/RXP7UlnQ3L5fodskjwLYj66QXFaFOEckAHft+faoOeGjUeiu9inP9SmfANsefLvEVyQEypicR0f7TPT5/wAvfXWeFGdMd54j2lBPwH/dVhCMBKEJxsAkAbeQFXy3xhFiNMjmket7+tZFGXVFSZXdE3VhsEAiHVSqKKK2llIrw17RQhVjiiDpcEtAylXque/oa55dJEmFZoaYby2EOyJSH/COkrIWNOSN+RNdlkMIfZW26MpUCCK5BxVH9HtzrBOTGvDrfwW2Fj+dI8gslc8YI+69DwaUSPbG8Xsf9VV0JLmdGpazzCckn+ealzLVNhtNuzoDzDbvsKdRjVt26fGpnC8xEG9NuOOoZQttbRfXjDRUPVVv2IHzrO7T0+gpt6Jrs9an/HflLJ0qVp0hKAd8dc1IAabkr1Mk8ragRMbt1Ph+BZFhcckRp1tWoqZEVyQyk/snUYIKe2RkEdalRVE229jJGqCheQfur/8AtWqzMGJaplxdBSuS2YcRJGCsq9tQ7gAVvgI1JubQ5Ktb4GPLSR/KrW/DusOtewVtm+iLXVabZSpxKW20lSlAAAcyaeo4RvWNb0dmOnqqRISgCkrSy2604OaFJV8jmrAfoO78Rqc13JDs98JJ0NaUk8ueTjNVtAOVtVss8ZHLG1jc2v8AtbLm2lhdvjh+O86zb2mnFMOBaQpJUOYqFc/qbBEb3Cpst2SR+FIDaf5ZrFZ9HZd17lnWFbbnSSP6V5xOnwpsaGFEiJDaaV5LwVK/NVWPNmrD4Y0y1hJ6H8f+kJQttKk6lIyOWSMj3U6tavHsUmOkALgPCUgcvqleqsfAkKqZCtrUrgh5Y/1gfXKaAG6kN4Qv+ZpVw7JbYu7Hjbx5AMd7zQsY/ng/CoNGkha8721UMjQN2H8f7uE0tsZiXcAiQ0l5CWHVpQvOkqSnKcgHcbcqWf4hui2khmSIrRAw1FbS2kfIZ/Om9hacjX2NEf8A1qFux3D3IQoZ+OAfjVVZBDSAeYABqUhPRI8GgjLXMeAdOPqVJNymlzJuMsr6/wCZX/epbd9nFIamOJnsdWZaQsEeR5j51YGHWDBs0GZDjOxHYbPiK0YdSpaikKSob88VUpkdUSZJjKOVMvLbz30qI/pVbiRg3T9O+GpJY6MAj5d7eSu/CkmOi5QnELWq3SFlDaXTlcd8DIbUeqSN0mungVwqxurMe6x0HATEMpsfdcaUlST+ddwiueNHad6LQFfMVdA1oBLRleV43AYphv69fhbqKKKuWKiiiihCDXK+OG9H04D0uEd0DtqaCf6V1Q8q5px40TI4g+76PCd+Tiwf6VB+Fp8JdpqR5fkLn4ClKCUpUpR2CUgkn3AVInwJdtfQxOYUy6ptLgQrnpOcZ+RFTOE16OJraonGXSnPbUlSc/mKmymH5vDixKWp6Xb1l9DiiSpbClFK8k/dWCfdSzWgtXtp6t0VQ2M20m33uP190vgXTw2BCuCDJghRUlIOHGFfebP9ORp5Z4jqJ2ptxMmG/FfablNDAVlB9VQ+yrblVSShTi0obClrUrCUgZJPYCrtwrHFhuTTVwkOemzB4RhNEFLQIOFOHlnbYDepRknYpHikMTBrb8Rvt+/D547qitbtp8wKsnDEWzoQi43G6Moksu5ahqeDe4OxJ3OOXIfOq6EFr6s80Ej5bV7UA4A3WrUQmoi0B1r9uytLFsE+St6PNhvsuz0l1tkKJQHFlRGSBkYBpBd5JmXWbJOMOPrI/dzgfkBVh4LlNxLVfpKxkxmEuoGPtYWkfmaqSBhIB3P86k93uhZ3D4OXUSg4bYY7i5/SewOJkwGobaoEZxUVtbSFrdUklK/ayBsc0jSBj1DpH2cHOP8Aqn9rn/QvDkm4Blhxx2ahhPjNaxgJyQPeSB8ai8Tx2419khhIDLwS+0By0rAO3xzQ+9gVdTOibUPjY21773ve2fllOobokcRWO5gerPKfE7B5KS2sfH1aqb6dEh1H3XVD/wAjVi4UKpSGo37SDPZlNfuKUEuD8waRXFOi5TEH7Mh0H/ka6/doKhQtEdQ+MdB9rm32IVjWqNHhWOdLlNeE1BaJioVl15aSVAY+yASCSe1Vl91ciQ8+77brinFe9RJP861bZJ6nnW+JEkzpTcWG0p19w4SlP8z2HnUCdWEzBTNpgXud59hlMbA0v0e7SACAYaorf4nHVJSkD5V3CM34Mdpr7iAn5DFUPhCyoLzTDCw7ChOl198DaRKxjA/Cgbdcn3GugDlTUbdIXjOM1QqJ9l7RRRU1joooooQg8qo/GEMy58+I2ttDkq2jQXFaU5Q5nc/GrurZJ91KJ9qgXC5sPTYrb62WiEeIMgZIPLl0FcIuEzSycqTX2XPbDw/HRJbkRFP3aUysFIj/AFUZKhyy6R62/wB3PuqzJsDlttzMuctkLZfecfS2hS0ll0kqb2GTgkHl0q3oSlACUAJSBgADAFZLAUkg8iKA0DCum4nLO+7iqDZ+FExo6voF9Kntkm4vpClBJAP1QxjkR63v51m/wxLhNpcjLbSuK6l8OLCl+IoZzk8z5kmr0whLbYQ2kJQnZKUjAAr086pkp2vIN7WR/IzlxJN791zp+wsOl1Uiz2xxzUrJjvOMlRBGo8j3rBXBlnfcKdU2JjA1tuh1JUSRj1k52I57V0F+Kw40tKmxpJyQNsn4VX7s0ltepBcztzcUeXLmfOl5pHRDfdMwV05Iax5HmVVEcPWuPDkREXt4InLZbOuKdexSsYA/fTuRtW5vhG0tRVPBMuc7zQ1Ic8BK8JCvsp7HrU9LriFJQlxYSSnICj0ximsBsOxtDhWUqWQRrIzsB3qhlaJDYNTMtTVMBPMO+UqFjX4sRl1EGJDacKksx0LJK1jTkk8zselRodjemRG2nrTDnmInwY7y5LjaloBJAOEnGAe+9X1mKyNJKNRG4KyVb/GpKAMchty+VORxuLtRKzjxCRot6/3dU+2cPG0zky2bPFawAkqRNcXsefq6Pd/6qo3rh+Mu4yHxfIjCZC/GS3IaW2oBXrAEHrv76679sjoAK8UBrOw5dqvcwEWUoOKTwycy+529XuuPQ+F4rrmlVxlylYzogwVnP8ahpFXGzcKr8Itlj6MhqwXG23NUh/yccHIfhT898Vc0gdhXvUUNYAu1HFaibZx9eVgtUWM1EYQxHaQ00hOlKEDAA91bqKKmswm5uUUUUUIX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202613" y="34036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28" name="Picture 9" descr="http://www.lancaster.k12.oh.us/userfiles/book%20clip%20art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4267200"/>
            <a:ext cx="23622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Rectangle 12"/>
          <p:cNvSpPr>
            <a:spLocks noChangeArrowheads="1"/>
          </p:cNvSpPr>
          <p:nvPr/>
        </p:nvSpPr>
        <p:spPr bwMode="auto">
          <a:xfrm>
            <a:off x="609600" y="4510088"/>
            <a:ext cx="5562600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This ‘midpoint check’ will ensure that we have a clear understanding of what the children need to learn in year 2.</a:t>
            </a:r>
            <a:r>
              <a:rPr lang="en-GB"/>
              <a:t> </a:t>
            </a:r>
          </a:p>
          <a:p>
            <a:pPr algn="l">
              <a:spcBef>
                <a:spcPct val="50000"/>
              </a:spcBef>
            </a:pPr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What will the children</a:t>
            </a:r>
          </a:p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be expected to do?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9600" y="1519238"/>
            <a:ext cx="7620000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200">
                <a:latin typeface="Comic Sans MS" pitchFamily="66" charset="0"/>
              </a:rPr>
              <a:t>The check is very similar to tasks the children already complete during phonics lessons.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20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200">
                <a:latin typeface="Comic Sans MS" pitchFamily="66" charset="0"/>
              </a:rPr>
              <a:t>Children will be asked to ‘sound out’ a word and blend the sounds together.eg d-o-g - dog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20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200">
                <a:latin typeface="Comic Sans MS" pitchFamily="66" charset="0"/>
              </a:rPr>
              <a:t>The focus of the check is to see which sounds the children know and therefore the children will be asked to read made up ‘nonsense’  words.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2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GB" sz="2800">
                <a:solidFill>
                  <a:srgbClr val="CC0000"/>
                </a:solidFill>
                <a:latin typeface="Comic Sans MS" pitchFamily="66" charset="0"/>
              </a:rPr>
              <a:t>THIS IS NOT A READING TEST</a:t>
            </a:r>
            <a:endParaRPr lang="en-GB">
              <a:solidFill>
                <a:srgbClr val="CC0000"/>
              </a:solidFill>
            </a:endParaRPr>
          </a:p>
          <a:p>
            <a:pPr algn="l">
              <a:spcBef>
                <a:spcPct val="50000"/>
              </a:spcBef>
            </a:pPr>
            <a:endParaRPr lang="en-GB">
              <a:solidFill>
                <a:srgbClr val="CC0000"/>
              </a:solidFill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1481138" y="22129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1481138" y="2212975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6110288" y="4213225"/>
            <a:ext cx="2014537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-71415" tIns="-85698" rIns="-71415" bIns="-85698">
            <a:spAutoFit/>
          </a:bodyPr>
          <a:lstStyle/>
          <a:p>
            <a:endParaRPr lang="en-US"/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1573213" y="2259013"/>
            <a:ext cx="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buFontTx/>
              <a:buChar char="•"/>
            </a:pPr>
            <a:endParaRPr lang="en-GB">
              <a:solidFill>
                <a:srgbClr val="CC0000"/>
              </a:solidFill>
            </a:endParaRPr>
          </a:p>
          <a:p>
            <a:pPr algn="l" eaLnBrk="0" hangingPunct="0"/>
            <a:endParaRPr lang="en-GB"/>
          </a:p>
        </p:txBody>
      </p:sp>
      <p:pic>
        <p:nvPicPr>
          <p:cNvPr id="6153" name="Picture 10" descr="http://t1.gstatic.com/images?q=tbn:ANd9GcTF82sc7cDpxbcU2jFciBxDWWdB_vAYiXO85hnZ4bkkalktk8M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2895600"/>
            <a:ext cx="22860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1874838" y="24082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5" name="Rectangle 13"/>
          <p:cNvSpPr>
            <a:spLocks noChangeArrowheads="1"/>
          </p:cNvSpPr>
          <p:nvPr/>
        </p:nvSpPr>
        <p:spPr bwMode="auto">
          <a:xfrm>
            <a:off x="1874838" y="24082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pic>
        <p:nvPicPr>
          <p:cNvPr id="6156" name="Picture 15" descr="http://t0.gstatic.com/images?q=tbn:ANd9GcTpR07zVTVHQpwn7j1zDu2K-GlvxK0mJ3OsV31FhJeKdYXjdvruYw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0" y="4953000"/>
            <a:ext cx="16351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Examples of words: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pic>
        <p:nvPicPr>
          <p:cNvPr id="717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1404938"/>
            <a:ext cx="3816350" cy="545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412875"/>
            <a:ext cx="3733800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When will the </a:t>
            </a:r>
          </a:p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screening take place?</a:t>
            </a:r>
          </a:p>
          <a:p>
            <a:endParaRPr lang="en-GB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C0000"/>
              </a:solidFill>
              <a:latin typeface="Comic Sans MS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85800" y="1639888"/>
            <a:ext cx="7620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 dirty="0">
                <a:latin typeface="Comic Sans MS" pitchFamily="66" charset="0"/>
              </a:rPr>
              <a:t>The screening will take place throughout </a:t>
            </a:r>
            <a:r>
              <a:rPr lang="en-GB" sz="2800" dirty="0" smtClean="0">
                <a:latin typeface="Comic Sans MS" pitchFamily="66" charset="0"/>
              </a:rPr>
              <a:t>a week in June</a:t>
            </a:r>
            <a:r>
              <a:rPr lang="en-GB" sz="2800" dirty="0" smtClean="0">
                <a:solidFill>
                  <a:srgbClr val="CC0000"/>
                </a:solidFill>
                <a:latin typeface="Comic Sans MS" pitchFamily="66" charset="0"/>
              </a:rPr>
              <a:t>.  </a:t>
            </a:r>
            <a:r>
              <a:rPr lang="en-GB" sz="2800" dirty="0">
                <a:latin typeface="Comic Sans MS" pitchFamily="66" charset="0"/>
              </a:rPr>
              <a:t>The children cannot retake the test at any other time so it is very important your child is in school during this week.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</a:pPr>
            <a:endParaRPr lang="en-GB" sz="2800" dirty="0">
              <a:latin typeface="Comic Sans MS" pitchFamily="66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7937500" y="4649788"/>
            <a:ext cx="142875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-71415" tIns="-85698" rIns="-71415" bIns="-85698">
            <a:spAutoFit/>
          </a:bodyPr>
          <a:lstStyle/>
          <a:p>
            <a:endParaRPr lang="en-US"/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4572000" y="3063875"/>
            <a:ext cx="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buFontTx/>
              <a:buChar char="•"/>
            </a:pPr>
            <a:endParaRPr lang="en-GB">
              <a:solidFill>
                <a:srgbClr val="CC0000"/>
              </a:solidFill>
            </a:endParaRPr>
          </a:p>
          <a:p>
            <a:pPr algn="l" eaLnBrk="0" hangingPunct="0"/>
            <a:endParaRPr lang="en-GB"/>
          </a:p>
        </p:txBody>
      </p:sp>
      <p:sp>
        <p:nvSpPr>
          <p:cNvPr id="9225" name="AutoShape 9" descr="data:image/jpeg;base64,/9j/4AAQSkZJRgABAQAAAQABAAD/2wCEAAkGBhMSEBUUERQVFRITFRgVGBYXGBwfGhodGxgcHhobHBgYHCYeFxkjIxYaIC8hJSkpLCwsFx4xNTAsNSYrLCoBCQoKDgwOGg8PGikkHyQpNCktKSwpLCwsLTQpNS8sKS8sLCwsLCwsLCkpLSwqLCosLCopKSo0LCwpLCwsLSkuNf/AABEIAJAAyAMBIgACEQEDEQH/xAAcAAEAAgMBAQEAAAAAAAAAAAAABQYDBAcCCAH/xABHEAABAwIEAwQHBAUJCQEAAAABAAIDBBEFEiExBkFRBxNhgSIyQlJxkaEjM7HBFCVDYtEIFXJzkqKys/A1VGOCk8LS4fEk/8QAGwEBAAIDAQEAAAAAAAAAAAAAAAECAwQFBgf/xAAyEQACAgAFAgMGBAcAAAAAAAAAAQIRAwQSITFBUQVhcRMikcHR4TKhsfAGFCMzQlKB/9oADAMBAAIRAxEAPwDuKIiAIiIAiIgCIiAIiIAiIgCIiAIteqxGKP7yRjL+84D8Ss0cgcAWkEHYg3B8wgPSIiAIiIAiIgCIiAIiIAiIgCIiAIqtxP2kUVFdr5BJMP2Udi7z5N8yq7HPi+KtBYW0FG+xDt5XsOtwRrqOmXfmqOS4RRzV0t2WjiPj+jojllkzS8oo/SeTyFh6t/Gy8cIcS1NW6V01G+mibl7syE5nXvf0SBptrtqvfDPAVJRC8bM83tTSelIT1v7PlZWNSr5YSlyzFVVLY2OfI4NYxpc5x2AAuSfAALhnFHa1VVj3NoXmnpAbCUD7WS25BP3bfK/jyFw7esUMeFiJpIdUzMiuOgu438PRAXHwAwNaOQsPILWzOK4JKPLPR+B+H4eanKeN+GNbd2+D1A6aN5khqqhkp3k71xJP7wPrKw8G9otTSZ21VQ57rukaJX3ZI3UuZd33b77G+7hoQLGvMesdXRtkFni/Q8x5rQjjz4k38/35Hpc/4Dl8fDvLpRl07P1+vxOq03adWPNNM1kLo6pz7QkFpYwBxDjLd2Zwyi/o2OawA3Ubj3bRWRufTxwU5qLX71r3FkQPvMc0Xfz3tqNDZUSSrmMMEWZoFMbxyBp7waEWOuQ6He3JYaenDBYXJJJJOpJO5J5lZp5qSlcZWq4r5+nQ4eU/hzGxMX+utMV5q36cmtU4X3z3S1D3yzPN3vc7c/wUlgOPVWGOD6ORxjBzPp3m8bxzsPZd4jX8FrueQUikNyDuLbdCFhjmMRPVZ6XF8IyM4eyUEm9k1z35/wCdT6O4S4oixCkjqYdA8Wc0nVjh6zT4j6ix5qZXIP5PsxAr4r+gyaNw6XeH305eoF19dmLtWfNMSDw5uD6OvgERFJQIiIAiIgCIiAIiICv8Z8Yx4dC2R7HSOkdkYxu7ja+/LZVgU+LYobvccOpCNGt1md8ToW3/AOX4FdEfE11swBsbi42PUdCvaq42Ucbe72Oe8SdntJTYRVNp4QZBEXmR2shLSHE5jtsdBYK08GSB2HUhGg/R4vowD8ls8QNvSTg7GGT/AAFRfZu++E0h/wCC381CSUtiEkpbdiyIiK5kOW/yhKRxw6GVou2GpY53wLXNH1IHmuSEkuLhqLNcPEEG9vFfTXEmBsrKSank9WVhbfofZd8QQD5L5gjpJIJX00wtPTOcwtPtNvuOo2IPS3Vaeaja1I9H4DjqOI8GXWmvVWvnfnVGwNQC3ULLGV+Bg35nyv8AEL3ZcqR9Aw4vl/kERLqhnMLhcr9jNszjoN/ID/6hOqyYdg8uIVTKODd+sr+UcdxmJ/hz0HNZ8ODm9KOXnM1h5TDeNPpwu76HUf5P2GObRT1Dxb9JnJbfm1gsD8Llw8l1NaeD4VHTQRwQi0cTQxo8B16k7k9StxdxKj5VKTk22ERFJAREQBLqh9rmNPpoKVwmkijfVNZKY75iwseSLtFxsNtfkqbwhVUs+M0jKNkrRG2aaR7u8BcMmVo+0JLm3J352UN70XUbi3aO3IiKSgREQBERAaOOj/8ALP8A1Mn+AqF7MT+qKT+q/wC4qcxaZjYX53sYHNcLvcANQeZXNOzztEo6bDYYJHPdMwPvHHG959ckagW1v1VG0pGNtKW51dFSYe0eSU2p8NrZBcDM5gYNT1cVdlZNPgupJ8BUHtO7Mm4iwTQER1sQ9B+wePcf+R5XPIq/IpLJtO0fKUc8jZHQVEboqiPRzHCx+IH1/BZRJY6runaT2dsxKHNHaOsi1ilGl/3HnctP0OvUHg0bnh74ZmmOohcWvYd7jc/BcvMZfR70eD3vg/jDzKWDiv31w/8Ab7/qbDnrHmJXl5A9ZwFupC9Q0UtTUQ0lMftZzbNya3m422FrnyWth4bk0kdrN5yGBhyxMR7Lp18j3hmHTVc4pqNueY6ud7MQ5uc7kBf68yvoHgXgWHDIMkfpyvsZZj6z3fk0XNh49SSs3BvBdPhtOIoG+kbGSQ+tI7qT06DYKfXYwsJYapHzfP5/Ezs9U9kuF0X38wiIspzwiIgCIiAoHalC6WSihZN3DhJNU96AHFvcxa2ad/vVF8AYCW4vJM6pkqSKGItfJa/20jvVtoG2juB++rFxf/tCh6FlWD8MkR/IKM7PRlrZGncUFM3TYiOWdnXwC0niS/mNF7UZtK9nZ0RERbphCIiAKscT4NiE8rRS1jaaDL6YDA55dc6gkbWtzGys6KGrIas543sZgkOarqamofe93PsPkQ4/VW3hrhiGhhEUAOUEnM4guNzfV1hdSyKFFLgqoRW6QXmSUNF3EADck2HzKrXEvGghkFNSxmornjSJuzAfbldsxv8ArTdR8PAUtU4SYtOZ9iKaO7adptzG8hHU2S+xOroiYqOPsPYbOrILjcCQH8Lr9pOPMPkOVlZAXE2A7wAnyNrreouH6aEARQQsA92No/ALxiPDNLUNyzU8Tx+8wfQ2uE94e8SLHgi4IIPMKp8Z9mNHiRD5Q6OdosJojZ1ujtLOHx1HVSnDPCcNA2RlOZMkj8+V7swboBZt9m6eKmlPqWTfJR8G7GsMp814TO5wsXVBzm3gLBoPiBfxW/wp2b0WHSyS0zHZ5Blu92Ysb7jCdm/M6DVSuJY+yGop4HNcXVTntaRawyNzHNc/gpRBqsIiKQEREARFG4zxHTUjc1TMyO4uAT6Rt7rR6TvIJdEN0SSKp4f2p4bM/I2oDT1ka5jT8HPAF/BWmKVrmhzSHNIuCDcEdQRuFCafAUk+Cn8VgnE6LezYKt3he8A+mb6rS4cZkxdtrAPopgR/QqgR/muW/wAXC2I0DveZVx/Nkbx/lqOwt362pST60FaPjaWE/wCvguZK1nV6fU21/ZZ0JERdQ1QiIgCIiAKr8c8QyQMjgpLGtq3d3EPdHtSHwaFaFQsRrmRcQxuqSGMdRlkDjo3OZPSF+RI08wqyexSb2LBwlwnHQw5Qc8z/AEpZnaukdzJJ1t0CnUWjiOO09Pbv5o4ydQHuAJ8iVOyRbZI3kUGOOcP/AN8p/wDqN/ipakrY5W54nte0+00gj5hLQtGZERSSVLjcZKjDpuTKwRk9BLG5v42+atqqvacz9WSv5wuimHxZK0rBV8cTSTvhw6l/Se6t3krnhkbSRfIHEek6xCpdMpdNlxRV3hTi8VZkikjMFVAbSwuNyOjmn2mnqvHaBickVHkhNp6qRlNGejpDYu8hc+StqVWTqVWRdXxLWVtS6HC8jIYCWy1UjczC4exGB61uZ8OXPVm4xxHD5LYjTiamAF6qnafRBNruYTy5jTzVzwHBmUlNHBEPRjaG/E83HxJufNZsUbGYJBN90Y357+7lOb6XVafNldL5vcieI+MYaagNW0iRhaO6sfXLvVH5nmACqpwdwQ2uDcRxP7eacBzIzpGxnsjJ7WnI6a8zquf19a5/D1O03LY66RjSenducB/fPyXe+H6mOSlhfDbunRMLANgMosPLbyVE9b3KReuW/YjZuz3Dnb0cGl9mAb/0bf8ApVnB6ObCcShpWSF9BWZ+7a83dE9rbloPTbwN+o1veL41DSxGWokbGxvM8/ADdx8BqqJglY/F8TZVsa5lDRZ2xFwsZJHCzjbkBp8LDmTa0kk1XJaSSarkzdtT54qKKppR9rSziS+XNlaY3scSNrekN1T+E+0CCrxKhdbu3RySRkOcPSNRDqWjkBIwtt+8zquzYvhjKinlhkF2Sscw/Bwt+d18/cIcL08tZR0eQtqqeeR9Sbm7RC69gdBZ7g23MAnqqzw4uanW6NiMnTR9GoiLMUCIiAIiIAo3HeHaesi7qpjD2bjkQerXDUFSSIGrKU3sppxoKmtDPcFQ7L8Ntlu0PZph8Zzfo4kd70xdIf75I+itCKulFdEexEScIULhY0lNY6fcs/8AFUrHcB/mWVtdQ5m0pc1tVTi5blJt3jQToR9L9Lrpiqfahi7IMMmDtXTN7ljeZc/TbwFz5KJJVZWaVWR+I4rUYlVOpaGUw0sOX9IqWes4uFxHEeRsRc6W/H2ey/JZ1PX1scwN87pM4PxYbArP2R0TI8JgLAAZMz3kc3ZiLnyaB5K5IlatiMdStkZxJRd7RTxu1zwvb55Dr81Bdk1I1mEU5bvIHSOPVznG/wCAHkrbMwFpB2II+aqPZHU58IgGnoZ4/wCy82T/ACJf4l6GLi+IU+I0FY3TPKaSW3tNkByX+Dh9QsnGk7GV+GPmNoRNKM3siQxgRXOw3cs3afCThr3tBLoZIpm2FzdkjTsPNTeLYPBW05inZnieAbHQjoQd2uCVyiGuUvU3pJQ0EuIAGpJNgPiTsuccYcXvr2vocJYZnP8AQlnH3bGnQgPOhJ2J6HS5Uwey6BwDJqismhba0Mk7jHpsLC1wFaqDD4oGCOGNkbG7NY0ADyCNN7BqUtuCpUXZfT/zY2imJdZ3emRpsRIfabfkBpY8lHYR2ZVlJdtLib44T7BiDrfAOcWg+IAXRkTQh7OJRoOyWmdJ3lZLPWSdZnnL/ZbbTwvZXWnp2xtDGNDWNFg1oAAHgBssiKySXBZRS4ComCcLuhx+rnynupIGPabaB8jgJADbU/YAnpm8Ve0UlgiIgCIiAIiIAvL5ANyBy1XpamKYVFURGKdgkjdu13hsfAjqEBtoqTJwfXU1/wCbq093ygqgZGDwbJq9o8NV7MOOS2BfQ045vYHyO8musPqq6vIpqfYsGPcRwUcRkqHhoA0b7TjyDW7uJ2VY4cweatqRiFcwsa0EUtO79m0/tHg/tHfT5KQwXs/ijlE9U91ZVDaWbZvTJH6rLK1JTfIpvdnNMPrZsElfBNFLLhz5C+GWNpcYsxuWOaOQ/ja97CSru1aEty0UNRVTu0axsL2gHkXOc0WbfpdXlFGlrhjS1smYqYuLG94AHlozAbA21A8L3WvhWDw00fd07BHHcuyt2udzqt1FcuEREAREQBERAEREAREQBERAEREAREQBERAEREAREQBERAEREAREQBERAEREAREQBERAERE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7897813" y="34036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533400" y="4495800"/>
            <a:ext cx="52482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The check has been designed so that children of all abilities will be able to take part. </a:t>
            </a:r>
          </a:p>
        </p:txBody>
      </p:sp>
      <p:pic>
        <p:nvPicPr>
          <p:cNvPr id="9227" name="Picture 12" descr="http://t1.gstatic.com/images?q=tbn:ANd9GcTmmFJwmK5nuj8IPp9pXahbxa3K7EDDC8ev9SHpOUPOtJRDayrfiAcDTTnX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4114800"/>
            <a:ext cx="2819400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Who will complete the check?</a:t>
            </a:r>
          </a:p>
          <a:p>
            <a:endParaRPr lang="en-GB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C0000"/>
              </a:solidFill>
              <a:latin typeface="Comic Sans MS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1676400"/>
            <a:ext cx="7620000" cy="52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 dirty="0">
                <a:latin typeface="Comic Sans MS" pitchFamily="66" charset="0"/>
              </a:rPr>
              <a:t>The children will complete the check one at a time in a quiet area of the school.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 dirty="0" smtClean="0">
                <a:latin typeface="Comic Sans MS" pitchFamily="66" charset="0"/>
              </a:rPr>
              <a:t>A teacher will </a:t>
            </a:r>
            <a:r>
              <a:rPr lang="en-GB" sz="2800" dirty="0">
                <a:latin typeface="Comic Sans MS" pitchFamily="66" charset="0"/>
              </a:rPr>
              <a:t>conduct all of the screening checks with the children.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en-GB" sz="2800" dirty="0">
              <a:latin typeface="Comic Sans MS" pitchFamily="66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3121025" y="1781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0246" name="Picture 9" descr="Quiet Sign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191000"/>
            <a:ext cx="15144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Rectangle 11"/>
          <p:cNvSpPr>
            <a:spLocks noChangeArrowheads="1"/>
          </p:cNvSpPr>
          <p:nvPr/>
        </p:nvSpPr>
        <p:spPr bwMode="auto">
          <a:xfrm>
            <a:off x="762000" y="4724400"/>
            <a:ext cx="5562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2800">
                <a:latin typeface="Comic Sans MS" pitchFamily="66" charset="0"/>
              </a:rPr>
              <a:t>The screening will only take </a:t>
            </a:r>
          </a:p>
          <a:p>
            <a:pPr algn="l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5-10mins with each child.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848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Comic Sans MS"/>
              </a:rPr>
              <a:t>How can you help?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" y="1200150"/>
            <a:ext cx="7620000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GB" sz="1800">
                <a:latin typeface="Comic Sans MS" pitchFamily="66" charset="0"/>
              </a:rPr>
              <a:t>Encourage your child to ‘sound out’ when reading or writing. Focusing particularly on spotting more unusual sound patterns.</a:t>
            </a:r>
          </a:p>
          <a:p>
            <a:pPr algn="l">
              <a:spcBef>
                <a:spcPct val="50000"/>
              </a:spcBef>
            </a:pPr>
            <a:r>
              <a:rPr lang="en-GB" sz="1800">
                <a:latin typeface="Comic Sans MS" pitchFamily="66" charset="0"/>
              </a:rPr>
              <a:t>Eg</a:t>
            </a:r>
          </a:p>
          <a:p>
            <a:pPr algn="l">
              <a:spcBef>
                <a:spcPct val="50000"/>
              </a:spcBef>
            </a:pPr>
            <a:r>
              <a:rPr lang="en-GB" sz="2800" u="sng">
                <a:latin typeface="Comic Sans MS" pitchFamily="66" charset="0"/>
              </a:rPr>
              <a:t>Digraph</a:t>
            </a:r>
            <a:r>
              <a:rPr lang="en-GB" sz="2800">
                <a:latin typeface="Comic Sans MS" pitchFamily="66" charset="0"/>
              </a:rPr>
              <a:t>- 2 letters making one sound</a:t>
            </a:r>
          </a:p>
          <a:p>
            <a:pPr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c</a:t>
            </a:r>
            <a:r>
              <a:rPr lang="en-GB" sz="2800">
                <a:solidFill>
                  <a:srgbClr val="CC0000"/>
                </a:solidFill>
                <a:latin typeface="Comic Sans MS" pitchFamily="66" charset="0"/>
              </a:rPr>
              <a:t>ow </a:t>
            </a:r>
          </a:p>
          <a:p>
            <a:pPr algn="l">
              <a:spcBef>
                <a:spcPct val="50000"/>
              </a:spcBef>
            </a:pPr>
            <a:r>
              <a:rPr lang="en-GB" sz="2800" u="sng">
                <a:latin typeface="Comic Sans MS" pitchFamily="66" charset="0"/>
              </a:rPr>
              <a:t>Trigraphs</a:t>
            </a:r>
            <a:r>
              <a:rPr lang="en-GB" sz="2800">
                <a:latin typeface="Comic Sans MS" pitchFamily="66" charset="0"/>
              </a:rPr>
              <a:t>- 3 letters making one sound</a:t>
            </a:r>
          </a:p>
          <a:p>
            <a:pPr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n</a:t>
            </a:r>
            <a:r>
              <a:rPr lang="en-GB" sz="2800">
                <a:solidFill>
                  <a:srgbClr val="CC0000"/>
                </a:solidFill>
                <a:latin typeface="Comic Sans MS" pitchFamily="66" charset="0"/>
              </a:rPr>
              <a:t>igh</a:t>
            </a:r>
            <a:r>
              <a:rPr lang="en-GB" sz="2800">
                <a:latin typeface="Comic Sans MS" pitchFamily="66" charset="0"/>
              </a:rPr>
              <a:t>t</a:t>
            </a:r>
          </a:p>
          <a:p>
            <a:pPr algn="l">
              <a:spcBef>
                <a:spcPct val="50000"/>
              </a:spcBef>
            </a:pPr>
            <a:r>
              <a:rPr lang="en-GB" sz="2800" u="sng">
                <a:latin typeface="Comic Sans MS" pitchFamily="66" charset="0"/>
              </a:rPr>
              <a:t>Split digraphs-</a:t>
            </a:r>
            <a:r>
              <a:rPr lang="en-GB" sz="2800">
                <a:latin typeface="Comic Sans MS" pitchFamily="66" charset="0"/>
              </a:rPr>
              <a:t> 2 vowels with a consonant inbetween. Use to be  known as the magic e!</a:t>
            </a:r>
          </a:p>
          <a:p>
            <a:pPr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sp</a:t>
            </a:r>
            <a:r>
              <a:rPr lang="en-GB" sz="2800">
                <a:solidFill>
                  <a:srgbClr val="CC0000"/>
                </a:solidFill>
                <a:latin typeface="Comic Sans MS" pitchFamily="66" charset="0"/>
              </a:rPr>
              <a:t>i</a:t>
            </a:r>
            <a:r>
              <a:rPr lang="en-GB" sz="2800">
                <a:latin typeface="Comic Sans MS" pitchFamily="66" charset="0"/>
              </a:rPr>
              <a:t>n</a:t>
            </a:r>
            <a:r>
              <a:rPr lang="en-GB" sz="2800">
                <a:solidFill>
                  <a:srgbClr val="CC0000"/>
                </a:solidFill>
                <a:latin typeface="Comic Sans MS" pitchFamily="66" charset="0"/>
              </a:rPr>
              <a:t>e   - i_e 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649413" y="19224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649413" y="192246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856413" y="4814888"/>
            <a:ext cx="1565275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-71415" tIns="-85698" rIns="-71415" bIns="-85698">
            <a:spAutoFit/>
          </a:bodyPr>
          <a:lstStyle/>
          <a:p>
            <a:endParaRPr lang="en-US"/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1741488" y="1968500"/>
            <a:ext cx="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buFontTx/>
              <a:buChar char="•"/>
            </a:pPr>
            <a:endParaRPr lang="en-GB">
              <a:solidFill>
                <a:srgbClr val="CC0000"/>
              </a:solidFill>
            </a:endParaRPr>
          </a:p>
          <a:p>
            <a:pPr algn="l" eaLnBrk="0" hangingPunct="0"/>
            <a:endParaRPr lang="en-GB"/>
          </a:p>
        </p:txBody>
      </p:sp>
      <p:sp>
        <p:nvSpPr>
          <p:cNvPr id="11273" name="Rectangle 11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4" name="Rectangle 12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11275" name="Rectangle 13"/>
          <p:cNvSpPr>
            <a:spLocks noChangeArrowheads="1"/>
          </p:cNvSpPr>
          <p:nvPr/>
        </p:nvSpPr>
        <p:spPr bwMode="auto">
          <a:xfrm>
            <a:off x="8008938" y="4606925"/>
            <a:ext cx="1608137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-71415" tIns="-85698" rIns="-71415" bIns="-85698">
            <a:spAutoFit/>
          </a:bodyPr>
          <a:lstStyle/>
          <a:p>
            <a:endParaRPr lang="en-US"/>
          </a:p>
        </p:txBody>
      </p:sp>
      <p:sp>
        <p:nvSpPr>
          <p:cNvPr id="11276" name="Rectangle 16"/>
          <p:cNvSpPr>
            <a:spLocks noChangeArrowheads="1"/>
          </p:cNvSpPr>
          <p:nvPr/>
        </p:nvSpPr>
        <p:spPr bwMode="auto">
          <a:xfrm>
            <a:off x="4572000" y="3063875"/>
            <a:ext cx="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buFontTx/>
              <a:buChar char="•"/>
            </a:pPr>
            <a:endParaRPr lang="en-GB">
              <a:solidFill>
                <a:srgbClr val="CC0000"/>
              </a:solidFill>
            </a:endParaRPr>
          </a:p>
          <a:p>
            <a:pPr algn="l" eaLnBrk="0" hangingPunct="0"/>
            <a:endParaRPr lang="en-GB"/>
          </a:p>
        </p:txBody>
      </p:sp>
      <p:sp>
        <p:nvSpPr>
          <p:cNvPr id="11277" name="AutoShape 15" descr="data:image/jpeg;base64,/9j/4AAQSkZJRgABAQAAAQABAAD/2wCEAAkGBhQQERUUEhQVFRIWGBgXFxIVFxUYFxUVFBcVFBMUEhgXHCkeGBsjGhQWHy8gIycpLC8sFR4xNTAqNSksLCkBCQoKDgwOGg8PGiwlHyQ1LDQ0LCw0LDAsKSwsLCwpLCosNCosLCwsLDQsLCwsLCwsLCksKSwsLCksLCwsLCwsLP/AABEIAOEA4QMBIgACEQEDEQH/xAAcAAEAAgIDAQAAAAAAAAAAAAAABQYEBwECAwj/xABIEAACAQMCAwUFBgIFCAsAAAABAgMABBESIQUGMRMiQVFhBxQycYEjQlJikaFygjM0Q1PBCBYkg5KTorEVNURjc3Sys9Hw8f/EABoBAQACAwEAAAAAAAAAAAAAAAABAwIEBQb/xAAqEQACAgEEAgECBgMAAAAAAAAAAQIDEQQSITFBURMFIjJhkdHw8SOhsf/aAAwDAQACEQMRAD8A3jSlKAUpSgFKUoBSlKAUpSgFKUoBSlKAUpSgFKUoBSlKAUpXGaA5pSlAKUpQClKUApSlAKUpQClKUApSlAKUpQClKUApSlAKUpQClKUApSlAKUpQFL9qHtCHCLYMoD3EpKxIem3xO+N9IyNvEkDzr51uvaPxGSbtjeTB85AVyqj0VF7oHpitlf5SHBpS1tcjJhVWiPXuOTrBP8Q2/lrW0/I7qC3appAJJIYYAGTnANTgxlJR7Nz+z720Qy2Mj8RlRJoCAxxvMrfAyIBu2QQQvlnbNeEn+UfZh8C3uCmfj+zBx5hdX+NaJsODSSyLHgrqGrLAgaPx+orrxLg8tucSLgeDDdT8jUE5WcH2Hy9zDDfwLPbvrjb6FSOquPBh5VJVo/8AyarhsXiZOgdkwXwDHWCf0A/QVvChIpSlAKUpQClKUApSlAKUpQClKUApSlAKUqO45x+Gyj7Sd9KkhVABZ3c/CkaLu7HyAoCRpVJbme/n3htobdPA3Ts0hHmYodk+RfNdk4xxNOq2UvmB28J+QJ1j9RWu9VUnjci1UzazgulKq/Dee42dYrqN7SZzhRLpMcjeUUyEox9DpY+VWir4yUllFbTXYpSlSQKUpQGv/bZxOOPhrwurM9wdEYXAwyDtNTE/dGnoNzkCtN8a4ypt5Aqy7rp1dmwXfHifTNbf9s9k/u8Fwqlkt5S0gX4gkiGMMASM94r671rLjEVwsLmSyuBGRp1Oq/E2yAqGJOWKipTSKbIylJYWcGLy/cdqpkd1eVgoYKRiNEUJFGqj4QqgbCpC35Lu+MtJHblI7eIgPLJnS8mx0LpBJKg5Pl9agrSJERInidLyMhBEBpnaRiNIUdSGyOuRX0F7OuXpbGxSKdgZCzyMo3EZlYuYw33sEnfzz4VLfBjCGZuTPH2ccgpwi2MYbtJXOqWTGASBhVUeCgZ/Un0q20pWJsClKUApSlAKUpQClKUApSlAKUpQCuKrvH+cFgcwQIbi7wD2CkARg9HuJDtEv6k+ANQhsry5B97u2UN1gtPsUA/D2u8rddyCvSqLdRXV+JlkKpT6L6WqjXJ7fis5fcW0cKRKeiGcNJK4/MQEXPkuPE1i/wCYtl96AOfxSPK7H+ZnJz8qj+G8sqbqcwySwwII4dEUr9+SMa2LF9RAVXRAFI6NWhbrIWwlFcGxChwkmy3VxnfHj5ennVeuuB3iIwtr1skHAuUSTBIwCrqFYY67hvCsCO0to4ijQtZ8RIzFcvKXFxOneVTc5w4dhgxuFyGOF8tKnTK3OJLJsTtcPBa7uzSZGSRVdGGGRgCCPUGsbgnEGsJUt5XL2sp0QSOSzwyYJFvKx+JGAOhjuCNJzsa9uGXwnhjlAIEiK+k9V1AHSfUdK8+M8NFzBJF0Lr3WHVXHejceRVwp+lNPdKmePHkWVqyJcxSorlbixu7OCY7M8alh5OO7IPowapWvRnLFKUoCqe1EgcLuM/8Adj6maPAqte0W8WG2jdgW03NuwRfiYrJq0p5sdNY3tQ4q13L2EbH3e0kgM+Oj3Es0SQw+oVWLn1K1J80rmbh67b38Ox6HSsrftgH5gVRPmSRsV8QbLBylywIoxNcojXsp7WSQqCY2Yd2KNiMqqLhBjyJ8as1cCuavNcUpSgFKUoBSlKAUpSgFKUoBSlKAVU+auZZBILOzI95ZdUkpGVtYm27Rh4yH7ieOMnYbynNPHfc7dpFXXKxWOGP+8mkOmNflk5PkFJqv8C4R7vGQzdpNIxkmmPWWVvib0UdFHgABWnqtR8MeO2X01b3+R6cI4PHapojByTqeRjqklc9ZJWO7Mf8A8xXS/wCYIIGCO+ZT0hQNJKf9WgLAepr3v7RpQFDlEPx6NnYfhV89z1IGfIjrXazsI4V0xIqDx0jGfVj1Y+pzXBym90uWdHGOEQ11zHKmJGtjHbB1WR5mCyaXYIHSNc4UFlJLkHGdtq6jmO2tICVlFwe1ZSsRjaR5ppCSAAwHxP1JwBjep+eBZFKOoZGBDKwBDA9QQeoqJu+TbSWRJWgXtE0aWGV0iI5RQBtgZ6Y3rOMq3xJfoYtS8GVwnjcdyG0agyHTJE6lJI264dDuPn0PgTWTe2STI0cqK8bDDIwyCPUVgcZ4IZGWaEiO6j+CQ9HXxhnx8UbfqDuKzeH3naxhsFT0ZD1Rxs6N6g/rsfGsHj8Uf6Ml6ZB8PJ4dIls5LWkh028rHLROdxbSnxB30Mf4T4GrKDWJxXhqXMLxSfC4xkdVPVXXyZSAQfMCsLljiLywlZv6xCxhm9XTGJB6OpVx/FWUvvW/z5/chcPBNez9dNkF/DLcLt5C4lxVkrWV1xySy4VfNG2iZbuWONsA4M8yMrAHb4ZSRVR4P7T763bLy+8p4xyhQSPySIoKn5givVUVSsrTicO66Fc9sjfdVznfmk2MC9mvaXUzdlbw/ikP3m8lUd4n5edevC+c7a4szeBwsKAmTXgNEyDvpIPBht88jHUVTLC6MrS8VvcxroPYRv8A9ntRuDj+8k2J8d1Hjiq5y2o2IR3sjuYo0s7WGF213FxdQySOB8chuIpJpW/CgOlR80FTvMkgFzw7ON71N/I9nL/81G8W4TJ/0fLe3C6bieW00xnrBbLdQtFD6Mfjf8x9Kzucdmsmx8N/bnPlqLL/AI1RjElkvynGWDZArmuBXNbJqilKUApSlAKUpQClKUApSlAKUrhjigKPxSb3rieOsdkgx63Nyvl5pF/7prvZ8QDrJKzBYQSEYkBdCd1pCT0BbVg+Sg+NV2y49GbS5mV1ee4eSURLIO0/0h+xtF2OV7vZAHwr2vuVYxZFLq4fCxKhlYqsUWAq5jiUBB0wMgtg7HNca2t32NvpcHQr+2KwSPLfF5boyylFW1LAWzb65EGQ0jA9FY4K9Dj9ak7fiMckfao6tHv9oCNI0khsk7DBBz8qpMltd3CaIPeDb6dKFmhsoyoGlSqohnKeh05Fdp+SLmTh/urzx5VEjSJA6QqAQGklbHaStgs2DhdWNvGsHo8vtL9jNWP0WDmXmlLNYsgO0rqoXOwjLKJJmI6KoYb9MkCpWO+RpHiDAyIFLoOqh86CfDfSf0qDXk9DDMkrmSaeMxPMQBpXHcSFRtGithgvmMkk1EQcr3UEZu1cHiWSZAvejmj7qrbsCRsFjUhhuCT1o9JHbw+R8kk+i86wSRkZHUeWfOuFjAJIG56nzwMDP0rWNpxOf36Wc6rCWRIvsLsEW88iAo6ax440lXG4yRg1YOI85TQmISwGE69MmvLQsCraTFcJ3VywUZYD4hkY3qmWjsXRkrU+y4VAaOw4ln7t1Dg+XbWpyPqYpD/u6kOD8XFymtVdVIGNYwc7hlPqrAg+orA5qGhrOXG6XUak+STq8D/rrWqYJqTi/wCfxmUnxkp/tGnaKQwYPZzyrdZ8MxRdg64/i0NVOrbfOvKvv0I0YFxES0ZOwOQA8b+jADfwIB861NewvA2idGhf8Mg05/hb4WHqCa9b9H1Vcqfjb+5HmfqunsVu9LKObafQ66w7wF0ea3VsCYRElNQ6EqTnB69PLG1+CXUPGbkKp1WduEkdSCpluCdUUbId9EYBYjoWKjcCtQNdIOrr/tCu8T4fUNSSLjDDUjjIyMHZhtvW7fpoWzynyUafV2VQ2yXHs357TcDhkzMMqrQsw81WeJm6egNV7n6TRbxv+C6tW/SZaoF1zreSWkts8plSRdIMoDMpyGUhxhuoHxaqtXMfMEV9wuZ4/iRoi8bY1IwljYZ33B3ww2O/qK5uoonXJNo62m1FdsZKL5NwCua4U1zQClKUApSlAKUpQClKUApSlAKiObr/ALCxupfFIZWHzCNp/fFS9QPPkOvht2MZ+wkOD46VLY/agKByfyhB7nw6QIokiCzFgBl2kRiQxG5wxUjPTQKuE9oj6S6hih1LkZ0t0DD1HgfCoLli7ER90J2C9rbEn47WTvKo8zGToI8tJqxVz3LPJ0YpYMbiFyY0JUanJVUBzgvIwRNWN8ZYE+gNel7wuW2VZDMZUyolDIi6dZCiSLQBgBiMq2e6Sc5G8TznLLHZySwDM0OmVBjO8ZznHjgb4/LWuvZhzPO9y8DzSTpOh1pIzSAMGQtLue5he0+Z0iroRTi8lVkpKSwbgrwt4JLmV0jfskiC630q7M7jUqKHGkALgkkE94AY3Ne/rWpvaRzDdW12YYpZIInIuA8bFTI2iKLBbyUxHu/mrGpJy5MrW1Hg2ekZbtIZwjMh0sAO5IrDUj6WzgFTgg5wQRk114dwxYEMakmPPdRjq0LtiNSdyoIOAemcdAKwOUONPe20c8mDIURGkAx2hjzqby+JiNvWpusZ8NpGUOYpsq09nIJ5rWKQwpORc9ouNaqx0XSw+TGQRnPh2zHyqI5k5INtbtPazzlotMzwyyNIk/YssnezurZXIIq9SWql1kI76BlB9H06h/wqfpVP9o/NsUUElqjBrmZTHoU/0asO88h+73c4HU/KorjmWEuzGzEYtyJvl7nS2vVUo4SQgEwyYVxnyB2ceq5qbkgDDDKGHkRkfodq+fxCNIXAwOgO/Tbxr0LHGnU+n8PaSaf9nVitqz6C85rn+pyofWVjE4myeaeZbayDJbJA12dhoRCIvzylRtjwXqT6ZNa13JJYlmJLMzHLMzHLMx8STXVIwowAAPIDFdq6+i0MdLHvLfk5es1stS+sL0K8ru7eKKUp9+NkceaEhs/NWUMPkfOvWhGdvCt2yCnFxZq1WOuakj6dsJNUSHzRT+qg1kVrD2Z+0HVos7k94ALDMfvAbLHJ+YdA3j0O/XZ4rhzg4PDPQ12RsjuiKUpWBYKUpQClKUApSlAKUpQCuskYYEEZBGCD0IOxBrtSgNK39obS/wCHwTko8bSQRTY2kiBV7dlPjlcwuucgtnxBrYDNisznPlleIWrRbLKMPDJ4xzJvG49M7H0Jqvcv8XN1AGcaJ0Jjni8Y5kOl1I8BkZHoRWpZXt66NyieeGZpud6w14dHAkslrBEszKT3UVdb/d1lRkjO9ZLRVkQpgVWbUksEZDy0gGZHmkl+9N20qknxKBGCoM9ABgbda6Hgkd3CqXkazGN3UNIu5COyLJtjBZVUnGxz5VN1wajLMNqMVCsahEUKigBVUAAAdAAOgr2ilzXhJHXpbx4oWNLBHc23EsdqzQuEbUgL4ywV3VD2edg/eGCc4rXPOiQwzra264SDU0jklmeebGTI53dgmMk/3mNsVZfaDzP2MkcCjLKBPpwdLOrEQBz0CKw7RvE6FUdTjXmoklmYs7EsznqzMcsx9Sa6Og00p2Kx9L/bOF9T1MYwda7f/BSlK9EebFM9B4k4AGSST0AA3J9BXtZ2ck8iRQoXlc4VB+5Y/dUDcselbv5G9ncXDlDviW7I70xGyZ6pAD8K+vU+PkNW/UKvjybmn0rt5fCNbcI9l99cDUY1gU9DOxDH+RAWH1xUnJ7GLoKSJoGPgv2i5+pFbmpXPeqtb7OmtHUljBqLlL2WXCXKSXQRI421aQ4YuV+EbdBnrnyxW3BXNKqsslY8yLqqo1LERSlKrLRSlKAUpSgFKUoBSlKAUpSgOrNgZOw860/zdzZAt4LnhwaaTZLkIAILiNehVyRqlXorqCMHBOKnPa3xg4itFOFlDSTY6tEhCrGfys538whHjWv9O2Onh8vlUqO5clE7nB4RfLTn2xkRX94jTV1SQ6XRh1WQH4SPXbyJqSeYXMQa1uFG+VlTRKh/K4BwwPzB8iKjPZ/obh0AVVBClHGBvJGzJIT5ksCcnzrDghtL2WU2Eghu4G0tLEmkEnIAlTGmaMkEeexwR46LSydZSbSbJhGvhsVtG/OGnX6mPSf2evVrz3aNpbuaJV23C9mi9cKpZizE+u5xsKrkXtKVbcPLb3HaDKns48wtKrGPCS6saS4wCemf1zYLKODs7jiUqNcOwVO0I7KF3yRFbKdgQNtZ7xx1xUY9k5XgyW5ygA1slwsWcdu1vKsQ/MzFcqv5iMetYvNvPMVkhWPEtwRtGh1aAQCJJtOSqYIPTep/iswSCZnGVWOQsD4gIxIPz6Vp7gtoI4UwACVUsfEsVB3NW1VqbNfU3upceSM95aUmSSQyyPu0hOdR6beQHQAdK5rK4tYhQZUGCN3UdGXxbH4h1z44rDeQAZJAHmdhXpKLIuOFxg8rfCW7L5ydq7RQvI6xxKZJXOlI16s3+AHUk7ACs7gPLtzfkC1hZ1PWZspCvqXI73yXJrdPI/s/i4apYntblxh5yMYHXs4h9xPTqfH0qu1UYrEeWX6fRym8z4R15B5BThsZZiJLqQDtJcbAdRFF5ID9Sdz4AW6lK5TbbyztJJLCFKUqCRSlKAUpSgFKUoBSlKAUpSgFKUoBSlKA1D7T/wDrIf8AlUx/vps/viqxWXzDxmS9vZJ2K9kuuGJQMEJHKwDMfvZIY+mRWDPJpUnxwcfP7o+pwPrVi4Rz7eZ8E7w/jPuXA5LjYPI0xi9WmldIj+ne+Qqr23CwipoeSN1TR2kTsjMp3ZWK9QTk1Ke0OxKQWVghH2MLSvkZBMaiNf1ZpN/WsW3l1qrdNQBx5ZGcfvVVSTTfs2tVNxcYrwdTHILf3ZZ5Vt/CIFCFw2saSylhhhnrTiRmvAovJRMqAhVCBBlhpaR8HvPjx8MnFe1Kt2Rz0avzWYxktnJXFve7WS0nb7aJDExPV4XUrHN67HB9V9aplmrKvZvtJETE4/PGdJPyIAb5MK7wcYFjdQ3P3dXYy7f2L7k/yldX61Oc7WIhuhMPguV3Ph20Qx1/NHg/6s1TFbLMeGblj+ahS8og7mLWjL+JSMn1BG9XX2U8s2MsJMlukl3A2h3kzJqDDVFKquSEypxgDYoapdrJ20qwwDtZ3JCxoR1AySzHuqANyT4eBrbnI3JPuAeSSTXcShQ+nIjRVJKpGOpwWPebc58BtVsmUURaecFqVQBgbDyrtSlYG2KUpQClKUApSlAKUpQClKUApSlAKUpQClKUApXBqrwwf9JSzM7ye5xkwxxo7xiaRD9vK7RkFl1fZgZx3HPiKAo3PnLFnZyQrFcm3eabBjZ0aOOPDSSuEcFl6YUZxqYCoqy4ZGLuIiS4ngT7Q4s5cPIrDsVRo48FQQWJ9FHy25BwOKzAFnaQgnOSNMf1ZtJZifrXt77cjdrdSPJJgW+gdFH71DTfkJRTzhZNbrwy1uruee+jvFX7OOJeyvEVokTLGXRH0Ls+2elZkPInD7o4sL1kI/sQyShR/wCHL9oo+tXs8cYHDW84ORnuqQFYhdepWIPX4RltjtXtxPgMFzjtokcj4WI76nzRx3kPqCKlcLCEkpPLNeyeyS4Hw3cJ/igcH/hlrvF7Ipj8d4g/ggOf1eQ/8qsNzfzcOmihUvdpMWEcLMPeI9C6i3aNtJENgWchhqG7ZxWZJdXZP2ktpbDro3mkx6lmRR+hqcsr+KHoiLT2Q2YH+kGW59JWwg8MqkYUZ3O5zUdacFE9o1pc994HMRYqCdUJDQS4bIJKGM77HJBGDVsh4TLIAw4hOQehjW0C/TMLZ/WsOflGcSNLHeEu4UMJoYmVtGdJPZdng4bGR4AeQqqyLkuDYqag/wAiH4lwZvd07BY1uIWWWHQgRO2j8NI6K4LIfR6ufAuLrd28U6AhZFDaT1U9GRvUMCD8qrc5ubcEzw61H9pbapAB5vE2JB/LqrN5BmD28rKwaNrmcxkfhMhO48O9q2O+4rGpSWUzO1xeGizUpSrigUpSgFKUoBSlKAUpSgFKUoBSlKAUpSgFKVwxwKAiOZLtwiww5E07dmrD+zXGZZj5BFyR+YqPGsmO292gSK3jyECoiatICjbLscnAG5OCT5GouLiaLI07h2d1xHGiFnS2BPfZQMqHILnO5AUblcVIxcdRiBomXUQAzQyhTk4G+nb64oDpHxeVhtay5GzZMQGRsdBLd4bbHAztWf7z3NZVhtnRjLj8uFzk/I161HycUcEhbedgCRqHYgHBxkB5A2PXFAIuNxlgrh4nbZRKpTUfJW+Fj6A5rKvb1IY3kkOlEUszeQAyfn8qj5uMREETRyKvj2kLlfPcgFfXr4V4Sxi9mAO9tA4bOdpp13UeqRnB9XA/BuB58FtcM95dYSaYBVVyB2EA3jhGdgxzqfzY+QFTL8PiZixjQserFVJONhuRnpUfLeWlwcMY3OlgC67FTs5jZxpYdMlSfCutpwghQYrqViAAGZllQ4wO8uMeHgQfWgM2z4LFE5dFOoljuzELrOphGCcICd8ADfesqeBXUqwBVhgg9CD1BruKjJVukZmVopUztFpMbBfDEmWDH5qM+lAYz8GmgcNayDsuhtXz2e5GTG4BMZ2zjDDrgAkmsS24c8wa5iT3S9BKuM6opim32wXHaKfB8BwPHwMvb8RkLgPA6K2cMWRiCBnEgQkLnGxBYfKpCgI3gnGhcKwKmOaM6ZYGOWjfqN/vIw3VxsQfDcCTrXHCue7aXjcqMShKC2t5NhHMyOWmUnxbXgLnbutjdt9j0ApSlAKUpQClKUApSlAKUpQClKUApSlAKjOLcSiQiKRiGdWYKAcukZXWAen3ht5E1J1RfatxQQwRaApuRIJItXgEBEmfysrFD/H6VjJ4XAM6fnFzkQW5c9N28vPswwGPIsDWJJx696voiH5I+0b6KGY5+YqqXHtOJA7C1bGOszhQPRVjDE/tUFfe0K7PWeGEeSIu380rMf2rV3WsyzFGwWknc5Ml8w9XtoB9AFDY+tI4JB9+8Hr72rY+QLEftWrP865pT/X5cn8EiRj6aFFJeNTjc3l2d/uzTN/6eg/ao22eyN69G47S4uoiPt+2jPVZlUSKPNJIgAT6Mv1r1bissahYYsIowBhf31OK0l/njKp/r86n8z5H17RSKkbX2iXWwW7ifH444mJ69dOn/wCip/y+xuibMueOTsAJIUfSdQ7SAsAQMAjRI2D13A8ax249GH+1s1QnpLBJ2Uh23OmQROcfNqp6c/yn+ntbeYeaFkb9JAwP6ipW25r4e+zJJbEnGdLqpJ/E0JKEfx7VHyWLsn7WXrl/mW3kPZrcOZW3ENx3JgMDZVZVZh697r1qUvOKrCwDrJpIyHVHcZBwVOgEqcb77VRJuARzxns2jmjPgdGM+YZBo1epTP5lriy41dWRAU9rEuNVvMxDqvTMUrElfTWzRnYB06VbC9PsOJsS1u0lUNGwZT4qcj1qse0rmU2doVjOJ5z2UR8VyPtJf5FyfmV86zuEXkF0xmt3KOp0zxEaWzj4LiM/C48G8uhK1pznvmr3u5knHeij+xt1H3xqwXHrJJj+VVq6TwjBnXkTlr36/ijCn3a0Kyyt4a13hiz5k7n0Br6EFVr2f8rDh9mkZ3mb7SZvxSvgt9B8I9Fqy1KWEEKUpUkilKUApSlAKUpQClKUApSlAKUpQCoPjHJ9vduXmUs+AoOo90A57inujx3xmpylAVWH2YcPBy1uJD5ys7/szY/apK35Pso8aLS3XHiIY8/ripilAeUdsq/Cqj5AD/lXpiuaUB4zWSOMOisPJlBH7ioy+5NspxiS0t2HrEmR8iBkVM0oChXvsYsWz2PbW7HxilYqD4dyTUuPTaqjxT2S8Qg3gkhul/C2YZfp1Q/qK3XSocUyMHzXO81g+qaK4s3z/SFWVSfSRMo31qx8L5+ZgBNpnUdJY9KyL54K9058emfHNbukiDAhgCDsQdwR5EHrVP437JeH3JLCLsJD/aW57M59VHdP1FVSpiwsrop/MF7A9s01tMyTFeyXRhZQsmzxSDo0WnUQN9JxpIqI9m/LQvr9SR/o1lhyPBp+kMfrpA1H5AeNS/EPY9dxEmCdLhPBJR2TqfA6lBVh57Cth8i8qjhtmkOQ0hJeWQfflfd2+XRR6KKV1uPY7eWT4rmlKuJFKUoBSlKAUpSgFKUoBSlKAUpSgFKUoBSlKAUpSgFKUoBSlKAUpSgFKUoBQUpQClKUApSlAKUpQClKUApSlAKUpQClKUB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7783513" y="34036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Rectangle 17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9" name="Rectangle 18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algn="l" eaLnBrk="0" hangingPunct="0"/>
            <a:endParaRPr lang="en-GB"/>
          </a:p>
        </p:txBody>
      </p:sp>
      <p:sp>
        <p:nvSpPr>
          <p:cNvPr id="11280" name="Rectangle 19"/>
          <p:cNvSpPr>
            <a:spLocks noChangeArrowheads="1"/>
          </p:cNvSpPr>
          <p:nvPr/>
        </p:nvSpPr>
        <p:spPr bwMode="auto">
          <a:xfrm>
            <a:off x="8008938" y="4606925"/>
            <a:ext cx="1608137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-71415" tIns="-85698" rIns="-71415" bIns="-85698">
            <a:spAutoFit/>
          </a:bodyPr>
          <a:lstStyle/>
          <a:p>
            <a:endParaRPr lang="en-US"/>
          </a:p>
        </p:txBody>
      </p:sp>
      <p:sp>
        <p:nvSpPr>
          <p:cNvPr id="11281" name="Rectangle 22"/>
          <p:cNvSpPr>
            <a:spLocks noChangeArrowheads="1"/>
          </p:cNvSpPr>
          <p:nvPr/>
        </p:nvSpPr>
        <p:spPr bwMode="auto">
          <a:xfrm>
            <a:off x="4572000" y="3063875"/>
            <a:ext cx="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buFontTx/>
              <a:buChar char="•"/>
            </a:pPr>
            <a:endParaRPr lang="en-GB">
              <a:solidFill>
                <a:srgbClr val="CC0000"/>
              </a:solidFill>
            </a:endParaRPr>
          </a:p>
          <a:p>
            <a:pPr algn="l" eaLnBrk="0" hangingPunct="0"/>
            <a:endParaRPr lang="en-GB"/>
          </a:p>
        </p:txBody>
      </p:sp>
      <p:sp>
        <p:nvSpPr>
          <p:cNvPr id="11282" name="AutoShape 21" descr="data:image/jpeg;base64,/9j/4AAQSkZJRgABAQAAAQABAAD/2wCEAAkGBhQQERUUEhQVFRIWGBgXFxIVFxUYFxUVFBcVFBMUEhgXHCkeGBsjGhQWHy8gIycpLC8sFR4xNTAqNSksLCkBCQoKDgwOGg8PGiwlHyQ1LDQ0LCw0LDAsKSwsLCwpLCosNCosLCwsLDQsLCwsLCwsLCksKSwsLCksLCwsLCwsLP/AABEIAOEA4QMBIgACEQEDEQH/xAAcAAEAAgIDAQAAAAAAAAAAAAAABQYEBwECAwj/xABIEAACAQMCAwUFBgIFCAsAAAABAgMABBESIQUGMRMiQVFhBxQycYEjQlJikaFygjM0Q1PBCBYkg5KTorEVNURjc3Sys9Hw8f/EABoBAQACAwEAAAAAAAAAAAAAAAABAwIEBQb/xAAqEQACAgEEAgECBgMAAAAAAAAAAQIDEQQSITFBURMFIjJhkdHw8SOhsf/aAAwDAQACEQMRAD8A3jSlKAUpSgFKUoBSlKAUpSgFKUoBSlKAUpSgFKUoBSlKAUpXGaA5pSlAKUpQClKUApSlAKUpQClKUApSlAKUpQClKUApSlAKUpQClKUApSlAKUpQFL9qHtCHCLYMoD3EpKxIem3xO+N9IyNvEkDzr51uvaPxGSbtjeTB85AVyqj0VF7oHpitlf5SHBpS1tcjJhVWiPXuOTrBP8Q2/lrW0/I7qC3appAJJIYYAGTnANTgxlJR7Nz+z720Qy2Mj8RlRJoCAxxvMrfAyIBu2QQQvlnbNeEn+UfZh8C3uCmfj+zBx5hdX+NaJsODSSyLHgrqGrLAgaPx+orrxLg8tucSLgeDDdT8jUE5WcH2Hy9zDDfwLPbvrjb6FSOquPBh5VJVo/8AyarhsXiZOgdkwXwDHWCf0A/QVvChIpSlAKUpQClKUApSlAKUpQClKUApSlAKUqO45x+Gyj7Sd9KkhVABZ3c/CkaLu7HyAoCRpVJbme/n3htobdPA3Ts0hHmYodk+RfNdk4xxNOq2UvmB28J+QJ1j9RWu9VUnjci1UzazgulKq/Dee42dYrqN7SZzhRLpMcjeUUyEox9DpY+VWir4yUllFbTXYpSlSQKUpQGv/bZxOOPhrwurM9wdEYXAwyDtNTE/dGnoNzkCtN8a4ypt5Aqy7rp1dmwXfHifTNbf9s9k/u8Fwqlkt5S0gX4gkiGMMASM94r671rLjEVwsLmSyuBGRp1Oq/E2yAqGJOWKipTSKbIylJYWcGLy/cdqpkd1eVgoYKRiNEUJFGqj4QqgbCpC35Lu+MtJHblI7eIgPLJnS8mx0LpBJKg5Pl9agrSJERInidLyMhBEBpnaRiNIUdSGyOuRX0F7OuXpbGxSKdgZCzyMo3EZlYuYw33sEnfzz4VLfBjCGZuTPH2ccgpwi2MYbtJXOqWTGASBhVUeCgZ/Un0q20pWJsClKUApSlAKUpQClKUApSlAKUpQCuKrvH+cFgcwQIbi7wD2CkARg9HuJDtEv6k+ANQhsry5B97u2UN1gtPsUA/D2u8rddyCvSqLdRXV+JlkKpT6L6WqjXJ7fis5fcW0cKRKeiGcNJK4/MQEXPkuPE1i/wCYtl96AOfxSPK7H+ZnJz8qj+G8sqbqcwySwwII4dEUr9+SMa2LF9RAVXRAFI6NWhbrIWwlFcGxChwkmy3VxnfHj5ennVeuuB3iIwtr1skHAuUSTBIwCrqFYY67hvCsCO0to4ijQtZ8RIzFcvKXFxOneVTc5w4dhgxuFyGOF8tKnTK3OJLJsTtcPBa7uzSZGSRVdGGGRgCCPUGsbgnEGsJUt5XL2sp0QSOSzwyYJFvKx+JGAOhjuCNJzsa9uGXwnhjlAIEiK+k9V1AHSfUdK8+M8NFzBJF0Lr3WHVXHejceRVwp+lNPdKmePHkWVqyJcxSorlbixu7OCY7M8alh5OO7IPowapWvRnLFKUoCqe1EgcLuM/8Adj6maPAqte0W8WG2jdgW03NuwRfiYrJq0p5sdNY3tQ4q13L2EbH3e0kgM+Oj3Es0SQw+oVWLn1K1J80rmbh67b38Ox6HSsrftgH5gVRPmSRsV8QbLBylywIoxNcojXsp7WSQqCY2Yd2KNiMqqLhBjyJ8as1cCuavNcUpSgFKUoBSlKAUpSgFKUoBSlKAVU+auZZBILOzI95ZdUkpGVtYm27Rh4yH7ieOMnYbynNPHfc7dpFXXKxWOGP+8mkOmNflk5PkFJqv8C4R7vGQzdpNIxkmmPWWVvib0UdFHgABWnqtR8MeO2X01b3+R6cI4PHapojByTqeRjqklc9ZJWO7Mf8A8xXS/wCYIIGCO+ZT0hQNJKf9WgLAepr3v7RpQFDlEPx6NnYfhV89z1IGfIjrXazsI4V0xIqDx0jGfVj1Y+pzXBym90uWdHGOEQ11zHKmJGtjHbB1WR5mCyaXYIHSNc4UFlJLkHGdtq6jmO2tICVlFwe1ZSsRjaR5ppCSAAwHxP1JwBjep+eBZFKOoZGBDKwBDA9QQeoqJu+TbSWRJWgXtE0aWGV0iI5RQBtgZ6Y3rOMq3xJfoYtS8GVwnjcdyG0agyHTJE6lJI264dDuPn0PgTWTe2STI0cqK8bDDIwyCPUVgcZ4IZGWaEiO6j+CQ9HXxhnx8UbfqDuKzeH3naxhsFT0ZD1Rxs6N6g/rsfGsHj8Uf6Ml6ZB8PJ4dIls5LWkh028rHLROdxbSnxB30Mf4T4GrKDWJxXhqXMLxSfC4xkdVPVXXyZSAQfMCsLljiLywlZv6xCxhm9XTGJB6OpVx/FWUvvW/z5/chcPBNez9dNkF/DLcLt5C4lxVkrWV1xySy4VfNG2iZbuWONsA4M8yMrAHb4ZSRVR4P7T763bLy+8p4xyhQSPySIoKn5givVUVSsrTicO66Fc9sjfdVznfmk2MC9mvaXUzdlbw/ikP3m8lUd4n5edevC+c7a4szeBwsKAmTXgNEyDvpIPBht88jHUVTLC6MrS8VvcxroPYRv8A9ntRuDj+8k2J8d1Hjiq5y2o2IR3sjuYo0s7WGF213FxdQySOB8chuIpJpW/CgOlR80FTvMkgFzw7ON71N/I9nL/81G8W4TJ/0fLe3C6bieW00xnrBbLdQtFD6Mfjf8x9Kzucdmsmx8N/bnPlqLL/AI1RjElkvynGWDZArmuBXNbJqilKUApSlAKUpQClKUApSlAKUrhjigKPxSb3rieOsdkgx63Nyvl5pF/7prvZ8QDrJKzBYQSEYkBdCd1pCT0BbVg+Sg+NV2y49GbS5mV1ee4eSURLIO0/0h+xtF2OV7vZAHwr2vuVYxZFLq4fCxKhlYqsUWAq5jiUBB0wMgtg7HNca2t32NvpcHQr+2KwSPLfF5boyylFW1LAWzb65EGQ0jA9FY4K9Dj9ak7fiMckfao6tHv9oCNI0khsk7DBBz8qpMltd3CaIPeDb6dKFmhsoyoGlSqohnKeh05Fdp+SLmTh/urzx5VEjSJA6QqAQGklbHaStgs2DhdWNvGsHo8vtL9jNWP0WDmXmlLNYsgO0rqoXOwjLKJJmI6KoYb9MkCpWO+RpHiDAyIFLoOqh86CfDfSf0qDXk9DDMkrmSaeMxPMQBpXHcSFRtGithgvmMkk1EQcr3UEZu1cHiWSZAvejmj7qrbsCRsFjUhhuCT1o9JHbw+R8kk+i86wSRkZHUeWfOuFjAJIG56nzwMDP0rWNpxOf36Wc6rCWRIvsLsEW88iAo6ax440lXG4yRg1YOI85TQmISwGE69MmvLQsCraTFcJ3VywUZYD4hkY3qmWjsXRkrU+y4VAaOw4ln7t1Dg+XbWpyPqYpD/u6kOD8XFymtVdVIGNYwc7hlPqrAg+orA5qGhrOXG6XUak+STq8D/rrWqYJqTi/wCfxmUnxkp/tGnaKQwYPZzyrdZ8MxRdg64/i0NVOrbfOvKvv0I0YFxES0ZOwOQA8b+jADfwIB861NewvA2idGhf8Mg05/hb4WHqCa9b9H1Vcqfjb+5HmfqunsVu9LKObafQ66w7wF0ea3VsCYRElNQ6EqTnB69PLG1+CXUPGbkKp1WduEkdSCpluCdUUbId9EYBYjoWKjcCtQNdIOrr/tCu8T4fUNSSLjDDUjjIyMHZhtvW7fpoWzynyUafV2VQ2yXHs357TcDhkzMMqrQsw81WeJm6egNV7n6TRbxv+C6tW/SZaoF1zreSWkts8plSRdIMoDMpyGUhxhuoHxaqtXMfMEV9wuZ4/iRoi8bY1IwljYZ33B3ww2O/qK5uoonXJNo62m1FdsZKL5NwCua4U1zQClKUApSlAKUpQClKUApSlAKiObr/ALCxupfFIZWHzCNp/fFS9QPPkOvht2MZ+wkOD46VLY/agKByfyhB7nw6QIokiCzFgBl2kRiQxG5wxUjPTQKuE9oj6S6hih1LkZ0t0DD1HgfCoLli7ER90J2C9rbEn47WTvKo8zGToI8tJqxVz3LPJ0YpYMbiFyY0JUanJVUBzgvIwRNWN8ZYE+gNel7wuW2VZDMZUyolDIi6dZCiSLQBgBiMq2e6Sc5G8TznLLHZySwDM0OmVBjO8ZznHjgb4/LWuvZhzPO9y8DzSTpOh1pIzSAMGQtLue5he0+Z0iroRTi8lVkpKSwbgrwt4JLmV0jfskiC630q7M7jUqKHGkALgkkE94AY3Ne/rWpvaRzDdW12YYpZIInIuA8bFTI2iKLBbyUxHu/mrGpJy5MrW1Hg2ekZbtIZwjMh0sAO5IrDUj6WzgFTgg5wQRk114dwxYEMakmPPdRjq0LtiNSdyoIOAemcdAKwOUONPe20c8mDIURGkAx2hjzqby+JiNvWpusZ8NpGUOYpsq09nIJ5rWKQwpORc9ouNaqx0XSw+TGQRnPh2zHyqI5k5INtbtPazzlotMzwyyNIk/YssnezurZXIIq9SWql1kI76BlB9H06h/wqfpVP9o/NsUUElqjBrmZTHoU/0asO88h+73c4HU/KorjmWEuzGzEYtyJvl7nS2vVUo4SQgEwyYVxnyB2ceq5qbkgDDDKGHkRkfodq+fxCNIXAwOgO/Tbxr0LHGnU+n8PaSaf9nVitqz6C85rn+pyofWVjE4myeaeZbayDJbJA12dhoRCIvzylRtjwXqT6ZNa13JJYlmJLMzHLMzHLMx8STXVIwowAAPIDFdq6+i0MdLHvLfk5es1stS+sL0K8ru7eKKUp9+NkceaEhs/NWUMPkfOvWhGdvCt2yCnFxZq1WOuakj6dsJNUSHzRT+qg1kVrD2Z+0HVos7k94ALDMfvAbLHJ+YdA3j0O/XZ4rhzg4PDPQ12RsjuiKUpWBYKUpQClKUApSlAKUpQCuskYYEEZBGCD0IOxBrtSgNK39obS/wCHwTko8bSQRTY2kiBV7dlPjlcwuucgtnxBrYDNisznPlleIWrRbLKMPDJ4xzJvG49M7H0Jqvcv8XN1AGcaJ0Jjni8Y5kOl1I8BkZHoRWpZXt66NyieeGZpud6w14dHAkslrBEszKT3UVdb/d1lRkjO9ZLRVkQpgVWbUksEZDy0gGZHmkl+9N20qknxKBGCoM9ABgbda6Hgkd3CqXkazGN3UNIu5COyLJtjBZVUnGxz5VN1wajLMNqMVCsahEUKigBVUAAAdAAOgr2ilzXhJHXpbx4oWNLBHc23EsdqzQuEbUgL4ywV3VD2edg/eGCc4rXPOiQwzra264SDU0jklmeebGTI53dgmMk/3mNsVZfaDzP2MkcCjLKBPpwdLOrEQBz0CKw7RvE6FUdTjXmoklmYs7EsznqzMcsx9Sa6Og00p2Kx9L/bOF9T1MYwda7f/BSlK9EebFM9B4k4AGSST0AA3J9BXtZ2ck8iRQoXlc4VB+5Y/dUDcselbv5G9ncXDlDviW7I70xGyZ6pAD8K+vU+PkNW/UKvjybmn0rt5fCNbcI9l99cDUY1gU9DOxDH+RAWH1xUnJ7GLoKSJoGPgv2i5+pFbmpXPeqtb7OmtHUljBqLlL2WXCXKSXQRI421aQ4YuV+EbdBnrnyxW3BXNKqsslY8yLqqo1LERSlKrLRSlKAUpSgFKUoBSlKAUpSgOrNgZOw860/zdzZAt4LnhwaaTZLkIAILiNehVyRqlXorqCMHBOKnPa3xg4itFOFlDSTY6tEhCrGfys538whHjWv9O2Onh8vlUqO5clE7nB4RfLTn2xkRX94jTV1SQ6XRh1WQH4SPXbyJqSeYXMQa1uFG+VlTRKh/K4BwwPzB8iKjPZ/obh0AVVBClHGBvJGzJIT5ksCcnzrDghtL2WU2Eghu4G0tLEmkEnIAlTGmaMkEeexwR46LSydZSbSbJhGvhsVtG/OGnX6mPSf2evVrz3aNpbuaJV23C9mi9cKpZizE+u5xsKrkXtKVbcPLb3HaDKns48wtKrGPCS6saS4wCemf1zYLKODs7jiUqNcOwVO0I7KF3yRFbKdgQNtZ7xx1xUY9k5XgyW5ygA1slwsWcdu1vKsQ/MzFcqv5iMetYvNvPMVkhWPEtwRtGh1aAQCJJtOSqYIPTep/iswSCZnGVWOQsD4gIxIPz6Vp7gtoI4UwACVUsfEsVB3NW1VqbNfU3upceSM95aUmSSQyyPu0hOdR6beQHQAdK5rK4tYhQZUGCN3UdGXxbH4h1z44rDeQAZJAHmdhXpKLIuOFxg8rfCW7L5ydq7RQvI6xxKZJXOlI16s3+AHUk7ACs7gPLtzfkC1hZ1PWZspCvqXI73yXJrdPI/s/i4apYntblxh5yMYHXs4h9xPTqfH0qu1UYrEeWX6fRym8z4R15B5BThsZZiJLqQDtJcbAdRFF5ID9Sdz4AW6lK5TbbyztJJLCFKUqCRSlKAUpSgFKUoBSlKAUpSgFKUoBSlKA1D7T/wDrIf8AlUx/vps/viqxWXzDxmS9vZJ2K9kuuGJQMEJHKwDMfvZIY+mRWDPJpUnxwcfP7o+pwPrVi4Rz7eZ8E7w/jPuXA5LjYPI0xi9WmldIj+ne+Qqr23CwipoeSN1TR2kTsjMp3ZWK9QTk1Ke0OxKQWVghH2MLSvkZBMaiNf1ZpN/WsW3l1qrdNQBx5ZGcfvVVSTTfs2tVNxcYrwdTHILf3ZZ5Vt/CIFCFw2saSylhhhnrTiRmvAovJRMqAhVCBBlhpaR8HvPjx8MnFe1Kt2Rz0avzWYxktnJXFve7WS0nb7aJDExPV4XUrHN67HB9V9aplmrKvZvtJETE4/PGdJPyIAb5MK7wcYFjdQ3P3dXYy7f2L7k/yldX61Oc7WIhuhMPguV3Ph20Qx1/NHg/6s1TFbLMeGblj+ahS8og7mLWjL+JSMn1BG9XX2U8s2MsJMlukl3A2h3kzJqDDVFKquSEypxgDYoapdrJ20qwwDtZ3JCxoR1AySzHuqANyT4eBrbnI3JPuAeSSTXcShQ+nIjRVJKpGOpwWPebc58BtVsmUURaecFqVQBgbDyrtSlYG2KUpQClKUApSlAKUpQClKUApSlAKUpQClKUApXBqrwwf9JSzM7ye5xkwxxo7xiaRD9vK7RkFl1fZgZx3HPiKAo3PnLFnZyQrFcm3eabBjZ0aOOPDSSuEcFl6YUZxqYCoqy4ZGLuIiS4ngT7Q4s5cPIrDsVRo48FQQWJ9FHy25BwOKzAFnaQgnOSNMf1ZtJZifrXt77cjdrdSPJJgW+gdFH71DTfkJRTzhZNbrwy1uruee+jvFX7OOJeyvEVokTLGXRH0Ls+2elZkPInD7o4sL1kI/sQyShR/wCHL9oo+tXs8cYHDW84ORnuqQFYhdepWIPX4RltjtXtxPgMFzjtokcj4WI76nzRx3kPqCKlcLCEkpPLNeyeyS4Hw3cJ/igcH/hlrvF7Ipj8d4g/ggOf1eQ/8qsNzfzcOmihUvdpMWEcLMPeI9C6i3aNtJENgWchhqG7ZxWZJdXZP2ktpbDro3mkx6lmRR+hqcsr+KHoiLT2Q2YH+kGW59JWwg8MqkYUZ3O5zUdacFE9o1pc994HMRYqCdUJDQS4bIJKGM77HJBGDVsh4TLIAw4hOQehjW0C/TMLZ/WsOflGcSNLHeEu4UMJoYmVtGdJPZdng4bGR4AeQqqyLkuDYqag/wAiH4lwZvd07BY1uIWWWHQgRO2j8NI6K4LIfR6ufAuLrd28U6AhZFDaT1U9GRvUMCD8qrc5ubcEzw61H9pbapAB5vE2JB/LqrN5BmD28rKwaNrmcxkfhMhO48O9q2O+4rGpSWUzO1xeGizUpSrigUpSgFKUoBSlKAUpSgFKUoBSlKAUpSgFKVwxwKAiOZLtwiww5E07dmrD+zXGZZj5BFyR+YqPGsmO292gSK3jyECoiatICjbLscnAG5OCT5GouLiaLI07h2d1xHGiFnS2BPfZQMqHILnO5AUblcVIxcdRiBomXUQAzQyhTk4G+nb64oDpHxeVhtay5GzZMQGRsdBLd4bbHAztWf7z3NZVhtnRjLj8uFzk/I161HycUcEhbedgCRqHYgHBxkB5A2PXFAIuNxlgrh4nbZRKpTUfJW+Fj6A5rKvb1IY3kkOlEUszeQAyfn8qj5uMREETRyKvj2kLlfPcgFfXr4V4Sxi9mAO9tA4bOdpp13UeqRnB9XA/BuB58FtcM95dYSaYBVVyB2EA3jhGdgxzqfzY+QFTL8PiZixjQserFVJONhuRnpUfLeWlwcMY3OlgC67FTs5jZxpYdMlSfCutpwghQYrqViAAGZllQ4wO8uMeHgQfWgM2z4LFE5dFOoljuzELrOphGCcICd8ADfesqeBXUqwBVhgg9CD1BruKjJVukZmVopUztFpMbBfDEmWDH5qM+lAYz8GmgcNayDsuhtXz2e5GTG4BMZ2zjDDrgAkmsS24c8wa5iT3S9BKuM6opim32wXHaKfB8BwPHwMvb8RkLgPA6K2cMWRiCBnEgQkLnGxBYfKpCgI3gnGhcKwKmOaM6ZYGOWjfqN/vIw3VxsQfDcCTrXHCue7aXjcqMShKC2t5NhHMyOWmUnxbXgLnbutjdt9j0ApSlAKUpQClKUApSlAKUpQClKUApSlAKjOLcSiQiKRiGdWYKAcukZXWAen3ht5E1J1RfatxQQwRaApuRIJItXgEBEmfysrFD/H6VjJ4XAM6fnFzkQW5c9N28vPswwGPIsDWJJx696voiH5I+0b6KGY5+YqqXHtOJA7C1bGOszhQPRVjDE/tUFfe0K7PWeGEeSIu380rMf2rV3WsyzFGwWknc5Ml8w9XtoB9AFDY+tI4JB9+8Hr72rY+QLEftWrP865pT/X5cn8EiRj6aFFJeNTjc3l2d/uzTN/6eg/ao22eyN69G47S4uoiPt+2jPVZlUSKPNJIgAT6Mv1r1bissahYYsIowBhf31OK0l/njKp/r86n8z5H17RSKkbX2iXWwW7ifH444mJ69dOn/wCip/y+xuibMueOTsAJIUfSdQ7SAsAQMAjRI2D13A8ax249GH+1s1QnpLBJ2Uh23OmQROcfNqp6c/yn+ntbeYeaFkb9JAwP6ipW25r4e+zJJbEnGdLqpJ/E0JKEfx7VHyWLsn7WXrl/mW3kPZrcOZW3ENx3JgMDZVZVZh697r1qUvOKrCwDrJpIyHVHcZBwVOgEqcb77VRJuARzxns2jmjPgdGM+YZBo1epTP5lriy41dWRAU9rEuNVvMxDqvTMUrElfTWzRnYB06VbC9PsOJsS1u0lUNGwZT4qcj1qse0rmU2doVjOJ5z2UR8VyPtJf5FyfmV86zuEXkF0xmt3KOp0zxEaWzj4LiM/C48G8uhK1pznvmr3u5knHeij+xt1H3xqwXHrJJj+VVq6TwjBnXkTlr36/ijCn3a0Kyyt4a13hiz5k7n0Br6EFVr2f8rDh9mkZ3mb7SZvxSvgt9B8I9Fqy1KWEEKUpUkilKUApSlAKUpQClKUApSlAKUpQCoPjHJ9vduXmUs+AoOo90A57inujx3xmpylAVWH2YcPBy1uJD5ys7/szY/apK35Pso8aLS3XHiIY8/ripilAeUdsq/Cqj5AD/lXpiuaUB4zWSOMOisPJlBH7ioy+5NspxiS0t2HrEmR8iBkVM0oChXvsYsWz2PbW7HxilYqD4dyTUuPTaqjxT2S8Qg3gkhul/C2YZfp1Q/qK3XSocUyMHzXO81g+qaK4s3z/SFWVSfSRMo31qx8L5+ZgBNpnUdJY9KyL54K9058emfHNbukiDAhgCDsQdwR5EHrVP437JeH3JLCLsJD/aW57M59VHdP1FVSpiwsrop/MF7A9s01tMyTFeyXRhZQsmzxSDo0WnUQN9JxpIqI9m/LQvr9SR/o1lhyPBp+kMfrpA1H5AeNS/EPY9dxEmCdLhPBJR2TqfA6lBVh57Cth8i8qjhtmkOQ0hJeWQfflfd2+XRR6KKV1uPY7eWT4rmlKuJFKUoBSlKAUpSgFKUoBSlKAUpSgFKUoBSlKAUpSgFKUoBSlKAUpSgFKUoBQUpQClKUApSlAKUpQClKUApSlAKUpQClKUB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7783513" y="34036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504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Barker.J60</cp:lastModifiedBy>
  <cp:revision>4</cp:revision>
  <dcterms:created xsi:type="dcterms:W3CDTF">2012-04-05T19:15:23Z</dcterms:created>
  <dcterms:modified xsi:type="dcterms:W3CDTF">2019-01-22T08:45:34Z</dcterms:modified>
</cp:coreProperties>
</file>