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6" r:id="rId2"/>
    <p:sldId id="261" r:id="rId3"/>
    <p:sldId id="270" r:id="rId4"/>
    <p:sldId id="258" r:id="rId5"/>
    <p:sldId id="268" r:id="rId6"/>
    <p:sldId id="272" r:id="rId7"/>
    <p:sldId id="259" r:id="rId8"/>
    <p:sldId id="269" r:id="rId9"/>
    <p:sldId id="274" r:id="rId10"/>
    <p:sldId id="276" r:id="rId11"/>
    <p:sldId id="275" r:id="rId12"/>
    <p:sldId id="273" r:id="rId13"/>
    <p:sldId id="280" r:id="rId14"/>
    <p:sldId id="267" r:id="rId15"/>
    <p:sldId id="277" r:id="rId16"/>
    <p:sldId id="278" r:id="rId17"/>
    <p:sldId id="262"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11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31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1876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969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93696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54371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226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42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1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9/9/2025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4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9/9/2025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66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9/9/2025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23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9/9/2025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02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9/9/2025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774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pPr/>
              <a:t>9/9/2025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79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9/9/2025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34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pPr/>
              <a:t>9/9/2025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9336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m/ownit"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dmin@cuddington.cheshire.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8D6723-B9D9-428F-8056-E01BDE2D7FB0}"/>
              </a:ext>
            </a:extLst>
          </p:cNvPr>
          <p:cNvSpPr/>
          <p:nvPr/>
        </p:nvSpPr>
        <p:spPr>
          <a:xfrm>
            <a:off x="278032" y="1448952"/>
            <a:ext cx="10024222" cy="1107996"/>
          </a:xfrm>
          <a:prstGeom prst="rect">
            <a:avLst/>
          </a:prstGeom>
        </p:spPr>
        <p:txBody>
          <a:bodyPr wrap="square">
            <a:spAutoFit/>
          </a:bodyPr>
          <a:lstStyle/>
          <a:p>
            <a:pPr algn="ctr"/>
            <a:r>
              <a:rPr lang="en-GB" sz="6600" dirty="0">
                <a:solidFill>
                  <a:srgbClr val="FF0000"/>
                </a:solidFill>
                <a:latin typeface="Twinkl Cursive Looped Thin" panose="02000000000000000000" pitchFamily="2" charset="0"/>
              </a:rPr>
              <a:t>Welcome to Year 6!</a:t>
            </a:r>
            <a:endParaRPr lang="en-GB" sz="6600" dirty="0">
              <a:solidFill>
                <a:srgbClr val="FF0000"/>
              </a:solidFill>
            </a:endParaRPr>
          </a:p>
        </p:txBody>
      </p:sp>
      <p:sp>
        <p:nvSpPr>
          <p:cNvPr id="3" name="Title 2"/>
          <p:cNvSpPr>
            <a:spLocks noGrp="1"/>
          </p:cNvSpPr>
          <p:nvPr>
            <p:ph type="ctrTitle"/>
          </p:nvPr>
        </p:nvSpPr>
        <p:spPr>
          <a:xfrm>
            <a:off x="1115951" y="221852"/>
            <a:ext cx="8348385" cy="1227100"/>
          </a:xfrm>
        </p:spPr>
        <p:txBody>
          <a:bodyPr/>
          <a:lstStyle/>
          <a:p>
            <a:pPr algn="l"/>
            <a:r>
              <a:rPr lang="en-GB" sz="7200">
                <a:latin typeface="Twinkl Cursive Looped Thin" panose="02000000000000000000" pitchFamily="2" charset="0"/>
              </a:rPr>
              <a:t>Toucans 2025-2026</a:t>
            </a:r>
            <a:endParaRPr lang="en-GB" sz="7200" dirty="0">
              <a:latin typeface="Twinkl Cursive Looped Thin" panose="02000000000000000000" pitchFamily="2" charset="0"/>
            </a:endParaRPr>
          </a:p>
        </p:txBody>
      </p:sp>
      <p:pic>
        <p:nvPicPr>
          <p:cNvPr id="8" name="Picture 7"/>
          <p:cNvPicPr>
            <a:picLocks noChangeAspect="1"/>
          </p:cNvPicPr>
          <p:nvPr/>
        </p:nvPicPr>
        <p:blipFill>
          <a:blip r:embed="rId2"/>
          <a:stretch>
            <a:fillRect/>
          </a:stretch>
        </p:blipFill>
        <p:spPr>
          <a:xfrm>
            <a:off x="10514420" y="4806960"/>
            <a:ext cx="1528024" cy="1852317"/>
          </a:xfrm>
          <a:prstGeom prst="rect">
            <a:avLst/>
          </a:prstGeom>
        </p:spPr>
      </p:pic>
      <p:pic>
        <p:nvPicPr>
          <p:cNvPr id="2" name="Picture 1">
            <a:extLst>
              <a:ext uri="{FF2B5EF4-FFF2-40B4-BE49-F238E27FC236}">
                <a16:creationId xmlns:a16="http://schemas.microsoft.com/office/drawing/2014/main" id="{663B7893-EB37-4DE9-81E1-ED24BE3C119E}"/>
              </a:ext>
            </a:extLst>
          </p:cNvPr>
          <p:cNvPicPr>
            <a:picLocks noChangeAspect="1"/>
          </p:cNvPicPr>
          <p:nvPr/>
        </p:nvPicPr>
        <p:blipFill>
          <a:blip r:embed="rId3"/>
          <a:stretch>
            <a:fillRect/>
          </a:stretch>
        </p:blipFill>
        <p:spPr>
          <a:xfrm>
            <a:off x="1789041" y="2778989"/>
            <a:ext cx="7002203" cy="3658377"/>
          </a:xfrm>
          <a:prstGeom prst="rect">
            <a:avLst/>
          </a:prstGeom>
        </p:spPr>
      </p:pic>
    </p:spTree>
    <p:extLst>
      <p:ext uri="{BB962C8B-B14F-4D97-AF65-F5344CB8AC3E}">
        <p14:creationId xmlns:p14="http://schemas.microsoft.com/office/powerpoint/2010/main" val="200363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2270A-733C-4AE7-B493-5B90FAC9CD20}"/>
              </a:ext>
            </a:extLst>
          </p:cNvPr>
          <p:cNvSpPr/>
          <p:nvPr/>
        </p:nvSpPr>
        <p:spPr>
          <a:xfrm>
            <a:off x="4429125" y="2872408"/>
            <a:ext cx="4386263" cy="1569660"/>
          </a:xfrm>
          <a:prstGeom prst="rect">
            <a:avLst/>
          </a:prstGeom>
        </p:spPr>
        <p:txBody>
          <a:bodyPr wrap="square">
            <a:spAutoFit/>
          </a:bodyPr>
          <a:lstStyle/>
          <a:p>
            <a:pPr algn="ctr"/>
            <a:r>
              <a:rPr lang="en-GB" sz="4800" dirty="0">
                <a:solidFill>
                  <a:srgbClr val="201F1E"/>
                </a:solidFill>
                <a:latin typeface="Twinkl Cursive Looped" panose="02000000000000000000" pitchFamily="2" charset="0"/>
              </a:rPr>
              <a:t> </a:t>
            </a:r>
            <a:r>
              <a:rPr lang="en-GB" sz="4800" b="1" u="sng" dirty="0">
                <a:solidFill>
                  <a:srgbClr val="201F1E"/>
                </a:solidFill>
                <a:latin typeface="Twinkl Cursive Looped" panose="02000000000000000000" pitchFamily="2" charset="0"/>
              </a:rPr>
              <a:t>11</a:t>
            </a:r>
            <a:r>
              <a:rPr lang="en-GB" sz="4800" b="1" u="sng" baseline="30000" dirty="0">
                <a:solidFill>
                  <a:srgbClr val="201F1E"/>
                </a:solidFill>
                <a:latin typeface="Twinkl Cursive Looped" panose="02000000000000000000" pitchFamily="2" charset="0"/>
              </a:rPr>
              <a:t>th</a:t>
            </a:r>
            <a:r>
              <a:rPr lang="en-GB" sz="4800" b="1" u="sng" dirty="0">
                <a:solidFill>
                  <a:srgbClr val="201F1E"/>
                </a:solidFill>
                <a:latin typeface="Twinkl Cursive Looped" panose="02000000000000000000" pitchFamily="2" charset="0"/>
              </a:rPr>
              <a:t> – 14</a:t>
            </a:r>
            <a:r>
              <a:rPr lang="en-GB" sz="4800" b="1" u="sng" baseline="30000" dirty="0">
                <a:solidFill>
                  <a:srgbClr val="201F1E"/>
                </a:solidFill>
                <a:latin typeface="Twinkl Cursive Looped" panose="02000000000000000000" pitchFamily="2" charset="0"/>
              </a:rPr>
              <a:t>th</a:t>
            </a:r>
            <a:r>
              <a:rPr lang="en-GB" sz="4800" b="1" u="sng" dirty="0">
                <a:solidFill>
                  <a:srgbClr val="201F1E"/>
                </a:solidFill>
                <a:latin typeface="Twinkl Cursive Looped" panose="02000000000000000000" pitchFamily="2" charset="0"/>
              </a:rPr>
              <a:t> May 2026</a:t>
            </a:r>
            <a:endParaRPr lang="en-GB" sz="4800" dirty="0">
              <a:latin typeface="Twinkl Cursive Looped" panose="02000000000000000000" pitchFamily="2" charset="0"/>
            </a:endParaRPr>
          </a:p>
        </p:txBody>
      </p:sp>
      <p:pic>
        <p:nvPicPr>
          <p:cNvPr id="3" name="Picture 2">
            <a:extLst>
              <a:ext uri="{FF2B5EF4-FFF2-40B4-BE49-F238E27FC236}">
                <a16:creationId xmlns:a16="http://schemas.microsoft.com/office/drawing/2014/main" id="{34E9D6EE-0505-4802-8A3F-398D85F2B706}"/>
              </a:ext>
            </a:extLst>
          </p:cNvPr>
          <p:cNvPicPr>
            <a:picLocks noChangeAspect="1"/>
          </p:cNvPicPr>
          <p:nvPr/>
        </p:nvPicPr>
        <p:blipFill>
          <a:blip r:embed="rId2"/>
          <a:stretch>
            <a:fillRect/>
          </a:stretch>
        </p:blipFill>
        <p:spPr>
          <a:xfrm>
            <a:off x="486963" y="381273"/>
            <a:ext cx="3743847" cy="4982270"/>
          </a:xfrm>
          <a:prstGeom prst="rect">
            <a:avLst/>
          </a:prstGeom>
        </p:spPr>
      </p:pic>
    </p:spTree>
    <p:extLst>
      <p:ext uri="{BB962C8B-B14F-4D97-AF65-F5344CB8AC3E}">
        <p14:creationId xmlns:p14="http://schemas.microsoft.com/office/powerpoint/2010/main" val="166498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2934DF-D9A4-49E9-8587-403EA0CA0E09}"/>
              </a:ext>
            </a:extLst>
          </p:cNvPr>
          <p:cNvSpPr/>
          <p:nvPr/>
        </p:nvSpPr>
        <p:spPr>
          <a:xfrm>
            <a:off x="430452" y="54282"/>
            <a:ext cx="9677261" cy="1446550"/>
          </a:xfrm>
          <a:prstGeom prst="rect">
            <a:avLst/>
          </a:prstGeom>
        </p:spPr>
        <p:txBody>
          <a:bodyPr wrap="square">
            <a:spAutoFit/>
          </a:bodyPr>
          <a:lstStyle/>
          <a:p>
            <a:r>
              <a:rPr lang="en-GB" sz="4400" u="sng" dirty="0">
                <a:solidFill>
                  <a:schemeClr val="accent1"/>
                </a:solidFill>
                <a:latin typeface="Twinkl Cursive Looped" panose="02000000000000000000" pitchFamily="2" charset="0"/>
              </a:rPr>
              <a:t>Min-y-don</a:t>
            </a:r>
            <a:r>
              <a:rPr lang="en-GB" sz="4400" dirty="0">
                <a:solidFill>
                  <a:schemeClr val="accent1"/>
                </a:solidFill>
                <a:latin typeface="Twinkl Cursive Looped" panose="02000000000000000000" pitchFamily="2" charset="0"/>
              </a:rPr>
              <a:t> </a:t>
            </a:r>
          </a:p>
          <a:p>
            <a:r>
              <a:rPr lang="en-GB" sz="4400" dirty="0">
                <a:latin typeface="Twinkl Cursive Looped" panose="02000000000000000000" pitchFamily="2" charset="0"/>
              </a:rPr>
              <a:t>20</a:t>
            </a:r>
            <a:r>
              <a:rPr lang="en-GB" sz="4400" baseline="30000" dirty="0">
                <a:latin typeface="Twinkl Cursive Looped" panose="02000000000000000000" pitchFamily="2" charset="0"/>
              </a:rPr>
              <a:t>th</a:t>
            </a:r>
            <a:r>
              <a:rPr lang="en-GB" sz="4400" dirty="0">
                <a:latin typeface="Twinkl Cursive Looped" panose="02000000000000000000" pitchFamily="2" charset="0"/>
              </a:rPr>
              <a:t>-24</a:t>
            </a:r>
            <a:r>
              <a:rPr lang="en-GB" sz="4400" baseline="30000" dirty="0">
                <a:latin typeface="Twinkl Cursive Looped" panose="02000000000000000000" pitchFamily="2" charset="0"/>
              </a:rPr>
              <a:t>th</a:t>
            </a:r>
            <a:r>
              <a:rPr lang="en-GB" sz="4400" dirty="0">
                <a:latin typeface="Twinkl Cursive Looped" panose="02000000000000000000" pitchFamily="2" charset="0"/>
              </a:rPr>
              <a:t> October</a:t>
            </a:r>
            <a:r>
              <a:rPr lang="en-GB" sz="3200" dirty="0">
                <a:latin typeface="Twinkl Cursive Looped" panose="02000000000000000000" pitchFamily="2" charset="0"/>
              </a:rPr>
              <a:t>		https://minydon.com/</a:t>
            </a:r>
          </a:p>
        </p:txBody>
      </p:sp>
      <p:pic>
        <p:nvPicPr>
          <p:cNvPr id="3" name="Picture 2">
            <a:extLst>
              <a:ext uri="{FF2B5EF4-FFF2-40B4-BE49-F238E27FC236}">
                <a16:creationId xmlns:a16="http://schemas.microsoft.com/office/drawing/2014/main" id="{441F7034-F52E-44CB-A908-F89B0EA90A9A}"/>
              </a:ext>
            </a:extLst>
          </p:cNvPr>
          <p:cNvPicPr>
            <a:picLocks noChangeAspect="1"/>
          </p:cNvPicPr>
          <p:nvPr/>
        </p:nvPicPr>
        <p:blipFill>
          <a:blip r:embed="rId2"/>
          <a:stretch>
            <a:fillRect/>
          </a:stretch>
        </p:blipFill>
        <p:spPr>
          <a:xfrm>
            <a:off x="430452" y="1708941"/>
            <a:ext cx="6678694" cy="4415874"/>
          </a:xfrm>
          <a:prstGeom prst="rect">
            <a:avLst/>
          </a:prstGeom>
        </p:spPr>
      </p:pic>
      <p:sp>
        <p:nvSpPr>
          <p:cNvPr id="4" name="TextBox 3">
            <a:extLst>
              <a:ext uri="{FF2B5EF4-FFF2-40B4-BE49-F238E27FC236}">
                <a16:creationId xmlns:a16="http://schemas.microsoft.com/office/drawing/2014/main" id="{2EDA9FCA-5A75-4C59-B094-08429656FF3C}"/>
              </a:ext>
            </a:extLst>
          </p:cNvPr>
          <p:cNvSpPr txBox="1"/>
          <p:nvPr/>
        </p:nvSpPr>
        <p:spPr>
          <a:xfrm>
            <a:off x="7406388" y="1475102"/>
            <a:ext cx="2259107" cy="4832092"/>
          </a:xfrm>
          <a:prstGeom prst="rect">
            <a:avLst/>
          </a:prstGeom>
          <a:noFill/>
        </p:spPr>
        <p:txBody>
          <a:bodyPr wrap="square" rtlCol="0">
            <a:spAutoFit/>
          </a:bodyPr>
          <a:lstStyle/>
          <a:p>
            <a:r>
              <a:rPr lang="en-GB" sz="2800" dirty="0">
                <a:latin typeface="Twinkl Cursive Looped" panose="02000000000000000000" pitchFamily="2" charset="0"/>
              </a:rPr>
              <a:t>Consent form</a:t>
            </a:r>
          </a:p>
          <a:p>
            <a:endParaRPr lang="en-GB" sz="2800" dirty="0">
              <a:latin typeface="Twinkl Cursive Looped" panose="02000000000000000000" pitchFamily="2" charset="0"/>
            </a:endParaRPr>
          </a:p>
          <a:p>
            <a:r>
              <a:rPr lang="en-GB" sz="2800" dirty="0">
                <a:latin typeface="Twinkl Cursive Looped" panose="02000000000000000000" pitchFamily="2" charset="0"/>
              </a:rPr>
              <a:t>School Spider form for additional details nearer the time</a:t>
            </a:r>
          </a:p>
          <a:p>
            <a:endParaRPr lang="en-GB" sz="2800" dirty="0">
              <a:latin typeface="Twinkl Cursive Looped" panose="02000000000000000000" pitchFamily="2" charset="0"/>
            </a:endParaRPr>
          </a:p>
          <a:p>
            <a:r>
              <a:rPr lang="en-GB" sz="2800" dirty="0">
                <a:latin typeface="Twinkl Cursive Looped" panose="02000000000000000000" pitchFamily="2" charset="0"/>
              </a:rPr>
              <a:t>Kit List </a:t>
            </a:r>
          </a:p>
        </p:txBody>
      </p:sp>
    </p:spTree>
    <p:extLst>
      <p:ext uri="{BB962C8B-B14F-4D97-AF65-F5344CB8AC3E}">
        <p14:creationId xmlns:p14="http://schemas.microsoft.com/office/powerpoint/2010/main" val="33357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FDB039-449D-4F29-99AF-6FA576A96497}"/>
              </a:ext>
            </a:extLst>
          </p:cNvPr>
          <p:cNvSpPr>
            <a:spLocks noGrp="1"/>
          </p:cNvSpPr>
          <p:nvPr>
            <p:ph type="title"/>
          </p:nvPr>
        </p:nvSpPr>
        <p:spPr>
          <a:xfrm>
            <a:off x="1880946" y="973668"/>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Please provide</a:t>
            </a:r>
          </a:p>
        </p:txBody>
      </p:sp>
      <p:sp>
        <p:nvSpPr>
          <p:cNvPr id="3" name="Content Placeholder 2"/>
          <p:cNvSpPr>
            <a:spLocks noGrp="1"/>
          </p:cNvSpPr>
          <p:nvPr>
            <p:ph idx="1"/>
          </p:nvPr>
        </p:nvSpPr>
        <p:spPr>
          <a:xfrm>
            <a:off x="367276" y="1127787"/>
            <a:ext cx="9293559" cy="5259977"/>
          </a:xfrm>
        </p:spPr>
        <p:txBody>
          <a:bodyPr>
            <a:normAutofit lnSpcReduction="10000"/>
          </a:bodyPr>
          <a:lstStyle/>
          <a:p>
            <a:r>
              <a:rPr lang="en-GB" sz="2400" dirty="0">
                <a:solidFill>
                  <a:schemeClr val="tx1"/>
                </a:solidFill>
                <a:latin typeface="Twinkl Cursive Looped Thin" panose="02000000000000000000" pitchFamily="2" charset="0"/>
              </a:rPr>
              <a:t>Water bottle with fresh water for your child daily. Hydration is important to good health and learning!</a:t>
            </a:r>
          </a:p>
          <a:p>
            <a:endParaRPr lang="en-GB" sz="2400" dirty="0">
              <a:solidFill>
                <a:schemeClr val="tx1"/>
              </a:solidFill>
              <a:latin typeface="Twinkl Cursive Looped Thin" panose="02000000000000000000" pitchFamily="2" charset="0"/>
            </a:endParaRPr>
          </a:p>
          <a:p>
            <a:r>
              <a:rPr lang="en-GB" sz="2400" dirty="0">
                <a:solidFill>
                  <a:schemeClr val="tx1"/>
                </a:solidFill>
                <a:latin typeface="Twinkl Cursive Looped Thin" panose="02000000000000000000" pitchFamily="2" charset="0"/>
              </a:rPr>
              <a:t>If children don’t order a snack from school, provide a healthy snack for them to eat at break (low sugar and/or low fat).  Please remember we are a nut free school.</a:t>
            </a:r>
          </a:p>
          <a:p>
            <a:endParaRPr lang="en-GB" sz="2400" dirty="0">
              <a:solidFill>
                <a:schemeClr val="tx1"/>
              </a:solidFill>
              <a:latin typeface="Twinkl Cursive Looped Thin" panose="02000000000000000000" pitchFamily="2" charset="0"/>
            </a:endParaRPr>
          </a:p>
          <a:p>
            <a:r>
              <a:rPr lang="en-GB" sz="2400" dirty="0">
                <a:solidFill>
                  <a:schemeClr val="tx1"/>
                </a:solidFill>
                <a:latin typeface="Twinkl Cursive Looped Thin" panose="02000000000000000000" pitchFamily="2" charset="0"/>
              </a:rPr>
              <a:t>Warm, waterproof coat regardless of the forecast!</a:t>
            </a:r>
          </a:p>
          <a:p>
            <a:endParaRPr lang="en-GB" sz="2400" dirty="0">
              <a:solidFill>
                <a:schemeClr val="tx1"/>
              </a:solidFill>
              <a:latin typeface="Twinkl Cursive Looped Thin" panose="02000000000000000000" pitchFamily="2" charset="0"/>
            </a:endParaRPr>
          </a:p>
          <a:p>
            <a:r>
              <a:rPr lang="en-GB" sz="2400" dirty="0">
                <a:solidFill>
                  <a:schemeClr val="tx1"/>
                </a:solidFill>
                <a:latin typeface="Twinkl Cursive Looped Thin" panose="02000000000000000000" pitchFamily="2" charset="0"/>
              </a:rPr>
              <a:t>Field shoes to keep on pegs – they will only be allowed on the field in the Autumn term if they have a change of shoes (different to their school and PE shoes).  These need to be in a named carrier bag and can stay on their pegs.</a:t>
            </a:r>
          </a:p>
        </p:txBody>
      </p:sp>
      <p:sp>
        <p:nvSpPr>
          <p:cNvPr id="5" name="TextBox 4"/>
          <p:cNvSpPr txBox="1"/>
          <p:nvPr/>
        </p:nvSpPr>
        <p:spPr>
          <a:xfrm>
            <a:off x="513050" y="296790"/>
            <a:ext cx="8510663"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Please ensure the children have:</a:t>
            </a:r>
          </a:p>
        </p:txBody>
      </p:sp>
    </p:spTree>
    <p:extLst>
      <p:ext uri="{BB962C8B-B14F-4D97-AF65-F5344CB8AC3E}">
        <p14:creationId xmlns:p14="http://schemas.microsoft.com/office/powerpoint/2010/main" val="285546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FDB039-449D-4F29-99AF-6FA576A96497}"/>
              </a:ext>
            </a:extLst>
          </p:cNvPr>
          <p:cNvSpPr>
            <a:spLocks noGrp="1"/>
          </p:cNvSpPr>
          <p:nvPr>
            <p:ph type="title"/>
          </p:nvPr>
        </p:nvSpPr>
        <p:spPr>
          <a:xfrm>
            <a:off x="1880946" y="973668"/>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Please provide</a:t>
            </a:r>
          </a:p>
        </p:txBody>
      </p:sp>
      <p:sp>
        <p:nvSpPr>
          <p:cNvPr id="3" name="Content Placeholder 2"/>
          <p:cNvSpPr>
            <a:spLocks noGrp="1"/>
          </p:cNvSpPr>
          <p:nvPr>
            <p:ph idx="1"/>
          </p:nvPr>
        </p:nvSpPr>
        <p:spPr>
          <a:xfrm>
            <a:off x="367276" y="1680632"/>
            <a:ext cx="9293559" cy="3134931"/>
          </a:xfrm>
        </p:spPr>
        <p:txBody>
          <a:bodyPr>
            <a:normAutofit fontScale="85000" lnSpcReduction="20000"/>
          </a:bodyPr>
          <a:lstStyle/>
          <a:p>
            <a:r>
              <a:rPr lang="en-GB" sz="2800" dirty="0">
                <a:latin typeface="Twinkl Cursive Looped Thin" panose="02000000000000000000" pitchFamily="2" charset="0"/>
              </a:rPr>
              <a:t>If children don’t order a snack from school, please provide a healthy snack for them to eat at break (low sugar and/or low fat)</a:t>
            </a:r>
          </a:p>
          <a:p>
            <a:endParaRPr lang="en-GB" sz="2800" dirty="0">
              <a:latin typeface="Twinkl Cursive Looped Thin" panose="02000000000000000000" pitchFamily="2" charset="0"/>
            </a:endParaRPr>
          </a:p>
          <a:p>
            <a:r>
              <a:rPr lang="en-GB" sz="2800" dirty="0">
                <a:latin typeface="Twinkl Cursive Looped Thin" panose="02000000000000000000" pitchFamily="2" charset="0"/>
              </a:rPr>
              <a:t>If it is deemed an unhealthy option (crisps/chocolate), they will be asked to save it for later by staff members</a:t>
            </a:r>
          </a:p>
          <a:p>
            <a:pPr marL="457200" indent="-457200">
              <a:buFont typeface="Arial" panose="020B0604020202020204" pitchFamily="34" charset="0"/>
              <a:buChar char="•"/>
            </a:pPr>
            <a:endParaRPr lang="en-GB" sz="2800" dirty="0">
              <a:latin typeface="Twinkl Cursive Looped Thin" panose="02000000000000000000" pitchFamily="2" charset="0"/>
            </a:endParaRPr>
          </a:p>
          <a:p>
            <a:pPr marL="0" indent="0" algn="ctr">
              <a:buNone/>
            </a:pPr>
            <a:r>
              <a:rPr lang="en-GB" sz="5600" b="1" dirty="0">
                <a:solidFill>
                  <a:srgbClr val="FF0000"/>
                </a:solidFill>
                <a:latin typeface="Twinkl Cursive Looped Thin" panose="02000000000000000000" pitchFamily="2" charset="0"/>
              </a:rPr>
              <a:t>We are a NO NUTS school!</a:t>
            </a:r>
          </a:p>
          <a:p>
            <a:endParaRPr lang="en-GB" sz="2800" dirty="0">
              <a:solidFill>
                <a:schemeClr val="tx1"/>
              </a:solidFill>
              <a:latin typeface="Twinkl Cursive Looped Thin" panose="02000000000000000000" pitchFamily="2" charset="0"/>
            </a:endParaRPr>
          </a:p>
        </p:txBody>
      </p:sp>
      <p:sp>
        <p:nvSpPr>
          <p:cNvPr id="6" name="TextBox 5">
            <a:extLst>
              <a:ext uri="{FF2B5EF4-FFF2-40B4-BE49-F238E27FC236}">
                <a16:creationId xmlns:a16="http://schemas.microsoft.com/office/drawing/2014/main" id="{73C4AF78-A8B3-4DE3-83FF-4B1109FB58C5}"/>
              </a:ext>
            </a:extLst>
          </p:cNvPr>
          <p:cNvSpPr txBox="1"/>
          <p:nvPr/>
        </p:nvSpPr>
        <p:spPr>
          <a:xfrm>
            <a:off x="513050" y="296790"/>
            <a:ext cx="1659429"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Food:</a:t>
            </a:r>
          </a:p>
        </p:txBody>
      </p:sp>
    </p:spTree>
    <p:extLst>
      <p:ext uri="{BB962C8B-B14F-4D97-AF65-F5344CB8AC3E}">
        <p14:creationId xmlns:p14="http://schemas.microsoft.com/office/powerpoint/2010/main" val="247060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67" y="2092885"/>
            <a:ext cx="8761413" cy="706964"/>
          </a:xfrm>
        </p:spPr>
        <p:txBody>
          <a:bodyPr>
            <a:normAutofit fontScale="90000"/>
          </a:bodyPr>
          <a:lstStyle/>
          <a:p>
            <a:pPr algn="ctr"/>
            <a:r>
              <a:rPr lang="en-GB" sz="4400" dirty="0">
                <a:solidFill>
                  <a:schemeClr val="bg1"/>
                </a:solidFill>
                <a:latin typeface="Twinkl Cursive Looped Thin" panose="02000000000000000000" pitchFamily="2" charset="0"/>
              </a:rPr>
              <a:t>Shed and My Maths</a:t>
            </a:r>
          </a:p>
        </p:txBody>
      </p:sp>
      <p:sp>
        <p:nvSpPr>
          <p:cNvPr id="9" name="TextBox 8"/>
          <p:cNvSpPr txBox="1"/>
          <p:nvPr/>
        </p:nvSpPr>
        <p:spPr>
          <a:xfrm>
            <a:off x="371062" y="395907"/>
            <a:ext cx="3603872"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Online safety</a:t>
            </a:r>
          </a:p>
        </p:txBody>
      </p:sp>
      <p:pic>
        <p:nvPicPr>
          <p:cNvPr id="8" name="Picture 7">
            <a:extLst>
              <a:ext uri="{FF2B5EF4-FFF2-40B4-BE49-F238E27FC236}">
                <a16:creationId xmlns:a16="http://schemas.microsoft.com/office/drawing/2014/main" id="{B2652418-1AB6-4385-AF13-0DD2C79BE862}"/>
              </a:ext>
            </a:extLst>
          </p:cNvPr>
          <p:cNvPicPr>
            <a:picLocks noChangeAspect="1"/>
          </p:cNvPicPr>
          <p:nvPr/>
        </p:nvPicPr>
        <p:blipFill>
          <a:blip r:embed="rId2"/>
          <a:stretch>
            <a:fillRect/>
          </a:stretch>
        </p:blipFill>
        <p:spPr>
          <a:xfrm>
            <a:off x="4600105" y="437509"/>
            <a:ext cx="6786976" cy="2901419"/>
          </a:xfrm>
          <a:prstGeom prst="rect">
            <a:avLst/>
          </a:prstGeom>
        </p:spPr>
      </p:pic>
      <p:sp>
        <p:nvSpPr>
          <p:cNvPr id="10" name="Rectangle 9">
            <a:extLst>
              <a:ext uri="{FF2B5EF4-FFF2-40B4-BE49-F238E27FC236}">
                <a16:creationId xmlns:a16="http://schemas.microsoft.com/office/drawing/2014/main" id="{0704696E-88B7-4EFD-9427-E4D78DDDDE0D}"/>
              </a:ext>
            </a:extLst>
          </p:cNvPr>
          <p:cNvSpPr/>
          <p:nvPr/>
        </p:nvSpPr>
        <p:spPr>
          <a:xfrm>
            <a:off x="371062" y="1984702"/>
            <a:ext cx="4229043" cy="461665"/>
          </a:xfrm>
          <a:prstGeom prst="rect">
            <a:avLst/>
          </a:prstGeom>
        </p:spPr>
        <p:txBody>
          <a:bodyPr wrap="none">
            <a:spAutoFit/>
          </a:bodyPr>
          <a:lstStyle/>
          <a:p>
            <a:r>
              <a:rPr lang="en-GB" sz="2400" dirty="0">
                <a:solidFill>
                  <a:schemeClr val="accent2">
                    <a:lumMod val="50000"/>
                  </a:schemeClr>
                </a:solidFill>
                <a:latin typeface="Twinkl Cursive Looped" panose="02000000000000000000" pitchFamily="2" charset="0"/>
                <a:hlinkClick r:id="rId3">
                  <a:extLst>
                    <a:ext uri="{A12FA001-AC4F-418D-AE19-62706E023703}">
                      <ahyp:hlinkClr xmlns:ahyp="http://schemas.microsoft.com/office/drawing/2018/hyperlinkcolor" val="tx"/>
                    </a:ext>
                  </a:extLst>
                </a:hlinkClick>
              </a:rPr>
              <a:t>https://www.bbc.com/ownit</a:t>
            </a:r>
            <a:r>
              <a:rPr lang="en-GB" sz="2400" dirty="0">
                <a:solidFill>
                  <a:schemeClr val="accent2">
                    <a:lumMod val="50000"/>
                  </a:schemeClr>
                </a:solidFill>
                <a:latin typeface="Twinkl Cursive Looped" panose="02000000000000000000" pitchFamily="2" charset="0"/>
              </a:rPr>
              <a:t> </a:t>
            </a:r>
          </a:p>
        </p:txBody>
      </p:sp>
      <p:sp>
        <p:nvSpPr>
          <p:cNvPr id="3" name="Rectangle 2">
            <a:extLst>
              <a:ext uri="{FF2B5EF4-FFF2-40B4-BE49-F238E27FC236}">
                <a16:creationId xmlns:a16="http://schemas.microsoft.com/office/drawing/2014/main" id="{B0370173-DA4A-4236-83A0-87729B892617}"/>
              </a:ext>
            </a:extLst>
          </p:cNvPr>
          <p:cNvSpPr/>
          <p:nvPr/>
        </p:nvSpPr>
        <p:spPr>
          <a:xfrm>
            <a:off x="371062" y="5845893"/>
            <a:ext cx="8761413" cy="830997"/>
          </a:xfrm>
          <a:prstGeom prst="rect">
            <a:avLst/>
          </a:prstGeom>
        </p:spPr>
        <p:txBody>
          <a:bodyPr wrap="square">
            <a:spAutoFit/>
          </a:bodyPr>
          <a:lstStyle/>
          <a:p>
            <a:r>
              <a:rPr lang="en-GB" sz="2400" b="1" dirty="0">
                <a:solidFill>
                  <a:schemeClr val="accent2">
                    <a:lumMod val="50000"/>
                  </a:schemeClr>
                </a:solidFill>
                <a:latin typeface="Twinkl Cursive Looped Thin" panose="02000000000000000000" pitchFamily="2" charset="0"/>
              </a:rPr>
              <a:t>https://www.nspcc.org.uk/keeping-children-safe/online-safety/social-media/</a:t>
            </a:r>
          </a:p>
        </p:txBody>
      </p:sp>
      <p:pic>
        <p:nvPicPr>
          <p:cNvPr id="4" name="Picture 3">
            <a:extLst>
              <a:ext uri="{FF2B5EF4-FFF2-40B4-BE49-F238E27FC236}">
                <a16:creationId xmlns:a16="http://schemas.microsoft.com/office/drawing/2014/main" id="{325CBB92-171F-4A0B-986B-3A4FE97F43A6}"/>
              </a:ext>
            </a:extLst>
          </p:cNvPr>
          <p:cNvPicPr>
            <a:picLocks noChangeAspect="1"/>
          </p:cNvPicPr>
          <p:nvPr/>
        </p:nvPicPr>
        <p:blipFill>
          <a:blip r:embed="rId4"/>
          <a:stretch>
            <a:fillRect/>
          </a:stretch>
        </p:blipFill>
        <p:spPr>
          <a:xfrm>
            <a:off x="371062" y="3519073"/>
            <a:ext cx="8330683" cy="23616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4691B-252D-4BD3-AEC9-BC6081F600E6}"/>
              </a:ext>
            </a:extLst>
          </p:cNvPr>
          <p:cNvPicPr>
            <a:picLocks noChangeAspect="1"/>
          </p:cNvPicPr>
          <p:nvPr/>
        </p:nvPicPr>
        <p:blipFill>
          <a:blip r:embed="rId2"/>
          <a:stretch>
            <a:fillRect/>
          </a:stretch>
        </p:blipFill>
        <p:spPr>
          <a:xfrm>
            <a:off x="592728" y="1232119"/>
            <a:ext cx="8101514" cy="4891074"/>
          </a:xfrm>
          <a:prstGeom prst="rect">
            <a:avLst/>
          </a:prstGeom>
        </p:spPr>
      </p:pic>
      <p:sp>
        <p:nvSpPr>
          <p:cNvPr id="5" name="Rectangle 4">
            <a:extLst>
              <a:ext uri="{FF2B5EF4-FFF2-40B4-BE49-F238E27FC236}">
                <a16:creationId xmlns:a16="http://schemas.microsoft.com/office/drawing/2014/main" id="{CC897412-2390-464D-B9A8-DF64C2EE0401}"/>
              </a:ext>
            </a:extLst>
          </p:cNvPr>
          <p:cNvSpPr/>
          <p:nvPr/>
        </p:nvSpPr>
        <p:spPr>
          <a:xfrm>
            <a:off x="691254" y="401122"/>
            <a:ext cx="3496470" cy="830997"/>
          </a:xfrm>
          <a:prstGeom prst="rect">
            <a:avLst/>
          </a:prstGeom>
        </p:spPr>
        <p:txBody>
          <a:bodyPr wrap="none">
            <a:spAutoFit/>
          </a:bodyPr>
          <a:lstStyle/>
          <a:p>
            <a:r>
              <a:rPr lang="en-GB" sz="4800" b="1" dirty="0">
                <a:solidFill>
                  <a:srgbClr val="FF0000"/>
                </a:solidFill>
                <a:latin typeface="Twinkl Cursive Looped Thin" panose="02000000000000000000" pitchFamily="2" charset="0"/>
              </a:rPr>
              <a:t>Social Media</a:t>
            </a:r>
          </a:p>
        </p:txBody>
      </p:sp>
    </p:spTree>
    <p:extLst>
      <p:ext uri="{BB962C8B-B14F-4D97-AF65-F5344CB8AC3E}">
        <p14:creationId xmlns:p14="http://schemas.microsoft.com/office/powerpoint/2010/main" val="124822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D24A0F-2C00-4A90-AD90-5E25773F8192}"/>
              </a:ext>
            </a:extLst>
          </p:cNvPr>
          <p:cNvSpPr/>
          <p:nvPr/>
        </p:nvSpPr>
        <p:spPr>
          <a:xfrm>
            <a:off x="344195" y="501134"/>
            <a:ext cx="5202065" cy="830997"/>
          </a:xfrm>
          <a:prstGeom prst="rect">
            <a:avLst/>
          </a:prstGeom>
        </p:spPr>
        <p:txBody>
          <a:bodyPr wrap="none">
            <a:spAutoFit/>
          </a:bodyPr>
          <a:lstStyle/>
          <a:p>
            <a:r>
              <a:rPr lang="en-GB" sz="4800" dirty="0">
                <a:solidFill>
                  <a:srgbClr val="FF0000"/>
                </a:solidFill>
                <a:latin typeface="Twinkl Cursive Looped Thin" panose="02000000000000000000" pitchFamily="2" charset="0"/>
              </a:rPr>
              <a:t>Date for your diary</a:t>
            </a:r>
          </a:p>
        </p:txBody>
      </p:sp>
      <p:sp>
        <p:nvSpPr>
          <p:cNvPr id="4" name="Rectangle 3">
            <a:extLst>
              <a:ext uri="{FF2B5EF4-FFF2-40B4-BE49-F238E27FC236}">
                <a16:creationId xmlns:a16="http://schemas.microsoft.com/office/drawing/2014/main" id="{1698C5B5-0DAC-4827-BA3D-098C08B2B924}"/>
              </a:ext>
            </a:extLst>
          </p:cNvPr>
          <p:cNvSpPr/>
          <p:nvPr/>
        </p:nvSpPr>
        <p:spPr>
          <a:xfrm>
            <a:off x="344194" y="1482389"/>
            <a:ext cx="9230111" cy="5101909"/>
          </a:xfrm>
          <a:prstGeom prst="rect">
            <a:avLst/>
          </a:prstGeom>
        </p:spPr>
        <p:txBody>
          <a:bodyPr wrap="square">
            <a:spAutoFit/>
          </a:bodyPr>
          <a:lstStyle/>
          <a:p>
            <a:pPr fontAlgn="base">
              <a:lnSpc>
                <a:spcPct val="107000"/>
              </a:lnSpc>
            </a:pPr>
            <a:r>
              <a:rPr lang="en-GB" sz="2400" dirty="0">
                <a:latin typeface="Twinkl Cursive Looped Thin" panose="02000000000000000000" pitchFamily="2" charset="0"/>
              </a:rPr>
              <a:t>09/09/25  Meet the teacher (3:30 and 4pm)</a:t>
            </a:r>
          </a:p>
          <a:p>
            <a:pPr fontAlgn="base">
              <a:lnSpc>
                <a:spcPct val="107000"/>
              </a:lnSpc>
              <a:spcAft>
                <a:spcPts val="0"/>
              </a:spcAft>
            </a:pPr>
            <a:r>
              <a:rPr lang="en-GB" sz="2400" dirty="0">
                <a:latin typeface="Twinkl Cursive Looped Thin" panose="02000000000000000000" pitchFamily="2" charset="0"/>
              </a:rPr>
              <a:t>15/09/25   SEND parents meetings (2 week window) 10 min phone </a:t>
            </a:r>
          </a:p>
          <a:p>
            <a:pPr fontAlgn="base">
              <a:lnSpc>
                <a:spcPct val="107000"/>
              </a:lnSpc>
              <a:spcAft>
                <a:spcPts val="0"/>
              </a:spcAft>
            </a:pPr>
            <a:r>
              <a:rPr lang="en-GB" sz="2400" dirty="0">
                <a:latin typeface="Twinkl Cursive Looped Thin" panose="02000000000000000000" pitchFamily="2" charset="0"/>
              </a:rPr>
              <a:t>               call – Plan Do Review </a:t>
            </a:r>
            <a:br>
              <a:rPr lang="en-GB" sz="2400" dirty="0">
                <a:latin typeface="Twinkl Cursive Looped Thin" panose="02000000000000000000" pitchFamily="2" charset="0"/>
              </a:rPr>
            </a:br>
            <a:r>
              <a:rPr lang="en-GB" sz="2400" dirty="0">
                <a:latin typeface="Twinkl Cursive Looped Thin" panose="02000000000000000000" pitchFamily="2" charset="0"/>
              </a:rPr>
              <a:t>02/10/25   National Poetry Day</a:t>
            </a:r>
          </a:p>
          <a:p>
            <a:r>
              <a:rPr lang="en-GB" sz="2400" dirty="0">
                <a:latin typeface="Twinkl Cursive Looped Thin" panose="02000000000000000000" pitchFamily="2" charset="0"/>
              </a:rPr>
              <a:t>06/10/25   Harvest Festival week </a:t>
            </a:r>
            <a:br>
              <a:rPr lang="en-GB" sz="2400" dirty="0">
                <a:latin typeface="Twinkl Cursive Looped Thin" panose="02000000000000000000" pitchFamily="2" charset="0"/>
              </a:rPr>
            </a:br>
            <a:r>
              <a:rPr lang="en-GB" sz="2400" dirty="0">
                <a:latin typeface="Twinkl Cursive Looped Thin" panose="02000000000000000000" pitchFamily="2" charset="0"/>
              </a:rPr>
              <a:t>10/10/25   Cudd Fest</a:t>
            </a:r>
          </a:p>
          <a:p>
            <a:pPr fontAlgn="base">
              <a:lnSpc>
                <a:spcPct val="107000"/>
              </a:lnSpc>
            </a:pPr>
            <a:r>
              <a:rPr lang="en-GB" sz="2400" b="1" dirty="0">
                <a:latin typeface="Twinkl Cursive Looped Thin" panose="02000000000000000000" pitchFamily="2" charset="0"/>
                <a:ea typeface="Times New Roman" panose="02020603050405020304" pitchFamily="18" charset="0"/>
                <a:cs typeface="Calibri" panose="020F0502020204030204" pitchFamily="34" charset="0"/>
              </a:rPr>
              <a:t>14 and 16/10/25 Parents evening (Autumn Term)</a:t>
            </a:r>
          </a:p>
          <a:p>
            <a:pPr fontAlgn="base">
              <a:lnSpc>
                <a:spcPct val="107000"/>
              </a:lnSpc>
              <a:spcAft>
                <a:spcPts val="0"/>
              </a:spcAft>
            </a:pPr>
            <a:r>
              <a:rPr lang="en-GB" sz="2400" dirty="0">
                <a:latin typeface="Twinkl Cursive Looped Thin" panose="02000000000000000000" pitchFamily="2" charset="0"/>
              </a:rPr>
              <a:t>17/11/25     NTS Assessments Week</a:t>
            </a:r>
          </a:p>
          <a:p>
            <a:pPr fontAlgn="base">
              <a:lnSpc>
                <a:spcPct val="107000"/>
              </a:lnSpc>
            </a:pPr>
            <a:r>
              <a:rPr lang="en-GB" sz="2400" dirty="0">
                <a:latin typeface="Twinkl Cursive Looped Thin" panose="02000000000000000000" pitchFamily="2" charset="0"/>
              </a:rPr>
              <a:t>27/11/25    Share the learning KS2 (9:00 – 9:30) drop ins for parents </a:t>
            </a:r>
          </a:p>
          <a:p>
            <a:pPr fontAlgn="base">
              <a:lnSpc>
                <a:spcPct val="107000"/>
              </a:lnSpc>
            </a:pPr>
            <a:r>
              <a:rPr lang="en-GB" sz="2400" dirty="0">
                <a:latin typeface="Twinkl Cursive Looped Thin" panose="02000000000000000000" pitchFamily="2" charset="0"/>
              </a:rPr>
              <a:t>03/12/25   EYFS Nativity - 9.30am</a:t>
            </a:r>
          </a:p>
          <a:p>
            <a:pPr fontAlgn="base">
              <a:lnSpc>
                <a:spcPct val="107000"/>
              </a:lnSpc>
            </a:pPr>
            <a:r>
              <a:rPr lang="en-GB" sz="2400" dirty="0">
                <a:latin typeface="Twinkl Cursive Looped Thin" panose="02000000000000000000" pitchFamily="2" charset="0"/>
              </a:rPr>
              <a:t>10/12/25    KS1 Nativity - 9.30am</a:t>
            </a:r>
          </a:p>
          <a:p>
            <a:pPr fontAlgn="base">
              <a:lnSpc>
                <a:spcPct val="107000"/>
              </a:lnSpc>
              <a:spcAft>
                <a:spcPts val="0"/>
              </a:spcAft>
            </a:pPr>
            <a:endParaRPr lang="en-GB" sz="2000" dirty="0">
              <a:latin typeface="Twinkl Cursive Looped Thin" panose="02000000000000000000" pitchFamily="2" charset="0"/>
              <a:ea typeface="Calibri" panose="020F0502020204030204" pitchFamily="34" charset="0"/>
              <a:cs typeface="Times New Roman" panose="02020603050405020304" pitchFamily="18" charset="0"/>
            </a:endParaRPr>
          </a:p>
          <a:p>
            <a:pPr fontAlgn="base">
              <a:lnSpc>
                <a:spcPct val="107000"/>
              </a:lnSpc>
              <a:spcAft>
                <a:spcPts val="0"/>
              </a:spcAft>
            </a:pPr>
            <a:r>
              <a:rPr lang="en-GB" sz="2400" dirty="0">
                <a:solidFill>
                  <a:srgbClr val="0070C0"/>
                </a:solidFill>
                <a:latin typeface="Twinkl Cursive Looped Thin" panose="02000000000000000000" pitchFamily="2" charset="0"/>
                <a:ea typeface="Times New Roman" panose="02020603050405020304" pitchFamily="18" charset="0"/>
                <a:cs typeface="Calibri" panose="020F0502020204030204" pitchFamily="34" charset="0"/>
              </a:rPr>
              <a:t>Parents evening (Spring Term): 10</a:t>
            </a:r>
            <a:r>
              <a:rPr lang="en-GB" sz="2400" baseline="30000" dirty="0">
                <a:solidFill>
                  <a:srgbClr val="0070C0"/>
                </a:solidFill>
                <a:latin typeface="Twinkl Cursive Looped Thin" panose="02000000000000000000" pitchFamily="2" charset="0"/>
                <a:ea typeface="Times New Roman" panose="02020603050405020304" pitchFamily="18" charset="0"/>
                <a:cs typeface="Calibri" panose="020F0502020204030204" pitchFamily="34" charset="0"/>
              </a:rPr>
              <a:t>th</a:t>
            </a:r>
            <a:r>
              <a:rPr lang="en-GB" sz="2400" dirty="0">
                <a:solidFill>
                  <a:srgbClr val="0070C0"/>
                </a:solidFill>
                <a:latin typeface="Twinkl Cursive Looped Thin" panose="02000000000000000000" pitchFamily="2" charset="0"/>
                <a:ea typeface="Times New Roman" panose="02020603050405020304" pitchFamily="18" charset="0"/>
                <a:cs typeface="Calibri" panose="020F0502020204030204" pitchFamily="34" charset="0"/>
              </a:rPr>
              <a:t> and 12</a:t>
            </a:r>
            <a:r>
              <a:rPr lang="en-GB" sz="2400" baseline="30000" dirty="0">
                <a:solidFill>
                  <a:srgbClr val="0070C0"/>
                </a:solidFill>
                <a:latin typeface="Twinkl Cursive Looped Thin" panose="02000000000000000000" pitchFamily="2" charset="0"/>
                <a:ea typeface="Times New Roman" panose="02020603050405020304" pitchFamily="18" charset="0"/>
                <a:cs typeface="Calibri" panose="020F0502020204030204" pitchFamily="34" charset="0"/>
              </a:rPr>
              <a:t>th</a:t>
            </a:r>
            <a:r>
              <a:rPr lang="en-GB" sz="2400" dirty="0">
                <a:solidFill>
                  <a:srgbClr val="0070C0"/>
                </a:solidFill>
                <a:latin typeface="Twinkl Cursive Looped Thin" panose="02000000000000000000" pitchFamily="2" charset="0"/>
                <a:ea typeface="Times New Roman" panose="02020603050405020304" pitchFamily="18" charset="0"/>
                <a:cs typeface="Calibri" panose="020F0502020204030204" pitchFamily="34" charset="0"/>
              </a:rPr>
              <a:t> March 2026</a:t>
            </a:r>
          </a:p>
        </p:txBody>
      </p:sp>
    </p:spTree>
    <p:extLst>
      <p:ext uri="{BB962C8B-B14F-4D97-AF65-F5344CB8AC3E}">
        <p14:creationId xmlns:p14="http://schemas.microsoft.com/office/powerpoint/2010/main" val="223991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58" y="2331393"/>
            <a:ext cx="9288176" cy="3997119"/>
          </a:xfrm>
        </p:spPr>
        <p:txBody>
          <a:bodyPr>
            <a:noAutofit/>
          </a:bodyPr>
          <a:lstStyle/>
          <a:p>
            <a:r>
              <a:rPr lang="en-GB" sz="2800" dirty="0">
                <a:solidFill>
                  <a:schemeClr val="tx1"/>
                </a:solidFill>
                <a:latin typeface="Twinkl Cursive Looped Thin" panose="02000000000000000000" pitchFamily="2" charset="0"/>
              </a:rPr>
              <a:t>Can be accessed via website or app – ensure you are signed up</a:t>
            </a:r>
          </a:p>
          <a:p>
            <a:r>
              <a:rPr lang="en-GB" sz="2800" dirty="0">
                <a:solidFill>
                  <a:schemeClr val="tx1"/>
                </a:solidFill>
                <a:latin typeface="Twinkl Cursive Looped Thin" panose="02000000000000000000" pitchFamily="2" charset="0"/>
              </a:rPr>
              <a:t>Share positive behaviours at school, homework expectations, photos and information about your child’s learning journey, diary dates / reminders</a:t>
            </a:r>
          </a:p>
          <a:p>
            <a:r>
              <a:rPr lang="en-GB" sz="2800" dirty="0">
                <a:solidFill>
                  <a:schemeClr val="tx1"/>
                </a:solidFill>
                <a:latin typeface="Twinkl Cursive Looped Thin" panose="02000000000000000000" pitchFamily="2" charset="0"/>
              </a:rPr>
              <a:t>Parent/Teacher communicate with small queries about your child’s learning or behaviour </a:t>
            </a:r>
          </a:p>
          <a:p>
            <a:endParaRPr lang="en-GB" sz="2800" dirty="0">
              <a:solidFill>
                <a:schemeClr val="tx1"/>
              </a:solidFill>
              <a:latin typeface="Twinkl Cursive Looped Thin" panose="02000000000000000000" pitchFamily="2" charset="0"/>
            </a:endParaRPr>
          </a:p>
          <a:p>
            <a:endParaRPr lang="en-GB" sz="2800" dirty="0">
              <a:solidFill>
                <a:schemeClr val="tx1"/>
              </a:solidFill>
              <a:latin typeface="Twinkl Cursive Looped Thin" panose="02000000000000000000" pitchFamily="2" charset="0"/>
            </a:endParaRPr>
          </a:p>
          <a:p>
            <a:endParaRPr lang="en-GB" sz="2800" dirty="0">
              <a:solidFill>
                <a:schemeClr val="tx1"/>
              </a:solidFill>
              <a:latin typeface="Twinkl Cursive Looped Thin" panose="02000000000000000000" pitchFamily="2" charset="0"/>
            </a:endParaRPr>
          </a:p>
          <a:p>
            <a:pPr algn="ctr"/>
            <a:endParaRPr lang="en-GB" dirty="0">
              <a:solidFill>
                <a:schemeClr val="tx1"/>
              </a:solidFill>
              <a:latin typeface="Twinkl Cursive Looped Thin" panose="02000000000000000000" pitchFamily="2" charset="0"/>
            </a:endParaRPr>
          </a:p>
        </p:txBody>
      </p:sp>
      <p:sp>
        <p:nvSpPr>
          <p:cNvPr id="4" name="TextBox 3"/>
          <p:cNvSpPr txBox="1"/>
          <p:nvPr/>
        </p:nvSpPr>
        <p:spPr>
          <a:xfrm>
            <a:off x="672358" y="383159"/>
            <a:ext cx="5775940"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Contact – ClassDojo</a:t>
            </a:r>
          </a:p>
        </p:txBody>
      </p:sp>
      <p:pic>
        <p:nvPicPr>
          <p:cNvPr id="5" name="Picture 2" descr="Class Dojo is a Must For Every Teacher ...">
            <a:extLst>
              <a:ext uri="{FF2B5EF4-FFF2-40B4-BE49-F238E27FC236}">
                <a16:creationId xmlns:a16="http://schemas.microsoft.com/office/drawing/2014/main" id="{B1CDD2D2-AD17-49D4-AFD9-DC3FA926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298" y="124638"/>
            <a:ext cx="2805573" cy="220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8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5" y="1214156"/>
            <a:ext cx="9288176" cy="3997119"/>
          </a:xfrm>
        </p:spPr>
        <p:txBody>
          <a:bodyPr>
            <a:noAutofit/>
          </a:bodyPr>
          <a:lstStyle/>
          <a:p>
            <a:pPr marL="0" indent="0" algn="ctr">
              <a:buNone/>
            </a:pPr>
            <a:r>
              <a:rPr lang="en-GB" sz="2800" dirty="0">
                <a:solidFill>
                  <a:schemeClr val="tx1"/>
                </a:solidFill>
                <a:latin typeface="Twinkl Cursive Looped Thin" panose="02000000000000000000" pitchFamily="2" charset="0"/>
              </a:rPr>
              <a:t>Urgent queries should come via the </a:t>
            </a:r>
            <a:r>
              <a:rPr lang="en-GB" sz="2800" b="1" dirty="0">
                <a:solidFill>
                  <a:schemeClr val="tx1"/>
                </a:solidFill>
                <a:latin typeface="Twinkl Cursive Looped Thin" panose="02000000000000000000" pitchFamily="2" charset="0"/>
              </a:rPr>
              <a:t>school office </a:t>
            </a:r>
            <a:r>
              <a:rPr lang="en-GB" sz="2800" dirty="0">
                <a:solidFill>
                  <a:schemeClr val="tx1"/>
                </a:solidFill>
                <a:latin typeface="Twinkl Cursive Looped Thin" panose="02000000000000000000" pitchFamily="2" charset="0"/>
              </a:rPr>
              <a:t>or gate so it can be shared with available staff.</a:t>
            </a:r>
          </a:p>
          <a:p>
            <a:pPr algn="ctr"/>
            <a:endParaRPr lang="en-GB" sz="2800" dirty="0">
              <a:solidFill>
                <a:schemeClr val="tx1"/>
              </a:solidFill>
              <a:latin typeface="Twinkl Cursive Looped Thin" panose="02000000000000000000" pitchFamily="2" charset="0"/>
            </a:endParaRPr>
          </a:p>
          <a:p>
            <a:pPr algn="ctr"/>
            <a:r>
              <a:rPr lang="en-GB" sz="2800" dirty="0">
                <a:solidFill>
                  <a:schemeClr val="tx1"/>
                </a:solidFill>
                <a:latin typeface="Twinkl Cursive Looped Thin" panose="02000000000000000000" pitchFamily="2" charset="0"/>
              </a:rPr>
              <a:t>All absence, pick-up arrangements, club queries, minor queries, medical arrangements or medication should come to the school office via the admin email account or by phone.</a:t>
            </a:r>
          </a:p>
          <a:p>
            <a:pPr algn="ctr"/>
            <a:endParaRPr lang="en-GB" sz="2800" dirty="0">
              <a:solidFill>
                <a:schemeClr val="tx1"/>
              </a:solidFill>
              <a:latin typeface="Twinkl Cursive Looped Thin" panose="02000000000000000000" pitchFamily="2" charset="0"/>
            </a:endParaRPr>
          </a:p>
          <a:p>
            <a:pPr algn="ctr"/>
            <a:r>
              <a:rPr lang="en-GB" sz="2800" dirty="0">
                <a:solidFill>
                  <a:srgbClr val="0070C0"/>
                </a:solidFill>
                <a:latin typeface="Twinkl Cursive Looped Thin" panose="02000000000000000000" pitchFamily="2" charset="0"/>
                <a:hlinkClick r:id="rId2">
                  <a:extLst>
                    <a:ext uri="{A12FA001-AC4F-418D-AE19-62706E023703}">
                      <ahyp:hlinkClr xmlns:ahyp="http://schemas.microsoft.com/office/drawing/2018/hyperlinkcolor" val="tx"/>
                    </a:ext>
                  </a:extLst>
                </a:hlinkClick>
              </a:rPr>
              <a:t>admin@cuddington.cheshire.sch.uk</a:t>
            </a:r>
            <a:endParaRPr lang="en-GB" sz="2800" dirty="0">
              <a:solidFill>
                <a:srgbClr val="0070C0"/>
              </a:solidFill>
              <a:latin typeface="Twinkl Cursive Looped Thin" panose="02000000000000000000" pitchFamily="2" charset="0"/>
            </a:endParaRPr>
          </a:p>
          <a:p>
            <a:pPr algn="ctr"/>
            <a:r>
              <a:rPr lang="en-GB" sz="2800" dirty="0">
                <a:solidFill>
                  <a:srgbClr val="0070C0"/>
                </a:solidFill>
                <a:latin typeface="Twinkl Cursive Looped Thin" panose="02000000000000000000" pitchFamily="2" charset="0"/>
              </a:rPr>
              <a:t>School phone: 01270 360030</a:t>
            </a:r>
          </a:p>
          <a:p>
            <a:endParaRPr lang="en-GB" sz="2800" dirty="0">
              <a:solidFill>
                <a:schemeClr val="tx1"/>
              </a:solidFill>
              <a:latin typeface="Twinkl Cursive Looped Thin" panose="02000000000000000000" pitchFamily="2" charset="0"/>
            </a:endParaRPr>
          </a:p>
          <a:p>
            <a:endParaRPr lang="en-GB" sz="2800" dirty="0">
              <a:solidFill>
                <a:schemeClr val="tx1"/>
              </a:solidFill>
              <a:latin typeface="Twinkl Cursive Looped Thin" panose="02000000000000000000" pitchFamily="2" charset="0"/>
            </a:endParaRPr>
          </a:p>
          <a:p>
            <a:endParaRPr lang="en-GB" sz="2800" dirty="0">
              <a:solidFill>
                <a:schemeClr val="tx1"/>
              </a:solidFill>
              <a:latin typeface="Twinkl Cursive Looped Thin" panose="02000000000000000000" pitchFamily="2" charset="0"/>
            </a:endParaRPr>
          </a:p>
          <a:p>
            <a:pPr algn="ctr"/>
            <a:endParaRPr lang="en-GB" dirty="0">
              <a:solidFill>
                <a:schemeClr val="tx1"/>
              </a:solidFill>
              <a:latin typeface="Twinkl Cursive Looped Thin" panose="02000000000000000000" pitchFamily="2" charset="0"/>
            </a:endParaRPr>
          </a:p>
        </p:txBody>
      </p:sp>
      <p:sp>
        <p:nvSpPr>
          <p:cNvPr id="4" name="TextBox 3"/>
          <p:cNvSpPr txBox="1"/>
          <p:nvPr/>
        </p:nvSpPr>
        <p:spPr>
          <a:xfrm>
            <a:off x="228605" y="248689"/>
            <a:ext cx="2177199"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Contact</a:t>
            </a:r>
          </a:p>
        </p:txBody>
      </p:sp>
    </p:spTree>
    <p:extLst>
      <p:ext uri="{BB962C8B-B14F-4D97-AF65-F5344CB8AC3E}">
        <p14:creationId xmlns:p14="http://schemas.microsoft.com/office/powerpoint/2010/main" val="390994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973668"/>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Staff</a:t>
            </a:r>
            <a:endParaRPr lang="en-GB" sz="6000" dirty="0">
              <a:solidFill>
                <a:schemeClr val="bg1"/>
              </a:solidFill>
              <a:latin typeface="Twinkl Cursive Looped Thin" panose="02000000000000000000" pitchFamily="2" charset="0"/>
            </a:endParaRPr>
          </a:p>
        </p:txBody>
      </p:sp>
      <p:sp>
        <p:nvSpPr>
          <p:cNvPr id="3" name="Content Placeholder 2"/>
          <p:cNvSpPr>
            <a:spLocks noGrp="1"/>
          </p:cNvSpPr>
          <p:nvPr>
            <p:ph idx="1"/>
          </p:nvPr>
        </p:nvSpPr>
        <p:spPr>
          <a:xfrm>
            <a:off x="617174" y="853077"/>
            <a:ext cx="8583976" cy="5519148"/>
          </a:xfrm>
        </p:spPr>
        <p:txBody>
          <a:bodyPr>
            <a:normAutofit lnSpcReduction="10000"/>
          </a:bodyPr>
          <a:lstStyle/>
          <a:p>
            <a:pPr marL="0" indent="0">
              <a:buNone/>
            </a:pPr>
            <a:r>
              <a:rPr lang="en-GB" sz="6600" dirty="0">
                <a:solidFill>
                  <a:srgbClr val="FF0000"/>
                </a:solidFill>
                <a:latin typeface="Twinkl Cursive Looped Thin" panose="02000000000000000000" pitchFamily="2" charset="0"/>
              </a:rPr>
              <a:t>Staff</a:t>
            </a:r>
            <a:endParaRPr lang="en-GB" sz="2400" dirty="0">
              <a:solidFill>
                <a:schemeClr val="tx1"/>
              </a:solidFill>
              <a:latin typeface="Twinkl Cursive Looped Thin" panose="02000000000000000000" pitchFamily="2" charset="0"/>
            </a:endParaRPr>
          </a:p>
          <a:p>
            <a:r>
              <a:rPr lang="en-GB" sz="2600" dirty="0">
                <a:solidFill>
                  <a:schemeClr val="tx1"/>
                </a:solidFill>
                <a:latin typeface="Twinkl Cursive Looped Thin" panose="02000000000000000000" pitchFamily="2" charset="0"/>
              </a:rPr>
              <a:t>Miss Nicola Cowie (class teacher)</a:t>
            </a:r>
          </a:p>
          <a:p>
            <a:endParaRPr lang="en-GB" sz="2600" dirty="0">
              <a:solidFill>
                <a:schemeClr val="tx1"/>
              </a:solidFill>
              <a:latin typeface="Twinkl Cursive Looped Thin" panose="02000000000000000000" pitchFamily="2" charset="0"/>
            </a:endParaRPr>
          </a:p>
          <a:p>
            <a:r>
              <a:rPr lang="en-GB" sz="2600" dirty="0">
                <a:solidFill>
                  <a:schemeClr val="tx1"/>
                </a:solidFill>
                <a:latin typeface="Twinkl Cursive Looped Thin" panose="02000000000000000000" pitchFamily="2" charset="0"/>
              </a:rPr>
              <a:t>Mrs Austin teaches the class on Tuesday mornings for French/Music, P.E. and Art.</a:t>
            </a:r>
          </a:p>
          <a:p>
            <a:pPr marL="0" indent="0">
              <a:buNone/>
            </a:pPr>
            <a:endParaRPr lang="en-GB" sz="2600" dirty="0">
              <a:solidFill>
                <a:schemeClr val="tx1"/>
              </a:solidFill>
              <a:latin typeface="Twinkl Cursive Looped Thin" panose="02000000000000000000" pitchFamily="2" charset="0"/>
            </a:endParaRPr>
          </a:p>
          <a:p>
            <a:r>
              <a:rPr lang="en-GB" sz="2600" dirty="0">
                <a:solidFill>
                  <a:schemeClr val="tx1"/>
                </a:solidFill>
                <a:latin typeface="Twinkl Cursive Looped Thin" panose="02000000000000000000" pitchFamily="2" charset="0"/>
              </a:rPr>
              <a:t>Mrs Henderson and Mrs Austin will support our class at different times during the week.</a:t>
            </a:r>
          </a:p>
          <a:p>
            <a:endParaRPr lang="en-GB" sz="2600" dirty="0">
              <a:solidFill>
                <a:schemeClr val="tx1"/>
              </a:solidFill>
              <a:latin typeface="Twinkl Cursive Looped Thin" panose="02000000000000000000" pitchFamily="2" charset="0"/>
            </a:endParaRPr>
          </a:p>
          <a:p>
            <a:r>
              <a:rPr lang="en-GB" sz="2600" dirty="0">
                <a:solidFill>
                  <a:schemeClr val="tx1"/>
                </a:solidFill>
                <a:latin typeface="Twinkl Cursive Looped Thin" panose="02000000000000000000" pitchFamily="2" charset="0"/>
              </a:rPr>
              <a:t>Mrs Nolan is our volunteer who will support reading each week.</a:t>
            </a:r>
          </a:p>
          <a:p>
            <a:pPr marL="0" indent="0">
              <a:buNone/>
            </a:pPr>
            <a:endParaRPr lang="en-GB" sz="2600" dirty="0">
              <a:solidFill>
                <a:schemeClr val="tx1"/>
              </a:solidFill>
              <a:latin typeface="Twinkl Cursive Looped Thin" panose="02000000000000000000" pitchFamily="2" charset="0"/>
            </a:endParaRPr>
          </a:p>
        </p:txBody>
      </p:sp>
    </p:spTree>
    <p:extLst>
      <p:ext uri="{BB962C8B-B14F-4D97-AF65-F5344CB8AC3E}">
        <p14:creationId xmlns:p14="http://schemas.microsoft.com/office/powerpoint/2010/main" val="392820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7737" y="2581701"/>
            <a:ext cx="736979" cy="216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6B8142-05D5-49A7-94D2-2CFDB6141B6D}"/>
              </a:ext>
            </a:extLst>
          </p:cNvPr>
          <p:cNvSpPr/>
          <p:nvPr/>
        </p:nvSpPr>
        <p:spPr>
          <a:xfrm>
            <a:off x="1298713" y="826218"/>
            <a:ext cx="9594574" cy="923330"/>
          </a:xfrm>
          <a:prstGeom prst="rect">
            <a:avLst/>
          </a:prstGeom>
        </p:spPr>
        <p:txBody>
          <a:bodyPr wrap="square">
            <a:spAutoFit/>
          </a:bodyPr>
          <a:lstStyle/>
          <a:p>
            <a:pPr algn="ctr"/>
            <a:r>
              <a:rPr lang="en-GB" sz="5400" dirty="0">
                <a:solidFill>
                  <a:schemeClr val="bg1"/>
                </a:solidFill>
                <a:latin typeface="Twinkl Cursive Looped Thin" panose="02000000000000000000" pitchFamily="2" charset="0"/>
              </a:rPr>
              <a:t>Curriculum</a:t>
            </a:r>
          </a:p>
        </p:txBody>
      </p:sp>
      <p:sp>
        <p:nvSpPr>
          <p:cNvPr id="14" name="TextBox 13"/>
          <p:cNvSpPr txBox="1"/>
          <p:nvPr/>
        </p:nvSpPr>
        <p:spPr>
          <a:xfrm>
            <a:off x="499039" y="5599311"/>
            <a:ext cx="3276321" cy="830997"/>
          </a:xfrm>
          <a:prstGeom prst="rect">
            <a:avLst/>
          </a:prstGeom>
          <a:noFill/>
        </p:spPr>
        <p:txBody>
          <a:bodyPr wrap="square" rtlCol="0">
            <a:spAutoFit/>
          </a:bodyPr>
          <a:lstStyle/>
          <a:p>
            <a:r>
              <a:rPr lang="en-GB" sz="4800" dirty="0">
                <a:solidFill>
                  <a:srgbClr val="FF0000"/>
                </a:solidFill>
                <a:latin typeface="Twinkl Cursive Looped Thin" panose="02000000000000000000" pitchFamily="2" charset="0"/>
              </a:rPr>
              <a:t>Curriculum</a:t>
            </a:r>
          </a:p>
        </p:txBody>
      </p:sp>
      <p:pic>
        <p:nvPicPr>
          <p:cNvPr id="15" name="Picture 14">
            <a:extLst>
              <a:ext uri="{FF2B5EF4-FFF2-40B4-BE49-F238E27FC236}">
                <a16:creationId xmlns:a16="http://schemas.microsoft.com/office/drawing/2014/main" id="{4CE2C147-10D0-463B-A527-3B3D4F1F9891}"/>
              </a:ext>
            </a:extLst>
          </p:cNvPr>
          <p:cNvPicPr>
            <a:picLocks noChangeAspect="1"/>
          </p:cNvPicPr>
          <p:nvPr/>
        </p:nvPicPr>
        <p:blipFill>
          <a:blip r:embed="rId2"/>
          <a:stretch>
            <a:fillRect/>
          </a:stretch>
        </p:blipFill>
        <p:spPr>
          <a:xfrm>
            <a:off x="4218699" y="5182657"/>
            <a:ext cx="2671068" cy="1505749"/>
          </a:xfrm>
          <a:prstGeom prst="rect">
            <a:avLst/>
          </a:prstGeom>
        </p:spPr>
      </p:pic>
      <p:pic>
        <p:nvPicPr>
          <p:cNvPr id="2" name="Picture 1">
            <a:extLst>
              <a:ext uri="{FF2B5EF4-FFF2-40B4-BE49-F238E27FC236}">
                <a16:creationId xmlns:a16="http://schemas.microsoft.com/office/drawing/2014/main" id="{D475F36E-4E15-46B5-96EF-9822BCC57A01}"/>
              </a:ext>
            </a:extLst>
          </p:cNvPr>
          <p:cNvPicPr>
            <a:picLocks noChangeAspect="1"/>
          </p:cNvPicPr>
          <p:nvPr/>
        </p:nvPicPr>
        <p:blipFill>
          <a:blip r:embed="rId3"/>
          <a:stretch>
            <a:fillRect/>
          </a:stretch>
        </p:blipFill>
        <p:spPr>
          <a:xfrm>
            <a:off x="499039" y="372252"/>
            <a:ext cx="7672291" cy="4810405"/>
          </a:xfrm>
          <a:prstGeom prst="rect">
            <a:avLst/>
          </a:prstGeom>
        </p:spPr>
      </p:pic>
      <p:pic>
        <p:nvPicPr>
          <p:cNvPr id="6" name="Picture 2" descr="https://m.media-amazon.com/images/I/91f3qkkafeL._SL1500_.jpg">
            <a:extLst>
              <a:ext uri="{FF2B5EF4-FFF2-40B4-BE49-F238E27FC236}">
                <a16:creationId xmlns:a16="http://schemas.microsoft.com/office/drawing/2014/main" id="{FDB0BE4A-5FC0-419F-8912-373FCD940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2657">
            <a:off x="8841151" y="423200"/>
            <a:ext cx="2816972" cy="38657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media-amazon.com/images/I/91ieYfmjksL._SL1500_.jpg">
            <a:extLst>
              <a:ext uri="{FF2B5EF4-FFF2-40B4-BE49-F238E27FC236}">
                <a16:creationId xmlns:a16="http://schemas.microsoft.com/office/drawing/2014/main" id="{8F38A8F9-719E-4404-8945-EE6A1EAAC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93041">
            <a:off x="7935903" y="3044563"/>
            <a:ext cx="2229946" cy="3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7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1000301"/>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Timetable</a:t>
            </a:r>
          </a:p>
        </p:txBody>
      </p:sp>
      <p:sp>
        <p:nvSpPr>
          <p:cNvPr id="4" name="Rectangle 3">
            <a:extLst>
              <a:ext uri="{FF2B5EF4-FFF2-40B4-BE49-F238E27FC236}">
                <a16:creationId xmlns:a16="http://schemas.microsoft.com/office/drawing/2014/main" id="{6BECE490-90C3-4875-A8FF-7484DF5BB64A}"/>
              </a:ext>
            </a:extLst>
          </p:cNvPr>
          <p:cNvSpPr/>
          <p:nvPr/>
        </p:nvSpPr>
        <p:spPr>
          <a:xfrm>
            <a:off x="3082740" y="178892"/>
            <a:ext cx="8986756" cy="492443"/>
          </a:xfrm>
          <a:prstGeom prst="rect">
            <a:avLst/>
          </a:prstGeom>
        </p:spPr>
        <p:txBody>
          <a:bodyPr wrap="none">
            <a:spAutoFit/>
          </a:bodyPr>
          <a:lstStyle/>
          <a:p>
            <a:r>
              <a:rPr lang="en-GB" sz="2600" dirty="0">
                <a:latin typeface="Twinkl Cursive Looped Thin" panose="02000000000000000000" pitchFamily="2" charset="0"/>
              </a:rPr>
              <a:t>Prompt daily start at </a:t>
            </a:r>
            <a:r>
              <a:rPr lang="en-GB" sz="2600" b="1" dirty="0">
                <a:latin typeface="Twinkl Cursive Looped Thin" panose="02000000000000000000" pitchFamily="2" charset="0"/>
              </a:rPr>
              <a:t>8:40</a:t>
            </a:r>
            <a:r>
              <a:rPr lang="en-GB" sz="2600" dirty="0">
                <a:latin typeface="Twinkl Cursive Looped Thin" panose="02000000000000000000" pitchFamily="2" charset="0"/>
              </a:rPr>
              <a:t> </a:t>
            </a:r>
            <a:r>
              <a:rPr lang="en-GB" sz="2600" b="1" dirty="0">
                <a:latin typeface="Twinkl Cursive Looped Thin" panose="02000000000000000000" pitchFamily="2" charset="0"/>
              </a:rPr>
              <a:t>am</a:t>
            </a:r>
            <a:r>
              <a:rPr lang="en-GB" sz="2600" dirty="0">
                <a:latin typeface="Twinkl Cursive Looped Thin" panose="02000000000000000000" pitchFamily="2" charset="0"/>
              </a:rPr>
              <a:t> and finishing time at </a:t>
            </a:r>
            <a:r>
              <a:rPr lang="en-GB" sz="2600" b="1" dirty="0">
                <a:latin typeface="Twinkl Cursive Looped Thin" panose="02000000000000000000" pitchFamily="2" charset="0"/>
              </a:rPr>
              <a:t>3:15 pm</a:t>
            </a:r>
            <a:r>
              <a:rPr lang="en-GB" sz="2600" dirty="0">
                <a:latin typeface="Twinkl Cursive Looped Thin" panose="02000000000000000000" pitchFamily="2" charset="0"/>
              </a:rPr>
              <a:t>. </a:t>
            </a:r>
          </a:p>
        </p:txBody>
      </p:sp>
      <p:sp>
        <p:nvSpPr>
          <p:cNvPr id="6" name="TextBox 5"/>
          <p:cNvSpPr txBox="1"/>
          <p:nvPr/>
        </p:nvSpPr>
        <p:spPr>
          <a:xfrm>
            <a:off x="220270" y="98516"/>
            <a:ext cx="2701381"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Timetable</a:t>
            </a:r>
          </a:p>
        </p:txBody>
      </p:sp>
      <p:pic>
        <p:nvPicPr>
          <p:cNvPr id="5" name="Picture 4">
            <a:extLst>
              <a:ext uri="{FF2B5EF4-FFF2-40B4-BE49-F238E27FC236}">
                <a16:creationId xmlns:a16="http://schemas.microsoft.com/office/drawing/2014/main" id="{F98E796A-E40A-45A5-8C91-E6095A7DCA42}"/>
              </a:ext>
            </a:extLst>
          </p:cNvPr>
          <p:cNvPicPr>
            <a:picLocks noChangeAspect="1"/>
          </p:cNvPicPr>
          <p:nvPr/>
        </p:nvPicPr>
        <p:blipFill>
          <a:blip r:embed="rId2"/>
          <a:stretch>
            <a:fillRect/>
          </a:stretch>
        </p:blipFill>
        <p:spPr>
          <a:xfrm>
            <a:off x="1331259" y="800215"/>
            <a:ext cx="9145447" cy="5818730"/>
          </a:xfrm>
          <a:prstGeom prst="rect">
            <a:avLst/>
          </a:prstGeom>
        </p:spPr>
      </p:pic>
    </p:spTree>
    <p:extLst>
      <p:ext uri="{BB962C8B-B14F-4D97-AF65-F5344CB8AC3E}">
        <p14:creationId xmlns:p14="http://schemas.microsoft.com/office/powerpoint/2010/main" val="17678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955913"/>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Uniform</a:t>
            </a:r>
            <a:endParaRPr lang="en-GB" sz="6600" dirty="0">
              <a:solidFill>
                <a:schemeClr val="bg1"/>
              </a:solidFill>
              <a:latin typeface="Twinkl Cursive Looped Thin" panose="02000000000000000000" pitchFamily="2" charset="0"/>
            </a:endParaRPr>
          </a:p>
        </p:txBody>
      </p:sp>
      <p:sp>
        <p:nvSpPr>
          <p:cNvPr id="3" name="Content Placeholder 2"/>
          <p:cNvSpPr>
            <a:spLocks noGrp="1"/>
          </p:cNvSpPr>
          <p:nvPr>
            <p:ph idx="1"/>
          </p:nvPr>
        </p:nvSpPr>
        <p:spPr>
          <a:xfrm>
            <a:off x="490332" y="1662877"/>
            <a:ext cx="9010856" cy="4716725"/>
          </a:xfrm>
        </p:spPr>
        <p:txBody>
          <a:bodyPr>
            <a:normAutofit fontScale="92500"/>
          </a:bodyPr>
          <a:lstStyle/>
          <a:p>
            <a:pPr>
              <a:spcAft>
                <a:spcPts val="1200"/>
              </a:spcAft>
            </a:pPr>
            <a:r>
              <a:rPr lang="en-GB" altLang="en-US" sz="2800" dirty="0">
                <a:solidFill>
                  <a:schemeClr val="tx1"/>
                </a:solidFill>
                <a:latin typeface="Twinkl Cursive Looped Thin" panose="02000000000000000000" pitchFamily="2" charset="0"/>
              </a:rPr>
              <a:t>We would appreciate your support in ensuring the children wear the correct school uniform every day with no jewellery other than stud earrings.  Earrings must be removed for PE or covered if they can’t be removed.</a:t>
            </a:r>
          </a:p>
          <a:p>
            <a:pPr>
              <a:spcAft>
                <a:spcPts val="1200"/>
              </a:spcAft>
            </a:pPr>
            <a:r>
              <a:rPr lang="en-GB" altLang="en-US" sz="2800" dirty="0">
                <a:solidFill>
                  <a:schemeClr val="tx1"/>
                </a:solidFill>
                <a:latin typeface="Twinkl Cursive Looped Thin" panose="02000000000000000000" pitchFamily="2" charset="0"/>
              </a:rPr>
              <a:t>Hair which is long enough to be tied back, should be fully tied back please.</a:t>
            </a:r>
          </a:p>
          <a:p>
            <a:pPr>
              <a:spcAft>
                <a:spcPts val="1200"/>
              </a:spcAft>
            </a:pPr>
            <a:r>
              <a:rPr lang="en-GB" altLang="en-US" sz="2800" dirty="0">
                <a:solidFill>
                  <a:schemeClr val="tx1"/>
                </a:solidFill>
                <a:latin typeface="Twinkl Cursive Looped Thin" panose="02000000000000000000" pitchFamily="2" charset="0"/>
              </a:rPr>
              <a:t>Children should wear suitable school shoes at all times – no trainers.  </a:t>
            </a:r>
          </a:p>
          <a:p>
            <a:pPr>
              <a:spcAft>
                <a:spcPts val="1200"/>
              </a:spcAft>
            </a:pPr>
            <a:r>
              <a:rPr lang="en-GB" altLang="en-US" sz="2800" dirty="0">
                <a:solidFill>
                  <a:schemeClr val="tx1"/>
                </a:solidFill>
                <a:latin typeface="Twinkl Cursive Looped Thin" panose="02000000000000000000" pitchFamily="2" charset="0"/>
              </a:rPr>
              <a:t>Please make sure that all your child’s clothes are named.</a:t>
            </a:r>
          </a:p>
          <a:p>
            <a:pPr marL="0" indent="0">
              <a:spcAft>
                <a:spcPts val="1200"/>
              </a:spcAft>
              <a:buNone/>
            </a:pPr>
            <a:endParaRPr lang="en-GB" altLang="en-US" sz="2800" dirty="0">
              <a:solidFill>
                <a:schemeClr val="tx1"/>
              </a:solidFill>
              <a:latin typeface="Twinkl Cursive Looped Thin" panose="02000000000000000000" pitchFamily="2" charset="0"/>
            </a:endParaRPr>
          </a:p>
        </p:txBody>
      </p:sp>
      <p:sp>
        <p:nvSpPr>
          <p:cNvPr id="4" name="TextBox 3"/>
          <p:cNvSpPr txBox="1"/>
          <p:nvPr/>
        </p:nvSpPr>
        <p:spPr>
          <a:xfrm>
            <a:off x="490332" y="478398"/>
            <a:ext cx="2281394"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Uniform</a:t>
            </a:r>
          </a:p>
        </p:txBody>
      </p:sp>
    </p:spTree>
    <p:extLst>
      <p:ext uri="{BB962C8B-B14F-4D97-AF65-F5344CB8AC3E}">
        <p14:creationId xmlns:p14="http://schemas.microsoft.com/office/powerpoint/2010/main" val="297280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955913"/>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P.E</a:t>
            </a:r>
            <a:r>
              <a:rPr lang="en-GB" sz="6600" dirty="0">
                <a:solidFill>
                  <a:schemeClr val="bg1"/>
                </a:solidFill>
                <a:latin typeface="Twinkl Cursive Looped Thin" panose="02000000000000000000" pitchFamily="2" charset="0"/>
              </a:rPr>
              <a:t>.</a:t>
            </a:r>
          </a:p>
        </p:txBody>
      </p:sp>
      <p:sp>
        <p:nvSpPr>
          <p:cNvPr id="3" name="Content Placeholder 2"/>
          <p:cNvSpPr>
            <a:spLocks noGrp="1"/>
          </p:cNvSpPr>
          <p:nvPr>
            <p:ph idx="1"/>
          </p:nvPr>
        </p:nvSpPr>
        <p:spPr>
          <a:xfrm>
            <a:off x="429755" y="1170539"/>
            <a:ext cx="9380995" cy="4937948"/>
          </a:xfrm>
        </p:spPr>
        <p:txBody>
          <a:bodyPr>
            <a:normAutofit fontScale="92500" lnSpcReduction="20000"/>
          </a:bodyPr>
          <a:lstStyle/>
          <a:p>
            <a:pPr>
              <a:spcAft>
                <a:spcPts val="1200"/>
              </a:spcAft>
            </a:pPr>
            <a:r>
              <a:rPr lang="en-GB" altLang="en-US" sz="2800" dirty="0">
                <a:solidFill>
                  <a:schemeClr val="tx1"/>
                </a:solidFill>
                <a:latin typeface="Twinkl Cursive Looped Thin" panose="02000000000000000000" pitchFamily="2" charset="0"/>
              </a:rPr>
              <a:t>P.E will (usually) be on Mondays and Tuesdays </a:t>
            </a:r>
          </a:p>
          <a:p>
            <a:pPr>
              <a:spcAft>
                <a:spcPts val="1200"/>
              </a:spcAft>
            </a:pPr>
            <a:r>
              <a:rPr lang="en-GB" altLang="en-US" sz="2800" dirty="0">
                <a:solidFill>
                  <a:schemeClr val="tx1"/>
                </a:solidFill>
                <a:latin typeface="Twinkl Cursive Looped Thin" panose="02000000000000000000" pitchFamily="2" charset="0"/>
              </a:rPr>
              <a:t>P.E. uniform – </a:t>
            </a:r>
            <a:r>
              <a:rPr lang="en-GB" sz="2800" dirty="0">
                <a:solidFill>
                  <a:schemeClr val="tx1"/>
                </a:solidFill>
                <a:latin typeface="Twinkl Cursive Looped Thin" panose="02000000000000000000" pitchFamily="2" charset="0"/>
              </a:rPr>
              <a:t>Plain white t-shirt or Cuddington Primary School T-shirt, tracksuit joggers/pants/shorts, suitable trainers, hoodie / jumper / zip-up hoodie, hat and gloves </a:t>
            </a:r>
          </a:p>
          <a:p>
            <a:pPr>
              <a:spcAft>
                <a:spcPts val="1200"/>
              </a:spcAft>
            </a:pPr>
            <a:r>
              <a:rPr lang="en-GB" sz="2800" dirty="0">
                <a:solidFill>
                  <a:schemeClr val="tx1"/>
                </a:solidFill>
                <a:latin typeface="Twinkl Cursive Looped Thin" panose="02000000000000000000" pitchFamily="2" charset="0"/>
              </a:rPr>
              <a:t>If tights are worn, please have a pair of socks in the PE kit.  Spare socks are also useful for wet days.</a:t>
            </a:r>
          </a:p>
          <a:p>
            <a:r>
              <a:rPr lang="en-GB" altLang="en-US" sz="2800" dirty="0">
                <a:solidFill>
                  <a:schemeClr val="tx1"/>
                </a:solidFill>
                <a:latin typeface="Twinkl Cursive Looped Thin" panose="02000000000000000000" pitchFamily="2" charset="0"/>
              </a:rPr>
              <a:t>Hall and outside sessions</a:t>
            </a:r>
          </a:p>
          <a:p>
            <a:r>
              <a:rPr lang="en-GB" altLang="en-US" sz="2800" dirty="0">
                <a:solidFill>
                  <a:schemeClr val="tx1"/>
                </a:solidFill>
                <a:latin typeface="Twinkl Cursive Looped Thin" panose="02000000000000000000" pitchFamily="2" charset="0"/>
              </a:rPr>
              <a:t>Please label P.E. kits</a:t>
            </a:r>
          </a:p>
          <a:p>
            <a:r>
              <a:rPr lang="en-GB" altLang="en-US" sz="2800" dirty="0">
                <a:solidFill>
                  <a:schemeClr val="tx1"/>
                </a:solidFill>
                <a:latin typeface="Twinkl Cursive Looped Thin" panose="02000000000000000000" pitchFamily="2" charset="0"/>
              </a:rPr>
              <a:t>P.E kits will be sent home each Friday to be washed</a:t>
            </a:r>
          </a:p>
          <a:p>
            <a:r>
              <a:rPr lang="en-GB" altLang="en-US" sz="2800" dirty="0">
                <a:solidFill>
                  <a:schemeClr val="tx1"/>
                </a:solidFill>
                <a:latin typeface="Twinkl Cursive Looped Thin" panose="02000000000000000000" pitchFamily="2" charset="0"/>
              </a:rPr>
              <a:t>Occasionally, PE sessions may move!  Please have kit in </a:t>
            </a:r>
            <a:r>
              <a:rPr lang="en-GB" altLang="en-US" sz="2800" b="1" u="sng" dirty="0">
                <a:solidFill>
                  <a:schemeClr val="tx1"/>
                </a:solidFill>
                <a:latin typeface="Twinkl Cursive Looped Thin" panose="02000000000000000000" pitchFamily="2" charset="0"/>
              </a:rPr>
              <a:t>all</a:t>
            </a:r>
            <a:r>
              <a:rPr lang="en-GB" altLang="en-US" sz="2800" dirty="0">
                <a:solidFill>
                  <a:schemeClr val="tx1"/>
                </a:solidFill>
                <a:latin typeface="Twinkl Cursive Looped Thin" panose="02000000000000000000" pitchFamily="2" charset="0"/>
              </a:rPr>
              <a:t> week.</a:t>
            </a:r>
          </a:p>
        </p:txBody>
      </p:sp>
      <p:sp>
        <p:nvSpPr>
          <p:cNvPr id="4" name="TextBox 3"/>
          <p:cNvSpPr txBox="1"/>
          <p:nvPr/>
        </p:nvSpPr>
        <p:spPr>
          <a:xfrm>
            <a:off x="429755" y="339542"/>
            <a:ext cx="1180131"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P.E.</a:t>
            </a:r>
          </a:p>
        </p:txBody>
      </p:sp>
    </p:spTree>
    <p:extLst>
      <p:ext uri="{BB962C8B-B14F-4D97-AF65-F5344CB8AC3E}">
        <p14:creationId xmlns:p14="http://schemas.microsoft.com/office/powerpoint/2010/main" val="100669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732" y="1000301"/>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Homework</a:t>
            </a:r>
            <a:endParaRPr lang="en-GB" sz="6000" dirty="0">
              <a:solidFill>
                <a:schemeClr val="bg1"/>
              </a:solidFill>
              <a:latin typeface="Twinkl Cursive Looped Thin" panose="02000000000000000000" pitchFamily="2" charset="0"/>
            </a:endParaRPr>
          </a:p>
        </p:txBody>
      </p:sp>
      <p:sp>
        <p:nvSpPr>
          <p:cNvPr id="3" name="Content Placeholder 2"/>
          <p:cNvSpPr>
            <a:spLocks noGrp="1"/>
          </p:cNvSpPr>
          <p:nvPr>
            <p:ph idx="1"/>
          </p:nvPr>
        </p:nvSpPr>
        <p:spPr>
          <a:xfrm>
            <a:off x="256518" y="1000301"/>
            <a:ext cx="9231223" cy="4614511"/>
          </a:xfrm>
        </p:spPr>
        <p:txBody>
          <a:bodyPr>
            <a:noAutofit/>
          </a:bodyPr>
          <a:lstStyle/>
          <a:p>
            <a:r>
              <a:rPr lang="en-GB" altLang="en-US" sz="2400" dirty="0">
                <a:solidFill>
                  <a:schemeClr val="tx1"/>
                </a:solidFill>
                <a:latin typeface="Twinkl Cursive Looped Thin" panose="02000000000000000000" pitchFamily="2" charset="0"/>
              </a:rPr>
              <a:t>Your child will receive homework on a </a:t>
            </a:r>
            <a:r>
              <a:rPr lang="en-GB" altLang="en-US" sz="2400" b="1" u="sng" dirty="0">
                <a:solidFill>
                  <a:schemeClr val="tx1"/>
                </a:solidFill>
                <a:latin typeface="Twinkl Cursive Looped Thin" panose="02000000000000000000" pitchFamily="2" charset="0"/>
              </a:rPr>
              <a:t>Friday</a:t>
            </a:r>
            <a:r>
              <a:rPr lang="en-GB" altLang="en-US" sz="2400" dirty="0">
                <a:solidFill>
                  <a:schemeClr val="tx1"/>
                </a:solidFill>
                <a:latin typeface="Twinkl Cursive Looped Thin" panose="02000000000000000000" pitchFamily="2" charset="0"/>
              </a:rPr>
              <a:t>.  </a:t>
            </a:r>
          </a:p>
          <a:p>
            <a:r>
              <a:rPr lang="en-GB" sz="2400" dirty="0">
                <a:solidFill>
                  <a:schemeClr val="tx1"/>
                </a:solidFill>
                <a:latin typeface="Twinkl Cursive Looped Thin" panose="02000000000000000000" pitchFamily="2" charset="0"/>
              </a:rPr>
              <a:t>This may be online homework for your child to complete via online learning platforms but usually paper based written work in a book that will be provided. I will message you via Class Dojo each Friday so that you are clear on what the expectations are for that week. </a:t>
            </a:r>
          </a:p>
          <a:p>
            <a:r>
              <a:rPr lang="en-GB" altLang="en-US" sz="2400" dirty="0">
                <a:solidFill>
                  <a:schemeClr val="tx1"/>
                </a:solidFill>
                <a:latin typeface="Twinkl Cursive Looped Thin" panose="02000000000000000000" pitchFamily="2" charset="0"/>
              </a:rPr>
              <a:t>Please encourage your child to present their work as they would in class.</a:t>
            </a:r>
          </a:p>
          <a:p>
            <a:r>
              <a:rPr lang="en-GB" altLang="en-US" sz="2400" dirty="0">
                <a:solidFill>
                  <a:schemeClr val="tx1"/>
                </a:solidFill>
                <a:latin typeface="Twinkl Cursive Looped Thin" panose="02000000000000000000" pitchFamily="2" charset="0"/>
              </a:rPr>
              <a:t>Homework should be completed and handed in by the following </a:t>
            </a:r>
            <a:r>
              <a:rPr lang="en-GB" altLang="en-US" sz="2400" b="1" u="sng" dirty="0">
                <a:solidFill>
                  <a:schemeClr val="tx1"/>
                </a:solidFill>
                <a:latin typeface="Twinkl Cursive Looped Thin" panose="02000000000000000000" pitchFamily="2" charset="0"/>
              </a:rPr>
              <a:t>Wednesday</a:t>
            </a:r>
          </a:p>
          <a:p>
            <a:r>
              <a:rPr lang="en-GB" sz="2400" dirty="0">
                <a:solidFill>
                  <a:schemeClr val="tx1"/>
                </a:solidFill>
                <a:latin typeface="Twinkl Cursive Looped Thin" panose="02000000000000000000" pitchFamily="2" charset="0"/>
              </a:rPr>
              <a:t>Please support your child with completing their homework and handing it in on time as this both supports their learning and prepares them for what is to come at high school.</a:t>
            </a:r>
            <a:endParaRPr lang="en-GB" altLang="en-US" sz="2400" dirty="0">
              <a:solidFill>
                <a:schemeClr val="tx1"/>
              </a:solidFill>
              <a:latin typeface="Twinkl Cursive Looped Thin" panose="02000000000000000000" pitchFamily="2" charset="0"/>
            </a:endParaRPr>
          </a:p>
        </p:txBody>
      </p:sp>
      <p:sp>
        <p:nvSpPr>
          <p:cNvPr id="4" name="TextBox 3"/>
          <p:cNvSpPr txBox="1"/>
          <p:nvPr/>
        </p:nvSpPr>
        <p:spPr>
          <a:xfrm>
            <a:off x="498565" y="230454"/>
            <a:ext cx="2959465"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Homework</a:t>
            </a:r>
          </a:p>
        </p:txBody>
      </p:sp>
    </p:spTree>
    <p:extLst>
      <p:ext uri="{BB962C8B-B14F-4D97-AF65-F5344CB8AC3E}">
        <p14:creationId xmlns:p14="http://schemas.microsoft.com/office/powerpoint/2010/main" val="306523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59" y="964791"/>
            <a:ext cx="8761413" cy="706964"/>
          </a:xfrm>
        </p:spPr>
        <p:txBody>
          <a:bodyPr>
            <a:normAutofit fontScale="90000"/>
          </a:bodyPr>
          <a:lstStyle/>
          <a:p>
            <a:pPr algn="ctr"/>
            <a:r>
              <a:rPr lang="en-GB" sz="5400" dirty="0">
                <a:solidFill>
                  <a:schemeClr val="bg1"/>
                </a:solidFill>
                <a:latin typeface="Twinkl Cursive Looped Thin" panose="02000000000000000000" pitchFamily="2" charset="0"/>
              </a:rPr>
              <a:t>Reading</a:t>
            </a:r>
            <a:endParaRPr lang="en-GB" sz="6000" dirty="0">
              <a:solidFill>
                <a:schemeClr val="bg1"/>
              </a:solidFill>
              <a:latin typeface="Twinkl Cursive Looped Thin" panose="02000000000000000000" pitchFamily="2" charset="0"/>
            </a:endParaRPr>
          </a:p>
        </p:txBody>
      </p:sp>
      <p:sp>
        <p:nvSpPr>
          <p:cNvPr id="3" name="Content Placeholder 2"/>
          <p:cNvSpPr>
            <a:spLocks noGrp="1"/>
          </p:cNvSpPr>
          <p:nvPr>
            <p:ph idx="1"/>
          </p:nvPr>
        </p:nvSpPr>
        <p:spPr>
          <a:xfrm>
            <a:off x="449884" y="1318273"/>
            <a:ext cx="9065591" cy="3416300"/>
          </a:xfrm>
        </p:spPr>
        <p:txBody>
          <a:bodyPr>
            <a:noAutofit/>
          </a:bodyPr>
          <a:lstStyle/>
          <a:p>
            <a:r>
              <a:rPr lang="en-GB" altLang="en-US" sz="2800" dirty="0">
                <a:solidFill>
                  <a:schemeClr val="tx1"/>
                </a:solidFill>
                <a:latin typeface="Twinkl Cursive Looped Thin" panose="02000000000000000000" pitchFamily="2" charset="0"/>
              </a:rPr>
              <a:t>In UKS2, it is expected that your child reads for </a:t>
            </a:r>
            <a:r>
              <a:rPr lang="en-GB" altLang="en-US" sz="2800" b="1" dirty="0">
                <a:solidFill>
                  <a:schemeClr val="tx1"/>
                </a:solidFill>
                <a:latin typeface="Twinkl Cursive Looped Thin" panose="02000000000000000000" pitchFamily="2" charset="0"/>
              </a:rPr>
              <a:t>15-20 minutes</a:t>
            </a:r>
            <a:r>
              <a:rPr lang="en-GB" altLang="en-US" sz="2800" dirty="0">
                <a:solidFill>
                  <a:schemeClr val="tx1"/>
                </a:solidFill>
                <a:latin typeface="Twinkl Cursive Looped Thin" panose="02000000000000000000" pitchFamily="2" charset="0"/>
              </a:rPr>
              <a:t> </a:t>
            </a:r>
            <a:r>
              <a:rPr lang="en-GB" altLang="en-US" sz="2800" b="1" dirty="0">
                <a:solidFill>
                  <a:schemeClr val="tx1"/>
                </a:solidFill>
                <a:latin typeface="Twinkl Cursive Looped Thin" panose="02000000000000000000" pitchFamily="2" charset="0"/>
              </a:rPr>
              <a:t>every day </a:t>
            </a:r>
            <a:r>
              <a:rPr lang="en-GB" altLang="en-US" sz="2800" dirty="0">
                <a:solidFill>
                  <a:schemeClr val="tx1"/>
                </a:solidFill>
                <a:latin typeface="Twinkl Cursive Looped Thin" panose="02000000000000000000" pitchFamily="2" charset="0"/>
              </a:rPr>
              <a:t>(Levelled books and other good quality novels) </a:t>
            </a:r>
            <a:r>
              <a:rPr lang="en-GB" altLang="en-US" sz="2800" b="1" dirty="0">
                <a:solidFill>
                  <a:schemeClr val="tx1"/>
                </a:solidFill>
                <a:latin typeface="Twinkl Cursive Looped Thin" panose="02000000000000000000" pitchFamily="2" charset="0"/>
              </a:rPr>
              <a:t>including to an adult on a regular basis.</a:t>
            </a:r>
          </a:p>
          <a:p>
            <a:pPr fontAlgn="base">
              <a:lnSpc>
                <a:spcPct val="107000"/>
              </a:lnSpc>
            </a:pPr>
            <a:r>
              <a:rPr lang="en-GB" sz="2800" dirty="0">
                <a:solidFill>
                  <a:srgbClr val="000000"/>
                </a:solidFill>
                <a:latin typeface="Twinkl Cursive Looped Thin" panose="02000000000000000000" pitchFamily="2" charset="0"/>
                <a:ea typeface="Times New Roman" panose="02020603050405020304" pitchFamily="18" charset="0"/>
                <a:cs typeface="Times New Roman" panose="02020603050405020304" pitchFamily="18" charset="0"/>
              </a:rPr>
              <a:t>It is essential to encourage a love for reading, to develop new vocabulary and strengthen writing skills</a:t>
            </a:r>
          </a:p>
          <a:p>
            <a:pPr fontAlgn="base">
              <a:lnSpc>
                <a:spcPct val="107000"/>
              </a:lnSpc>
            </a:pPr>
            <a:r>
              <a:rPr lang="en-GB" sz="2800" dirty="0">
                <a:solidFill>
                  <a:srgbClr val="000000"/>
                </a:solidFill>
                <a:latin typeface="Twinkl Cursive Looped Thin" panose="02000000000000000000" pitchFamily="2" charset="0"/>
                <a:ea typeface="Times New Roman" panose="02020603050405020304" pitchFamily="18" charset="0"/>
                <a:cs typeface="Times New Roman" panose="02020603050405020304" pitchFamily="18" charset="0"/>
              </a:rPr>
              <a:t>Ask questions about events that have happened so far, characters' thoughts and motives and to make accurate predictions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r>
              <a:rPr lang="en-GB" altLang="en-US" sz="2800" dirty="0">
                <a:solidFill>
                  <a:schemeClr val="tx1"/>
                </a:solidFill>
                <a:latin typeface="Twinkl Cursive Looped Thin" panose="02000000000000000000" pitchFamily="2" charset="0"/>
              </a:rPr>
              <a:t>Your child will be able to bring home library books or reading books from the class library</a:t>
            </a:r>
          </a:p>
        </p:txBody>
      </p:sp>
      <p:sp>
        <p:nvSpPr>
          <p:cNvPr id="4" name="TextBox 3"/>
          <p:cNvSpPr txBox="1"/>
          <p:nvPr/>
        </p:nvSpPr>
        <p:spPr>
          <a:xfrm>
            <a:off x="449884" y="294117"/>
            <a:ext cx="2266967"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Reading</a:t>
            </a:r>
          </a:p>
        </p:txBody>
      </p:sp>
    </p:spTree>
    <p:extLst>
      <p:ext uri="{BB962C8B-B14F-4D97-AF65-F5344CB8AC3E}">
        <p14:creationId xmlns:p14="http://schemas.microsoft.com/office/powerpoint/2010/main" val="93894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601CE-5C02-471C-A71E-EAF5E9451767}"/>
              </a:ext>
            </a:extLst>
          </p:cNvPr>
          <p:cNvPicPr>
            <a:picLocks noChangeAspect="1"/>
          </p:cNvPicPr>
          <p:nvPr/>
        </p:nvPicPr>
        <p:blipFill>
          <a:blip r:embed="rId2"/>
          <a:stretch>
            <a:fillRect/>
          </a:stretch>
        </p:blipFill>
        <p:spPr>
          <a:xfrm>
            <a:off x="591943" y="203902"/>
            <a:ext cx="4987222" cy="6422938"/>
          </a:xfrm>
          <a:prstGeom prst="rect">
            <a:avLst/>
          </a:prstGeom>
        </p:spPr>
      </p:pic>
      <p:sp>
        <p:nvSpPr>
          <p:cNvPr id="3" name="TextBox 2">
            <a:extLst>
              <a:ext uri="{FF2B5EF4-FFF2-40B4-BE49-F238E27FC236}">
                <a16:creationId xmlns:a16="http://schemas.microsoft.com/office/drawing/2014/main" id="{BF358ABB-1FD5-46D1-99C0-ACCD627E7E8B}"/>
              </a:ext>
            </a:extLst>
          </p:cNvPr>
          <p:cNvSpPr txBox="1"/>
          <p:nvPr/>
        </p:nvSpPr>
        <p:spPr>
          <a:xfrm>
            <a:off x="6520069" y="376180"/>
            <a:ext cx="2212465" cy="830997"/>
          </a:xfrm>
          <a:prstGeom prst="rect">
            <a:avLst/>
          </a:prstGeom>
          <a:noFill/>
        </p:spPr>
        <p:txBody>
          <a:bodyPr wrap="none" rtlCol="0">
            <a:spAutoFit/>
          </a:bodyPr>
          <a:lstStyle/>
          <a:p>
            <a:r>
              <a:rPr lang="en-GB" sz="4800" dirty="0">
                <a:solidFill>
                  <a:srgbClr val="FF0000"/>
                </a:solidFill>
                <a:latin typeface="Twinkl Cursive Looped Thin" panose="02000000000000000000" pitchFamily="2" charset="0"/>
              </a:rPr>
              <a:t>Spelling</a:t>
            </a:r>
          </a:p>
        </p:txBody>
      </p:sp>
    </p:spTree>
    <p:extLst>
      <p:ext uri="{BB962C8B-B14F-4D97-AF65-F5344CB8AC3E}">
        <p14:creationId xmlns:p14="http://schemas.microsoft.com/office/powerpoint/2010/main" val="1065077221"/>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1792</TotalTime>
  <Words>955</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Times New Roman</vt:lpstr>
      <vt:lpstr>Trebuchet MS</vt:lpstr>
      <vt:lpstr>Twinkl Cursive Looped</vt:lpstr>
      <vt:lpstr>Twinkl Cursive Looped Thin</vt:lpstr>
      <vt:lpstr>Wingdings 3</vt:lpstr>
      <vt:lpstr>Facet</vt:lpstr>
      <vt:lpstr>Toucans 2025-2026</vt:lpstr>
      <vt:lpstr>Staff</vt:lpstr>
      <vt:lpstr>PowerPoint Presentation</vt:lpstr>
      <vt:lpstr>Timetable</vt:lpstr>
      <vt:lpstr>Uniform</vt:lpstr>
      <vt:lpstr>P.E.</vt:lpstr>
      <vt:lpstr>Homework</vt:lpstr>
      <vt:lpstr>Reading</vt:lpstr>
      <vt:lpstr>PowerPoint Presentation</vt:lpstr>
      <vt:lpstr>PowerPoint Presentation</vt:lpstr>
      <vt:lpstr>PowerPoint Presentation</vt:lpstr>
      <vt:lpstr>Please provide</vt:lpstr>
      <vt:lpstr>Please provide</vt:lpstr>
      <vt:lpstr>Shed and My Maths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Toucans</dc:title>
  <dc:creator>Charlotte Norris</dc:creator>
  <cp:lastModifiedBy>Nicola Cowie</cp:lastModifiedBy>
  <cp:revision>130</cp:revision>
  <dcterms:created xsi:type="dcterms:W3CDTF">2016-09-13T14:39:59Z</dcterms:created>
  <dcterms:modified xsi:type="dcterms:W3CDTF">2025-09-09T15:37:16Z</dcterms:modified>
</cp:coreProperties>
</file>