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0" r:id="rId5"/>
    <p:sldId id="259" r:id="rId6"/>
    <p:sldId id="263" r:id="rId7"/>
    <p:sldId id="258"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5/11/2021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 </a:t>
            </a:r>
            <a:endParaRPr lang="en-GB" dirty="0"/>
          </a:p>
        </p:txBody>
      </p:sp>
      <p:sp>
        <p:nvSpPr>
          <p:cNvPr id="3" name="Subtitle 2"/>
          <p:cNvSpPr>
            <a:spLocks noGrp="1"/>
          </p:cNvSpPr>
          <p:nvPr>
            <p:ph type="subTitle" idx="1"/>
          </p:nvPr>
        </p:nvSpPr>
        <p:spPr/>
        <p:txBody>
          <a:bodyPr/>
          <a:lstStyle/>
          <a:p>
            <a:r>
              <a:rPr lang="en-US" dirty="0" smtClean="0"/>
              <a:t>Subject leadership</a:t>
            </a:r>
            <a:endParaRPr lang="en-GB" dirty="0"/>
          </a:p>
        </p:txBody>
      </p:sp>
      <p:pic>
        <p:nvPicPr>
          <p:cNvPr id="4" name="Picture 3"/>
          <p:cNvPicPr>
            <a:picLocks noChangeAspect="1"/>
          </p:cNvPicPr>
          <p:nvPr/>
        </p:nvPicPr>
        <p:blipFill>
          <a:blip r:embed="rId2"/>
          <a:stretch>
            <a:fillRect/>
          </a:stretch>
        </p:blipFill>
        <p:spPr>
          <a:xfrm>
            <a:off x="7661396" y="509954"/>
            <a:ext cx="3990975" cy="2514600"/>
          </a:xfrm>
          <a:prstGeom prst="rect">
            <a:avLst/>
          </a:prstGeom>
        </p:spPr>
      </p:pic>
    </p:spTree>
    <p:extLst>
      <p:ext uri="{BB962C8B-B14F-4D97-AF65-F5344CB8AC3E}">
        <p14:creationId xmlns:p14="http://schemas.microsoft.com/office/powerpoint/2010/main" val="301524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RE</a:t>
            </a:r>
            <a:endParaRPr lang="en-GB" dirty="0"/>
          </a:p>
        </p:txBody>
      </p:sp>
      <p:sp>
        <p:nvSpPr>
          <p:cNvPr id="3" name="Content Placeholder 2"/>
          <p:cNvSpPr>
            <a:spLocks noGrp="1"/>
          </p:cNvSpPr>
          <p:nvPr>
            <p:ph idx="1"/>
          </p:nvPr>
        </p:nvSpPr>
        <p:spPr/>
        <p:txBody>
          <a:bodyPr/>
          <a:lstStyle/>
          <a:p>
            <a:r>
              <a:rPr lang="en-US" dirty="0" smtClean="0"/>
              <a:t>Know and understand a range of religions and worldviews </a:t>
            </a:r>
          </a:p>
          <a:p>
            <a:r>
              <a:rPr lang="en-US" dirty="0" smtClean="0"/>
              <a:t>Express ideas and insights about the nature, significance and impact of religions and worldviews.</a:t>
            </a:r>
          </a:p>
          <a:p>
            <a:r>
              <a:rPr lang="en-US" dirty="0" smtClean="0"/>
              <a:t>Gain and deploy the skills needed to engage seriously with religions and worldviews.</a:t>
            </a:r>
            <a:endParaRPr lang="en-GB" dirty="0"/>
          </a:p>
        </p:txBody>
      </p:sp>
    </p:spTree>
    <p:extLst>
      <p:ext uri="{BB962C8B-B14F-4D97-AF65-F5344CB8AC3E}">
        <p14:creationId xmlns:p14="http://schemas.microsoft.com/office/powerpoint/2010/main" val="9491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9377" y="131884"/>
            <a:ext cx="9724292" cy="6618943"/>
          </a:xfrm>
          <a:prstGeom prst="rect">
            <a:avLst/>
          </a:prstGeom>
        </p:spPr>
      </p:pic>
    </p:spTree>
    <p:extLst>
      <p:ext uri="{BB962C8B-B14F-4D97-AF65-F5344CB8AC3E}">
        <p14:creationId xmlns:p14="http://schemas.microsoft.com/office/powerpoint/2010/main" val="186877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needs to be taught</a:t>
            </a:r>
            <a:endParaRPr lang="en-GB" dirty="0"/>
          </a:p>
        </p:txBody>
      </p:sp>
      <p:sp>
        <p:nvSpPr>
          <p:cNvPr id="3" name="Content Placeholder 2"/>
          <p:cNvSpPr>
            <a:spLocks noGrp="1"/>
          </p:cNvSpPr>
          <p:nvPr>
            <p:ph idx="1"/>
          </p:nvPr>
        </p:nvSpPr>
        <p:spPr/>
        <p:txBody>
          <a:bodyPr/>
          <a:lstStyle/>
          <a:p>
            <a:pPr marL="0" indent="0">
              <a:buNone/>
            </a:pPr>
            <a:r>
              <a:rPr lang="en-GB" dirty="0"/>
              <a:t>RE enriches children’s outlook on diversity, culture and beliefs around the world. </a:t>
            </a:r>
            <a:endParaRPr lang="en-GB" dirty="0" smtClean="0"/>
          </a:p>
          <a:p>
            <a:pPr marL="0" indent="0">
              <a:buNone/>
            </a:pPr>
            <a:r>
              <a:rPr lang="en-US" dirty="0" smtClean="0"/>
              <a:t>Helps children to know, understand and have respect for varying beliefs of their peers in school.</a:t>
            </a:r>
            <a:endParaRPr lang="en-GB" dirty="0" smtClean="0"/>
          </a:p>
          <a:p>
            <a:pPr marL="0" indent="0">
              <a:buNone/>
            </a:pPr>
            <a:r>
              <a:rPr lang="en-US" dirty="0" smtClean="0"/>
              <a:t>Linked to personal, social and emotional development. Fosters British Values and tolerance of others. </a:t>
            </a:r>
          </a:p>
          <a:p>
            <a:pPr marL="0" indent="0">
              <a:buNone/>
            </a:pPr>
            <a:r>
              <a:rPr lang="en-US" dirty="0" smtClean="0"/>
              <a:t>Encourages discussion and exploration of big questions about life. </a:t>
            </a:r>
            <a:endParaRPr lang="en-GB" dirty="0"/>
          </a:p>
          <a:p>
            <a:endParaRPr lang="en-GB" dirty="0"/>
          </a:p>
        </p:txBody>
      </p:sp>
    </p:spTree>
    <p:extLst>
      <p:ext uri="{BB962C8B-B14F-4D97-AF65-F5344CB8AC3E}">
        <p14:creationId xmlns:p14="http://schemas.microsoft.com/office/powerpoint/2010/main" val="281169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68189"/>
            <a:ext cx="9291215" cy="1049235"/>
          </a:xfrm>
        </p:spPr>
        <p:txBody>
          <a:bodyPr/>
          <a:lstStyle/>
          <a:p>
            <a:r>
              <a:rPr lang="en-US" dirty="0" smtClean="0"/>
              <a:t>Time allocated for </a:t>
            </a:r>
            <a:r>
              <a:rPr lang="en-US" dirty="0" smtClean="0"/>
              <a:t>RE and what needs to be taught</a:t>
            </a:r>
            <a:endParaRPr lang="en-GB" dirty="0"/>
          </a:p>
        </p:txBody>
      </p:sp>
      <p:pic>
        <p:nvPicPr>
          <p:cNvPr id="4" name="Picture 3"/>
          <p:cNvPicPr/>
          <p:nvPr/>
        </p:nvPicPr>
        <p:blipFill>
          <a:blip r:embed="rId2"/>
          <a:stretch>
            <a:fillRect/>
          </a:stretch>
        </p:blipFill>
        <p:spPr>
          <a:xfrm>
            <a:off x="2171717" y="1432703"/>
            <a:ext cx="7370347" cy="1333232"/>
          </a:xfrm>
          <a:prstGeom prst="rect">
            <a:avLst/>
          </a:prstGeom>
        </p:spPr>
      </p:pic>
      <p:pic>
        <p:nvPicPr>
          <p:cNvPr id="3" name="Picture 2"/>
          <p:cNvPicPr>
            <a:picLocks noChangeAspect="1"/>
          </p:cNvPicPr>
          <p:nvPr/>
        </p:nvPicPr>
        <p:blipFill>
          <a:blip r:embed="rId3"/>
          <a:stretch>
            <a:fillRect/>
          </a:stretch>
        </p:blipFill>
        <p:spPr>
          <a:xfrm>
            <a:off x="2248072" y="2977661"/>
            <a:ext cx="7217636" cy="3495677"/>
          </a:xfrm>
          <a:prstGeom prst="rect">
            <a:avLst/>
          </a:prstGeom>
        </p:spPr>
      </p:pic>
    </p:spTree>
    <p:extLst>
      <p:ext uri="{BB962C8B-B14F-4D97-AF65-F5344CB8AC3E}">
        <p14:creationId xmlns:p14="http://schemas.microsoft.com/office/powerpoint/2010/main" val="370205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79" y="0"/>
            <a:ext cx="9291215" cy="1049235"/>
          </a:xfrm>
        </p:spPr>
        <p:txBody>
          <a:bodyPr/>
          <a:lstStyle/>
          <a:p>
            <a:r>
              <a:rPr lang="en-US" dirty="0" smtClean="0"/>
              <a:t>How re is planned/taught</a:t>
            </a:r>
            <a:endParaRPr lang="en-GB" dirty="0"/>
          </a:p>
        </p:txBody>
      </p:sp>
      <p:pic>
        <p:nvPicPr>
          <p:cNvPr id="4" name="Picture 3"/>
          <p:cNvPicPr>
            <a:picLocks noChangeAspect="1"/>
          </p:cNvPicPr>
          <p:nvPr/>
        </p:nvPicPr>
        <p:blipFill>
          <a:blip r:embed="rId2"/>
          <a:stretch>
            <a:fillRect/>
          </a:stretch>
        </p:blipFill>
        <p:spPr>
          <a:xfrm>
            <a:off x="2446459" y="816261"/>
            <a:ext cx="6785463" cy="5729304"/>
          </a:xfrm>
          <a:prstGeom prst="rect">
            <a:avLst/>
          </a:prstGeom>
        </p:spPr>
      </p:pic>
    </p:spTree>
    <p:extLst>
      <p:ext uri="{BB962C8B-B14F-4D97-AF65-F5344CB8AC3E}">
        <p14:creationId xmlns:p14="http://schemas.microsoft.com/office/powerpoint/2010/main" val="398931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minute monitoring</a:t>
            </a:r>
            <a:endParaRPr lang="en-GB" dirty="0"/>
          </a:p>
        </p:txBody>
      </p:sp>
      <p:sp>
        <p:nvSpPr>
          <p:cNvPr id="3" name="Content Placeholder 2"/>
          <p:cNvSpPr>
            <a:spLocks noGrp="1"/>
          </p:cNvSpPr>
          <p:nvPr>
            <p:ph idx="1"/>
          </p:nvPr>
        </p:nvSpPr>
        <p:spPr>
          <a:xfrm>
            <a:off x="852855" y="1644162"/>
            <a:ext cx="9889940" cy="3822183"/>
          </a:xfrm>
        </p:spPr>
        <p:txBody>
          <a:bodyPr/>
          <a:lstStyle/>
          <a:p>
            <a:pPr marL="0" indent="0">
              <a:buNone/>
            </a:pPr>
            <a:r>
              <a:rPr lang="en-US" dirty="0" smtClean="0"/>
              <a:t>Children talked positively about their RE lessons, could give me some examples of things they had learnt (different religious festivals, places of worship). KS1 children could tell me that the Bible ‘has stories about Jesus in it.’ Year 2 child said RE teaches them ‘to be more thankful in life.’</a:t>
            </a:r>
          </a:p>
          <a:p>
            <a:pPr marL="0" indent="0">
              <a:buNone/>
            </a:pPr>
            <a:r>
              <a:rPr lang="en-US" dirty="0" smtClean="0"/>
              <a:t>KS2 children could tell me about the discussions they have had, differences in beliefs of different religions. Year 6 talked a lot about humanism and wha</a:t>
            </a:r>
            <a:r>
              <a:rPr lang="en-US" dirty="0" smtClean="0"/>
              <a:t>t it meant and the main differences in beliefs.</a:t>
            </a:r>
          </a:p>
          <a:p>
            <a:pPr marL="0" indent="0">
              <a:buNone/>
            </a:pPr>
            <a:r>
              <a:rPr lang="en-US" dirty="0" smtClean="0"/>
              <a:t>Floor books – evidence of the children’s work and learning taking place. </a:t>
            </a:r>
          </a:p>
          <a:p>
            <a:pPr marL="0" indent="0">
              <a:buNone/>
            </a:pPr>
            <a:endParaRPr lang="en-GB" dirty="0"/>
          </a:p>
        </p:txBody>
      </p:sp>
    </p:spTree>
    <p:extLst>
      <p:ext uri="{BB962C8B-B14F-4D97-AF65-F5344CB8AC3E}">
        <p14:creationId xmlns:p14="http://schemas.microsoft.com/office/powerpoint/2010/main" val="386323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GB" dirty="0"/>
          </a:p>
        </p:txBody>
      </p:sp>
      <p:sp>
        <p:nvSpPr>
          <p:cNvPr id="3" name="Content Placeholder 2"/>
          <p:cNvSpPr>
            <a:spLocks noGrp="1"/>
          </p:cNvSpPr>
          <p:nvPr>
            <p:ph idx="1"/>
          </p:nvPr>
        </p:nvSpPr>
        <p:spPr>
          <a:xfrm>
            <a:off x="1451579" y="1690416"/>
            <a:ext cx="9291215" cy="3450613"/>
          </a:xfrm>
        </p:spPr>
        <p:txBody>
          <a:bodyPr>
            <a:normAutofit fontScale="85000" lnSpcReduction="20000"/>
          </a:bodyPr>
          <a:lstStyle/>
          <a:p>
            <a:pPr marL="0" indent="0">
              <a:buNone/>
            </a:pPr>
            <a:r>
              <a:rPr lang="en-US" dirty="0" smtClean="0"/>
              <a:t>Ensuring RE lessons are taken from the Trafford SACRE syllabus and are reflected against long term plan:</a:t>
            </a:r>
          </a:p>
          <a:p>
            <a:pPr marL="0" indent="0">
              <a:buNone/>
            </a:pPr>
            <a:r>
              <a:rPr lang="en-US" dirty="0" smtClean="0"/>
              <a:t>Reception – 6 questions from Discovering the World. </a:t>
            </a:r>
          </a:p>
          <a:p>
            <a:pPr marL="0" indent="0">
              <a:buNone/>
            </a:pPr>
            <a:r>
              <a:rPr lang="en-US" dirty="0" smtClean="0"/>
              <a:t>KS1 and KS2 - 3 units covered across the year. Key questions picked as main lesson objective and focus point for discussion.</a:t>
            </a:r>
          </a:p>
          <a:p>
            <a:pPr marL="0" indent="0">
              <a:buNone/>
            </a:pPr>
            <a:r>
              <a:rPr lang="en-US" dirty="0" smtClean="0"/>
              <a:t>Planning and lessons need to build on previous learning.</a:t>
            </a:r>
          </a:p>
          <a:p>
            <a:pPr marL="0" indent="0">
              <a:buNone/>
            </a:pPr>
            <a:r>
              <a:rPr lang="en-US" dirty="0" smtClean="0"/>
              <a:t>Floor books regularly updated – currently main form of assessment so important to produce that as evidence.</a:t>
            </a:r>
          </a:p>
          <a:p>
            <a:pPr marL="0" indent="0">
              <a:buNone/>
            </a:pPr>
            <a:r>
              <a:rPr lang="en-US" dirty="0" smtClean="0"/>
              <a:t>Communication between teachers and TAs on where the children are up to/understanding and assessment/feedback on planning etc.</a:t>
            </a:r>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122573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109" y="92342"/>
            <a:ext cx="9291215" cy="1049235"/>
          </a:xfrm>
        </p:spPr>
        <p:txBody>
          <a:bodyPr/>
          <a:lstStyle/>
          <a:p>
            <a:r>
              <a:rPr lang="en-US" dirty="0" smtClean="0"/>
              <a:t>Thoughts?</a:t>
            </a:r>
            <a:endParaRPr lang="en-GB" dirty="0"/>
          </a:p>
        </p:txBody>
      </p:sp>
      <p:pic>
        <p:nvPicPr>
          <p:cNvPr id="5" name="Picture 4"/>
          <p:cNvPicPr>
            <a:picLocks noChangeAspect="1"/>
          </p:cNvPicPr>
          <p:nvPr/>
        </p:nvPicPr>
        <p:blipFill>
          <a:blip r:embed="rId2"/>
          <a:stretch>
            <a:fillRect/>
          </a:stretch>
        </p:blipFill>
        <p:spPr>
          <a:xfrm>
            <a:off x="1847203" y="979243"/>
            <a:ext cx="8201025" cy="5514975"/>
          </a:xfrm>
          <a:prstGeom prst="rect">
            <a:avLst/>
          </a:prstGeom>
        </p:spPr>
      </p:pic>
    </p:spTree>
    <p:extLst>
      <p:ext uri="{BB962C8B-B14F-4D97-AF65-F5344CB8AC3E}">
        <p14:creationId xmlns:p14="http://schemas.microsoft.com/office/powerpoint/2010/main" val="42002584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175</TotalTime>
  <Words>336</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Rockwell</vt:lpstr>
      <vt:lpstr>Gallery</vt:lpstr>
      <vt:lpstr>RE </vt:lpstr>
      <vt:lpstr>Aims of RE</vt:lpstr>
      <vt:lpstr>PowerPoint Presentation</vt:lpstr>
      <vt:lpstr>Why it needs to be taught</vt:lpstr>
      <vt:lpstr>Time allocated for RE and what needs to be taught</vt:lpstr>
      <vt:lpstr>How re is planned/taught</vt:lpstr>
      <vt:lpstr>10 minute monitoring</vt:lpstr>
      <vt:lpstr>Next steps</vt:lpstr>
      <vt:lpstr>Thoughts?</vt:lpstr>
    </vt:vector>
  </TitlesOfParts>
  <Company>English Martyrs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c:title>
  <dc:creator>Victoria Seymour</dc:creator>
  <cp:lastModifiedBy>Victoria Seymour</cp:lastModifiedBy>
  <cp:revision>9</cp:revision>
  <dcterms:created xsi:type="dcterms:W3CDTF">2021-05-09T12:32:17Z</dcterms:created>
  <dcterms:modified xsi:type="dcterms:W3CDTF">2021-05-11T15:38:40Z</dcterms:modified>
</cp:coreProperties>
</file>