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5" r:id="rId6"/>
    <p:sldId id="266" r:id="rId7"/>
    <p:sldId id="277" r:id="rId8"/>
    <p:sldId id="267" r:id="rId9"/>
    <p:sldId id="279" r:id="rId10"/>
    <p:sldId id="280" r:id="rId11"/>
    <p:sldId id="270" r:id="rId12"/>
    <p:sldId id="272" r:id="rId13"/>
    <p:sldId id="273" r:id="rId14"/>
    <p:sldId id="274" r:id="rId15"/>
    <p:sldId id="281" r:id="rId16"/>
    <p:sldId id="268" r:id="rId17"/>
    <p:sldId id="276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4ED7A-1EE3-23F5-9D1F-746A3687DECC}" v="87" dt="2023-09-15T11:00:58.461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61" autoAdjust="0"/>
  </p:normalViewPr>
  <p:slideViewPr>
    <p:cSldViewPr snapToGrid="0">
      <p:cViewPr varScale="1">
        <p:scale>
          <a:sx n="93" d="100"/>
          <a:sy n="93" d="100"/>
        </p:scale>
        <p:origin x="54" y="17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9/15/2023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246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staff and visitors who work in school are checked to make sure they are safe to work with children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331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defRPr sz="1600">
                <a:latin typeface="Calibri" panose="020F0502020204030204" pitchFamily="34" charset="0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Calibri" panose="020F0502020204030204" pitchFamily="34" charset="0"/>
              </a:defRPr>
            </a:lvl1pPr>
            <a:lvl2pPr>
              <a:buClr>
                <a:schemeClr val="accent2"/>
              </a:buClr>
              <a:defRPr sz="1600">
                <a:latin typeface="Calibri" panose="020F0502020204030204" pitchFamily="34" charset="0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 Light" panose="020F0302020204030204" pitchFamily="34" charset="0"/>
              </a:rPr>
              <a:t>Keeping happy and safe</a:t>
            </a:r>
            <a:endParaRPr lang="ru-RU" dirty="0">
              <a:latin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759922" y="5175322"/>
            <a:ext cx="5275445" cy="858767"/>
          </a:xfrm>
        </p:spPr>
        <p:txBody>
          <a:bodyPr>
            <a:normAutofit/>
          </a:bodyPr>
          <a:lstStyle/>
          <a:p>
            <a:r>
              <a:rPr lang="en-GB" sz="2400" dirty="0"/>
              <a:t>Nurture, Respect, Inspire, Achieve</a:t>
            </a:r>
            <a:endParaRPr lang="ru-RU" sz="2400" dirty="0"/>
          </a:p>
        </p:txBody>
      </p:sp>
      <p:pic>
        <p:nvPicPr>
          <p:cNvPr id="1028" name="Picture 4" descr="Keeping children safe - LSC Education">
            <a:extLst>
              <a:ext uri="{FF2B5EF4-FFF2-40B4-BE49-F238E27FC236}">
                <a16:creationId xmlns:a16="http://schemas.microsoft.com/office/drawing/2014/main" id="{C61F9D29-DAF3-44BB-AA4A-C36442F8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336">
            <a:off x="-75303" y="2640821"/>
            <a:ext cx="5620093" cy="22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84C5-7CE9-4B2D-9C66-36B9ADA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84E4-E007-4048-9668-9FA22B32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latin typeface="Calibri" panose="020F0502020204030204" pitchFamily="34" charset="0"/>
              </a:rPr>
              <a:t>A friend might tell you something that makes you feel worried about  them.</a:t>
            </a:r>
          </a:p>
          <a:p>
            <a:pPr algn="ctr"/>
            <a:endParaRPr lang="en-GB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ADC8A-8941-4A78-AFC8-E74EBE56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About a friend</a:t>
            </a:r>
          </a:p>
        </p:txBody>
      </p:sp>
      <p:pic>
        <p:nvPicPr>
          <p:cNvPr id="8" name="Picture 7" descr="\\admin-server\users$\sdavidson\ScreenRecorder\Screenshots\2023-03\ScreenShot_20_03_2023_13_02_11.png">
            <a:extLst>
              <a:ext uri="{FF2B5EF4-FFF2-40B4-BE49-F238E27FC236}">
                <a16:creationId xmlns:a16="http://schemas.microsoft.com/office/drawing/2014/main" id="{1B90F274-C0EB-4FF7-BA74-4517B3ACBE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216">
            <a:off x="4472962" y="476665"/>
            <a:ext cx="2841013" cy="361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admin-server\users$\sdavidson\ScreenRecorder\Screenshots\2023-03\ScreenShot_20_03_2023_13_07_04.png">
            <a:extLst>
              <a:ext uri="{FF2B5EF4-FFF2-40B4-BE49-F238E27FC236}">
                <a16:creationId xmlns:a16="http://schemas.microsoft.com/office/drawing/2014/main" id="{9149817C-3227-4398-8573-28CE834E31C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/>
          <a:stretch/>
        </p:blipFill>
        <p:spPr bwMode="auto">
          <a:xfrm rot="21144756">
            <a:off x="8631870" y="636233"/>
            <a:ext cx="2556651" cy="3636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7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84C5-7CE9-4B2D-9C66-36B9ADA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84E4-E007-4048-9668-9FA22B32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ADC8A-8941-4A78-AFC8-E74EBE56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Bullying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30E36-1A8C-4006-BE6A-CB648A8E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7055">
            <a:off x="4855089" y="296812"/>
            <a:ext cx="6312405" cy="3580021"/>
          </a:xfrm>
          <a:prstGeom prst="rect">
            <a:avLst/>
          </a:prstGeom>
        </p:spPr>
      </p:pic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1EC1EFE6-4BA5-4B71-B1A0-32BB6DCD4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866205" y="2350552"/>
            <a:ext cx="2478856" cy="32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admin-server\users$\sdavidson\ScreenRecorder\Screenshots\2023-03\ScreenShot_24_03_2023_08_42_37.png">
            <a:extLst>
              <a:ext uri="{FF2B5EF4-FFF2-40B4-BE49-F238E27FC236}">
                <a16:creationId xmlns:a16="http://schemas.microsoft.com/office/drawing/2014/main" id="{023EBBBE-2A52-4B90-A223-32FF5D5A38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60" y="4173646"/>
            <a:ext cx="1795780" cy="253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admin-server\users$\sdavidson\ScreenRecorder\Screenshots\2023-03\ScreenShot_24_03_2023_08_43_31.png">
            <a:extLst>
              <a:ext uri="{FF2B5EF4-FFF2-40B4-BE49-F238E27FC236}">
                <a16:creationId xmlns:a16="http://schemas.microsoft.com/office/drawing/2014/main" id="{1462C872-0BFC-42B4-BBCA-FEF06AB3EE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92" y="4173644"/>
            <a:ext cx="1795780" cy="2537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84C5-7CE9-4B2D-9C66-36B9ADA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84E4-E007-4048-9668-9FA22B32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ADC8A-8941-4A78-AFC8-E74EBE56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Online</a:t>
            </a:r>
          </a:p>
        </p:txBody>
      </p:sp>
      <p:pic>
        <p:nvPicPr>
          <p:cNvPr id="5122" name="Picture 2" descr="Online Safety - Wilden All Saints CE Primary School">
            <a:extLst>
              <a:ext uri="{FF2B5EF4-FFF2-40B4-BE49-F238E27FC236}">
                <a16:creationId xmlns:a16="http://schemas.microsoft.com/office/drawing/2014/main" id="{D426BC89-A6F7-4EFF-83B9-3756D40F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04" y="-129944"/>
            <a:ext cx="8617595" cy="60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nline Safety - Sudley Infant School">
            <a:extLst>
              <a:ext uri="{FF2B5EF4-FFF2-40B4-BE49-F238E27FC236}">
                <a16:creationId xmlns:a16="http://schemas.microsoft.com/office/drawing/2014/main" id="{C5A08C7A-A7F4-467F-AEAC-1A810FF68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/>
          <a:stretch/>
        </p:blipFill>
        <p:spPr bwMode="auto">
          <a:xfrm>
            <a:off x="798795" y="2858453"/>
            <a:ext cx="2447925" cy="2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6E8AF57B-70C4-23EE-1F90-E991B227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17" y="1356244"/>
            <a:ext cx="2161116" cy="28755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Who can we talk to if we have a worry?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F9DD04-E76D-4739-9B03-DB5CC536D422}"/>
              </a:ext>
            </a:extLst>
          </p:cNvPr>
          <p:cNvSpPr txBox="1">
            <a:spLocks/>
          </p:cNvSpPr>
          <p:nvPr/>
        </p:nvSpPr>
        <p:spPr>
          <a:xfrm>
            <a:off x="7830180" y="236633"/>
            <a:ext cx="4234441" cy="77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002060"/>
                </a:solidFill>
              </a:rPr>
              <a:t>You can always talk to your teacher or learning partner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BC29B49-9B6D-4D35-A028-DC5784AF4678}"/>
              </a:ext>
            </a:extLst>
          </p:cNvPr>
          <p:cNvSpPr txBox="1">
            <a:spLocks/>
          </p:cNvSpPr>
          <p:nvPr/>
        </p:nvSpPr>
        <p:spPr>
          <a:xfrm>
            <a:off x="8406209" y="3091228"/>
            <a:ext cx="3610516" cy="77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000" dirty="0">
                <a:solidFill>
                  <a:srgbClr val="002060"/>
                </a:solidFill>
              </a:rPr>
              <a:t>These adults are the safeguarding leads in the school and will always listen if you have a worry.</a:t>
            </a:r>
          </a:p>
        </p:txBody>
      </p:sp>
      <p:pic>
        <p:nvPicPr>
          <p:cNvPr id="2" name="Picture 1" descr="A person smiling at camera&#10;&#10;Description automatically generated">
            <a:extLst>
              <a:ext uri="{FF2B5EF4-FFF2-40B4-BE49-F238E27FC236}">
                <a16:creationId xmlns:a16="http://schemas.microsoft.com/office/drawing/2014/main" id="{66478F06-3335-A017-6634-18D5D55CB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89" t="17405" r="-9589" b="11392"/>
          <a:stretch/>
        </p:blipFill>
        <p:spPr>
          <a:xfrm>
            <a:off x="4414863" y="4144435"/>
            <a:ext cx="2022294" cy="2550899"/>
          </a:xfrm>
          <a:prstGeom prst="rect">
            <a:avLst/>
          </a:prstGeom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13F383C5-F12B-64FB-7FB0-565A77A53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61491" y="1713442"/>
            <a:ext cx="2789768" cy="2076452"/>
          </a:xfrm>
          <a:prstGeom prst="rect">
            <a:avLst/>
          </a:prstGeom>
        </p:spPr>
      </p:pic>
      <p:pic>
        <p:nvPicPr>
          <p:cNvPr id="8" name="Picture 7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1F790AF-C477-3A93-D6B3-DCFC0C0AE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235199" y="4512734"/>
            <a:ext cx="2546352" cy="1801285"/>
          </a:xfrm>
          <a:prstGeom prst="rect">
            <a:avLst/>
          </a:prstGeom>
        </p:spPr>
      </p:pic>
      <p:pic>
        <p:nvPicPr>
          <p:cNvPr id="10" name="Picture 9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89D5C8B9-D099-4CFE-2DB1-5B4B3DF71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010276" y="4568826"/>
            <a:ext cx="2546350" cy="17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714DC-B8A7-4A46-B308-0C8E066A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F4125-F335-4A92-B6F7-F5492166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Worries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BA857-6F94-418B-B260-A47FAE52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058" y="2533967"/>
            <a:ext cx="832110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If you share your worry with an adult in school we will…..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Listen carefully and find out what is happening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Do everything we can to help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Keep you safe 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Child voice">
            <a:extLst>
              <a:ext uri="{FF2B5EF4-FFF2-40B4-BE49-F238E27FC236}">
                <a16:creationId xmlns:a16="http://schemas.microsoft.com/office/drawing/2014/main" id="{3CD856D6-8E6A-42B6-B7CD-8D3CFB2F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64" y="188894"/>
            <a:ext cx="2830836" cy="20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How does school help us if we’re not feeling ok?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8D19-487E-4F73-9E5A-19952856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182" y="1959611"/>
            <a:ext cx="8993561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Zones of regulation check in</a:t>
            </a:r>
          </a:p>
          <a:p>
            <a:r>
              <a:rPr lang="en-GB" dirty="0">
                <a:solidFill>
                  <a:srgbClr val="002060"/>
                </a:solidFill>
              </a:rPr>
              <a:t>Regular check-ins with your class teacher at the start and the end of the day</a:t>
            </a:r>
          </a:p>
          <a:p>
            <a:r>
              <a:rPr lang="en-GB" dirty="0">
                <a:solidFill>
                  <a:srgbClr val="002060"/>
                </a:solidFill>
              </a:rPr>
              <a:t>Learning breaks</a:t>
            </a:r>
          </a:p>
          <a:p>
            <a:r>
              <a:rPr lang="en-GB" dirty="0">
                <a:solidFill>
                  <a:srgbClr val="002060"/>
                </a:solidFill>
              </a:rPr>
              <a:t>Adult to talk to in class</a:t>
            </a:r>
          </a:p>
          <a:p>
            <a:r>
              <a:rPr lang="en-GB" dirty="0">
                <a:solidFill>
                  <a:srgbClr val="002060"/>
                </a:solidFill>
              </a:rPr>
              <a:t>Breathing exercises</a:t>
            </a:r>
          </a:p>
          <a:p>
            <a:r>
              <a:rPr lang="en-GB" dirty="0">
                <a:solidFill>
                  <a:srgbClr val="002060"/>
                </a:solidFill>
              </a:rPr>
              <a:t>Learn calming techniques</a:t>
            </a:r>
          </a:p>
          <a:p>
            <a:r>
              <a:rPr lang="en-GB" dirty="0">
                <a:solidFill>
                  <a:srgbClr val="002060"/>
                </a:solidFill>
              </a:rPr>
              <a:t>Mr Walker is the school Mental-Health Lead.</a:t>
            </a:r>
          </a:p>
          <a:p>
            <a:endParaRPr lang="en-GB" dirty="0"/>
          </a:p>
        </p:txBody>
      </p:sp>
      <p:pic>
        <p:nvPicPr>
          <p:cNvPr id="4098" name="Picture 2" descr="We're here to help - Office Express Supply">
            <a:extLst>
              <a:ext uri="{FF2B5EF4-FFF2-40B4-BE49-F238E27FC236}">
                <a16:creationId xmlns:a16="http://schemas.microsoft.com/office/drawing/2014/main" id="{0A4294B9-DC2A-4CA7-9B5F-5DA7AD09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39" y="348815"/>
            <a:ext cx="4048125" cy="20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43AAC-74D2-467B-9AE9-76ECCF42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F1834-BBA7-4FC5-A485-6CCBB4303D3A}"/>
              </a:ext>
            </a:extLst>
          </p:cNvPr>
          <p:cNvSpPr txBox="1"/>
          <p:nvPr/>
        </p:nvSpPr>
        <p:spPr>
          <a:xfrm>
            <a:off x="1917377" y="1767006"/>
            <a:ext cx="871578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At Kingsway Primary School we want all children to grow up in a safe and loving environment and be happy, confident individuals. </a:t>
            </a:r>
          </a:p>
          <a:p>
            <a:pPr algn="ctr"/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We are here to listen to you and will help you with any of your worries. 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71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Question Mark Question Response Royalty-Free Stock Illustration  Image - Pixabay">
            <a:extLst>
              <a:ext uri="{FF2B5EF4-FFF2-40B4-BE49-F238E27FC236}">
                <a16:creationId xmlns:a16="http://schemas.microsoft.com/office/drawing/2014/main" id="{677F05DE-88FD-40FB-89D3-ABF1AAE8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13" y="4181061"/>
            <a:ext cx="2676939" cy="26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5476" y="287805"/>
            <a:ext cx="4712321" cy="132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Who keeps us safe in school?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F6FE-ACB0-49E4-A23A-785D3356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293" y="1908824"/>
            <a:ext cx="10442575" cy="3779308"/>
          </a:xfrm>
        </p:spPr>
        <p:txBody>
          <a:bodyPr>
            <a:normAutofit fontScale="32500" lnSpcReduction="20000"/>
          </a:bodyPr>
          <a:lstStyle/>
          <a:p>
            <a:r>
              <a:rPr lang="en-GB" sz="14000" dirty="0"/>
              <a:t>Head teacher &amp; deputy head teacher</a:t>
            </a:r>
          </a:p>
          <a:p>
            <a:r>
              <a:rPr lang="en-GB" sz="14000" dirty="0"/>
              <a:t>Teachers and teaching assistants</a:t>
            </a:r>
          </a:p>
          <a:p>
            <a:r>
              <a:rPr lang="en-GB" sz="14000" dirty="0"/>
              <a:t>Office staff</a:t>
            </a:r>
          </a:p>
          <a:p>
            <a:r>
              <a:rPr lang="en-GB" sz="14000" dirty="0"/>
              <a:t>Midday supervisors</a:t>
            </a:r>
          </a:p>
          <a:p>
            <a:r>
              <a:rPr lang="en-GB" sz="14000" dirty="0"/>
              <a:t>Site Manager</a:t>
            </a:r>
          </a:p>
          <a:p>
            <a:r>
              <a:rPr lang="en-GB" sz="14000" dirty="0"/>
              <a:t>Cleaner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2BEB3-F2B9-483D-A2CF-A9C4C30CFE4D}"/>
              </a:ext>
            </a:extLst>
          </p:cNvPr>
          <p:cNvSpPr txBox="1"/>
          <p:nvPr/>
        </p:nvSpPr>
        <p:spPr>
          <a:xfrm>
            <a:off x="649356" y="5714991"/>
            <a:ext cx="7396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who works in school has the responsibility to 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keep children safe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do they keep us safe?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F6FE-ACB0-49E4-A23A-785D3356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180" y="236633"/>
            <a:ext cx="4234441" cy="776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500" b="1" dirty="0">
                <a:solidFill>
                  <a:srgbClr val="002060"/>
                </a:solidFill>
              </a:rPr>
              <a:t>School Rules</a:t>
            </a:r>
          </a:p>
          <a:p>
            <a:pPr marL="0" indent="0" algn="ctr">
              <a:buNone/>
            </a:pPr>
            <a:endParaRPr lang="en-GB" sz="5500" b="1" dirty="0">
              <a:solidFill>
                <a:srgbClr val="002060"/>
              </a:solidFill>
            </a:endParaRPr>
          </a:p>
          <a:p>
            <a:pPr algn="ctr"/>
            <a:endParaRPr lang="en-GB" sz="55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A281B-ED6F-4F1E-9932-9CB5183B5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22"/>
          <a:stretch/>
        </p:blipFill>
        <p:spPr>
          <a:xfrm>
            <a:off x="4875956" y="1249680"/>
            <a:ext cx="2743200" cy="5608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CF7F37-3A94-4445-8CD9-F6C02ABB57FF}"/>
              </a:ext>
            </a:extLst>
          </p:cNvPr>
          <p:cNvSpPr txBox="1"/>
          <p:nvPr/>
        </p:nvSpPr>
        <p:spPr>
          <a:xfrm>
            <a:off x="8161361" y="1856972"/>
            <a:ext cx="95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Quiet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C2885-0584-4D41-8F94-7DF63C1373E0}"/>
              </a:ext>
            </a:extLst>
          </p:cNvPr>
          <p:cNvSpPr txBox="1"/>
          <p:nvPr/>
        </p:nvSpPr>
        <p:spPr>
          <a:xfrm>
            <a:off x="3125337" y="1856972"/>
            <a:ext cx="13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B6904-38B9-4971-88A8-B6C69690FD7D}"/>
              </a:ext>
            </a:extLst>
          </p:cNvPr>
          <p:cNvSpPr txBox="1"/>
          <p:nvPr/>
        </p:nvSpPr>
        <p:spPr>
          <a:xfrm>
            <a:off x="9280886" y="2299757"/>
            <a:ext cx="2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Ready to try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15874-7AB8-4D98-AED4-93BF5B29B1AD}"/>
              </a:ext>
            </a:extLst>
          </p:cNvPr>
          <p:cNvSpPr txBox="1"/>
          <p:nvPr/>
        </p:nvSpPr>
        <p:spPr>
          <a:xfrm>
            <a:off x="1703538" y="2515490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Ready to learn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737D9-DED6-431E-ACC5-F600BD56F4D5}"/>
              </a:ext>
            </a:extLst>
          </p:cNvPr>
          <p:cNvSpPr txBox="1"/>
          <p:nvPr/>
        </p:nvSpPr>
        <p:spPr>
          <a:xfrm>
            <a:off x="419451" y="1957101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DD1FA-DCD1-4E95-9379-E2D2A0E15EC4}"/>
              </a:ext>
            </a:extLst>
          </p:cNvPr>
          <p:cNvSpPr txBox="1"/>
          <p:nvPr/>
        </p:nvSpPr>
        <p:spPr>
          <a:xfrm>
            <a:off x="9369289" y="1559354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60E3EA-773E-4D72-B4CE-8791E3DA17F7}"/>
              </a:ext>
            </a:extLst>
          </p:cNvPr>
          <p:cNvCxnSpPr/>
          <p:nvPr/>
        </p:nvCxnSpPr>
        <p:spPr>
          <a:xfrm>
            <a:off x="-13648" y="3070744"/>
            <a:ext cx="48759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6E7A4C-2ACE-4A17-9560-DD9BC7CE6B81}"/>
              </a:ext>
            </a:extLst>
          </p:cNvPr>
          <p:cNvCxnSpPr/>
          <p:nvPr/>
        </p:nvCxnSpPr>
        <p:spPr>
          <a:xfrm>
            <a:off x="7605508" y="3055290"/>
            <a:ext cx="48759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4B568-1978-433C-BEB4-D4DBAACC2183}"/>
              </a:ext>
            </a:extLst>
          </p:cNvPr>
          <p:cNvCxnSpPr/>
          <p:nvPr/>
        </p:nvCxnSpPr>
        <p:spPr>
          <a:xfrm>
            <a:off x="0" y="4587920"/>
            <a:ext cx="48759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198E1E-B1AD-499F-8064-D80C546E0737}"/>
              </a:ext>
            </a:extLst>
          </p:cNvPr>
          <p:cNvCxnSpPr/>
          <p:nvPr/>
        </p:nvCxnSpPr>
        <p:spPr>
          <a:xfrm>
            <a:off x="7619156" y="4586114"/>
            <a:ext cx="48759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C333859-58BA-4FEE-8B8C-F4A682EF6663}"/>
              </a:ext>
            </a:extLst>
          </p:cNvPr>
          <p:cNvSpPr txBox="1"/>
          <p:nvPr/>
        </p:nvSpPr>
        <p:spPr>
          <a:xfrm>
            <a:off x="8161361" y="3357117"/>
            <a:ext cx="17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93F8A3-7754-4578-9C1C-F2F3CC2F76AD}"/>
              </a:ext>
            </a:extLst>
          </p:cNvPr>
          <p:cNvSpPr txBox="1"/>
          <p:nvPr/>
        </p:nvSpPr>
        <p:spPr>
          <a:xfrm>
            <a:off x="3125337" y="3357117"/>
            <a:ext cx="13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Peers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C53151-617D-4FB0-8736-06E172E06BDF}"/>
              </a:ext>
            </a:extLst>
          </p:cNvPr>
          <p:cNvSpPr txBox="1"/>
          <p:nvPr/>
        </p:nvSpPr>
        <p:spPr>
          <a:xfrm>
            <a:off x="9280886" y="3918911"/>
            <a:ext cx="226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future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6DE4FC-390A-43C7-A5DE-02575A32C464}"/>
              </a:ext>
            </a:extLst>
          </p:cNvPr>
          <p:cNvSpPr txBox="1"/>
          <p:nvPr/>
        </p:nvSpPr>
        <p:spPr>
          <a:xfrm>
            <a:off x="1703538" y="4015635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1B2E4B-5EB7-4834-AF0E-012EB9E60709}"/>
              </a:ext>
            </a:extLst>
          </p:cNvPr>
          <p:cNvSpPr txBox="1"/>
          <p:nvPr/>
        </p:nvSpPr>
        <p:spPr>
          <a:xfrm>
            <a:off x="419451" y="3457246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Staff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38B90F-ADD7-4B7E-ACC5-CF8E5C61C6C4}"/>
              </a:ext>
            </a:extLst>
          </p:cNvPr>
          <p:cNvSpPr txBox="1"/>
          <p:nvPr/>
        </p:nvSpPr>
        <p:spPr>
          <a:xfrm>
            <a:off x="10440715" y="3251708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FC8DCB-99AC-4D5A-B37B-7058C2D5D749}"/>
              </a:ext>
            </a:extLst>
          </p:cNvPr>
          <p:cNvSpPr txBox="1"/>
          <p:nvPr/>
        </p:nvSpPr>
        <p:spPr>
          <a:xfrm>
            <a:off x="7965966" y="5318272"/>
            <a:ext cx="17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Kind feet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455E42-9803-43CF-BF8F-1E16EC8CC9BA}"/>
              </a:ext>
            </a:extLst>
          </p:cNvPr>
          <p:cNvSpPr txBox="1"/>
          <p:nvPr/>
        </p:nvSpPr>
        <p:spPr>
          <a:xfrm>
            <a:off x="2929942" y="5318272"/>
            <a:ext cx="173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Kind hands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45D4-A69E-4656-81C2-13CAB74D79D2}"/>
              </a:ext>
            </a:extLst>
          </p:cNvPr>
          <p:cNvSpPr txBox="1"/>
          <p:nvPr/>
        </p:nvSpPr>
        <p:spPr>
          <a:xfrm>
            <a:off x="8182635" y="6050429"/>
            <a:ext cx="310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Walking in corridors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21BBCD-7BB3-4C0E-88BA-14FE0530033F}"/>
              </a:ext>
            </a:extLst>
          </p:cNvPr>
          <p:cNvSpPr txBox="1"/>
          <p:nvPr/>
        </p:nvSpPr>
        <p:spPr>
          <a:xfrm>
            <a:off x="1508143" y="597679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instructions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A3009E-0CC4-45AD-B96A-FBBEBAB43528}"/>
              </a:ext>
            </a:extLst>
          </p:cNvPr>
          <p:cNvSpPr txBox="1"/>
          <p:nvPr/>
        </p:nvSpPr>
        <p:spPr>
          <a:xfrm>
            <a:off x="224056" y="5418401"/>
            <a:ext cx="208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Listening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B1EDBD-E923-4D64-8926-EB2E1CF4B426}"/>
              </a:ext>
            </a:extLst>
          </p:cNvPr>
          <p:cNvSpPr txBox="1"/>
          <p:nvPr/>
        </p:nvSpPr>
        <p:spPr>
          <a:xfrm>
            <a:off x="9523296" y="4946854"/>
            <a:ext cx="245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Adult supervision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4DDE43-3D31-48EA-AA36-AC027A07F2B1}"/>
              </a:ext>
            </a:extLst>
          </p:cNvPr>
          <p:cNvSpPr txBox="1"/>
          <p:nvPr/>
        </p:nvSpPr>
        <p:spPr>
          <a:xfrm>
            <a:off x="2516352" y="4698541"/>
            <a:ext cx="234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the internet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9" grpId="0"/>
      <p:bldP spid="10" grpId="0"/>
      <p:bldP spid="11" grpId="0"/>
      <p:bldP spid="12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do they keep us safe?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F6FE-ACB0-49E4-A23A-785D3356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164" y="1574355"/>
            <a:ext cx="9382707" cy="939982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What do staff and visitors wear to show they are </a:t>
            </a:r>
            <a:r>
              <a:rPr lang="en-GB" sz="3000" b="1" i="1" u="sng" dirty="0">
                <a:solidFill>
                  <a:srgbClr val="002060"/>
                </a:solidFill>
              </a:rPr>
              <a:t>safe </a:t>
            </a:r>
            <a:r>
              <a:rPr lang="en-GB" sz="3000" dirty="0">
                <a:solidFill>
                  <a:srgbClr val="002060"/>
                </a:solidFill>
              </a:rPr>
              <a:t>and have </a:t>
            </a:r>
            <a:r>
              <a:rPr lang="en-GB" sz="3000" b="1" i="1" u="sng" dirty="0">
                <a:solidFill>
                  <a:srgbClr val="002060"/>
                </a:solidFill>
              </a:rPr>
              <a:t>signed in </a:t>
            </a:r>
            <a:r>
              <a:rPr lang="en-GB" sz="3000" dirty="0">
                <a:solidFill>
                  <a:srgbClr val="002060"/>
                </a:solidFill>
              </a:rPr>
              <a:t>at the office?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2B05DD-44AF-4A37-B2B4-3A11349D7D0F}"/>
              </a:ext>
            </a:extLst>
          </p:cNvPr>
          <p:cNvSpPr txBox="1">
            <a:spLocks/>
          </p:cNvSpPr>
          <p:nvPr/>
        </p:nvSpPr>
        <p:spPr>
          <a:xfrm>
            <a:off x="7527070" y="236633"/>
            <a:ext cx="4537551" cy="77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500" b="1" dirty="0">
                <a:solidFill>
                  <a:srgbClr val="002060"/>
                </a:solidFill>
              </a:rPr>
              <a:t>Staff &amp; visitors</a:t>
            </a:r>
          </a:p>
        </p:txBody>
      </p:sp>
      <p:pic>
        <p:nvPicPr>
          <p:cNvPr id="1032" name="Picture 8" descr="Pre-printed Volunteer Lanyard with Plastic Clip &amp; Safety Breakaway">
            <a:extLst>
              <a:ext uri="{FF2B5EF4-FFF2-40B4-BE49-F238E27FC236}">
                <a16:creationId xmlns:a16="http://schemas.microsoft.com/office/drawing/2014/main" id="{F3E91DA8-F44A-4199-83A4-7C56F04F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3" y="4834736"/>
            <a:ext cx="1422952" cy="1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cycled Red Staff Lanyards from £31.99 (Pack of 100) | Digital ID">
            <a:extLst>
              <a:ext uri="{FF2B5EF4-FFF2-40B4-BE49-F238E27FC236}">
                <a16:creationId xmlns:a16="http://schemas.microsoft.com/office/drawing/2014/main" id="{236A7A24-11B8-4554-8A85-A25EA498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7" y="2269195"/>
            <a:ext cx="2173354" cy="17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EBBFEFA-2ADC-4E7F-9CA8-AC8EC1D7DA44}"/>
              </a:ext>
            </a:extLst>
          </p:cNvPr>
          <p:cNvSpPr txBox="1">
            <a:spLocks/>
          </p:cNvSpPr>
          <p:nvPr/>
        </p:nvSpPr>
        <p:spPr>
          <a:xfrm>
            <a:off x="2465281" y="2726958"/>
            <a:ext cx="9382707" cy="93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500" b="1" i="1" u="sng" dirty="0">
                <a:solidFill>
                  <a:srgbClr val="002060"/>
                </a:solidFill>
              </a:rPr>
              <a:t>ALL </a:t>
            </a:r>
            <a:r>
              <a:rPr lang="en-GB" sz="2500" dirty="0">
                <a:solidFill>
                  <a:srgbClr val="002060"/>
                </a:solidFill>
              </a:rPr>
              <a:t>staff wear these with their photo ID – teachers, learning partners, MDS, office staff, cleaners – everyone!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solidFill>
                <a:srgbClr val="002060"/>
              </a:solidFill>
            </a:endParaRPr>
          </a:p>
          <a:p>
            <a:endParaRPr lang="en-GB" sz="2500" dirty="0">
              <a:solidFill>
                <a:srgbClr val="002060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CCA3476-CBB8-47C6-9B53-CE5376FF5FE7}"/>
              </a:ext>
            </a:extLst>
          </p:cNvPr>
          <p:cNvSpPr txBox="1">
            <a:spLocks/>
          </p:cNvSpPr>
          <p:nvPr/>
        </p:nvSpPr>
        <p:spPr>
          <a:xfrm>
            <a:off x="2822711" y="5644349"/>
            <a:ext cx="6665845" cy="93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500" dirty="0">
                <a:solidFill>
                  <a:srgbClr val="002060"/>
                </a:solidFill>
              </a:rPr>
              <a:t>If adults are wearing a red lanyard, they </a:t>
            </a:r>
            <a:r>
              <a:rPr lang="en-GB" sz="2500" b="1" i="1" u="sng" dirty="0">
                <a:solidFill>
                  <a:srgbClr val="002060"/>
                </a:solidFill>
              </a:rPr>
              <a:t>MUST </a:t>
            </a:r>
            <a:r>
              <a:rPr lang="en-GB" sz="2500" dirty="0">
                <a:solidFill>
                  <a:srgbClr val="002060"/>
                </a:solidFill>
              </a:rPr>
              <a:t> be with a member of staff at </a:t>
            </a:r>
            <a:r>
              <a:rPr lang="en-GB" sz="2500" b="1" i="1" u="sng" dirty="0">
                <a:solidFill>
                  <a:srgbClr val="002060"/>
                </a:solidFill>
              </a:rPr>
              <a:t>ALL TIMES</a:t>
            </a:r>
            <a:r>
              <a:rPr lang="en-GB" sz="25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931ED8F-5406-4DD2-A047-E119D3B8CF36}"/>
              </a:ext>
            </a:extLst>
          </p:cNvPr>
          <p:cNvSpPr txBox="1">
            <a:spLocks/>
          </p:cNvSpPr>
          <p:nvPr/>
        </p:nvSpPr>
        <p:spPr>
          <a:xfrm>
            <a:off x="3408784" y="3866400"/>
            <a:ext cx="4688140" cy="130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500" dirty="0">
                <a:solidFill>
                  <a:srgbClr val="002060"/>
                </a:solidFill>
              </a:rPr>
              <a:t>If adults wear a staff lanyard, they can walk around school </a:t>
            </a:r>
            <a:r>
              <a:rPr lang="en-GB" sz="2500" b="1" i="1" u="sng" dirty="0">
                <a:solidFill>
                  <a:srgbClr val="002060"/>
                </a:solidFill>
              </a:rPr>
              <a:t>WITHOUT</a:t>
            </a:r>
            <a:r>
              <a:rPr lang="en-GB" sz="2500" dirty="0">
                <a:solidFill>
                  <a:srgbClr val="002060"/>
                </a:solidFill>
              </a:rPr>
              <a:t> a member of staff.</a:t>
            </a:r>
          </a:p>
        </p:txBody>
      </p:sp>
    </p:spTree>
    <p:extLst>
      <p:ext uri="{BB962C8B-B14F-4D97-AF65-F5344CB8AC3E}">
        <p14:creationId xmlns:p14="http://schemas.microsoft.com/office/powerpoint/2010/main" val="38441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do they keep us safe?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F6FE-ACB0-49E4-A23A-785D3356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293" y="1908824"/>
            <a:ext cx="10442575" cy="3779308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2060"/>
                </a:solidFill>
              </a:rPr>
              <a:t>Gates and external doors are locked when children are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2060"/>
                </a:solidFill>
              </a:rPr>
              <a:t>in school</a:t>
            </a:r>
          </a:p>
          <a:p>
            <a:r>
              <a:rPr lang="en-US" sz="3000" dirty="0">
                <a:solidFill>
                  <a:srgbClr val="002060"/>
                </a:solidFill>
              </a:rPr>
              <a:t>Members of staff need a key to open the doors</a:t>
            </a:r>
          </a:p>
          <a:p>
            <a:r>
              <a:rPr lang="en-US" sz="3000" dirty="0">
                <a:solidFill>
                  <a:srgbClr val="002060"/>
                </a:solidFill>
              </a:rPr>
              <a:t>Buttons for the exits are up high, out of reach of children</a:t>
            </a:r>
          </a:p>
          <a:p>
            <a:r>
              <a:rPr lang="en-US" sz="3000" dirty="0">
                <a:solidFill>
                  <a:srgbClr val="002060"/>
                </a:solidFill>
              </a:rPr>
              <a:t>Only adults can press these buttons to exit the grounds</a:t>
            </a:r>
          </a:p>
          <a:p>
            <a:r>
              <a:rPr lang="en-US" sz="3000" dirty="0">
                <a:solidFill>
                  <a:srgbClr val="002060"/>
                </a:solidFill>
              </a:rPr>
              <a:t>Gates are padlocked and secured during the day</a:t>
            </a:r>
          </a:p>
          <a:p>
            <a:r>
              <a:rPr lang="en-US" sz="3000" dirty="0">
                <a:solidFill>
                  <a:srgbClr val="002060"/>
                </a:solidFill>
              </a:rPr>
              <a:t>Fire drill </a:t>
            </a:r>
          </a:p>
          <a:p>
            <a:pPr marL="0" indent="0">
              <a:buNone/>
            </a:pPr>
            <a:endParaRPr lang="en-GB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2B05DD-44AF-4A37-B2B4-3A11349D7D0F}"/>
              </a:ext>
            </a:extLst>
          </p:cNvPr>
          <p:cNvSpPr txBox="1">
            <a:spLocks/>
          </p:cNvSpPr>
          <p:nvPr/>
        </p:nvSpPr>
        <p:spPr>
          <a:xfrm>
            <a:off x="7527070" y="236633"/>
            <a:ext cx="4537551" cy="77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500" b="1" dirty="0">
                <a:solidFill>
                  <a:srgbClr val="002060"/>
                </a:solidFill>
              </a:rPr>
              <a:t>Building safety</a:t>
            </a:r>
          </a:p>
        </p:txBody>
      </p:sp>
    </p:spTree>
    <p:extLst>
      <p:ext uri="{BB962C8B-B14F-4D97-AF65-F5344CB8AC3E}">
        <p14:creationId xmlns:p14="http://schemas.microsoft.com/office/powerpoint/2010/main" val="22618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761" y="308550"/>
            <a:ext cx="4311466" cy="1325563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How do they keep us safe?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1F6FE-ACB0-49E4-A23A-785D3356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345" y="1891891"/>
            <a:ext cx="9939655" cy="37793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Teachers take the register in the morning and afternoon to see who is in school each day.</a:t>
            </a:r>
          </a:p>
          <a:p>
            <a:r>
              <a:rPr lang="en-US" dirty="0" err="1">
                <a:solidFill>
                  <a:srgbClr val="002060"/>
                </a:solidFill>
              </a:rPr>
              <a:t>Mrs</a:t>
            </a:r>
            <a:r>
              <a:rPr lang="en-US" dirty="0">
                <a:solidFill>
                  <a:srgbClr val="002060"/>
                </a:solidFill>
              </a:rPr>
              <a:t> Coleman comes round to check each class if parents and </a:t>
            </a:r>
            <a:r>
              <a:rPr lang="en-US" dirty="0" err="1">
                <a:solidFill>
                  <a:srgbClr val="002060"/>
                </a:solidFill>
              </a:rPr>
              <a:t>carers</a:t>
            </a:r>
            <a:r>
              <a:rPr lang="en-US" dirty="0">
                <a:solidFill>
                  <a:srgbClr val="002060"/>
                </a:solidFill>
              </a:rPr>
              <a:t> have not told us why you are not in school.</a:t>
            </a:r>
          </a:p>
          <a:p>
            <a:r>
              <a:rPr lang="en-US" dirty="0" err="1">
                <a:solidFill>
                  <a:srgbClr val="002060"/>
                </a:solidFill>
              </a:rPr>
              <a:t>Mrs</a:t>
            </a:r>
            <a:r>
              <a:rPr lang="en-US" dirty="0">
                <a:solidFill>
                  <a:srgbClr val="002060"/>
                </a:solidFill>
              </a:rPr>
              <a:t> Coleman will ring parents and </a:t>
            </a:r>
            <a:r>
              <a:rPr lang="en-US" dirty="0" err="1">
                <a:solidFill>
                  <a:srgbClr val="002060"/>
                </a:solidFill>
              </a:rPr>
              <a:t>carers</a:t>
            </a:r>
            <a:r>
              <a:rPr lang="en-US" dirty="0">
                <a:solidFill>
                  <a:srgbClr val="002060"/>
                </a:solidFill>
              </a:rPr>
              <a:t> to find out why you are not in school if they haven’t rung or e-mailed the school.</a:t>
            </a:r>
          </a:p>
          <a:p>
            <a:r>
              <a:rPr lang="en-US" dirty="0">
                <a:solidFill>
                  <a:srgbClr val="002060"/>
                </a:solidFill>
              </a:rPr>
              <a:t>Miss Baskeyfield, Miss Lowe or the class teachers will talk to parents and </a:t>
            </a:r>
            <a:r>
              <a:rPr lang="en-US" dirty="0" err="1">
                <a:solidFill>
                  <a:srgbClr val="002060"/>
                </a:solidFill>
              </a:rPr>
              <a:t>carers</a:t>
            </a:r>
            <a:r>
              <a:rPr lang="en-US" dirty="0">
                <a:solidFill>
                  <a:srgbClr val="002060"/>
                </a:solidFill>
              </a:rPr>
              <a:t> if we are worried about your attendance to see how we can help.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2B05DD-44AF-4A37-B2B4-3A11349D7D0F}"/>
              </a:ext>
            </a:extLst>
          </p:cNvPr>
          <p:cNvSpPr txBox="1">
            <a:spLocks/>
          </p:cNvSpPr>
          <p:nvPr/>
        </p:nvSpPr>
        <p:spPr>
          <a:xfrm>
            <a:off x="7527070" y="236633"/>
            <a:ext cx="4537551" cy="77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500" b="1" dirty="0">
                <a:solidFill>
                  <a:srgbClr val="002060"/>
                </a:solidFill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19909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EE392-1AD2-4A60-A791-33A36BAF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90F1A-1F00-424F-9FBA-2556BA22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7210" y="283198"/>
            <a:ext cx="4727529" cy="1325563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Calibri" panose="020F0502020204030204" pitchFamily="34" charset="0"/>
              </a:rPr>
              <a:t>What things might children be worried about?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8D19-487E-4F73-9E5A-199528561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297" y="3146079"/>
            <a:ext cx="74243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b="1" dirty="0">
                <a:solidFill>
                  <a:schemeClr val="accent2"/>
                </a:solidFill>
                <a:cs typeface="Calibri" panose="020F0502020204030204" pitchFamily="34" charset="0"/>
              </a:rPr>
              <a:t>Worries can be big or small but it is important we talk about them</a:t>
            </a:r>
          </a:p>
          <a:p>
            <a:pPr algn="ctr"/>
            <a:endParaRPr lang="en-GB" sz="5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pic>
        <p:nvPicPr>
          <p:cNvPr id="2050" name="Picture 2" descr="5 top tips for managing your money worries - Balance: Wealth Planning">
            <a:extLst>
              <a:ext uri="{FF2B5EF4-FFF2-40B4-BE49-F238E27FC236}">
                <a16:creationId xmlns:a16="http://schemas.microsoft.com/office/drawing/2014/main" id="{08208017-D73A-448C-8F0F-60983D4B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32" y="182218"/>
            <a:ext cx="4390612" cy="19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84C5-7CE9-4B2D-9C66-36B9ADA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84E4-E007-4048-9668-9FA22B32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ADC8A-8941-4A78-AFC8-E74EBE56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Home life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CF24B9-14F2-4176-9D81-F35C36D053A5}"/>
              </a:ext>
            </a:extLst>
          </p:cNvPr>
          <p:cNvSpPr txBox="1">
            <a:spLocks/>
          </p:cNvSpPr>
          <p:nvPr/>
        </p:nvSpPr>
        <p:spPr>
          <a:xfrm rot="21353314">
            <a:off x="4160470" y="1307696"/>
            <a:ext cx="7906223" cy="3779308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Some children may worry about these things at home: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</a:rPr>
              <a:t>Not enough food to eat at home.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</a:rPr>
              <a:t>Parents arguing or hurting each other.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</a:rPr>
              <a:t>Being deliberately hurt by an adult at home.  They might hit, kick, punch, bite, throw things at them.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</a:rPr>
              <a:t>Not enough money to buy things.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ome Group | Help with homelessness">
            <a:extLst>
              <a:ext uri="{FF2B5EF4-FFF2-40B4-BE49-F238E27FC236}">
                <a16:creationId xmlns:a16="http://schemas.microsoft.com/office/drawing/2014/main" id="{A277CC1F-97BD-40A6-B225-43AE850F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6" y="2554080"/>
            <a:ext cx="2818176" cy="28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fc791a-a38e-409b-b5a2-7875f0fa93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5D693354B9C4FB98732961FA119E0" ma:contentTypeVersion="14" ma:contentTypeDescription="Create a new document." ma:contentTypeScope="" ma:versionID="53e4441fc6c3c03c04b50f547a332e30">
  <xsd:schema xmlns:xsd="http://www.w3.org/2001/XMLSchema" xmlns:xs="http://www.w3.org/2001/XMLSchema" xmlns:p="http://schemas.microsoft.com/office/2006/metadata/properties" xmlns:ns3="0bfc791a-a38e-409b-b5a2-7875f0fa9361" xmlns:ns4="86d237e0-0c6c-4ced-a480-0c39e7b0d984" targetNamespace="http://schemas.microsoft.com/office/2006/metadata/properties" ma:root="true" ma:fieldsID="70c990ffdc7519a4bd38521f9392a70c" ns3:_="" ns4:_="">
    <xsd:import namespace="0bfc791a-a38e-409b-b5a2-7875f0fa9361"/>
    <xsd:import namespace="86d237e0-0c6c-4ced-a480-0c39e7b0d9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c791a-a38e-409b-b5a2-7875f0fa9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237e0-0c6c-4ced-a480-0c39e7b0d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d237e0-0c6c-4ced-a480-0c39e7b0d984"/>
    <ds:schemaRef ds:uri="0bfc791a-a38e-409b-b5a2-7875f0fa93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5D7B2-1DA9-4491-8D9F-FDE792B0F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c791a-a38e-409b-b5a2-7875f0fa9361"/>
    <ds:schemaRef ds:uri="86d237e0-0c6c-4ced-a480-0c39e7b0d9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645</Words>
  <Application>Microsoft Office PowerPoint</Application>
  <PresentationFormat>Widescreen</PresentationFormat>
  <Paragraphs>108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Franklin Gothic Book</vt:lpstr>
      <vt:lpstr>Wingdings</vt:lpstr>
      <vt:lpstr>Office Theme</vt:lpstr>
      <vt:lpstr>Keeping happy and safe</vt:lpstr>
      <vt:lpstr>PowerPoint Presentation</vt:lpstr>
      <vt:lpstr>Who keeps us safe in school?</vt:lpstr>
      <vt:lpstr>How do they keep us safe?</vt:lpstr>
      <vt:lpstr>How do they keep us safe?</vt:lpstr>
      <vt:lpstr>How do they keep us safe?</vt:lpstr>
      <vt:lpstr>How do they keep us safe?</vt:lpstr>
      <vt:lpstr>What things might children be worried about?</vt:lpstr>
      <vt:lpstr>Home life</vt:lpstr>
      <vt:lpstr>About a friend</vt:lpstr>
      <vt:lpstr>Bullying</vt:lpstr>
      <vt:lpstr>Online</vt:lpstr>
      <vt:lpstr>Who can we talk to if we have a worry?</vt:lpstr>
      <vt:lpstr>Worries</vt:lpstr>
      <vt:lpstr>How does school help us if we’re not feeling ok?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happy and safe</dc:title>
  <dc:creator/>
  <cp:lastModifiedBy/>
  <cp:revision>36</cp:revision>
  <dcterms:created xsi:type="dcterms:W3CDTF">2023-08-26T21:24:14Z</dcterms:created>
  <dcterms:modified xsi:type="dcterms:W3CDTF">2023-09-15T11:38:03Z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0x0101009B45D693354B9C4FB98732961FA119E0</vt:lpwstr>
  </property>
</Properties>
</file>