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87" r:id="rId5"/>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FFB"/>
    <a:srgbClr val="FFD3CC"/>
    <a:srgbClr val="FFF0D2"/>
    <a:srgbClr val="FF4343"/>
    <a:srgbClr val="54BCEB"/>
    <a:srgbClr val="C9FFFB"/>
    <a:srgbClr val="00C8BA"/>
    <a:srgbClr val="00968B"/>
    <a:srgbClr val="009E93"/>
    <a:srgbClr val="006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993E20-EFC1-9084-B2F5-A825D545B9AB}" v="30" dt="2026-09-01T14:21:04.4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548" y="78"/>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20/10/2026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2D8F38C-0513-424D-9F07-ACE2DBD6F960}" type="slidenum">
              <a:rPr lang="en-GB" smtClean="0"/>
              <a:t>1</a:t>
            </a:fld>
            <a:endParaRPr lang="en-GB"/>
          </a:p>
        </p:txBody>
      </p:sp>
    </p:spTree>
    <p:extLst>
      <p:ext uri="{BB962C8B-B14F-4D97-AF65-F5344CB8AC3E}">
        <p14:creationId xmlns:p14="http://schemas.microsoft.com/office/powerpoint/2010/main" val="1842524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20/10/2026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20/10/2026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20/10/2026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20/10/2026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9138-3CEB-E7B7-C223-A93EDFA8596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1D80727-5152-85EA-A179-A59A5461F7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56DEF65F-B9BA-D672-CE47-A33A0943CA42}"/>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7C9F2D25-7CAD-12DE-1CD2-8708A1EF3011}"/>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6E3F7947-7A24-C536-8804-88689277F607}"/>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3F9598CF-01A0-C3A2-550C-12FD0220DE1E}"/>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7FBFBD9-82DD-F30B-F28B-F11F9309E14A}"/>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26" name="Freeform 23">
            <a:extLst>
              <a:ext uri="{FF2B5EF4-FFF2-40B4-BE49-F238E27FC236}">
                <a16:creationId xmlns:a16="http://schemas.microsoft.com/office/drawing/2014/main" id="{5E160889-BD51-A518-19E4-1B1556DC998C}"/>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AF1CE3D-9C0F-741C-7525-5309F4298A5D}"/>
              </a:ext>
            </a:extLst>
          </p:cNvPr>
          <p:cNvSpPr/>
          <p:nvPr/>
        </p:nvSpPr>
        <p:spPr>
          <a:xfrm>
            <a:off x="9295038" y="2802212"/>
            <a:ext cx="328419" cy="247672"/>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0E69EAAA-934D-758D-D57A-E037356B6377}"/>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24E2C24D-0B06-AC7E-A299-1DE870DC3DB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0E4462A1-5775-AC29-AD1D-6FEC4A8682B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7F5E8BC8-C136-956D-0982-86144B7D763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4CA72678-89C7-44F5-095B-2E3C2E611D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9B46DEBB-935A-C7E8-C431-A2BCB6F4BBA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5A70CD8E-FFBF-C3BF-9472-800C3EDD9298}"/>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F0B6288F-A06B-83DA-1FB6-BF8A931CA3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F66D1307-CA7E-B9DD-9263-8703E71289C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98979117-6461-8D7D-9789-95C7A984B9F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BE36C833-93F2-6A42-DE34-9434E3C58626}"/>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694FBBDC-7B23-DB26-8C6A-3D6DD26C0E5F}"/>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F8D405FC-CE24-6740-BBAB-39A0252E9090}"/>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AUTUMN WINTER MENU 2026 / 2027</a:t>
            </a:r>
          </a:p>
        </p:txBody>
      </p:sp>
      <p:sp>
        <p:nvSpPr>
          <p:cNvPr id="17" name="TextBox 16">
            <a:extLst>
              <a:ext uri="{FF2B5EF4-FFF2-40B4-BE49-F238E27FC236}">
                <a16:creationId xmlns:a16="http://schemas.microsoft.com/office/drawing/2014/main" id="{5F34CC5B-F142-8EC4-133F-DF13AED50B8D}"/>
              </a:ext>
            </a:extLst>
          </p:cNvPr>
          <p:cNvSpPr txBox="1"/>
          <p:nvPr/>
        </p:nvSpPr>
        <p:spPr>
          <a:xfrm>
            <a:off x="9187858" y="4684942"/>
            <a:ext cx="596696" cy="954107"/>
          </a:xfrm>
          <a:prstGeom prst="rect">
            <a:avLst/>
          </a:prstGeom>
          <a:noFill/>
        </p:spPr>
        <p:txBody>
          <a:bodyPr wrap="square" rtlCol="0">
            <a:spAutoFit/>
          </a:bodyPr>
          <a:lstStyle/>
          <a:p>
            <a:pPr algn="ctr"/>
            <a:r>
              <a:rPr lang="en-GB" sz="800" b="1">
                <a:latin typeface="Century Gothic" panose="020B0502020202020204" pitchFamily="34" charset="0"/>
              </a:rPr>
              <a:t>(VE)</a:t>
            </a:r>
          </a:p>
          <a:p>
            <a:pPr algn="ctr"/>
            <a:r>
              <a:rPr lang="en-GB" sz="800">
                <a:latin typeface="Century Gothic" panose="020B0502020202020204" pitchFamily="34" charset="0"/>
              </a:rPr>
              <a:t>Vegan</a:t>
            </a:r>
          </a:p>
          <a:p>
            <a:pPr algn="ctr"/>
            <a:endParaRPr lang="en-GB" sz="800">
              <a:latin typeface="Century Gothic" panose="020B0502020202020204" pitchFamily="34" charset="0"/>
            </a:endParaRPr>
          </a:p>
          <a:p>
            <a:pPr algn="ctr"/>
            <a:endParaRPr lang="en-GB" sz="800">
              <a:latin typeface="Century Gothic" panose="020B0502020202020204" pitchFamily="34" charset="0"/>
            </a:endParaRPr>
          </a:p>
          <a:p>
            <a:pPr algn="ctr"/>
            <a:endParaRPr lang="en-GB" sz="800">
              <a:latin typeface="Century Gothic" panose="020B0502020202020204" pitchFamily="34" charset="0"/>
            </a:endParaRPr>
          </a:p>
          <a:p>
            <a:pPr algn="ctr"/>
            <a:r>
              <a:rPr lang="en-GB" sz="800" b="1">
                <a:latin typeface="Century Gothic" panose="020B0502020202020204" pitchFamily="34" charset="0"/>
              </a:rPr>
              <a:t>(V)</a:t>
            </a:r>
          </a:p>
          <a:p>
            <a:pPr algn="ctr"/>
            <a:r>
              <a:rPr lang="en-GB" sz="800">
                <a:latin typeface="Century Gothic" panose="020B0502020202020204" pitchFamily="34" charset="0"/>
              </a:rPr>
              <a:t>Veggie</a:t>
            </a:r>
          </a:p>
        </p:txBody>
      </p:sp>
      <p:graphicFrame>
        <p:nvGraphicFramePr>
          <p:cNvPr id="34" name="Table 33">
            <a:extLst>
              <a:ext uri="{FF2B5EF4-FFF2-40B4-BE49-F238E27FC236}">
                <a16:creationId xmlns:a16="http://schemas.microsoft.com/office/drawing/2014/main" id="{D99AA918-9FB6-CD17-8EC6-E2E85D03D7BB}"/>
              </a:ext>
            </a:extLst>
          </p:cNvPr>
          <p:cNvGraphicFramePr>
            <a:graphicFrameLocks noGrp="1"/>
          </p:cNvGraphicFramePr>
          <p:nvPr>
            <p:extLst>
              <p:ext uri="{D42A27DB-BD31-4B8C-83A1-F6EECF244321}">
                <p14:modId xmlns:p14="http://schemas.microsoft.com/office/powerpoint/2010/main" val="3401399355"/>
              </p:ext>
            </p:extLst>
          </p:nvPr>
        </p:nvGraphicFramePr>
        <p:xfrm>
          <a:off x="1450888" y="759126"/>
          <a:ext cx="7736970" cy="1660690"/>
        </p:xfrm>
        <a:graphic>
          <a:graphicData uri="http://schemas.openxmlformats.org/drawingml/2006/table">
            <a:tbl>
              <a:tblPr firstRow="1" bandRow="1">
                <a:tableStyleId>{5C22544A-7EE6-4342-B048-85BDC9FD1C3A}</a:tableStyleId>
              </a:tblPr>
              <a:tblGrid>
                <a:gridCol w="1547394">
                  <a:extLst>
                    <a:ext uri="{9D8B030D-6E8A-4147-A177-3AD203B41FA5}">
                      <a16:colId xmlns:a16="http://schemas.microsoft.com/office/drawing/2014/main" val="426743384"/>
                    </a:ext>
                  </a:extLst>
                </a:gridCol>
                <a:gridCol w="1547394">
                  <a:extLst>
                    <a:ext uri="{9D8B030D-6E8A-4147-A177-3AD203B41FA5}">
                      <a16:colId xmlns:a16="http://schemas.microsoft.com/office/drawing/2014/main" val="1888228126"/>
                    </a:ext>
                  </a:extLst>
                </a:gridCol>
                <a:gridCol w="1547394">
                  <a:extLst>
                    <a:ext uri="{9D8B030D-6E8A-4147-A177-3AD203B41FA5}">
                      <a16:colId xmlns:a16="http://schemas.microsoft.com/office/drawing/2014/main" val="3470962500"/>
                    </a:ext>
                  </a:extLst>
                </a:gridCol>
                <a:gridCol w="1547394">
                  <a:extLst>
                    <a:ext uri="{9D8B030D-6E8A-4147-A177-3AD203B41FA5}">
                      <a16:colId xmlns:a16="http://schemas.microsoft.com/office/drawing/2014/main" val="3633866263"/>
                    </a:ext>
                  </a:extLst>
                </a:gridCol>
                <a:gridCol w="1547394">
                  <a:extLst>
                    <a:ext uri="{9D8B030D-6E8A-4147-A177-3AD203B41FA5}">
                      <a16:colId xmlns:a16="http://schemas.microsoft.com/office/drawing/2014/main" val="4088356186"/>
                    </a:ext>
                  </a:extLst>
                </a:gridCol>
              </a:tblGrid>
              <a:tr h="4280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Classic Beef Lasagne with Garlic Bread and House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Chicken Korma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Battered Fish</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t>
                      </a:r>
                      <a:r>
                        <a:rPr lang="en-GB" sz="700" b="0" dirty="0">
                          <a:solidFill>
                            <a:schemeClr val="tx1"/>
                          </a:solidFill>
                          <a:latin typeface="Century Gothic" panose="020B0502020202020204" pitchFamily="34" charset="0"/>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6407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i="0" u="none" strike="noStrike" noProof="0"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With Garlic Bread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(V)</a:t>
                      </a:r>
                      <a:endParaRPr lang="en-GB" sz="700" b="1" i="0" u="none" strike="noStrike" noProof="0" dirty="0">
                        <a:solidFill>
                          <a:schemeClr val="tx1"/>
                        </a:solidFill>
                        <a:latin typeface="Century Gothic"/>
                      </a:endParaRP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panose="020B0502020202020204" pitchFamily="34" charset="0"/>
                        </a:rPr>
                        <a:t>Lemon and Garlic Chicken or Falafel. </a:t>
                      </a:r>
                      <a:r>
                        <a:rPr lang="en-GB" sz="700" b="1" dirty="0" err="1">
                          <a:solidFill>
                            <a:schemeClr val="tx1"/>
                          </a:solidFill>
                          <a:latin typeface="Century Gothic" panose="020B0502020202020204" pitchFamily="34" charset="0"/>
                        </a:rPr>
                        <a:t>Khobez</a:t>
                      </a:r>
                      <a:r>
                        <a:rPr lang="en-GB" sz="700" b="1" dirty="0">
                          <a:solidFill>
                            <a:schemeClr val="tx1"/>
                          </a:solidFill>
                          <a:latin typeface="Century Gothic" panose="020B0502020202020204" pitchFamily="34" charset="0"/>
                        </a:rPr>
                        <a:t> Bread, Salad and Yoghurt Dip</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Garden Vegetable Cottage Pie </a:t>
                      </a:r>
                    </a:p>
                    <a:p>
                      <a:pPr algn="ctr"/>
                      <a:r>
                        <a:rPr lang="en-GB" sz="700" dirty="0">
                          <a:latin typeface="Century Gothic"/>
                        </a:rPr>
                        <a:t>and Gravy </a:t>
                      </a:r>
                      <a:r>
                        <a:rPr lang="en-GB" sz="700" b="1" dirty="0">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Sweet </a:t>
                      </a:r>
                      <a:r>
                        <a:rPr lang="en-GB" sz="700" b="0" dirty="0" err="1">
                          <a:solidFill>
                            <a:schemeClr val="tx1"/>
                          </a:solidFill>
                          <a:latin typeface="Century Gothic"/>
                        </a:rPr>
                        <a:t>PotatoTikka</a:t>
                      </a:r>
                      <a:endParaRPr lang="en-GB" sz="700" b="0"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 Masala with Rice </a:t>
                      </a:r>
                      <a:r>
                        <a:rPr lang="en-GB" sz="700" b="1" dirty="0">
                          <a:solidFill>
                            <a:schemeClr val="tx1"/>
                          </a:solidFill>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700">
                          <a:latin typeface="Century Gothic" panose="020B0502020202020204" pitchFamily="34" charset="0"/>
                        </a:rPr>
                        <a:t>Cheese and Bean Pasty with Chips and Tomato Sauce </a:t>
                      </a:r>
                      <a:r>
                        <a:rPr lang="en-GB" sz="700" b="1">
                          <a:latin typeface="Century Gothic" panose="020B0502020202020204" pitchFamily="34" charset="0"/>
                        </a:rPr>
                        <a:t>(V) </a:t>
                      </a:r>
                      <a:endParaRPr kumimoji="0" lang="en-GB" sz="700" b="1"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61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857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panose="020B0502020202020204" pitchFamily="34" charset="0"/>
                        </a:rPr>
                        <a:t>Dessert of the Day</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latin typeface="Century Gothic"/>
                        </a:rPr>
                        <a:t>Dessert of the Day</a:t>
                      </a:r>
                      <a:endParaRPr lang="en-GB" sz="700" b="1" dirty="0">
                        <a:latin typeface="Century Gothic"/>
                      </a:endParaRP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panose="020B0502020202020204" pitchFamily="34" charset="0"/>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panose="020B0502020202020204" pitchFamily="34" charset="0"/>
                        </a:rPr>
                        <a:t>Dessert of the Day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panose="020B0502020202020204" pitchFamily="34" charset="0"/>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3" name="Table 52">
            <a:extLst>
              <a:ext uri="{FF2B5EF4-FFF2-40B4-BE49-F238E27FC236}">
                <a16:creationId xmlns:a16="http://schemas.microsoft.com/office/drawing/2014/main" id="{AB91E44E-F4C4-8351-2F31-653C45932D1C}"/>
              </a:ext>
            </a:extLst>
          </p:cNvPr>
          <p:cNvGraphicFramePr>
            <a:graphicFrameLocks noGrp="1"/>
          </p:cNvGraphicFramePr>
          <p:nvPr>
            <p:extLst>
              <p:ext uri="{D42A27DB-BD31-4B8C-83A1-F6EECF244321}">
                <p14:modId xmlns:p14="http://schemas.microsoft.com/office/powerpoint/2010/main" val="3155941390"/>
              </p:ext>
            </p:extLst>
          </p:nvPr>
        </p:nvGraphicFramePr>
        <p:xfrm>
          <a:off x="1470432" y="2462389"/>
          <a:ext cx="7717425" cy="1722048"/>
        </p:xfrm>
        <a:graphic>
          <a:graphicData uri="http://schemas.openxmlformats.org/drawingml/2006/table">
            <a:tbl>
              <a:tblPr firstRow="1" bandRow="1">
                <a:tableStyleId>{5C22544A-7EE6-4342-B048-85BDC9FD1C3A}</a:tableStyleId>
              </a:tblPr>
              <a:tblGrid>
                <a:gridCol w="1543485">
                  <a:extLst>
                    <a:ext uri="{9D8B030D-6E8A-4147-A177-3AD203B41FA5}">
                      <a16:colId xmlns:a16="http://schemas.microsoft.com/office/drawing/2014/main" val="426743384"/>
                    </a:ext>
                  </a:extLst>
                </a:gridCol>
                <a:gridCol w="1543485">
                  <a:extLst>
                    <a:ext uri="{9D8B030D-6E8A-4147-A177-3AD203B41FA5}">
                      <a16:colId xmlns:a16="http://schemas.microsoft.com/office/drawing/2014/main" val="1888228126"/>
                    </a:ext>
                  </a:extLst>
                </a:gridCol>
                <a:gridCol w="1550790">
                  <a:extLst>
                    <a:ext uri="{9D8B030D-6E8A-4147-A177-3AD203B41FA5}">
                      <a16:colId xmlns:a16="http://schemas.microsoft.com/office/drawing/2014/main" val="3470962500"/>
                    </a:ext>
                  </a:extLst>
                </a:gridCol>
                <a:gridCol w="1536180">
                  <a:extLst>
                    <a:ext uri="{9D8B030D-6E8A-4147-A177-3AD203B41FA5}">
                      <a16:colId xmlns:a16="http://schemas.microsoft.com/office/drawing/2014/main" val="3633866263"/>
                    </a:ext>
                  </a:extLst>
                </a:gridCol>
                <a:gridCol w="1543485">
                  <a:extLst>
                    <a:ext uri="{9D8B030D-6E8A-4147-A177-3AD203B41FA5}">
                      <a16:colId xmlns:a16="http://schemas.microsoft.com/office/drawing/2014/main" val="4088356186"/>
                    </a:ext>
                  </a:extLst>
                </a:gridCol>
              </a:tblGrid>
              <a:tr h="503661">
                <a:tc>
                  <a:txBody>
                    <a:bodyPr/>
                    <a:lstStyle/>
                    <a:p>
                      <a:pPr algn="ctr"/>
                      <a:r>
                        <a:rPr lang="en-GB" sz="700" b="0">
                          <a:solidFill>
                            <a:schemeClr val="tx1"/>
                          </a:solidFill>
                          <a:latin typeface="Century Gothic" panose="020B0502020202020204" pitchFamily="34" charset="0"/>
                        </a:rPr>
                        <a:t>Classic Cheese and Tomato Pizza</a:t>
                      </a:r>
                      <a:r>
                        <a:rPr lang="en-GB" sz="700" b="1">
                          <a:solidFill>
                            <a:schemeClr val="tx1"/>
                          </a:solidFill>
                          <a:latin typeface="Century Gothic" panose="020B0502020202020204" pitchFamily="34" charset="0"/>
                        </a:rPr>
                        <a:t> </a:t>
                      </a:r>
                      <a:r>
                        <a:rPr lang="en-GB" sz="700" b="0">
                          <a:solidFill>
                            <a:schemeClr val="tx1"/>
                          </a:solidFill>
                          <a:latin typeface="Century Gothic" panose="020B0502020202020204" pitchFamily="34" charset="0"/>
                        </a:rPr>
                        <a:t>with Wedges</a:t>
                      </a:r>
                      <a:r>
                        <a:rPr lang="en-GB" sz="700" b="1">
                          <a:solidFill>
                            <a:schemeClr val="tx1"/>
                          </a:solidFill>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Bolognaise</a:t>
                      </a:r>
                      <a:endParaRPr lang="en-GB" sz="700" b="1">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GB" sz="700" b="0" baseline="0" dirty="0">
                          <a:solidFill>
                            <a:schemeClr val="tx1"/>
                          </a:solidFill>
                          <a:latin typeface="Century Gothic"/>
                        </a:rPr>
                        <a:t>Sausage and Mash </a:t>
                      </a:r>
                      <a:endParaRPr lang="en-GB" sz="700" b="1"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endParaRPr lang="en-GB" sz="700" b="0"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 Vegetarian Sausage and Mash</a:t>
                      </a:r>
                      <a:endParaRPr lang="en-GB" sz="700" b="1"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panose="020B0502020202020204" pitchFamily="34" charset="0"/>
                        </a:rPr>
                        <a:t>Chicken and Sweetcorn Meatballs in Tomato Sauce with Rice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Breaded Fish or Fishfingers</a:t>
                      </a:r>
                      <a:r>
                        <a:rPr kumimoji="0" lang="en-GB" sz="700" b="1" i="0" u="none" strike="noStrike" kern="1200" cap="none" spc="0" normalizeH="0" baseline="0" noProof="0">
                          <a:ln>
                            <a:noFill/>
                          </a:ln>
                          <a:solidFill>
                            <a:prstClr val="black"/>
                          </a:solidFill>
                          <a:effectLst/>
                          <a:uLnTx/>
                          <a:uFillTx/>
                          <a:latin typeface="Century Gothic"/>
                          <a:ea typeface="+mn-ea"/>
                          <a:cs typeface="+mn-cs"/>
                        </a:rPr>
                        <a:t> </a:t>
                      </a:r>
                      <a:r>
                        <a:rPr kumimoji="0" lang="en-GB" sz="700" b="0" i="0" u="none" strike="noStrike" kern="1200" cap="none" spc="0" normalizeH="0" baseline="0" noProof="0">
                          <a:ln>
                            <a:noFill/>
                          </a:ln>
                          <a:solidFill>
                            <a:prstClr val="black"/>
                          </a:solidFill>
                          <a:effectLst/>
                          <a:uLnTx/>
                          <a:uFillTx/>
                          <a:latin typeface="Century Gothic"/>
                          <a:ea typeface="+mn-ea"/>
                          <a:cs typeface="+mn-cs"/>
                        </a:rPr>
                        <a:t>with Chips and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539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Five Bean Chilli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with Rice</a:t>
                      </a:r>
                      <a:r>
                        <a:rPr lang="en-GB" sz="700" b="1">
                          <a:solidFill>
                            <a:schemeClr val="tx1"/>
                          </a:solidFill>
                          <a:latin typeface="Century Gothic" panose="020B0502020202020204" pitchFamily="34" charset="0"/>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panose="020B0502020202020204" pitchFamily="34" charset="0"/>
                        </a:rPr>
                        <a:t>Vegan Bolognaise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a:solidFill>
                            <a:schemeClr val="tx1"/>
                          </a:solidFill>
                          <a:latin typeface="Century Gothic" panose="020B0502020202020204" pitchFamily="34" charset="0"/>
                        </a:rPr>
                        <a:t> </a:t>
                      </a:r>
                      <a:r>
                        <a:rPr lang="en-US" sz="700" b="0" i="0" u="none" strike="noStrike" noProof="0">
                          <a:solidFill>
                            <a:schemeClr val="tx1"/>
                          </a:solidFill>
                          <a:latin typeface="Century Gothic" panose="020B0502020202020204" pitchFamily="34" charset="0"/>
                        </a:rPr>
                        <a:t>with Spaghetti </a:t>
                      </a:r>
                      <a:r>
                        <a:rPr lang="en-US" sz="700" b="1" i="0" u="none" strike="noStrike" noProof="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i="0" u="none" strike="noStrike" noProof="0">
                        <a:solidFill>
                          <a:srgbClr val="00B050"/>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a:solidFill>
                            <a:schemeClr val="tx1"/>
                          </a:solidFill>
                          <a:latin typeface="Century Gothic" panose="020B0502020202020204" pitchFamily="34" charset="0"/>
                        </a:rPr>
                        <a:t>Creamy Chickpea and Coconut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a:solidFill>
                            <a:schemeClr val="tx1"/>
                          </a:solidFill>
                          <a:latin typeface="Century Gothic" panose="020B0502020202020204" pitchFamily="34" charset="0"/>
                        </a:rPr>
                        <a:t>with Rice </a:t>
                      </a:r>
                      <a:r>
                        <a:rPr lang="en-GB" sz="700" b="1" i="0" u="none" strike="noStrike" noProof="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0" i="0" u="none" strike="noStrike" noProof="0">
                          <a:solidFill>
                            <a:schemeClr val="tx1"/>
                          </a:solidFill>
                          <a:latin typeface="Century Gothic" panose="020B0502020202020204" pitchFamily="34" charset="0"/>
                        </a:rPr>
                        <a:t>Cheese Whirl with Chips and Tomato Sauce </a:t>
                      </a:r>
                      <a:r>
                        <a:rPr lang="en-GB" sz="700" b="1" i="0" u="none" strike="noStrike" noProof="0">
                          <a:solidFill>
                            <a:schemeClr val="tx1"/>
                          </a:solidFill>
                          <a:latin typeface="Century Gothic" panose="020B0502020202020204" pitchFamily="34" charset="0"/>
                        </a:rPr>
                        <a:t>(V)</a:t>
                      </a:r>
                      <a:endParaRPr lang="en-GB" sz="700" b="1">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463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503661">
                <a:tc>
                  <a:txBody>
                    <a:bodyPr/>
                    <a:lstStyle/>
                    <a:p>
                      <a:pPr algn="ctr"/>
                      <a:r>
                        <a:rPr lang="en-GB" sz="700" dirty="0">
                          <a:latin typeface="Century Gothic"/>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panose="020B0502020202020204" pitchFamily="34" charset="0"/>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panose="020B0502020202020204" pitchFamily="34" charset="0"/>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panose="020B0502020202020204" pitchFamily="34" charset="0"/>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4" name="Table 53">
            <a:extLst>
              <a:ext uri="{FF2B5EF4-FFF2-40B4-BE49-F238E27FC236}">
                <a16:creationId xmlns:a16="http://schemas.microsoft.com/office/drawing/2014/main" id="{F5806C12-A75C-38D1-DCDD-AAB076B818A6}"/>
              </a:ext>
            </a:extLst>
          </p:cNvPr>
          <p:cNvGraphicFramePr>
            <a:graphicFrameLocks noGrp="1"/>
          </p:cNvGraphicFramePr>
          <p:nvPr>
            <p:extLst>
              <p:ext uri="{D42A27DB-BD31-4B8C-83A1-F6EECF244321}">
                <p14:modId xmlns:p14="http://schemas.microsoft.com/office/powerpoint/2010/main" val="3330802069"/>
              </p:ext>
            </p:extLst>
          </p:nvPr>
        </p:nvGraphicFramePr>
        <p:xfrm>
          <a:off x="1450888" y="4136147"/>
          <a:ext cx="7729556" cy="1565882"/>
        </p:xfrm>
        <a:graphic>
          <a:graphicData uri="http://schemas.openxmlformats.org/drawingml/2006/table">
            <a:tbl>
              <a:tblPr firstRow="1" bandRow="1">
                <a:tableStyleId>{5C22544A-7EE6-4342-B048-85BDC9FD1C3A}</a:tableStyleId>
              </a:tblPr>
              <a:tblGrid>
                <a:gridCol w="1579769">
                  <a:extLst>
                    <a:ext uri="{9D8B030D-6E8A-4147-A177-3AD203B41FA5}">
                      <a16:colId xmlns:a16="http://schemas.microsoft.com/office/drawing/2014/main" val="426743384"/>
                    </a:ext>
                  </a:extLst>
                </a:gridCol>
                <a:gridCol w="1520573">
                  <a:extLst>
                    <a:ext uri="{9D8B030D-6E8A-4147-A177-3AD203B41FA5}">
                      <a16:colId xmlns:a16="http://schemas.microsoft.com/office/drawing/2014/main" val="1888228126"/>
                    </a:ext>
                  </a:extLst>
                </a:gridCol>
                <a:gridCol w="1524804">
                  <a:extLst>
                    <a:ext uri="{9D8B030D-6E8A-4147-A177-3AD203B41FA5}">
                      <a16:colId xmlns:a16="http://schemas.microsoft.com/office/drawing/2014/main" val="3470962500"/>
                    </a:ext>
                  </a:extLst>
                </a:gridCol>
                <a:gridCol w="1569654">
                  <a:extLst>
                    <a:ext uri="{9D8B030D-6E8A-4147-A177-3AD203B41FA5}">
                      <a16:colId xmlns:a16="http://schemas.microsoft.com/office/drawing/2014/main" val="3633866263"/>
                    </a:ext>
                  </a:extLst>
                </a:gridCol>
                <a:gridCol w="1534756">
                  <a:extLst>
                    <a:ext uri="{9D8B030D-6E8A-4147-A177-3AD203B41FA5}">
                      <a16:colId xmlns:a16="http://schemas.microsoft.com/office/drawing/2014/main" val="4088356186"/>
                    </a:ext>
                  </a:extLst>
                </a:gridCol>
              </a:tblGrid>
              <a:tr h="554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Tomato Pasta Bake</a:t>
                      </a:r>
                      <a:r>
                        <a:rPr lang="en-GB" sz="700" b="1" dirty="0">
                          <a:solidFill>
                            <a:schemeClr val="tx1"/>
                          </a:solidFill>
                          <a:latin typeface="Century Gothic"/>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Chicken </a:t>
                      </a:r>
                      <a:r>
                        <a:rPr lang="en-GB" sz="700" b="1" dirty="0">
                          <a:solidFill>
                            <a:schemeClr val="tx1"/>
                          </a:solidFill>
                          <a:latin typeface="Century Gothic"/>
                        </a:rPr>
                        <a:t>Souvlaki with Lemon and Herb Rice and Greek Salad</a:t>
                      </a:r>
                      <a:endParaRPr lang="en-GB" sz="700" b="0"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 Roast Chicken, Stuffing</a:t>
                      </a:r>
                      <a:r>
                        <a:rPr lang="en-GB" sz="700" b="1" dirty="0">
                          <a:solidFill>
                            <a:schemeClr val="tx1"/>
                          </a:solidFill>
                          <a:latin typeface="Century Gothic"/>
                        </a:rPr>
                        <a:t>, </a:t>
                      </a:r>
                      <a:r>
                        <a:rPr lang="en-GB" sz="700" b="0" dirty="0">
                          <a:solidFill>
                            <a:schemeClr val="tx1"/>
                          </a:solidFill>
                          <a:latin typeface="Century Gothic"/>
                        </a:rPr>
                        <a:t> Roast Potatoes and Gravy</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3">
                  <a:txBody>
                    <a:bodyPr/>
                    <a:lstStyle/>
                    <a:p>
                      <a:pPr marL="0" marR="0" lvl="0" indent="0" algn="ctr" defTabSz="914400">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Mild Caribbean Chicken with Golden Rice</a:t>
                      </a:r>
                      <a:endParaRPr lang="en-US" sz="70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Caribbean Stew</a:t>
                      </a:r>
                      <a:r>
                        <a:rPr lang="en-US" sz="700" b="1" i="0" u="none" strike="noStrike" noProof="0">
                          <a:solidFill>
                            <a:schemeClr val="tx1"/>
                          </a:solidFill>
                          <a:latin typeface="Century Gothic"/>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with Golden Rice </a:t>
                      </a:r>
                      <a:r>
                        <a:rPr lang="en-US" sz="700" b="1" i="0" u="none" strike="noStrike" noProof="0">
                          <a:solidFill>
                            <a:schemeClr val="tx1"/>
                          </a:solidFill>
                          <a:latin typeface="Century Gothic"/>
                        </a:rPr>
                        <a:t>(VE)</a:t>
                      </a:r>
                      <a:endParaRPr lang="en-US" sz="700" b="1"/>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Fishfingers with Chips </a:t>
                      </a:r>
                      <a:r>
                        <a:rPr lang="en-GB" sz="700" b="0">
                          <a:solidFill>
                            <a:schemeClr val="tx1"/>
                          </a:solidFill>
                          <a:latin typeface="Century Gothic"/>
                        </a:rPr>
                        <a:t>and Tomato Sauce</a:t>
                      </a:r>
                      <a:endParaRPr kumimoji="0" lang="en-GB" sz="700" b="0"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13084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Mexican Bean Roll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with New Potatoes </a:t>
                      </a:r>
                      <a:r>
                        <a:rPr lang="en-GB" sz="700" b="1">
                          <a:solidFill>
                            <a:schemeClr val="tx1"/>
                          </a:solidFill>
                          <a:latin typeface="Century Gothic"/>
                        </a:rPr>
                        <a:t>(VE)</a:t>
                      </a:r>
                    </a:p>
                    <a:p>
                      <a:pPr algn="ctr"/>
                      <a:endParaRPr lang="en-GB" sz="70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Greek Feta, Honey and Spinach Parcel with Greek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a:solidFill>
                            <a:schemeClr val="tx1"/>
                          </a:solidFill>
                          <a:latin typeface="Century Gothic"/>
                        </a:rPr>
                        <a:t>Vegan Sausage </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a:solidFill>
                            <a:schemeClr val="tx1"/>
                          </a:solidFill>
                          <a:latin typeface="Century Gothic"/>
                        </a:rPr>
                        <a:t>and Roast Potatoes</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a:solidFill>
                            <a:schemeClr val="tx1"/>
                          </a:solidFill>
                          <a:latin typeface="Century Gothic"/>
                        </a:rPr>
                        <a:t> with Gravy </a:t>
                      </a:r>
                      <a:r>
                        <a:rPr lang="en-US" sz="700" b="1" i="0" u="none" strike="noStrike" noProof="0">
                          <a:solidFill>
                            <a:schemeClr val="tx1"/>
                          </a:solidFill>
                          <a:latin typeface="Century Gothic"/>
                        </a:rPr>
                        <a:t>(VE)</a:t>
                      </a:r>
                      <a:endParaRPr lang="en-US" sz="700" b="1"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Red Pepper Frittata with Chips </a:t>
                      </a:r>
                      <a:r>
                        <a:rPr lang="en-GB" sz="800" b="0">
                          <a:solidFill>
                            <a:schemeClr val="tx1"/>
                          </a:solidFill>
                          <a:latin typeface="Century Gothic"/>
                        </a:rPr>
                        <a:t>&amp; Tomato Sauce</a:t>
                      </a:r>
                      <a:endParaRPr kumimoji="0" lang="en-GB" sz="800" b="0" i="0" u="none" strike="noStrike" kern="1200" cap="none" spc="0" normalizeH="0" baseline="0" noProof="0">
                        <a:ln>
                          <a:noFill/>
                        </a:ln>
                        <a:solidFill>
                          <a:prstClr val="black"/>
                        </a:solidFill>
                        <a:effectLst/>
                        <a:uLnTx/>
                        <a:uFillTx/>
                        <a:latin typeface="Century Gothic"/>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326359">
                <a:tc vMerge="1">
                  <a:txBody>
                    <a:bodyPr/>
                    <a:lstStyle/>
                    <a:p>
                      <a:pPr algn="ctr"/>
                      <a:endParaRPr lang="en-GB" sz="80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rtl="0" eaLnBrk="1" fontAlgn="auto" latinLnBrk="0" hangingPunct="1">
                        <a:lnSpc>
                          <a:spcPct val="100000"/>
                        </a:lnSpc>
                        <a:spcBef>
                          <a:spcPts val="0"/>
                        </a:spcBef>
                        <a:spcAft>
                          <a:spcPts val="0"/>
                        </a:spcAft>
                        <a:buClrTx/>
                        <a:buSzTx/>
                        <a:buFontTx/>
                        <a:buNone/>
                      </a:pPr>
                      <a:endParaRPr lang="en-US" sz="800" b="0" i="0" u="none" strike="noStrike" noProof="0">
                        <a:solidFill>
                          <a:schemeClr val="tx1"/>
                        </a:solidFill>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Red Pepper Frittata</a:t>
                      </a:r>
                      <a:r>
                        <a:rPr kumimoji="0" lang="en-GB" sz="700" b="1" i="0" u="none" strike="noStrike" kern="1200" cap="none" spc="0" normalizeH="0" baseline="0" noProof="0">
                          <a:ln>
                            <a:noFill/>
                          </a:ln>
                          <a:solidFill>
                            <a:prstClr val="black"/>
                          </a:solidFill>
                          <a:effectLst/>
                          <a:uLnTx/>
                          <a:uFillTx/>
                          <a:latin typeface="Century Gothic"/>
                          <a:ea typeface="+mn-ea"/>
                          <a:cs typeface="+mn-cs"/>
                        </a:rPr>
                        <a:t> </a:t>
                      </a:r>
                      <a:r>
                        <a:rPr kumimoji="0" lang="en-GB" sz="700" b="0" i="0" u="none" strike="noStrike" kern="1200" cap="none" spc="0" normalizeH="0" baseline="0" noProof="0">
                          <a:ln>
                            <a:noFill/>
                          </a:ln>
                          <a:solidFill>
                            <a:prstClr val="black"/>
                          </a:solidFill>
                          <a:effectLst/>
                          <a:uLnTx/>
                          <a:uFillTx/>
                          <a:latin typeface="Century Gothic"/>
                          <a:ea typeface="+mn-ea"/>
                          <a:cs typeface="+mn-cs"/>
                        </a:rPr>
                        <a:t>with Chips </a:t>
                      </a:r>
                      <a:r>
                        <a:rPr lang="en-GB" sz="700" b="0">
                          <a:solidFill>
                            <a:schemeClr val="tx1"/>
                          </a:solidFill>
                          <a:latin typeface="Century Gothic"/>
                        </a:rPr>
                        <a:t>and Tomato Sauce </a:t>
                      </a:r>
                      <a:r>
                        <a:rPr lang="en-GB" sz="700" b="1">
                          <a:solidFill>
                            <a:schemeClr val="tx1"/>
                          </a:solidFill>
                          <a:latin typeface="Century Gothic"/>
                        </a:rPr>
                        <a:t>(V)</a:t>
                      </a:r>
                      <a:endParaRPr kumimoji="0" lang="en-GB" sz="700" b="1"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73838725"/>
                  </a:ext>
                </a:extLst>
              </a:tr>
              <a:tr h="2015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527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a:rPr>
                        <a:t>Dessert of the Day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a:rPr>
                        <a:t>Dessert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a:rPr>
                        <a:t>Dessert of the Day</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15" name="Freeform 44">
            <a:extLst>
              <a:ext uri="{FF2B5EF4-FFF2-40B4-BE49-F238E27FC236}">
                <a16:creationId xmlns:a16="http://schemas.microsoft.com/office/drawing/2014/main" id="{5B814A41-D498-2440-FFA0-30A03808FCE5}"/>
              </a:ext>
            </a:extLst>
          </p:cNvPr>
          <p:cNvSpPr/>
          <p:nvPr/>
        </p:nvSpPr>
        <p:spPr>
          <a:xfrm>
            <a:off x="6241842" y="3197811"/>
            <a:ext cx="194402" cy="148390"/>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3" name="TextBox 72">
            <a:extLst>
              <a:ext uri="{FF2B5EF4-FFF2-40B4-BE49-F238E27FC236}">
                <a16:creationId xmlns:a16="http://schemas.microsoft.com/office/drawing/2014/main" id="{A49197BE-D8EF-7FAE-D5F9-60A4FF1CE6A6}"/>
              </a:ext>
            </a:extLst>
          </p:cNvPr>
          <p:cNvSpPr txBox="1"/>
          <p:nvPr/>
        </p:nvSpPr>
        <p:spPr>
          <a:xfrm>
            <a:off x="176212" y="6061594"/>
            <a:ext cx="9553575" cy="992579"/>
          </a:xfrm>
          <a:prstGeom prst="rect">
            <a:avLst/>
          </a:prstGeom>
          <a:noFill/>
        </p:spPr>
        <p:txBody>
          <a:bodyPr wrap="square" rtlCol="0">
            <a:spAutoFit/>
          </a:bodyPr>
          <a:lstStyle/>
          <a:p>
            <a:pPr algn="ctr"/>
            <a:endParaRPr lang="en-GB" sz="800" b="1">
              <a:solidFill>
                <a:srgbClr val="006662"/>
              </a:solidFill>
              <a:latin typeface="Century Gothic" panose="020B0502020202020204" pitchFamily="34" charset="0"/>
            </a:endParaRPr>
          </a:p>
          <a:p>
            <a:pPr algn="ctr"/>
            <a:endParaRPr lang="en-GB" sz="500">
              <a:solidFill>
                <a:srgbClr val="006662"/>
              </a:solidFill>
              <a:latin typeface="Century Gothic" panose="020B0502020202020204" pitchFamily="34" charset="0"/>
            </a:endParaRPr>
          </a:p>
          <a:p>
            <a:pPr algn="ctr"/>
            <a:r>
              <a:rPr lang="en-GB" sz="80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a:latin typeface="Century Gothic" panose="020B0502020202020204" pitchFamily="34" charset="0"/>
              </a:rPr>
              <a:t> </a:t>
            </a:r>
          </a:p>
          <a:p>
            <a:endParaRPr lang="en-GB" sz="1100" b="1">
              <a:latin typeface="Century Gothic" panose="020B0502020202020204" pitchFamily="34" charset="0"/>
            </a:endParaRPr>
          </a:p>
        </p:txBody>
      </p:sp>
      <p:sp>
        <p:nvSpPr>
          <p:cNvPr id="94" name="Freeform 44">
            <a:extLst>
              <a:ext uri="{FF2B5EF4-FFF2-40B4-BE49-F238E27FC236}">
                <a16:creationId xmlns:a16="http://schemas.microsoft.com/office/drawing/2014/main" id="{0CE7A8A1-05B5-DAAB-6AC4-EE7FB7246A17}"/>
              </a:ext>
            </a:extLst>
          </p:cNvPr>
          <p:cNvSpPr/>
          <p:nvPr/>
        </p:nvSpPr>
        <p:spPr>
          <a:xfrm>
            <a:off x="1594935" y="1019717"/>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95" name="Group 7">
            <a:extLst>
              <a:ext uri="{FF2B5EF4-FFF2-40B4-BE49-F238E27FC236}">
                <a16:creationId xmlns:a16="http://schemas.microsoft.com/office/drawing/2014/main" id="{B95E88EE-74FC-B69C-71BD-A89F144955F9}"/>
              </a:ext>
            </a:extLst>
          </p:cNvPr>
          <p:cNvGrpSpPr/>
          <p:nvPr/>
        </p:nvGrpSpPr>
        <p:grpSpPr>
          <a:xfrm>
            <a:off x="4091236" y="2598268"/>
            <a:ext cx="208081" cy="224079"/>
            <a:chOff x="0" y="0"/>
            <a:chExt cx="3741232" cy="3821539"/>
          </a:xfrm>
        </p:grpSpPr>
        <p:sp>
          <p:nvSpPr>
            <p:cNvPr id="96" name="Freeform 8">
              <a:extLst>
                <a:ext uri="{FF2B5EF4-FFF2-40B4-BE49-F238E27FC236}">
                  <a16:creationId xmlns:a16="http://schemas.microsoft.com/office/drawing/2014/main" id="{18DA8D76-FB22-C56A-A91C-EF11C9C3005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7" name="Freeform 9">
              <a:extLst>
                <a:ext uri="{FF2B5EF4-FFF2-40B4-BE49-F238E27FC236}">
                  <a16:creationId xmlns:a16="http://schemas.microsoft.com/office/drawing/2014/main" id="{E63BC6DB-7CE0-14B4-FF53-D287A81BF5E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98" name="Group 10">
              <a:extLst>
                <a:ext uri="{FF2B5EF4-FFF2-40B4-BE49-F238E27FC236}">
                  <a16:creationId xmlns:a16="http://schemas.microsoft.com/office/drawing/2014/main" id="{3978F187-9D48-A5B5-8F2A-38CA67794106}"/>
                </a:ext>
              </a:extLst>
            </p:cNvPr>
            <p:cNvGrpSpPr/>
            <p:nvPr/>
          </p:nvGrpSpPr>
          <p:grpSpPr>
            <a:xfrm>
              <a:off x="0" y="1810741"/>
              <a:ext cx="852996" cy="852996"/>
              <a:chOff x="0" y="0"/>
              <a:chExt cx="812800" cy="812800"/>
            </a:xfrm>
          </p:grpSpPr>
          <p:sp>
            <p:nvSpPr>
              <p:cNvPr id="102" name="Freeform 11">
                <a:extLst>
                  <a:ext uri="{FF2B5EF4-FFF2-40B4-BE49-F238E27FC236}">
                    <a16:creationId xmlns:a16="http://schemas.microsoft.com/office/drawing/2014/main" id="{5062EE40-2A3B-0E63-5E28-7341F1D2D0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3" name="TextBox 12">
                <a:extLst>
                  <a:ext uri="{FF2B5EF4-FFF2-40B4-BE49-F238E27FC236}">
                    <a16:creationId xmlns:a16="http://schemas.microsoft.com/office/drawing/2014/main" id="{63179E33-6035-09BE-064D-BFFF968E605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9" name="Group 13">
              <a:extLst>
                <a:ext uri="{FF2B5EF4-FFF2-40B4-BE49-F238E27FC236}">
                  <a16:creationId xmlns:a16="http://schemas.microsoft.com/office/drawing/2014/main" id="{A987EA35-D9A7-87AE-ED92-02B8F977CB94}"/>
                </a:ext>
              </a:extLst>
            </p:cNvPr>
            <p:cNvGrpSpPr/>
            <p:nvPr/>
          </p:nvGrpSpPr>
          <p:grpSpPr>
            <a:xfrm>
              <a:off x="2570638" y="270521"/>
              <a:ext cx="583309" cy="583309"/>
              <a:chOff x="0" y="0"/>
              <a:chExt cx="812800" cy="812800"/>
            </a:xfrm>
          </p:grpSpPr>
          <p:sp>
            <p:nvSpPr>
              <p:cNvPr id="100" name="Freeform 14">
                <a:extLst>
                  <a:ext uri="{FF2B5EF4-FFF2-40B4-BE49-F238E27FC236}">
                    <a16:creationId xmlns:a16="http://schemas.microsoft.com/office/drawing/2014/main" id="{5427FCD8-282A-20DD-5FEF-8048126F20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1" name="TextBox 15">
                <a:extLst>
                  <a:ext uri="{FF2B5EF4-FFF2-40B4-BE49-F238E27FC236}">
                    <a16:creationId xmlns:a16="http://schemas.microsoft.com/office/drawing/2014/main" id="{6157D8C6-FB47-C67B-2C55-10C5E5F758E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11" name="Freeform 23">
            <a:extLst>
              <a:ext uri="{FF2B5EF4-FFF2-40B4-BE49-F238E27FC236}">
                <a16:creationId xmlns:a16="http://schemas.microsoft.com/office/drawing/2014/main" id="{A7D248B5-4CBD-1349-EE78-D9C100EFD8B9}"/>
              </a:ext>
            </a:extLst>
          </p:cNvPr>
          <p:cNvSpPr/>
          <p:nvPr/>
        </p:nvSpPr>
        <p:spPr>
          <a:xfrm flipH="1">
            <a:off x="7336099" y="95142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2" name="Freeform 23">
            <a:extLst>
              <a:ext uri="{FF2B5EF4-FFF2-40B4-BE49-F238E27FC236}">
                <a16:creationId xmlns:a16="http://schemas.microsoft.com/office/drawing/2014/main" id="{3234E252-1322-6753-3785-E518D6C04BC4}"/>
              </a:ext>
            </a:extLst>
          </p:cNvPr>
          <p:cNvSpPr/>
          <p:nvPr/>
        </p:nvSpPr>
        <p:spPr>
          <a:xfrm flipH="1">
            <a:off x="7397557" y="14498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3" name="Freeform 44">
            <a:extLst>
              <a:ext uri="{FF2B5EF4-FFF2-40B4-BE49-F238E27FC236}">
                <a16:creationId xmlns:a16="http://schemas.microsoft.com/office/drawing/2014/main" id="{ECFE525E-9C09-0EC6-2F5D-0A878711B3C6}"/>
              </a:ext>
            </a:extLst>
          </p:cNvPr>
          <p:cNvSpPr/>
          <p:nvPr/>
        </p:nvSpPr>
        <p:spPr>
          <a:xfrm>
            <a:off x="1640125" y="3075954"/>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5" name="Freeform 23">
            <a:extLst>
              <a:ext uri="{FF2B5EF4-FFF2-40B4-BE49-F238E27FC236}">
                <a16:creationId xmlns:a16="http://schemas.microsoft.com/office/drawing/2014/main" id="{FCA18312-F4E0-775E-5670-DC33EAEF84F3}"/>
              </a:ext>
            </a:extLst>
          </p:cNvPr>
          <p:cNvSpPr/>
          <p:nvPr/>
        </p:nvSpPr>
        <p:spPr>
          <a:xfrm flipH="1">
            <a:off x="2595912" y="306987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6" name="Freeform 44">
            <a:extLst>
              <a:ext uri="{FF2B5EF4-FFF2-40B4-BE49-F238E27FC236}">
                <a16:creationId xmlns:a16="http://schemas.microsoft.com/office/drawing/2014/main" id="{4E768682-A79C-E5AF-2766-1262EE023C29}"/>
              </a:ext>
            </a:extLst>
          </p:cNvPr>
          <p:cNvSpPr/>
          <p:nvPr/>
        </p:nvSpPr>
        <p:spPr>
          <a:xfrm>
            <a:off x="3127090" y="3153839"/>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9" name="Freeform 23">
            <a:extLst>
              <a:ext uri="{FF2B5EF4-FFF2-40B4-BE49-F238E27FC236}">
                <a16:creationId xmlns:a16="http://schemas.microsoft.com/office/drawing/2014/main" id="{7CDA8C60-7AC4-E03B-950B-7EB8116A433D}"/>
              </a:ext>
            </a:extLst>
          </p:cNvPr>
          <p:cNvSpPr/>
          <p:nvPr/>
        </p:nvSpPr>
        <p:spPr>
          <a:xfrm flipH="1">
            <a:off x="7417928" y="2604597"/>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0" name="Freeform 23">
            <a:extLst>
              <a:ext uri="{FF2B5EF4-FFF2-40B4-BE49-F238E27FC236}">
                <a16:creationId xmlns:a16="http://schemas.microsoft.com/office/drawing/2014/main" id="{8A355F2A-1BCA-BB34-50AA-78041CAF8896}"/>
              </a:ext>
            </a:extLst>
          </p:cNvPr>
          <p:cNvSpPr/>
          <p:nvPr/>
        </p:nvSpPr>
        <p:spPr>
          <a:xfrm flipH="1">
            <a:off x="7315728" y="3131218"/>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4" name="Freeform 44">
            <a:extLst>
              <a:ext uri="{FF2B5EF4-FFF2-40B4-BE49-F238E27FC236}">
                <a16:creationId xmlns:a16="http://schemas.microsoft.com/office/drawing/2014/main" id="{D080A6C0-D2BA-4A6B-F493-4FADED6454D5}"/>
              </a:ext>
            </a:extLst>
          </p:cNvPr>
          <p:cNvSpPr/>
          <p:nvPr/>
        </p:nvSpPr>
        <p:spPr>
          <a:xfrm>
            <a:off x="1526172" y="4776805"/>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5" name="Freeform 44">
            <a:extLst>
              <a:ext uri="{FF2B5EF4-FFF2-40B4-BE49-F238E27FC236}">
                <a16:creationId xmlns:a16="http://schemas.microsoft.com/office/drawing/2014/main" id="{1D498E33-FE08-C9E4-1CA5-9F099F1EE381}"/>
              </a:ext>
            </a:extLst>
          </p:cNvPr>
          <p:cNvSpPr/>
          <p:nvPr/>
        </p:nvSpPr>
        <p:spPr>
          <a:xfrm>
            <a:off x="6162049" y="4783981"/>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pic>
        <p:nvPicPr>
          <p:cNvPr id="2" name="Picture 1">
            <a:extLst>
              <a:ext uri="{FF2B5EF4-FFF2-40B4-BE49-F238E27FC236}">
                <a16:creationId xmlns:a16="http://schemas.microsoft.com/office/drawing/2014/main" id="{59300119-9856-1641-0528-01E5DF4E928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81019" y="922713"/>
            <a:ext cx="851793" cy="376065"/>
          </a:xfrm>
          <a:prstGeom prst="rect">
            <a:avLst/>
          </a:prstGeom>
        </p:spPr>
      </p:pic>
      <p:pic>
        <p:nvPicPr>
          <p:cNvPr id="3" name="Picture 2">
            <a:extLst>
              <a:ext uri="{FF2B5EF4-FFF2-40B4-BE49-F238E27FC236}">
                <a16:creationId xmlns:a16="http://schemas.microsoft.com/office/drawing/2014/main" id="{1C45A441-D5E3-897E-D984-67D0B3EBAE7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326471" y="850861"/>
            <a:ext cx="869978" cy="293973"/>
          </a:xfrm>
          <a:prstGeom prst="rect">
            <a:avLst/>
          </a:prstGeom>
        </p:spPr>
      </p:pic>
    </p:spTree>
    <p:extLst>
      <p:ext uri="{BB962C8B-B14F-4D97-AF65-F5344CB8AC3E}">
        <p14:creationId xmlns:p14="http://schemas.microsoft.com/office/powerpoint/2010/main" val="1010099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F299616CA46C429D8C4CC7C52C7BAD" ma:contentTypeVersion="18" ma:contentTypeDescription="Create a new document." ma:contentTypeScope="" ma:versionID="1aa3f10f9e1ecc1406ec9218ef99d7cd">
  <xsd:schema xmlns:xsd="http://www.w3.org/2001/XMLSchema" xmlns:xs="http://www.w3.org/2001/XMLSchema" xmlns:p="http://schemas.microsoft.com/office/2006/metadata/properties" xmlns:ns1="http://schemas.microsoft.com/sharepoint/v3" xmlns:ns2="5eb4d6e0-5ec7-4b12-b350-26648dc352f4" xmlns:ns3="b801f18f-295c-4df2-be23-5a1080366d8e" targetNamespace="http://schemas.microsoft.com/office/2006/metadata/properties" ma:root="true" ma:fieldsID="6b5b74823839edfed570efc1ab620d03" ns1:_="" ns2:_="" ns3:_="">
    <xsd:import namespace="http://schemas.microsoft.com/sharepoint/v3"/>
    <xsd:import namespace="5eb4d6e0-5ec7-4b12-b350-26648dc352f4"/>
    <xsd:import namespace="b801f18f-295c-4df2-be23-5a1080366d8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b4d6e0-5ec7-4b12-b350-26648dc35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eee8b2e-eeeb-4282-bc5d-5ec512fdaae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801f18f-295c-4df2-be23-5a1080366d8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4be1d41-4837-46b3-8f6e-d9b333d42a9d}" ma:internalName="TaxCatchAll" ma:showField="CatchAllData" ma:web="b801f18f-295c-4df2-be23-5a1080366d8e">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eb4d6e0-5ec7-4b12-b350-26648dc352f4">
      <Terms xmlns="http://schemas.microsoft.com/office/infopath/2007/PartnerControls"/>
    </lcf76f155ced4ddcb4097134ff3c332f>
    <TaxCatchAll xmlns="b801f18f-295c-4df2-be23-5a1080366d8e"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14740A2C-8AD4-4FFC-973E-4EE36719FC70}"/>
</file>

<file path=customXml/itemProps3.xml><?xml version="1.0" encoding="utf-8"?>
<ds:datastoreItem xmlns:ds="http://schemas.openxmlformats.org/officeDocument/2006/customXml" ds:itemID="{38B72B72-EFE2-4371-B500-B2B9B1CA3EDB}">
  <ds:schemaRefs>
    <ds:schemaRef ds:uri="93f07fc0-f3cc-4d0b-9a4f-54b5dee9d132"/>
    <ds:schemaRef ds:uri="abd9c013-afd4-4605-a7aa-45ecbe72d026"/>
    <ds:schemaRef ds:uri="cc315347-6dc2-4f31-871c-4fac13c8e90b"/>
    <ds:schemaRef ds:uri="cfcc8f99-6edd-417c-8b08-e4af51aa64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TotalTime>
  <Words>581</Words>
  <Application>Microsoft Office PowerPoint</Application>
  <PresentationFormat>A4 Paper (210x297 mm)</PresentationFormat>
  <Paragraphs>120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WD Kitchen</cp:lastModifiedBy>
  <cp:revision>4</cp:revision>
  <cp:lastPrinted>2026-05-12T10:31:41Z</cp:lastPrinted>
  <dcterms:created xsi:type="dcterms:W3CDTF">2014-08-19T19:35:20Z</dcterms:created>
  <dcterms:modified xsi:type="dcterms:W3CDTF">2026-10-20T11:19:30Z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0x010100C0F299616CA46C429D8C4CC7C52C7BAD</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