
<file path=[Content_Types].xml><?xml version="1.0" encoding="utf-8"?>
<Types xmlns="http://schemas.openxmlformats.org/package/2006/content-types">
  <Default Extension="jpeg" ContentType="image/jpeg"/>
  <Default Extension="jpg" ContentType="image/jpeg"/>
  <Default Extension="jpg&amp;ehk=4wfdJeZ8CoNBa8tMJCNUmg&amp;pid=OfficeInsert"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8" r:id="rId5"/>
    <p:sldId id="259" r:id="rId6"/>
    <p:sldId id="260" r:id="rId7"/>
    <p:sldId id="261" r:id="rId8"/>
    <p:sldId id="262" r:id="rId9"/>
    <p:sldId id="263" r:id="rId10"/>
    <p:sldId id="265" r:id="rId11"/>
    <p:sldId id="275" r:id="rId12"/>
    <p:sldId id="277" r:id="rId13"/>
    <p:sldId id="266" r:id="rId14"/>
    <p:sldId id="268" r:id="rId15"/>
    <p:sldId id="276" r:id="rId16"/>
    <p:sldId id="278" r:id="rId17"/>
    <p:sldId id="269" r:id="rId18"/>
    <p:sldId id="270" r:id="rId19"/>
    <p:sldId id="274" r:id="rId20"/>
    <p:sldId id="279"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4" autoAdjust="0"/>
    <p:restoredTop sz="94660"/>
  </p:normalViewPr>
  <p:slideViewPr>
    <p:cSldViewPr snapToGrid="0">
      <p:cViewPr varScale="1">
        <p:scale>
          <a:sx n="85" d="100"/>
          <a:sy n="85" d="100"/>
        </p:scale>
        <p:origin x="74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7B153E-0D4B-42F9-98A9-7A4850ED6971}" type="datetimeFigureOut">
              <a:rPr lang="en-GB" smtClean="0"/>
              <a:t>01/02/2025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68952B-A7BE-49A0-8D32-F54F4E8C18A9}" type="slidenum">
              <a:rPr lang="en-GB" smtClean="0"/>
              <a:t>‹#›</a:t>
            </a:fld>
            <a:endParaRPr lang="en-GB"/>
          </a:p>
        </p:txBody>
      </p:sp>
    </p:spTree>
    <p:extLst>
      <p:ext uri="{BB962C8B-B14F-4D97-AF65-F5344CB8AC3E}">
        <p14:creationId xmlns:p14="http://schemas.microsoft.com/office/powerpoint/2010/main" val="200810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7B153E-0D4B-42F9-98A9-7A4850ED6971}" type="datetimeFigureOut">
              <a:rPr lang="en-GB" smtClean="0"/>
              <a:t>01/02/2025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68952B-A7BE-49A0-8D32-F54F4E8C18A9}" type="slidenum">
              <a:rPr lang="en-GB" smtClean="0"/>
              <a:t>‹#›</a:t>
            </a:fld>
            <a:endParaRPr lang="en-GB"/>
          </a:p>
        </p:txBody>
      </p:sp>
    </p:spTree>
    <p:extLst>
      <p:ext uri="{BB962C8B-B14F-4D97-AF65-F5344CB8AC3E}">
        <p14:creationId xmlns:p14="http://schemas.microsoft.com/office/powerpoint/2010/main" val="30115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7B153E-0D4B-42F9-98A9-7A4850ED6971}" type="datetimeFigureOut">
              <a:rPr lang="en-GB" smtClean="0"/>
              <a:t>01/02/2025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68952B-A7BE-49A0-8D32-F54F4E8C18A9}" type="slidenum">
              <a:rPr lang="en-GB" smtClean="0"/>
              <a:t>‹#›</a:t>
            </a:fld>
            <a:endParaRPr lang="en-GB"/>
          </a:p>
        </p:txBody>
      </p:sp>
    </p:spTree>
    <p:extLst>
      <p:ext uri="{BB962C8B-B14F-4D97-AF65-F5344CB8AC3E}">
        <p14:creationId xmlns:p14="http://schemas.microsoft.com/office/powerpoint/2010/main" val="231841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7B153E-0D4B-42F9-98A9-7A4850ED6971}" type="datetimeFigureOut">
              <a:rPr lang="en-GB" smtClean="0"/>
              <a:t>01/02/2025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68952B-A7BE-49A0-8D32-F54F4E8C18A9}" type="slidenum">
              <a:rPr lang="en-GB" smtClean="0"/>
              <a:t>‹#›</a:t>
            </a:fld>
            <a:endParaRPr lang="en-GB"/>
          </a:p>
        </p:txBody>
      </p:sp>
    </p:spTree>
    <p:extLst>
      <p:ext uri="{BB962C8B-B14F-4D97-AF65-F5344CB8AC3E}">
        <p14:creationId xmlns:p14="http://schemas.microsoft.com/office/powerpoint/2010/main" val="3588050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B153E-0D4B-42F9-98A9-7A4850ED6971}" type="datetimeFigureOut">
              <a:rPr lang="en-GB" smtClean="0"/>
              <a:t>01/02/2025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68952B-A7BE-49A0-8D32-F54F4E8C18A9}" type="slidenum">
              <a:rPr lang="en-GB" smtClean="0"/>
              <a:t>‹#›</a:t>
            </a:fld>
            <a:endParaRPr lang="en-GB"/>
          </a:p>
        </p:txBody>
      </p:sp>
    </p:spTree>
    <p:extLst>
      <p:ext uri="{BB962C8B-B14F-4D97-AF65-F5344CB8AC3E}">
        <p14:creationId xmlns:p14="http://schemas.microsoft.com/office/powerpoint/2010/main" val="144315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7B153E-0D4B-42F9-98A9-7A4850ED6971}" type="datetimeFigureOut">
              <a:rPr lang="en-GB" smtClean="0"/>
              <a:t>01/02/2025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68952B-A7BE-49A0-8D32-F54F4E8C18A9}" type="slidenum">
              <a:rPr lang="en-GB" smtClean="0"/>
              <a:t>‹#›</a:t>
            </a:fld>
            <a:endParaRPr lang="en-GB"/>
          </a:p>
        </p:txBody>
      </p:sp>
    </p:spTree>
    <p:extLst>
      <p:ext uri="{BB962C8B-B14F-4D97-AF65-F5344CB8AC3E}">
        <p14:creationId xmlns:p14="http://schemas.microsoft.com/office/powerpoint/2010/main" val="108532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7B153E-0D4B-42F9-98A9-7A4850ED6971}" type="datetimeFigureOut">
              <a:rPr lang="en-GB" smtClean="0"/>
              <a:t>01/02/2025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68952B-A7BE-49A0-8D32-F54F4E8C18A9}" type="slidenum">
              <a:rPr lang="en-GB" smtClean="0"/>
              <a:t>‹#›</a:t>
            </a:fld>
            <a:endParaRPr lang="en-GB"/>
          </a:p>
        </p:txBody>
      </p:sp>
    </p:spTree>
    <p:extLst>
      <p:ext uri="{BB962C8B-B14F-4D97-AF65-F5344CB8AC3E}">
        <p14:creationId xmlns:p14="http://schemas.microsoft.com/office/powerpoint/2010/main" val="219434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7B153E-0D4B-42F9-98A9-7A4850ED6971}" type="datetimeFigureOut">
              <a:rPr lang="en-GB" smtClean="0"/>
              <a:t>01/02/2025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68952B-A7BE-49A0-8D32-F54F4E8C18A9}" type="slidenum">
              <a:rPr lang="en-GB" smtClean="0"/>
              <a:t>‹#›</a:t>
            </a:fld>
            <a:endParaRPr lang="en-GB"/>
          </a:p>
        </p:txBody>
      </p:sp>
    </p:spTree>
    <p:extLst>
      <p:ext uri="{BB962C8B-B14F-4D97-AF65-F5344CB8AC3E}">
        <p14:creationId xmlns:p14="http://schemas.microsoft.com/office/powerpoint/2010/main" val="331251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B153E-0D4B-42F9-98A9-7A4850ED6971}" type="datetimeFigureOut">
              <a:rPr lang="en-GB" smtClean="0"/>
              <a:t>01/02/2025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68952B-A7BE-49A0-8D32-F54F4E8C18A9}" type="slidenum">
              <a:rPr lang="en-GB" smtClean="0"/>
              <a:t>‹#›</a:t>
            </a:fld>
            <a:endParaRPr lang="en-GB"/>
          </a:p>
        </p:txBody>
      </p:sp>
    </p:spTree>
    <p:extLst>
      <p:ext uri="{BB962C8B-B14F-4D97-AF65-F5344CB8AC3E}">
        <p14:creationId xmlns:p14="http://schemas.microsoft.com/office/powerpoint/2010/main" val="374472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7B153E-0D4B-42F9-98A9-7A4850ED6971}" type="datetimeFigureOut">
              <a:rPr lang="en-GB" smtClean="0"/>
              <a:t>01/02/2025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68952B-A7BE-49A0-8D32-F54F4E8C18A9}" type="slidenum">
              <a:rPr lang="en-GB" smtClean="0"/>
              <a:t>‹#›</a:t>
            </a:fld>
            <a:endParaRPr lang="en-GB"/>
          </a:p>
        </p:txBody>
      </p:sp>
    </p:spTree>
    <p:extLst>
      <p:ext uri="{BB962C8B-B14F-4D97-AF65-F5344CB8AC3E}">
        <p14:creationId xmlns:p14="http://schemas.microsoft.com/office/powerpoint/2010/main" val="119005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7B153E-0D4B-42F9-98A9-7A4850ED6971}" type="datetimeFigureOut">
              <a:rPr lang="en-GB" smtClean="0"/>
              <a:t>01/02/2025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68952B-A7BE-49A0-8D32-F54F4E8C18A9}" type="slidenum">
              <a:rPr lang="en-GB" smtClean="0"/>
              <a:t>‹#›</a:t>
            </a:fld>
            <a:endParaRPr lang="en-GB"/>
          </a:p>
        </p:txBody>
      </p:sp>
    </p:spTree>
    <p:extLst>
      <p:ext uri="{BB962C8B-B14F-4D97-AF65-F5344CB8AC3E}">
        <p14:creationId xmlns:p14="http://schemas.microsoft.com/office/powerpoint/2010/main" val="209813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B153E-0D4B-42F9-98A9-7A4850ED6971}" type="datetimeFigureOut">
              <a:rPr lang="en-GB" smtClean="0"/>
              <a:t>01/02/2025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8952B-A7BE-49A0-8D32-F54F4E8C18A9}" type="slidenum">
              <a:rPr lang="en-GB" smtClean="0"/>
              <a:t>‹#›</a:t>
            </a:fld>
            <a:endParaRPr lang="en-GB"/>
          </a:p>
        </p:txBody>
      </p:sp>
    </p:spTree>
    <p:extLst>
      <p:ext uri="{BB962C8B-B14F-4D97-AF65-F5344CB8AC3E}">
        <p14:creationId xmlns:p14="http://schemas.microsoft.com/office/powerpoint/2010/main" val="2961557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youtu.be/HXfgMv5hTr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amp;ehk=4wfdJeZ8CoNBa8tMJCNUmg&amp;pid=OfficeInsert"/><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140" y="4712677"/>
            <a:ext cx="1775915" cy="1964788"/>
          </a:xfrm>
          <a:prstGeom prst="rect">
            <a:avLst/>
          </a:prstGeom>
        </p:spPr>
      </p:pic>
      <p:sp>
        <p:nvSpPr>
          <p:cNvPr id="5" name="TextBox 4"/>
          <p:cNvSpPr txBox="1"/>
          <p:nvPr/>
        </p:nvSpPr>
        <p:spPr>
          <a:xfrm>
            <a:off x="2771335" y="1069145"/>
            <a:ext cx="7849773" cy="5139869"/>
          </a:xfrm>
          <a:prstGeom prst="rect">
            <a:avLst/>
          </a:prstGeom>
          <a:noFill/>
        </p:spPr>
        <p:txBody>
          <a:bodyPr wrap="square" rtlCol="0">
            <a:spAutoFit/>
          </a:bodyPr>
          <a:lstStyle/>
          <a:p>
            <a:pPr algn="ctr"/>
            <a:r>
              <a:rPr lang="en-GB" sz="4000" dirty="0">
                <a:solidFill>
                  <a:srgbClr val="FF0000"/>
                </a:solidFill>
                <a:latin typeface="Arial" panose="020B0604020202020204" pitchFamily="34" charset="0"/>
                <a:cs typeface="Arial" panose="020B0604020202020204" pitchFamily="34" charset="0"/>
              </a:rPr>
              <a:t>Charles</a:t>
            </a:r>
            <a:r>
              <a:rPr lang="en-GB" sz="4000" dirty="0">
                <a:latin typeface="Arial" panose="020B0604020202020204" pitchFamily="34" charset="0"/>
                <a:cs typeface="Arial" panose="020B0604020202020204" pitchFamily="34" charset="0"/>
              </a:rPr>
              <a:t> </a:t>
            </a:r>
            <a:r>
              <a:rPr lang="en-GB" sz="4000" dirty="0">
                <a:solidFill>
                  <a:srgbClr val="FFFF00"/>
                </a:solidFill>
                <a:latin typeface="Arial" panose="020B0604020202020204" pitchFamily="34" charset="0"/>
                <a:cs typeface="Arial" panose="020B0604020202020204" pitchFamily="34" charset="0"/>
              </a:rPr>
              <a:t>Darwin</a:t>
            </a:r>
            <a:r>
              <a:rPr lang="en-GB" sz="4000" dirty="0">
                <a:latin typeface="Arial" panose="020B0604020202020204" pitchFamily="34" charset="0"/>
                <a:cs typeface="Arial" panose="020B0604020202020204" pitchFamily="34" charset="0"/>
              </a:rPr>
              <a:t> </a:t>
            </a:r>
            <a:r>
              <a:rPr lang="en-GB" sz="4000" dirty="0">
                <a:solidFill>
                  <a:srgbClr val="FF0000"/>
                </a:solidFill>
                <a:latin typeface="Arial" panose="020B0604020202020204" pitchFamily="34" charset="0"/>
                <a:cs typeface="Arial" panose="020B0604020202020204" pitchFamily="34" charset="0"/>
              </a:rPr>
              <a:t>Primary</a:t>
            </a:r>
            <a:r>
              <a:rPr lang="en-GB" sz="4000" dirty="0">
                <a:latin typeface="Arial" panose="020B0604020202020204" pitchFamily="34" charset="0"/>
                <a:cs typeface="Arial" panose="020B0604020202020204" pitchFamily="34" charset="0"/>
              </a:rPr>
              <a:t> </a:t>
            </a:r>
            <a:r>
              <a:rPr lang="en-GB" sz="4000" dirty="0">
                <a:solidFill>
                  <a:srgbClr val="FFFF00"/>
                </a:solidFill>
                <a:latin typeface="Arial" panose="020B0604020202020204" pitchFamily="34" charset="0"/>
                <a:cs typeface="Arial" panose="020B0604020202020204" pitchFamily="34" charset="0"/>
              </a:rPr>
              <a:t>School</a:t>
            </a:r>
          </a:p>
          <a:p>
            <a:pPr algn="ctr"/>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Reading at Home</a:t>
            </a:r>
          </a:p>
          <a:p>
            <a:pPr algn="ctr"/>
            <a:endParaRPr lang="en-GB" sz="4000" dirty="0">
              <a:latin typeface="Arial" panose="020B0604020202020204" pitchFamily="34" charset="0"/>
              <a:cs typeface="Arial" panose="020B0604020202020204" pitchFamily="34" charset="0"/>
            </a:endParaRPr>
          </a:p>
          <a:p>
            <a:pPr algn="ctr"/>
            <a:r>
              <a:rPr lang="en-GB" sz="4000" dirty="0">
                <a:solidFill>
                  <a:srgbClr val="FFFF00"/>
                </a:solidFill>
                <a:latin typeface="Arial" panose="020B0604020202020204" pitchFamily="34" charset="0"/>
                <a:cs typeface="Arial" panose="020B0604020202020204" pitchFamily="34" charset="0"/>
              </a:rPr>
              <a:t>KS1</a:t>
            </a:r>
          </a:p>
          <a:p>
            <a:pPr algn="ctr"/>
            <a:endParaRPr lang="en-GB" sz="4000" dirty="0">
              <a:latin typeface="Arial" panose="020B0604020202020204" pitchFamily="34" charset="0"/>
              <a:cs typeface="Arial" panose="020B0604020202020204" pitchFamily="34" charset="0"/>
            </a:endParaRPr>
          </a:p>
          <a:p>
            <a:pPr algn="ctr"/>
            <a:endParaRPr lang="en-GB" sz="4000" dirty="0">
              <a:latin typeface="Arial" panose="020B0604020202020204" pitchFamily="34" charset="0"/>
              <a:cs typeface="Arial" panose="020B0604020202020204" pitchFamily="34" charset="0"/>
            </a:endParaRPr>
          </a:p>
          <a:p>
            <a:pPr algn="ct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September 2024</a:t>
            </a:r>
          </a:p>
        </p:txBody>
      </p:sp>
    </p:spTree>
    <p:extLst>
      <p:ext uri="{BB962C8B-B14F-4D97-AF65-F5344CB8AC3E}">
        <p14:creationId xmlns:p14="http://schemas.microsoft.com/office/powerpoint/2010/main" val="2737503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446" y="2278966"/>
            <a:ext cx="8792308" cy="1015663"/>
          </a:xfrm>
          <a:prstGeom prst="rect">
            <a:avLst/>
          </a:prstGeom>
          <a:noFill/>
        </p:spPr>
        <p:txBody>
          <a:bodyPr wrap="square" rtlCol="0">
            <a:spAutoFit/>
          </a:bodyPr>
          <a:lstStyle/>
          <a:p>
            <a:pPr algn="ctr"/>
            <a:r>
              <a:rPr lang="en-GB" sz="6000" dirty="0">
                <a:solidFill>
                  <a:srgbClr val="FFFF00"/>
                </a:solidFill>
                <a:latin typeface="Arial" panose="020B0604020202020204" pitchFamily="34" charset="0"/>
                <a:cs typeface="Arial" panose="020B0604020202020204" pitchFamily="34" charset="0"/>
              </a:rPr>
              <a:t>Year 1 Class</a:t>
            </a: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140" y="4684580"/>
            <a:ext cx="1801310" cy="1992885"/>
          </a:xfrm>
          <a:prstGeom prst="rect">
            <a:avLst/>
          </a:prstGeom>
        </p:spPr>
      </p:pic>
    </p:spTree>
    <p:extLst>
      <p:ext uri="{BB962C8B-B14F-4D97-AF65-F5344CB8AC3E}">
        <p14:creationId xmlns:p14="http://schemas.microsoft.com/office/powerpoint/2010/main" val="27916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B9936A-2840-4AFA-919D-76E44A18C933}"/>
              </a:ext>
            </a:extLst>
          </p:cNvPr>
          <p:cNvPicPr>
            <a:picLocks noChangeAspect="1"/>
          </p:cNvPicPr>
          <p:nvPr/>
        </p:nvPicPr>
        <p:blipFill>
          <a:blip r:embed="rId2"/>
          <a:stretch>
            <a:fillRect/>
          </a:stretch>
        </p:blipFill>
        <p:spPr>
          <a:xfrm>
            <a:off x="2870883" y="71782"/>
            <a:ext cx="5625418" cy="6786218"/>
          </a:xfrm>
          <a:prstGeom prst="rect">
            <a:avLst/>
          </a:prstGeom>
        </p:spPr>
      </p:pic>
      <p:sp>
        <p:nvSpPr>
          <p:cNvPr id="3" name="TextBox 2">
            <a:extLst>
              <a:ext uri="{FF2B5EF4-FFF2-40B4-BE49-F238E27FC236}">
                <a16:creationId xmlns:a16="http://schemas.microsoft.com/office/drawing/2014/main" id="{6B06B4E4-027A-46FA-93FB-FBDEA0886896}"/>
              </a:ext>
            </a:extLst>
          </p:cNvPr>
          <p:cNvSpPr txBox="1"/>
          <p:nvPr/>
        </p:nvSpPr>
        <p:spPr>
          <a:xfrm>
            <a:off x="421650" y="913510"/>
            <a:ext cx="2332383" cy="1323439"/>
          </a:xfrm>
          <a:prstGeom prst="rect">
            <a:avLst/>
          </a:prstGeom>
          <a:solidFill>
            <a:srgbClr val="92D050"/>
          </a:solidFill>
        </p:spPr>
        <p:txBody>
          <a:bodyPr wrap="square" rtlCol="0">
            <a:spAutoFit/>
          </a:bodyPr>
          <a:lstStyle/>
          <a:p>
            <a:pPr algn="ctr"/>
            <a:r>
              <a:rPr lang="en-GB" sz="4000" dirty="0">
                <a:latin typeface="Comic Sans MS" panose="030F0702030302020204" pitchFamily="66" charset="0"/>
              </a:rPr>
              <a:t>Word reading</a:t>
            </a:r>
          </a:p>
        </p:txBody>
      </p:sp>
      <p:sp>
        <p:nvSpPr>
          <p:cNvPr id="4" name="TextBox 3">
            <a:extLst>
              <a:ext uri="{FF2B5EF4-FFF2-40B4-BE49-F238E27FC236}">
                <a16:creationId xmlns:a16="http://schemas.microsoft.com/office/drawing/2014/main" id="{95C41167-DE90-48D2-8FE4-E1AF23B7D3F9}"/>
              </a:ext>
            </a:extLst>
          </p:cNvPr>
          <p:cNvSpPr txBox="1"/>
          <p:nvPr/>
        </p:nvSpPr>
        <p:spPr>
          <a:xfrm>
            <a:off x="-18090" y="5187336"/>
            <a:ext cx="2888973" cy="523220"/>
          </a:xfrm>
          <a:prstGeom prst="rect">
            <a:avLst/>
          </a:prstGeom>
          <a:solidFill>
            <a:schemeClr val="accent1">
              <a:lumMod val="40000"/>
              <a:lumOff val="60000"/>
            </a:schemeClr>
          </a:solidFill>
        </p:spPr>
        <p:txBody>
          <a:bodyPr wrap="square" rtlCol="0">
            <a:spAutoFit/>
          </a:bodyPr>
          <a:lstStyle/>
          <a:p>
            <a:pPr algn="ctr"/>
            <a:r>
              <a:rPr lang="en-GB" sz="2800" dirty="0">
                <a:latin typeface="Comic Sans MS" panose="030F0702030302020204" pitchFamily="66" charset="0"/>
              </a:rPr>
              <a:t>Comprehension</a:t>
            </a:r>
          </a:p>
        </p:txBody>
      </p:sp>
    </p:spTree>
    <p:extLst>
      <p:ext uri="{BB962C8B-B14F-4D97-AF65-F5344CB8AC3E}">
        <p14:creationId xmlns:p14="http://schemas.microsoft.com/office/powerpoint/2010/main" val="4003472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C3F4F4B5-0AB5-4CC0-AC8F-0387FFF454F0}"/>
              </a:ext>
            </a:extLst>
          </p:cNvPr>
          <p:cNvPicPr>
            <a:picLocks noChangeAspect="1"/>
          </p:cNvPicPr>
          <p:nvPr/>
        </p:nvPicPr>
        <p:blipFill rotWithShape="1">
          <a:blip r:embed="rId2"/>
          <a:srcRect t="7023" b="11159"/>
          <a:stretch/>
        </p:blipFill>
        <p:spPr>
          <a:xfrm>
            <a:off x="20" y="10"/>
            <a:ext cx="12191980" cy="6857990"/>
          </a:xfrm>
          <a:prstGeom prst="rect">
            <a:avLst/>
          </a:prstGeom>
        </p:spPr>
      </p:pic>
    </p:spTree>
    <p:extLst>
      <p:ext uri="{BB962C8B-B14F-4D97-AF65-F5344CB8AC3E}">
        <p14:creationId xmlns:p14="http://schemas.microsoft.com/office/powerpoint/2010/main" val="765755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5393" y="280923"/>
            <a:ext cx="3403209" cy="6267577"/>
          </a:xfrm>
          <a:prstGeom prst="rect">
            <a:avLst/>
          </a:prstGeom>
        </p:spPr>
      </p:pic>
      <p:pic>
        <p:nvPicPr>
          <p:cNvPr id="3" name="Picture 2"/>
          <p:cNvPicPr>
            <a:picLocks noChangeAspect="1"/>
          </p:cNvPicPr>
          <p:nvPr/>
        </p:nvPicPr>
        <p:blipFill>
          <a:blip r:embed="rId3"/>
          <a:stretch>
            <a:fillRect/>
          </a:stretch>
        </p:blipFill>
        <p:spPr>
          <a:xfrm>
            <a:off x="6682155" y="280923"/>
            <a:ext cx="3319973" cy="6233704"/>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140" y="5022166"/>
            <a:ext cx="1496176" cy="1655299"/>
          </a:xfrm>
          <a:prstGeom prst="rect">
            <a:avLst/>
          </a:prstGeom>
        </p:spPr>
      </p:pic>
    </p:spTree>
    <p:extLst>
      <p:ext uri="{BB962C8B-B14F-4D97-AF65-F5344CB8AC3E}">
        <p14:creationId xmlns:p14="http://schemas.microsoft.com/office/powerpoint/2010/main" val="3694061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446" y="2278966"/>
            <a:ext cx="8792308" cy="1015663"/>
          </a:xfrm>
          <a:prstGeom prst="rect">
            <a:avLst/>
          </a:prstGeom>
          <a:noFill/>
        </p:spPr>
        <p:txBody>
          <a:bodyPr wrap="square" rtlCol="0">
            <a:spAutoFit/>
          </a:bodyPr>
          <a:lstStyle/>
          <a:p>
            <a:pPr algn="ctr"/>
            <a:r>
              <a:rPr lang="en-GB" sz="6000" dirty="0">
                <a:solidFill>
                  <a:srgbClr val="FFFF00"/>
                </a:solidFill>
                <a:latin typeface="Arial" panose="020B0604020202020204" pitchFamily="34" charset="0"/>
                <a:cs typeface="Arial" panose="020B0604020202020204" pitchFamily="34" charset="0"/>
              </a:rPr>
              <a:t>Year 2 Class</a:t>
            </a: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140" y="4684580"/>
            <a:ext cx="1801310" cy="1992885"/>
          </a:xfrm>
          <a:prstGeom prst="rect">
            <a:avLst/>
          </a:prstGeom>
        </p:spPr>
      </p:pic>
    </p:spTree>
    <p:extLst>
      <p:ext uri="{BB962C8B-B14F-4D97-AF65-F5344CB8AC3E}">
        <p14:creationId xmlns:p14="http://schemas.microsoft.com/office/powerpoint/2010/main" val="1873371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D9633A-2512-4849-BD7F-3E44A9557E44}"/>
              </a:ext>
            </a:extLst>
          </p:cNvPr>
          <p:cNvPicPr>
            <a:picLocks noChangeAspect="1"/>
          </p:cNvPicPr>
          <p:nvPr/>
        </p:nvPicPr>
        <p:blipFill>
          <a:blip r:embed="rId2"/>
          <a:stretch>
            <a:fillRect/>
          </a:stretch>
        </p:blipFill>
        <p:spPr>
          <a:xfrm>
            <a:off x="1479176" y="148059"/>
            <a:ext cx="9224683" cy="6568266"/>
          </a:xfrm>
          <a:prstGeom prst="rect">
            <a:avLst/>
          </a:prstGeom>
        </p:spPr>
      </p:pic>
    </p:spTree>
    <p:extLst>
      <p:ext uri="{BB962C8B-B14F-4D97-AF65-F5344CB8AC3E}">
        <p14:creationId xmlns:p14="http://schemas.microsoft.com/office/powerpoint/2010/main" val="253795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E41B64-33FF-4FF4-B89F-05CF83429616}"/>
              </a:ext>
            </a:extLst>
          </p:cNvPr>
          <p:cNvPicPr>
            <a:picLocks noChangeAspect="1"/>
          </p:cNvPicPr>
          <p:nvPr/>
        </p:nvPicPr>
        <p:blipFill>
          <a:blip r:embed="rId2"/>
          <a:stretch>
            <a:fillRect/>
          </a:stretch>
        </p:blipFill>
        <p:spPr>
          <a:xfrm>
            <a:off x="1264025" y="78829"/>
            <a:ext cx="9641540" cy="6684801"/>
          </a:xfrm>
          <a:prstGeom prst="rect">
            <a:avLst/>
          </a:prstGeom>
        </p:spPr>
      </p:pic>
    </p:spTree>
    <p:extLst>
      <p:ext uri="{BB962C8B-B14F-4D97-AF65-F5344CB8AC3E}">
        <p14:creationId xmlns:p14="http://schemas.microsoft.com/office/powerpoint/2010/main" val="1960517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3877" y="253327"/>
            <a:ext cx="3418449" cy="6172584"/>
          </a:xfrm>
          <a:prstGeom prst="rect">
            <a:avLst/>
          </a:prstGeom>
        </p:spPr>
      </p:pic>
      <p:pic>
        <p:nvPicPr>
          <p:cNvPr id="3" name="Picture 2"/>
          <p:cNvPicPr>
            <a:picLocks noChangeAspect="1"/>
          </p:cNvPicPr>
          <p:nvPr/>
        </p:nvPicPr>
        <p:blipFill>
          <a:blip r:embed="rId3"/>
          <a:stretch>
            <a:fillRect/>
          </a:stretch>
        </p:blipFill>
        <p:spPr>
          <a:xfrm>
            <a:off x="6636580" y="253327"/>
            <a:ext cx="3309278" cy="6159706"/>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140" y="4684580"/>
            <a:ext cx="1801310" cy="1992885"/>
          </a:xfrm>
          <a:prstGeom prst="rect">
            <a:avLst/>
          </a:prstGeom>
        </p:spPr>
      </p:pic>
    </p:spTree>
    <p:extLst>
      <p:ext uri="{BB962C8B-B14F-4D97-AF65-F5344CB8AC3E}">
        <p14:creationId xmlns:p14="http://schemas.microsoft.com/office/powerpoint/2010/main" val="4144169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5582" y="1252025"/>
            <a:ext cx="9270609" cy="4154984"/>
          </a:xfrm>
          <a:prstGeom prst="rect">
            <a:avLst/>
          </a:prstGeom>
          <a:noFill/>
        </p:spPr>
        <p:txBody>
          <a:bodyPr wrap="square" rtlCol="0">
            <a:spAutoFit/>
          </a:bodyPr>
          <a:lstStyle/>
          <a:p>
            <a:pPr algn="ctr"/>
            <a:r>
              <a:rPr lang="en-GB" sz="4400" dirty="0">
                <a:solidFill>
                  <a:srgbClr val="FF0000"/>
                </a:solidFill>
                <a:latin typeface="Arial" panose="020B0604020202020204" pitchFamily="34" charset="0"/>
                <a:cs typeface="Arial" panose="020B0604020202020204" pitchFamily="34" charset="0"/>
              </a:rPr>
              <a:t>Watch the clip to see how a child in Year 2 should be reading to reach expected levels by the end of the year</a:t>
            </a:r>
          </a:p>
          <a:p>
            <a:pPr algn="ctr"/>
            <a:r>
              <a:rPr lang="en-GB" sz="4400" dirty="0">
                <a:solidFill>
                  <a:srgbClr val="FF0000"/>
                </a:solidFill>
                <a:latin typeface="Arial" panose="020B0604020202020204" pitchFamily="34" charset="0"/>
                <a:cs typeface="Arial" panose="020B0604020202020204" pitchFamily="34" charset="0"/>
                <a:hlinkClick r:id="rId2"/>
              </a:rPr>
              <a:t>https://youtu.be/HXfgMv5hTrs</a:t>
            </a:r>
            <a:endParaRPr lang="en-GB" sz="4400" dirty="0">
              <a:solidFill>
                <a:srgbClr val="FF0000"/>
              </a:solidFill>
              <a:latin typeface="Arial" panose="020B0604020202020204" pitchFamily="34" charset="0"/>
              <a:cs typeface="Arial" panose="020B0604020202020204" pitchFamily="34" charset="0"/>
            </a:endParaRPr>
          </a:p>
          <a:p>
            <a:pPr algn="ctr"/>
            <a:endParaRPr lang="en-GB" sz="44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140" y="4789960"/>
            <a:ext cx="1706060" cy="1887505"/>
          </a:xfrm>
          <a:prstGeom prst="rect">
            <a:avLst/>
          </a:prstGeom>
        </p:spPr>
      </p:pic>
    </p:spTree>
    <p:extLst>
      <p:ext uri="{BB962C8B-B14F-4D97-AF65-F5344CB8AC3E}">
        <p14:creationId xmlns:p14="http://schemas.microsoft.com/office/powerpoint/2010/main" val="146840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891D4-0CEA-4564-8CC2-EA3A3AFA31FC}"/>
              </a:ext>
            </a:extLst>
          </p:cNvPr>
          <p:cNvSpPr txBox="1"/>
          <p:nvPr/>
        </p:nvSpPr>
        <p:spPr>
          <a:xfrm>
            <a:off x="490330" y="291548"/>
            <a:ext cx="11290853" cy="5816977"/>
          </a:xfrm>
          <a:prstGeom prst="rect">
            <a:avLst/>
          </a:prstGeom>
          <a:noFill/>
        </p:spPr>
        <p:txBody>
          <a:bodyPr wrap="square" rtlCol="0">
            <a:spAutoFit/>
          </a:bodyPr>
          <a:lstStyle/>
          <a:p>
            <a:r>
              <a:rPr lang="en-GB" sz="2800" dirty="0">
                <a:latin typeface="Comic Sans MS" panose="030F0702030302020204" pitchFamily="66" charset="0"/>
              </a:rPr>
              <a:t>Each week your child will come home with 2 reading books</a:t>
            </a:r>
          </a:p>
          <a:p>
            <a:endParaRPr lang="en-GB" sz="2800" dirty="0">
              <a:latin typeface="Comic Sans MS" panose="030F0702030302020204" pitchFamily="66" charset="0"/>
            </a:endParaRPr>
          </a:p>
          <a:p>
            <a:endParaRPr lang="en-GB" sz="28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 </a:t>
            </a:r>
            <a:r>
              <a:rPr lang="en-GB" sz="2000" dirty="0">
                <a:solidFill>
                  <a:srgbClr val="002060"/>
                </a:solidFill>
                <a:latin typeface="Comic Sans MS" panose="030F0702030302020204" pitchFamily="66" charset="0"/>
              </a:rPr>
              <a:t>A phonics reader: This is a book that your child has already read in school and they will be able to read already. We send the book home so they can work on their fluency and build up their confidence in reading. With increased fluency the child no longer needs to think about decoding the word but can develop their comprehension skills. It has been chosen by your child’s phonics teacher. Children should be able decode these books independently. As the children finish the phonics programme, they will be directed to the class or school library to choose a book which is matched to their reading ability.</a:t>
            </a: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800" dirty="0">
                <a:latin typeface="Comic Sans MS" panose="030F0702030302020204" pitchFamily="66" charset="0"/>
              </a:rPr>
              <a:t> </a:t>
            </a:r>
            <a:r>
              <a:rPr lang="en-GB" sz="2000" dirty="0">
                <a:solidFill>
                  <a:srgbClr val="FF0000"/>
                </a:solidFill>
                <a:latin typeface="Comic Sans MS" panose="030F0702030302020204" pitchFamily="66" charset="0"/>
              </a:rPr>
              <a:t>A library book to read for pleasure. The children know whereabouts in the library they can find appropriate books. This book may be an old favourite or something they can read themselves with ease. Equally it might be something that you might read to them at bedtime or a non fiction book on a topic that interests them.</a:t>
            </a:r>
            <a:endParaRPr lang="en-GB" sz="2800" dirty="0">
              <a:latin typeface="Comic Sans MS" panose="030F0702030302020204" pitchFamily="66" charset="0"/>
            </a:endParaRPr>
          </a:p>
        </p:txBody>
      </p:sp>
    </p:spTree>
    <p:extLst>
      <p:ext uri="{BB962C8B-B14F-4D97-AF65-F5344CB8AC3E}">
        <p14:creationId xmlns:p14="http://schemas.microsoft.com/office/powerpoint/2010/main" val="222178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791" y="337625"/>
            <a:ext cx="10775852" cy="5878532"/>
          </a:xfrm>
          <a:prstGeom prst="rect">
            <a:avLst/>
          </a:prstGeom>
          <a:noFill/>
          <a:ln w="76200">
            <a:solidFill>
              <a:srgbClr val="FFFF00"/>
            </a:solidFill>
          </a:ln>
        </p:spPr>
        <p:txBody>
          <a:bodyPr wrap="square" rtlCol="0">
            <a:spAutoFit/>
          </a:bodyPr>
          <a:lstStyle/>
          <a:p>
            <a:pPr algn="ctr"/>
            <a:r>
              <a:rPr lang="en-GB" sz="4400" u="sng" dirty="0">
                <a:latin typeface="Arial" panose="020B0604020202020204" pitchFamily="34" charset="0"/>
                <a:cs typeface="Arial" panose="020B0604020202020204" pitchFamily="34" charset="0"/>
              </a:rPr>
              <a:t>The Power of Reading!</a:t>
            </a:r>
          </a:p>
          <a:p>
            <a:pPr algn="ctr"/>
            <a:endParaRPr lang="en-GB" sz="4400" u="sng"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 •  Creating a love of reading in children is potentially one of the most powerful ways of improving academic standards in school. </a:t>
            </a:r>
          </a:p>
          <a:p>
            <a:pPr algn="ctr"/>
            <a:endParaRPr lang="en-GB" sz="3200" dirty="0">
              <a:latin typeface="Arial" panose="020B0604020202020204" pitchFamily="34" charset="0"/>
              <a:cs typeface="Arial" panose="020B0604020202020204" pitchFamily="34" charset="0"/>
            </a:endParaRPr>
          </a:p>
          <a:p>
            <a:pPr algn="ctr"/>
            <a:endParaRPr lang="en-GB" sz="3200"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  There can be few better ways to improve pupils chances in school, or beyond in the wider world than to enable them to become truly independent readers. </a:t>
            </a:r>
          </a:p>
          <a:p>
            <a:pPr algn="ctr"/>
            <a:endParaRPr lang="en-GB"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140" y="5317587"/>
            <a:ext cx="1229153" cy="1359877"/>
          </a:xfrm>
          <a:prstGeom prst="rect">
            <a:avLst/>
          </a:prstGeom>
        </p:spPr>
      </p:pic>
    </p:spTree>
    <p:extLst>
      <p:ext uri="{BB962C8B-B14F-4D97-AF65-F5344CB8AC3E}">
        <p14:creationId xmlns:p14="http://schemas.microsoft.com/office/powerpoint/2010/main" val="59918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3EF189-09B1-4686-968E-D36ACC87FA91}"/>
              </a:ext>
            </a:extLst>
          </p:cNvPr>
          <p:cNvPicPr>
            <a:picLocks noChangeAspect="1"/>
          </p:cNvPicPr>
          <p:nvPr/>
        </p:nvPicPr>
        <p:blipFill>
          <a:blip r:embed="rId2"/>
          <a:stretch>
            <a:fillRect/>
          </a:stretch>
        </p:blipFill>
        <p:spPr>
          <a:xfrm>
            <a:off x="684447" y="497212"/>
            <a:ext cx="4613694" cy="5473282"/>
          </a:xfrm>
          <a:prstGeom prst="rect">
            <a:avLst/>
          </a:prstGeom>
        </p:spPr>
      </p:pic>
      <p:sp>
        <p:nvSpPr>
          <p:cNvPr id="3" name="TextBox 2">
            <a:extLst>
              <a:ext uri="{FF2B5EF4-FFF2-40B4-BE49-F238E27FC236}">
                <a16:creationId xmlns:a16="http://schemas.microsoft.com/office/drawing/2014/main" id="{67630894-684B-4761-A173-2FF766A2FC1F}"/>
              </a:ext>
            </a:extLst>
          </p:cNvPr>
          <p:cNvSpPr txBox="1"/>
          <p:nvPr/>
        </p:nvSpPr>
        <p:spPr>
          <a:xfrm>
            <a:off x="5755341" y="497212"/>
            <a:ext cx="5499847" cy="954107"/>
          </a:xfrm>
          <a:prstGeom prst="rect">
            <a:avLst/>
          </a:prstGeom>
          <a:noFill/>
        </p:spPr>
        <p:txBody>
          <a:bodyPr wrap="square" rtlCol="0">
            <a:spAutoFit/>
          </a:bodyPr>
          <a:lstStyle/>
          <a:p>
            <a:pPr algn="ctr"/>
            <a:r>
              <a:rPr lang="en-GB" sz="2800" dirty="0">
                <a:latin typeface="Comic Sans MS" panose="030F0702030302020204" pitchFamily="66" charset="0"/>
              </a:rPr>
              <a:t>Two ways you can help our school</a:t>
            </a:r>
            <a:endParaRPr lang="en-GB" sz="4000" dirty="0">
              <a:latin typeface="Comic Sans MS" panose="030F0702030302020204" pitchFamily="66" charset="0"/>
            </a:endParaRPr>
          </a:p>
        </p:txBody>
      </p:sp>
      <p:pic>
        <p:nvPicPr>
          <p:cNvPr id="5" name="Picture 4" descr="A picture containing implement, stationary&#10;&#10;Description automatically generated">
            <a:extLst>
              <a:ext uri="{FF2B5EF4-FFF2-40B4-BE49-F238E27FC236}">
                <a16:creationId xmlns:a16="http://schemas.microsoft.com/office/drawing/2014/main" id="{977F1095-C96C-4C27-882F-1AF685D4E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885" y="3711388"/>
            <a:ext cx="5281137" cy="2649400"/>
          </a:xfrm>
          <a:prstGeom prst="rect">
            <a:avLst/>
          </a:prstGeom>
        </p:spPr>
      </p:pic>
    </p:spTree>
    <p:extLst>
      <p:ext uri="{BB962C8B-B14F-4D97-AF65-F5344CB8AC3E}">
        <p14:creationId xmlns:p14="http://schemas.microsoft.com/office/powerpoint/2010/main" val="3856953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1680" y="689317"/>
            <a:ext cx="7807569" cy="3046988"/>
          </a:xfrm>
          <a:prstGeom prst="rect">
            <a:avLst/>
          </a:prstGeom>
          <a:noFill/>
        </p:spPr>
        <p:txBody>
          <a:bodyPr wrap="square" rtlCol="0">
            <a:spAutoFit/>
          </a:bodyPr>
          <a:lstStyle/>
          <a:p>
            <a:pPr algn="ctr"/>
            <a:r>
              <a:rPr lang="en-GB" sz="9600" dirty="0">
                <a:solidFill>
                  <a:srgbClr val="FFFF00"/>
                </a:solidFill>
                <a:latin typeface="Arial" panose="020B0604020202020204" pitchFamily="34" charset="0"/>
                <a:cs typeface="Arial" panose="020B0604020202020204" pitchFamily="34" charset="0"/>
              </a:rPr>
              <a:t>H</a:t>
            </a:r>
            <a:r>
              <a:rPr lang="en-GB" sz="9600" dirty="0">
                <a:solidFill>
                  <a:srgbClr val="FF0000"/>
                </a:solidFill>
                <a:latin typeface="Arial" panose="020B0604020202020204" pitchFamily="34" charset="0"/>
                <a:cs typeface="Arial" panose="020B0604020202020204" pitchFamily="34" charset="0"/>
              </a:rPr>
              <a:t>a</a:t>
            </a:r>
            <a:r>
              <a:rPr lang="en-GB" sz="9600" dirty="0">
                <a:solidFill>
                  <a:srgbClr val="FFFF00"/>
                </a:solidFill>
                <a:latin typeface="Arial" panose="020B0604020202020204" pitchFamily="34" charset="0"/>
                <a:cs typeface="Arial" panose="020B0604020202020204" pitchFamily="34" charset="0"/>
              </a:rPr>
              <a:t>p</a:t>
            </a:r>
            <a:r>
              <a:rPr lang="en-GB" sz="9600" dirty="0">
                <a:solidFill>
                  <a:srgbClr val="FF0000"/>
                </a:solidFill>
                <a:latin typeface="Arial" panose="020B0604020202020204" pitchFamily="34" charset="0"/>
                <a:cs typeface="Arial" panose="020B0604020202020204" pitchFamily="34" charset="0"/>
              </a:rPr>
              <a:t>p</a:t>
            </a:r>
            <a:r>
              <a:rPr lang="en-GB" sz="9600" dirty="0">
                <a:solidFill>
                  <a:srgbClr val="FFFF00"/>
                </a:solidFill>
                <a:latin typeface="Arial" panose="020B0604020202020204" pitchFamily="34" charset="0"/>
                <a:cs typeface="Arial" panose="020B0604020202020204" pitchFamily="34" charset="0"/>
              </a:rPr>
              <a:t>y</a:t>
            </a:r>
            <a:r>
              <a:rPr lang="en-GB" sz="9600" dirty="0">
                <a:latin typeface="Arial" panose="020B0604020202020204" pitchFamily="34" charset="0"/>
                <a:cs typeface="Arial" panose="020B0604020202020204" pitchFamily="34" charset="0"/>
              </a:rPr>
              <a:t> </a:t>
            </a:r>
            <a:r>
              <a:rPr lang="en-GB" sz="9600" dirty="0">
                <a:solidFill>
                  <a:srgbClr val="FF0000"/>
                </a:solidFill>
                <a:latin typeface="Arial" panose="020B0604020202020204" pitchFamily="34" charset="0"/>
                <a:cs typeface="Arial" panose="020B0604020202020204" pitchFamily="34" charset="0"/>
              </a:rPr>
              <a:t>r</a:t>
            </a:r>
            <a:r>
              <a:rPr lang="en-GB" sz="9600" dirty="0">
                <a:solidFill>
                  <a:srgbClr val="FFFF00"/>
                </a:solidFill>
                <a:latin typeface="Arial" panose="020B0604020202020204" pitchFamily="34" charset="0"/>
                <a:cs typeface="Arial" panose="020B0604020202020204" pitchFamily="34" charset="0"/>
              </a:rPr>
              <a:t>e</a:t>
            </a:r>
            <a:r>
              <a:rPr lang="en-GB" sz="9600" dirty="0">
                <a:solidFill>
                  <a:srgbClr val="FF0000"/>
                </a:solidFill>
                <a:latin typeface="Arial" panose="020B0604020202020204" pitchFamily="34" charset="0"/>
                <a:cs typeface="Arial" panose="020B0604020202020204" pitchFamily="34" charset="0"/>
              </a:rPr>
              <a:t>a</a:t>
            </a:r>
            <a:r>
              <a:rPr lang="en-GB" sz="9600" dirty="0">
                <a:solidFill>
                  <a:srgbClr val="FFFF00"/>
                </a:solidFill>
                <a:latin typeface="Arial" panose="020B0604020202020204" pitchFamily="34" charset="0"/>
                <a:cs typeface="Arial" panose="020B0604020202020204" pitchFamily="34" charset="0"/>
              </a:rPr>
              <a:t>d</a:t>
            </a:r>
            <a:r>
              <a:rPr lang="en-GB" sz="9600" dirty="0">
                <a:solidFill>
                  <a:srgbClr val="FF0000"/>
                </a:solidFill>
                <a:latin typeface="Arial" panose="020B0604020202020204" pitchFamily="34" charset="0"/>
                <a:cs typeface="Arial" panose="020B0604020202020204" pitchFamily="34" charset="0"/>
              </a:rPr>
              <a:t>i</a:t>
            </a:r>
            <a:r>
              <a:rPr lang="en-GB" sz="9600" dirty="0">
                <a:solidFill>
                  <a:srgbClr val="FFFF00"/>
                </a:solidFill>
                <a:latin typeface="Arial" panose="020B0604020202020204" pitchFamily="34" charset="0"/>
                <a:cs typeface="Arial" panose="020B0604020202020204" pitchFamily="34" charset="0"/>
              </a:rPr>
              <a:t>n</a:t>
            </a:r>
            <a:r>
              <a:rPr lang="en-GB" sz="9600" dirty="0">
                <a:solidFill>
                  <a:srgbClr val="FF0000"/>
                </a:solidFill>
                <a:latin typeface="Arial" panose="020B0604020202020204" pitchFamily="34" charset="0"/>
                <a:cs typeface="Arial" panose="020B0604020202020204" pitchFamily="34" charset="0"/>
              </a:rPr>
              <a:t>g</a:t>
            </a:r>
            <a:r>
              <a:rPr lang="en-GB" sz="9600" dirty="0">
                <a:solidFill>
                  <a:srgbClr val="FFFF00"/>
                </a:solidFill>
                <a:latin typeface="Arial" panose="020B0604020202020204" pitchFamily="34" charset="0"/>
                <a:cs typeface="Arial" panose="020B0604020202020204" pitchFamily="34" charset="0"/>
              </a:rPr>
              <a:t>!</a:t>
            </a:r>
          </a:p>
        </p:txBody>
      </p:sp>
      <p:pic>
        <p:nvPicPr>
          <p:cNvPr id="3" name="Picture 2" descr="Lovely &lt;strong&gt;Child Reading&lt;/strong&gt; A Book"/>
          <p:cNvPicPr>
            <a:picLocks noChangeAspect="1"/>
          </p:cNvPicPr>
          <p:nvPr/>
        </p:nvPicPr>
        <p:blipFill rotWithShape="1">
          <a:blip r:embed="rId2">
            <a:extLst>
              <a:ext uri="{28A0092B-C50C-407E-A947-70E740481C1C}">
                <a14:useLocalDpi xmlns:a14="http://schemas.microsoft.com/office/drawing/2010/main" val="0"/>
              </a:ext>
            </a:extLst>
          </a:blip>
          <a:srcRect r="16452"/>
          <a:stretch/>
        </p:blipFill>
        <p:spPr>
          <a:xfrm>
            <a:off x="5031428" y="3569378"/>
            <a:ext cx="2143096" cy="3042438"/>
          </a:xfrm>
          <a:prstGeom prst="rect">
            <a:avLst/>
          </a:prstGeom>
        </p:spPr>
      </p:pic>
    </p:spTree>
    <p:extLst>
      <p:ext uri="{BB962C8B-B14F-4D97-AF65-F5344CB8AC3E}">
        <p14:creationId xmlns:p14="http://schemas.microsoft.com/office/powerpoint/2010/main" val="308090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590" y="658073"/>
            <a:ext cx="11357113" cy="3539430"/>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There is a difference in reading performance equivalent to just over a year’s schooling between young people who never read for enjoyment and those who read for up to 30 minutes per day. </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Children who read books often at age 10 gain higher results in maths, vocabulary and spelling tests at 16 than those who read less regularly. (Reading Agency)</a:t>
            </a: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4410" y="5296792"/>
            <a:ext cx="1140146" cy="1261403"/>
          </a:xfrm>
          <a:prstGeom prst="rect">
            <a:avLst/>
          </a:prstGeom>
        </p:spPr>
      </p:pic>
    </p:spTree>
    <p:extLst>
      <p:ext uri="{BB962C8B-B14F-4D97-AF65-F5344CB8AC3E}">
        <p14:creationId xmlns:p14="http://schemas.microsoft.com/office/powerpoint/2010/main" val="222941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489" y="239151"/>
            <a:ext cx="11465169" cy="5786199"/>
          </a:xfrm>
          <a:prstGeom prst="rect">
            <a:avLst/>
          </a:prstGeom>
          <a:noFill/>
          <a:ln w="76200">
            <a:solidFill>
              <a:srgbClr val="FF0000"/>
            </a:solidFill>
          </a:ln>
        </p:spPr>
        <p:txBody>
          <a:bodyPr wrap="square" rtlCol="0">
            <a:spAutoFit/>
          </a:bodyPr>
          <a:lstStyle/>
          <a:p>
            <a:pPr algn="ctr"/>
            <a:r>
              <a:rPr lang="en-GB" sz="3600" u="sng" dirty="0">
                <a:latin typeface="Arial" panose="020B0604020202020204" pitchFamily="34" charset="0"/>
                <a:cs typeface="Arial" panose="020B0604020202020204" pitchFamily="34" charset="0"/>
              </a:rPr>
              <a:t>Fun ways to read with your child </a:t>
            </a:r>
          </a:p>
          <a:p>
            <a:pPr algn="ctr"/>
            <a:endParaRPr lang="en-GB" sz="3600" u="sng" dirty="0">
              <a:latin typeface="Arial" panose="020B0604020202020204" pitchFamily="34" charset="0"/>
              <a:cs typeface="Arial" panose="020B0604020202020204" pitchFamily="34" charset="0"/>
            </a:endParaRPr>
          </a:p>
          <a:p>
            <a:pPr algn="ctr"/>
            <a:r>
              <a:rPr lang="en-GB" sz="2800" dirty="0">
                <a:latin typeface="Arial" panose="020B0604020202020204" pitchFamily="34" charset="0"/>
                <a:cs typeface="Arial" panose="020B0604020202020204" pitchFamily="34" charset="0"/>
              </a:rPr>
              <a:t>Experts in literacy are unanimous in their belief that parents should read with their children.  </a:t>
            </a:r>
          </a:p>
          <a:p>
            <a:pPr algn="ctr"/>
            <a:r>
              <a:rPr lang="en-GB" sz="2800" dirty="0">
                <a:latin typeface="Arial" panose="020B0604020202020204" pitchFamily="34" charset="0"/>
                <a:cs typeface="Arial" panose="020B0604020202020204" pitchFamily="34" charset="0"/>
              </a:rPr>
              <a:t> </a:t>
            </a:r>
          </a:p>
          <a:p>
            <a:pPr algn="ctr"/>
            <a:endParaRPr lang="en-GB" sz="2800" dirty="0">
              <a:latin typeface="Arial" panose="020B0604020202020204" pitchFamily="34" charset="0"/>
              <a:cs typeface="Arial" panose="020B0604020202020204" pitchFamily="34" charset="0"/>
            </a:endParaRPr>
          </a:p>
          <a:p>
            <a:pPr algn="ctr"/>
            <a:r>
              <a:rPr lang="en-GB" sz="2800" dirty="0">
                <a:latin typeface="Arial" panose="020B0604020202020204" pitchFamily="34" charset="0"/>
                <a:cs typeface="Arial" panose="020B0604020202020204" pitchFamily="34" charset="0"/>
              </a:rPr>
              <a:t>The power of the parent-child bond has a positive effect on a child’s attitude towards reading and their ability to read.  </a:t>
            </a:r>
          </a:p>
          <a:p>
            <a:pPr algn="ctr"/>
            <a:r>
              <a:rPr lang="en-GB" sz="2800" dirty="0">
                <a:latin typeface="Arial" panose="020B0604020202020204" pitchFamily="34" charset="0"/>
                <a:cs typeface="Arial" panose="020B0604020202020204" pitchFamily="34" charset="0"/>
              </a:rPr>
              <a:t> </a:t>
            </a:r>
          </a:p>
          <a:p>
            <a:pPr algn="ctr"/>
            <a:endParaRPr lang="en-GB" sz="2800" dirty="0">
              <a:latin typeface="Arial" panose="020B0604020202020204" pitchFamily="34" charset="0"/>
              <a:cs typeface="Arial" panose="020B0604020202020204" pitchFamily="34" charset="0"/>
            </a:endParaRPr>
          </a:p>
          <a:p>
            <a:pPr algn="ctr"/>
            <a:r>
              <a:rPr lang="en-GB" sz="2800" dirty="0">
                <a:latin typeface="Arial" panose="020B0604020202020204" pitchFamily="34" charset="0"/>
                <a:cs typeface="Arial" panose="020B0604020202020204" pitchFamily="34" charset="0"/>
              </a:rPr>
              <a:t>Try the following suggestions that you will hear about today to help make reading both a pleasure and a learning experience! </a:t>
            </a:r>
          </a:p>
          <a:p>
            <a:pPr algn="ctr"/>
            <a:r>
              <a:rPr lang="en-GB" dirty="0"/>
              <a:t> </a:t>
            </a: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141" y="5416061"/>
            <a:ext cx="1140146" cy="1261403"/>
          </a:xfrm>
          <a:prstGeom prst="rect">
            <a:avLst/>
          </a:prstGeom>
        </p:spPr>
      </p:pic>
    </p:spTree>
    <p:extLst>
      <p:ext uri="{BB962C8B-B14F-4D97-AF65-F5344CB8AC3E}">
        <p14:creationId xmlns:p14="http://schemas.microsoft.com/office/powerpoint/2010/main" val="84266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57" y="225083"/>
            <a:ext cx="11535508" cy="6124754"/>
          </a:xfrm>
          <a:prstGeom prst="rect">
            <a:avLst/>
          </a:prstGeom>
          <a:noFill/>
          <a:ln w="76200">
            <a:solidFill>
              <a:srgbClr val="FFFF00"/>
            </a:solidFill>
          </a:ln>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Set aside a specific time for reading every day and make reading a priority. </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Try not to do the reading when you are both tired! </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Walk through the book first and discuss the pictures and the important words. </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Always remember to keep reading aloud to your child even when they can read independently. </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Be positive. Praise your child for trying hard at their reading. Let them know it is alright to make mistakes. </a:t>
            </a:r>
            <a:endParaRPr lang="en-GB" sz="2800" dirty="0">
              <a:solidFill>
                <a:srgbClr val="FFFF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140" y="5809957"/>
            <a:ext cx="784115" cy="867508"/>
          </a:xfrm>
          <a:prstGeom prst="rect">
            <a:avLst/>
          </a:prstGeom>
        </p:spPr>
      </p:pic>
    </p:spTree>
    <p:extLst>
      <p:ext uri="{BB962C8B-B14F-4D97-AF65-F5344CB8AC3E}">
        <p14:creationId xmlns:p14="http://schemas.microsoft.com/office/powerpoint/2010/main" val="115764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828" y="267286"/>
            <a:ext cx="11437034" cy="6186309"/>
          </a:xfrm>
          <a:prstGeom prst="rect">
            <a:avLst/>
          </a:prstGeom>
          <a:noFill/>
          <a:ln w="76200">
            <a:solidFill>
              <a:srgbClr val="FF0000"/>
            </a:solidFill>
          </a:ln>
        </p:spPr>
        <p:txBody>
          <a:bodyPr wrap="square" rtlCol="0">
            <a:spAutoFit/>
          </a:bodyPr>
          <a:lstStyle/>
          <a:p>
            <a:pPr algn="ctr"/>
            <a:r>
              <a:rPr lang="en-GB" sz="4400" u="sng" dirty="0">
                <a:latin typeface="Arial" panose="020B0604020202020204" pitchFamily="34" charset="0"/>
                <a:cs typeface="Arial" panose="020B0604020202020204" pitchFamily="34" charset="0"/>
              </a:rPr>
              <a:t>Reading </a:t>
            </a:r>
          </a:p>
          <a:p>
            <a:pPr algn="ctr"/>
            <a:r>
              <a:rPr lang="en-GB" sz="4400" dirty="0">
                <a:latin typeface="Arial" panose="020B0604020202020204" pitchFamily="34" charset="0"/>
                <a:cs typeface="Arial" panose="020B0604020202020204" pitchFamily="34" charset="0"/>
              </a:rPr>
              <a:t>•  Success in reading is fundamental to success in school. </a:t>
            </a:r>
          </a:p>
          <a:p>
            <a:pPr algn="ctr"/>
            <a:r>
              <a:rPr lang="en-GB" sz="4400" dirty="0">
                <a:latin typeface="Arial" panose="020B0604020202020204" pitchFamily="34" charset="0"/>
                <a:cs typeface="Arial" panose="020B0604020202020204" pitchFamily="34" charset="0"/>
              </a:rPr>
              <a:t>•  Reading is all about acquiring meaning; for enjoyment, information and understanding.</a:t>
            </a:r>
          </a:p>
          <a:p>
            <a:pPr algn="ctr"/>
            <a:endParaRPr lang="en-GB" sz="4400" dirty="0">
              <a:latin typeface="Arial" panose="020B0604020202020204" pitchFamily="34" charset="0"/>
              <a:cs typeface="Arial" panose="020B0604020202020204" pitchFamily="34" charset="0"/>
            </a:endParaRPr>
          </a:p>
          <a:p>
            <a:pPr algn="ctr"/>
            <a:r>
              <a:rPr lang="en-GB" sz="4400" dirty="0">
                <a:latin typeface="Arial" panose="020B0604020202020204" pitchFamily="34" charset="0"/>
                <a:cs typeface="Arial" panose="020B0604020202020204" pitchFamily="34" charset="0"/>
              </a:rPr>
              <a:t> •  It is not a performance. </a:t>
            </a:r>
          </a:p>
          <a:p>
            <a:pPr algn="ctr"/>
            <a:endParaRPr lang="en-GB" sz="4400" dirty="0">
              <a:latin typeface="Arial" panose="020B0604020202020204" pitchFamily="34" charset="0"/>
              <a:cs typeface="Arial" panose="020B0604020202020204" pitchFamily="34" charset="0"/>
            </a:endParaRPr>
          </a:p>
          <a:p>
            <a:pPr algn="ctr"/>
            <a:r>
              <a:rPr lang="en-GB" sz="4400" dirty="0">
                <a:latin typeface="Arial" panose="020B0604020202020204" pitchFamily="34" charset="0"/>
                <a:cs typeface="Arial" panose="020B0604020202020204" pitchFamily="34" charset="0"/>
              </a:rPr>
              <a:t>•  It is not a test.</a:t>
            </a: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140" y="5083080"/>
            <a:ext cx="1441118" cy="1594385"/>
          </a:xfrm>
          <a:prstGeom prst="rect">
            <a:avLst/>
          </a:prstGeom>
        </p:spPr>
      </p:pic>
    </p:spTree>
    <p:extLst>
      <p:ext uri="{BB962C8B-B14F-4D97-AF65-F5344CB8AC3E}">
        <p14:creationId xmlns:p14="http://schemas.microsoft.com/office/powerpoint/2010/main" val="74457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281354"/>
            <a:ext cx="11352628" cy="6247864"/>
          </a:xfrm>
          <a:prstGeom prst="rect">
            <a:avLst/>
          </a:prstGeom>
          <a:noFill/>
          <a:ln w="76200">
            <a:solidFill>
              <a:srgbClr val="FFFF00"/>
            </a:solidFill>
          </a:ln>
        </p:spPr>
        <p:txBody>
          <a:bodyPr wrap="square" rtlCol="0">
            <a:spAutoFit/>
          </a:bodyPr>
          <a:lstStyle/>
          <a:p>
            <a:pPr algn="ctr"/>
            <a:r>
              <a:rPr lang="en-GB" sz="4000" u="sng" dirty="0">
                <a:latin typeface="Arial" panose="020B0604020202020204" pitchFamily="34" charset="0"/>
                <a:cs typeface="Arial" panose="020B0604020202020204" pitchFamily="34" charset="0"/>
              </a:rPr>
              <a:t>Understanding (Comprehension)</a:t>
            </a:r>
          </a:p>
          <a:p>
            <a:pPr algn="ctr"/>
            <a:endParaRPr lang="en-GB" sz="4000" u="sng"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 •  Being able to read does not mean you understand what you read.</a:t>
            </a:r>
          </a:p>
          <a:p>
            <a:pPr algn="ctr"/>
            <a:r>
              <a:rPr lang="en-GB" sz="4000" dirty="0">
                <a:latin typeface="Arial" panose="020B0604020202020204" pitchFamily="34" charset="0"/>
                <a:cs typeface="Arial" panose="020B0604020202020204" pitchFamily="34" charset="0"/>
              </a:rPr>
              <a:t> •  Your child might sound like a good reader but may not necessarily understand what the text means.</a:t>
            </a:r>
          </a:p>
          <a:p>
            <a:pPr algn="ctr"/>
            <a:r>
              <a:rPr lang="en-GB" sz="4000" dirty="0">
                <a:latin typeface="Arial" panose="020B0604020202020204" pitchFamily="34" charset="0"/>
                <a:cs typeface="Arial" panose="020B0604020202020204" pitchFamily="34" charset="0"/>
              </a:rPr>
              <a:t> •  The best way to develop understanding is to talk about texts. </a:t>
            </a:r>
          </a:p>
          <a:p>
            <a:pPr algn="ctr"/>
            <a:endParaRPr lang="en-GB" sz="4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140" y="5223154"/>
            <a:ext cx="1314509" cy="1454311"/>
          </a:xfrm>
          <a:prstGeom prst="rect">
            <a:avLst/>
          </a:prstGeom>
        </p:spPr>
      </p:pic>
    </p:spTree>
    <p:extLst>
      <p:ext uri="{BB962C8B-B14F-4D97-AF65-F5344CB8AC3E}">
        <p14:creationId xmlns:p14="http://schemas.microsoft.com/office/powerpoint/2010/main" val="84784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446" y="2278966"/>
            <a:ext cx="8792308" cy="1015663"/>
          </a:xfrm>
          <a:prstGeom prst="rect">
            <a:avLst/>
          </a:prstGeom>
          <a:noFill/>
        </p:spPr>
        <p:txBody>
          <a:bodyPr wrap="square" rtlCol="0">
            <a:spAutoFit/>
          </a:bodyPr>
          <a:lstStyle/>
          <a:p>
            <a:pPr algn="ctr"/>
            <a:r>
              <a:rPr lang="en-GB" sz="6000" dirty="0">
                <a:solidFill>
                  <a:srgbClr val="FFFF00"/>
                </a:solidFill>
                <a:latin typeface="Arial" panose="020B0604020202020204" pitchFamily="34" charset="0"/>
                <a:cs typeface="Arial" panose="020B0604020202020204" pitchFamily="34" charset="0"/>
              </a:rPr>
              <a:t>Reception Class</a:t>
            </a: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140" y="4684580"/>
            <a:ext cx="1801310" cy="1992885"/>
          </a:xfrm>
          <a:prstGeom prst="rect">
            <a:avLst/>
          </a:prstGeom>
        </p:spPr>
      </p:pic>
    </p:spTree>
    <p:extLst>
      <p:ext uri="{BB962C8B-B14F-4D97-AF65-F5344CB8AC3E}">
        <p14:creationId xmlns:p14="http://schemas.microsoft.com/office/powerpoint/2010/main" val="256404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140" y="4937493"/>
            <a:ext cx="1572710" cy="1739972"/>
          </a:xfrm>
          <a:prstGeom prst="rect">
            <a:avLst/>
          </a:prstGeom>
        </p:spPr>
      </p:pic>
      <p:pic>
        <p:nvPicPr>
          <p:cNvPr id="2" name="Picture 1"/>
          <p:cNvPicPr>
            <a:picLocks noChangeAspect="1"/>
          </p:cNvPicPr>
          <p:nvPr/>
        </p:nvPicPr>
        <p:blipFill>
          <a:blip r:embed="rId3"/>
          <a:stretch>
            <a:fillRect/>
          </a:stretch>
        </p:blipFill>
        <p:spPr>
          <a:xfrm>
            <a:off x="6471409" y="450267"/>
            <a:ext cx="3507478" cy="5854489"/>
          </a:xfrm>
          <a:prstGeom prst="rect">
            <a:avLst/>
          </a:prstGeom>
        </p:spPr>
      </p:pic>
      <p:pic>
        <p:nvPicPr>
          <p:cNvPr id="6" name="Picture 5"/>
          <p:cNvPicPr>
            <a:picLocks noChangeAspect="1"/>
          </p:cNvPicPr>
          <p:nvPr/>
        </p:nvPicPr>
        <p:blipFill>
          <a:blip r:embed="rId4"/>
          <a:stretch>
            <a:fillRect/>
          </a:stretch>
        </p:blipFill>
        <p:spPr>
          <a:xfrm>
            <a:off x="2318198" y="490024"/>
            <a:ext cx="3115193" cy="5872470"/>
          </a:xfrm>
          <a:prstGeom prst="rect">
            <a:avLst/>
          </a:prstGeom>
        </p:spPr>
      </p:pic>
    </p:spTree>
    <p:extLst>
      <p:ext uri="{BB962C8B-B14F-4D97-AF65-F5344CB8AC3E}">
        <p14:creationId xmlns:p14="http://schemas.microsoft.com/office/powerpoint/2010/main" val="1123187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TotalTime>
  <Words>621</Words>
  <Application>Microsoft Office PowerPoint</Application>
  <PresentationFormat>Widescreen</PresentationFormat>
  <Paragraphs>67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Ronald</dc:creator>
  <cp:lastModifiedBy>Sharon Ronald</cp:lastModifiedBy>
  <cp:revision>15</cp:revision>
  <dcterms:created xsi:type="dcterms:W3CDTF">2017-02-15T15:06:31Z</dcterms:created>
  <dcterms:modified xsi:type="dcterms:W3CDTF">2025-02-01T07:05:04Z</dcterms:modified>
</cp:coreProperties>
</file>