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7" r:id="rId2"/>
    <p:sldId id="290" r:id="rId3"/>
    <p:sldId id="285" r:id="rId4"/>
    <p:sldId id="273" r:id="rId5"/>
    <p:sldId id="274" r:id="rId6"/>
    <p:sldId id="276" r:id="rId7"/>
    <p:sldId id="275" r:id="rId8"/>
    <p:sldId id="286" r:id="rId9"/>
    <p:sldId id="288" r:id="rId10"/>
    <p:sldId id="278" r:id="rId11"/>
    <p:sldId id="279" r:id="rId12"/>
    <p:sldId id="280" r:id="rId13"/>
    <p:sldId id="281" r:id="rId14"/>
    <p:sldId id="28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ECE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3891" autoAdjust="0"/>
    <p:restoredTop sz="94629" autoAdjust="0"/>
  </p:normalViewPr>
  <p:slideViewPr>
    <p:cSldViewPr>
      <p:cViewPr varScale="1">
        <p:scale>
          <a:sx n="71" d="100"/>
          <a:sy n="71" d="100"/>
        </p:scale>
        <p:origin x="21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CD2DF2-9F79-4446-9322-30E58642E6E0}" type="datetimeFigureOut">
              <a:rPr lang="en-GB" smtClean="0"/>
              <a:t>21/10/2020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D7DB09-C82E-40A3-BAF8-6E8AE992EB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247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48A0C-5545-4FC6-8260-43FCC71C66DC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FA634-1616-4FC1-80DA-900724ED2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180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A716CC-F0D6-4133-BE8D-18FA076BA39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375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48A0C-5545-4FC6-8260-43FCC71C66DC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FA634-1616-4FC1-80DA-900724ED22C5}" type="slidenum">
              <a:rPr lang="en-US" smtClean="0"/>
              <a:t>‹#›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659" y="44624"/>
            <a:ext cx="2817118" cy="122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202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ySKfhQqens" TargetMode="Externa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m/url?sa=i&amp;rct=j&amp;q=&amp;esrc=s&amp;source=images&amp;cd=&amp;cad=rja&amp;uact=8&amp;ved=2ahUKEwjNt9Lo0_3cAhURKBoKHY2PA4oQjRx6BAgBEAU&amp;url=http://www.partyfeverltd.co.uk/fireworks-all-year.html&amp;psig=AOvVaw1WhsntPjZawDczdP3EPRYK&amp;ust=153492404923420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s://www.google.com/url?sa=i&amp;rct=j&amp;q=&amp;esrc=s&amp;source=images&amp;cd=&amp;cad=rja&amp;uact=8&amp;ved=2ahUKEwjqoPeA1P3cAhVPlxoKHTuiDPIQjRx6BAgBEAU&amp;url=https://www.grandweddingexit.com/single-post/2017/10/09/Sparkler-Safety&amp;psig=AOvVaw0mjO2ITxH8d2pUrbPY7PUf&amp;ust=1534924097489813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75438"/>
            <a:ext cx="8748464" cy="45564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6274650"/>
            <a:ext cx="1488548" cy="58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03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771854"/>
            <a:ext cx="1907704" cy="41774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4438836" cy="1143000"/>
          </a:xfrm>
        </p:spPr>
        <p:txBody>
          <a:bodyPr/>
          <a:lstStyle/>
          <a:p>
            <a:r>
              <a:rPr lang="en-GB" sz="6000" b="1" dirty="0" smtClean="0"/>
              <a:t>FIREWORKS</a:t>
            </a:r>
            <a:endParaRPr lang="en-GB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6912768" cy="3771800"/>
          </a:xfrm>
        </p:spPr>
        <p:txBody>
          <a:bodyPr/>
          <a:lstStyle/>
          <a:p>
            <a:pPr>
              <a:buClr>
                <a:schemeClr val="bg1"/>
              </a:buClr>
              <a:buNone/>
            </a:pPr>
            <a:r>
              <a:rPr lang="en-GB" altLang="en-US" dirty="0"/>
              <a:t>You </a:t>
            </a:r>
            <a:r>
              <a:rPr lang="en-GB" altLang="en-US" dirty="0" smtClean="0">
                <a:solidFill>
                  <a:srgbClr val="FF0000"/>
                </a:solidFill>
              </a:rPr>
              <a:t>cannot</a:t>
            </a:r>
            <a:endParaRPr lang="en-GB" altLang="en-US" dirty="0">
              <a:solidFill>
                <a:srgbClr val="FF0000"/>
              </a:solidFill>
            </a:endParaRPr>
          </a:p>
          <a:p>
            <a:r>
              <a:rPr lang="en-GB" altLang="en-US" dirty="0" smtClean="0"/>
              <a:t>Buy </a:t>
            </a:r>
            <a:r>
              <a:rPr lang="en-GB" altLang="en-US" dirty="0"/>
              <a:t>or carry any fireworks </a:t>
            </a:r>
            <a:r>
              <a:rPr lang="en-GB" altLang="en-US" dirty="0" smtClean="0"/>
              <a:t>(under 18)</a:t>
            </a:r>
            <a:endParaRPr lang="en-GB" altLang="en-US" dirty="0"/>
          </a:p>
          <a:p>
            <a:r>
              <a:rPr lang="en-GB" altLang="en-US" dirty="0" smtClean="0"/>
              <a:t>Throw </a:t>
            </a:r>
            <a:r>
              <a:rPr lang="en-GB" altLang="en-US" dirty="0"/>
              <a:t>a </a:t>
            </a:r>
            <a:r>
              <a:rPr lang="en-GB" altLang="en-US" dirty="0" smtClean="0"/>
              <a:t>firework</a:t>
            </a:r>
          </a:p>
          <a:p>
            <a:r>
              <a:rPr lang="en-GB" altLang="en-US" dirty="0" smtClean="0"/>
              <a:t>Let </a:t>
            </a:r>
            <a:r>
              <a:rPr lang="en-GB" altLang="en-US" dirty="0"/>
              <a:t>fireworks off in a public place</a:t>
            </a:r>
          </a:p>
          <a:p>
            <a:r>
              <a:rPr lang="en-GB" altLang="en-US" dirty="0" smtClean="0"/>
              <a:t>Set </a:t>
            </a:r>
            <a:r>
              <a:rPr lang="en-GB" altLang="en-US" dirty="0"/>
              <a:t>off fireworks between 11pm and 7am on normal </a:t>
            </a:r>
            <a:r>
              <a:rPr lang="en-GB" altLang="en-US" dirty="0" smtClean="0"/>
              <a:t>nights</a:t>
            </a:r>
          </a:p>
          <a:p>
            <a:r>
              <a:rPr lang="en-GB" altLang="en-US" dirty="0" smtClean="0"/>
              <a:t>Never go back to a firework which has not gone off, tell an adult.</a:t>
            </a:r>
            <a:endParaRPr lang="en-US" altLang="en-US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9639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968" y="692696"/>
            <a:ext cx="8579296" cy="1556792"/>
          </a:xfrm>
        </p:spPr>
        <p:txBody>
          <a:bodyPr/>
          <a:lstStyle/>
          <a:p>
            <a:r>
              <a:rPr lang="en-GB" sz="6000" b="1" dirty="0" smtClean="0"/>
              <a:t>The Law</a:t>
            </a:r>
            <a:endParaRPr lang="en-GB" sz="6000" b="1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39552" y="2132856"/>
            <a:ext cx="8229600" cy="3024107"/>
          </a:xfrm>
        </p:spPr>
        <p:txBody>
          <a:bodyPr/>
          <a:lstStyle/>
          <a:p>
            <a:pPr>
              <a:lnSpc>
                <a:spcPct val="87000"/>
              </a:lnSpc>
              <a:spcBef>
                <a:spcPct val="0"/>
              </a:spcBef>
              <a:buClr>
                <a:schemeClr val="bg1"/>
              </a:buClr>
              <a:buNone/>
              <a:defRPr/>
            </a:pPr>
            <a:r>
              <a:rPr lang="en-GB" altLang="en-US" dirty="0"/>
              <a:t>Using materials such as fencing and wheelie </a:t>
            </a:r>
            <a:r>
              <a:rPr lang="en-GB" altLang="en-US" dirty="0" smtClean="0"/>
              <a:t>bins</a:t>
            </a:r>
          </a:p>
          <a:p>
            <a:pPr>
              <a:lnSpc>
                <a:spcPct val="87000"/>
              </a:lnSpc>
              <a:spcBef>
                <a:spcPct val="0"/>
              </a:spcBef>
              <a:buClr>
                <a:schemeClr val="bg1"/>
              </a:buClr>
              <a:buNone/>
              <a:defRPr/>
            </a:pPr>
            <a:r>
              <a:rPr lang="en-GB" altLang="en-US" dirty="0" smtClean="0"/>
              <a:t>for </a:t>
            </a:r>
            <a:r>
              <a:rPr lang="en-GB" altLang="en-US" dirty="0"/>
              <a:t>bonfires which belong to other people </a:t>
            </a:r>
            <a:r>
              <a:rPr lang="en-GB" altLang="en-US" dirty="0" smtClean="0"/>
              <a:t>is</a:t>
            </a:r>
          </a:p>
          <a:p>
            <a:pPr>
              <a:lnSpc>
                <a:spcPct val="87000"/>
              </a:lnSpc>
              <a:spcBef>
                <a:spcPct val="0"/>
              </a:spcBef>
              <a:buClr>
                <a:schemeClr val="bg1"/>
              </a:buClr>
              <a:buNone/>
              <a:defRPr/>
            </a:pPr>
            <a:r>
              <a:rPr lang="en-GB" altLang="en-US" dirty="0" smtClean="0"/>
              <a:t>classed </a:t>
            </a:r>
            <a:r>
              <a:rPr lang="en-GB" altLang="en-US" dirty="0"/>
              <a:t>as </a:t>
            </a:r>
            <a:r>
              <a:rPr lang="en-GB" altLang="en-US" u="sng" dirty="0">
                <a:solidFill>
                  <a:srgbClr val="FF0000"/>
                </a:solidFill>
              </a:rPr>
              <a:t>theft</a:t>
            </a:r>
            <a:r>
              <a:rPr lang="en-GB" altLang="en-US" dirty="0">
                <a:solidFill>
                  <a:srgbClr val="FF0000"/>
                </a:solidFill>
              </a:rPr>
              <a:t> </a:t>
            </a:r>
            <a:r>
              <a:rPr lang="en-GB" altLang="en-US" dirty="0"/>
              <a:t>&amp; or </a:t>
            </a:r>
            <a:r>
              <a:rPr lang="en-GB" altLang="en-US" u="sng" dirty="0">
                <a:solidFill>
                  <a:srgbClr val="FF0000"/>
                </a:solidFill>
              </a:rPr>
              <a:t>damage to property</a:t>
            </a:r>
            <a:r>
              <a:rPr lang="en-GB" altLang="en-US" dirty="0">
                <a:solidFill>
                  <a:srgbClr val="FF0000"/>
                </a:solidFill>
              </a:rPr>
              <a:t>.</a:t>
            </a:r>
          </a:p>
          <a:p>
            <a:pPr>
              <a:lnSpc>
                <a:spcPct val="87000"/>
              </a:lnSpc>
              <a:spcBef>
                <a:spcPct val="0"/>
              </a:spcBef>
              <a:buClr>
                <a:schemeClr val="bg1"/>
              </a:buClr>
              <a:buNone/>
              <a:defRPr/>
            </a:pPr>
            <a:endParaRPr lang="en-GB" altLang="en-US" dirty="0">
              <a:solidFill>
                <a:srgbClr val="FF0000"/>
              </a:solidFill>
            </a:endParaRPr>
          </a:p>
          <a:p>
            <a:pPr>
              <a:lnSpc>
                <a:spcPct val="87000"/>
              </a:lnSpc>
              <a:spcBef>
                <a:spcPct val="0"/>
              </a:spcBef>
              <a:buClr>
                <a:schemeClr val="bg1"/>
              </a:buClr>
              <a:buNone/>
              <a:defRPr/>
            </a:pPr>
            <a:r>
              <a:rPr lang="en-GB" altLang="en-US" dirty="0"/>
              <a:t>Lighting bonfires is classed as </a:t>
            </a:r>
            <a:r>
              <a:rPr lang="en-GB" altLang="en-US" u="sng" dirty="0">
                <a:solidFill>
                  <a:srgbClr val="FF0000"/>
                </a:solidFill>
              </a:rPr>
              <a:t>arson</a:t>
            </a:r>
            <a:r>
              <a:rPr lang="en-GB" altLang="en-US" dirty="0">
                <a:solidFill>
                  <a:srgbClr val="FF0000"/>
                </a:solidFill>
              </a:rPr>
              <a:t> </a:t>
            </a:r>
            <a:r>
              <a:rPr lang="en-GB" altLang="en-US" dirty="0"/>
              <a:t>and if </a:t>
            </a:r>
            <a:r>
              <a:rPr lang="en-GB" altLang="en-US" dirty="0" smtClean="0"/>
              <a:t>it</a:t>
            </a:r>
          </a:p>
          <a:p>
            <a:pPr>
              <a:lnSpc>
                <a:spcPct val="87000"/>
              </a:lnSpc>
              <a:spcBef>
                <a:spcPct val="0"/>
              </a:spcBef>
              <a:buClr>
                <a:schemeClr val="bg1"/>
              </a:buClr>
              <a:buNone/>
              <a:defRPr/>
            </a:pPr>
            <a:r>
              <a:rPr lang="en-GB" altLang="en-US" dirty="0" smtClean="0"/>
              <a:t>endangers </a:t>
            </a:r>
            <a:r>
              <a:rPr lang="en-GB" altLang="en-US" dirty="0"/>
              <a:t>someone’s life it can lead to </a:t>
            </a:r>
            <a:r>
              <a:rPr lang="en-GB" altLang="en-US" dirty="0" smtClean="0"/>
              <a:t>a</a:t>
            </a:r>
          </a:p>
          <a:p>
            <a:pPr>
              <a:lnSpc>
                <a:spcPct val="87000"/>
              </a:lnSpc>
              <a:spcBef>
                <a:spcPct val="0"/>
              </a:spcBef>
              <a:buClr>
                <a:schemeClr val="bg1"/>
              </a:buClr>
              <a:buNone/>
              <a:defRPr/>
            </a:pPr>
            <a:r>
              <a:rPr lang="en-GB" altLang="en-US" dirty="0" smtClean="0"/>
              <a:t>sentence </a:t>
            </a:r>
            <a:r>
              <a:rPr lang="en-GB" altLang="en-US" dirty="0"/>
              <a:t>of life imprisonment.</a:t>
            </a:r>
          </a:p>
          <a:p>
            <a:endParaRPr lang="en-GB" dirty="0"/>
          </a:p>
        </p:txBody>
      </p:sp>
      <p:pic>
        <p:nvPicPr>
          <p:cNvPr id="10" name="Picture 6" descr="handcuff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7F8FC"/>
              </a:clrFrom>
              <a:clrTo>
                <a:srgbClr val="F7F8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58133">
            <a:off x="6798565" y="5296349"/>
            <a:ext cx="2160588" cy="1295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4041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96752"/>
            <a:ext cx="8568952" cy="1728192"/>
          </a:xfrm>
        </p:spPr>
        <p:txBody>
          <a:bodyPr/>
          <a:lstStyle/>
          <a:p>
            <a:r>
              <a:rPr lang="en-GB" sz="6000" b="1" dirty="0" smtClean="0"/>
              <a:t>Do you know what to do if</a:t>
            </a:r>
            <a:br>
              <a:rPr lang="en-GB" sz="6000" b="1" dirty="0" smtClean="0"/>
            </a:br>
            <a:r>
              <a:rPr lang="en-GB" sz="6000" b="1" dirty="0" smtClean="0"/>
              <a:t> your clothes are on fire?</a:t>
            </a:r>
            <a:endParaRPr lang="en-GB" sz="60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43608" y="3140025"/>
            <a:ext cx="5976664" cy="816719"/>
          </a:xfrm>
        </p:spPr>
        <p:txBody>
          <a:bodyPr/>
          <a:lstStyle/>
          <a:p>
            <a:pPr>
              <a:lnSpc>
                <a:spcPct val="87000"/>
              </a:lnSpc>
              <a:spcBef>
                <a:spcPct val="0"/>
              </a:spcBef>
              <a:buClr>
                <a:srgbClr val="000000"/>
              </a:buClr>
              <a:buNone/>
            </a:pPr>
            <a:r>
              <a:rPr lang="en-GB" altLang="en-US" sz="6600" b="1" dirty="0">
                <a:solidFill>
                  <a:srgbClr val="FF0000"/>
                </a:solidFill>
                <a:latin typeface="Arial Black" panose="020B0A04020102020204" pitchFamily="34" charset="0"/>
              </a:rPr>
              <a:t>STOP</a:t>
            </a:r>
            <a:r>
              <a:rPr lang="en-GB" altLang="en-US" sz="66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!</a:t>
            </a:r>
            <a:endParaRPr lang="en-GB" altLang="en-US" sz="66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>
              <a:lnSpc>
                <a:spcPct val="87000"/>
              </a:lnSpc>
              <a:spcBef>
                <a:spcPct val="0"/>
              </a:spcBef>
              <a:buClr>
                <a:srgbClr val="000000"/>
              </a:buClr>
              <a:buNone/>
            </a:pPr>
            <a:r>
              <a:rPr lang="en-GB" altLang="en-US" sz="6600" b="1" dirty="0">
                <a:solidFill>
                  <a:srgbClr val="FF6633"/>
                </a:solidFill>
                <a:latin typeface="Arial Black" panose="020B0A04020102020204" pitchFamily="34" charset="0"/>
              </a:rPr>
              <a:t>DROP!</a:t>
            </a:r>
          </a:p>
          <a:p>
            <a:pPr>
              <a:lnSpc>
                <a:spcPct val="87000"/>
              </a:lnSpc>
              <a:spcBef>
                <a:spcPct val="0"/>
              </a:spcBef>
              <a:buClr>
                <a:srgbClr val="000000"/>
              </a:buClr>
              <a:buNone/>
            </a:pPr>
            <a:r>
              <a:rPr lang="en-GB" altLang="en-US" sz="6600" b="1" dirty="0">
                <a:solidFill>
                  <a:srgbClr val="FFC000"/>
                </a:solidFill>
                <a:latin typeface="Arial Black" panose="020B0A04020102020204" pitchFamily="34" charset="0"/>
              </a:rPr>
              <a:t>ROLL!</a:t>
            </a:r>
          </a:p>
          <a:p>
            <a:endParaRPr lang="en-GB" sz="6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72"/>
          <a:stretch/>
        </p:blipFill>
        <p:spPr>
          <a:xfrm>
            <a:off x="5378275" y="3140968"/>
            <a:ext cx="3535999" cy="343924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9512" y="5805264"/>
            <a:ext cx="5040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</a:rPr>
              <a:t>STOP, DROP, ROLL - </a:t>
            </a:r>
            <a:r>
              <a:rPr lang="en-GB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https://www.youtube.com/watch?v=MySKfhQqens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7374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5842992" cy="1301006"/>
          </a:xfrm>
        </p:spPr>
        <p:txBody>
          <a:bodyPr/>
          <a:lstStyle/>
          <a:p>
            <a:r>
              <a:rPr lang="en-GB" sz="6000" b="1" dirty="0" smtClean="0"/>
              <a:t>PETS</a:t>
            </a:r>
            <a:endParaRPr lang="en-GB" sz="6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76" y="3356992"/>
            <a:ext cx="5832648" cy="2916324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3568" y="1776353"/>
            <a:ext cx="8229600" cy="1180728"/>
          </a:xfrm>
        </p:spPr>
        <p:txBody>
          <a:bodyPr/>
          <a:lstStyle/>
          <a:p>
            <a:pPr marL="0" indent="0" algn="ctr">
              <a:buNone/>
            </a:pPr>
            <a:r>
              <a:rPr lang="en-GB" altLang="en-US" dirty="0"/>
              <a:t>Always keep pets indoors as they get very frightened </a:t>
            </a:r>
            <a:r>
              <a:rPr lang="en-GB" altLang="en-US" dirty="0" smtClean="0"/>
              <a:t>by the noise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9322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8229600" cy="1143000"/>
          </a:xfrm>
        </p:spPr>
        <p:txBody>
          <a:bodyPr/>
          <a:lstStyle/>
          <a:p>
            <a:r>
              <a:rPr lang="en-GB" sz="6000" b="1" dirty="0" smtClean="0"/>
              <a:t>ANY QUESTIONS</a:t>
            </a:r>
            <a:endParaRPr lang="en-GB" sz="6000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780928"/>
            <a:ext cx="4464496" cy="2738783"/>
          </a:xfrm>
        </p:spPr>
      </p:pic>
    </p:spTree>
    <p:extLst>
      <p:ext uri="{BB962C8B-B14F-4D97-AF65-F5344CB8AC3E}">
        <p14:creationId xmlns:p14="http://schemas.microsoft.com/office/powerpoint/2010/main" val="1928557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581806"/>
            <a:ext cx="8435280" cy="3384376"/>
          </a:xfrm>
        </p:spPr>
        <p:txBody>
          <a:bodyPr/>
          <a:lstStyle/>
          <a:p>
            <a:pPr algn="ctr"/>
            <a:r>
              <a:rPr lang="en-GB" dirty="0"/>
              <a:t>This year England, like the rest of the world is subject to social distancing and restrictions to control the spread of the Virus. </a:t>
            </a:r>
            <a:endParaRPr lang="en-GB" dirty="0" smtClean="0"/>
          </a:p>
          <a:p>
            <a:pPr algn="ctr"/>
            <a:r>
              <a:rPr lang="en-GB" dirty="0"/>
              <a:t>No-one is allowed to gather outside in a group bigger than 6 people.</a:t>
            </a:r>
            <a:endParaRPr lang="en-GB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en-GB" dirty="0" smtClean="0"/>
              <a:t>Please </a:t>
            </a:r>
            <a:r>
              <a:rPr lang="en-GB" dirty="0"/>
              <a:t>make sure you stick to the restrictions in </a:t>
            </a:r>
            <a:r>
              <a:rPr lang="en-GB" b="1" dirty="0"/>
              <a:t>YOUR AREA</a:t>
            </a:r>
          </a:p>
          <a:p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179512" y="355151"/>
            <a:ext cx="6552728" cy="1872208"/>
            <a:chOff x="179512" y="187176"/>
            <a:chExt cx="6552728" cy="2042225"/>
          </a:xfrm>
        </p:grpSpPr>
        <p:grpSp>
          <p:nvGrpSpPr>
            <p:cNvPr id="4" name="Group 3"/>
            <p:cNvGrpSpPr/>
            <p:nvPr/>
          </p:nvGrpSpPr>
          <p:grpSpPr>
            <a:xfrm>
              <a:off x="179512" y="187176"/>
              <a:ext cx="6552728" cy="2042225"/>
              <a:chOff x="179512" y="190692"/>
              <a:chExt cx="6552728" cy="2334871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9512" y="190692"/>
                <a:ext cx="6552728" cy="2334871"/>
              </a:xfrm>
              <a:prstGeom prst="rect">
                <a:avLst/>
              </a:prstGeom>
            </p:spPr>
          </p:pic>
          <p:sp>
            <p:nvSpPr>
              <p:cNvPr id="6" name="Rectangle 5"/>
              <p:cNvSpPr/>
              <p:nvPr/>
            </p:nvSpPr>
            <p:spPr>
              <a:xfrm>
                <a:off x="1321278" y="451278"/>
                <a:ext cx="4680520" cy="17272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2800" b="1" dirty="0" smtClean="0"/>
                  <a:t>Bonfire </a:t>
                </a:r>
                <a:r>
                  <a:rPr lang="en-GB" sz="2800" b="1" dirty="0"/>
                  <a:t>Night &amp; Halloween</a:t>
                </a:r>
                <a:br>
                  <a:rPr lang="en-GB" sz="2800" b="1" dirty="0"/>
                </a:br>
                <a:r>
                  <a:rPr lang="en-GB" sz="2800" b="1" dirty="0"/>
                  <a:t>2020 During COVID19 restrictions</a:t>
                </a:r>
                <a:endParaRPr lang="en-GB" sz="2800" dirty="0"/>
              </a:p>
            </p:txBody>
          </p:sp>
        </p:grpSp>
        <p:pic>
          <p:nvPicPr>
            <p:cNvPr id="8" name="Picture 4" descr="image00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1274" y="1105268"/>
              <a:ext cx="1313077" cy="761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4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17" y="593481"/>
            <a:ext cx="1313077" cy="697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325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323528" y="980728"/>
            <a:ext cx="8287452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  <a:defRPr/>
            </a:pPr>
            <a:r>
              <a:rPr lang="en-GB" altLang="en-US" sz="6000" b="1" dirty="0">
                <a:solidFill>
                  <a:srgbClr val="002060"/>
                </a:solidFill>
                <a:latin typeface="+mn-lt"/>
              </a:rPr>
              <a:t>Halloween and </a:t>
            </a:r>
            <a:r>
              <a:rPr lang="en-GB" altLang="en-US" sz="6000" b="1" dirty="0" smtClean="0">
                <a:solidFill>
                  <a:srgbClr val="002060"/>
                </a:solidFill>
                <a:latin typeface="+mn-lt"/>
              </a:rPr>
              <a:t>Bonfire </a:t>
            </a:r>
            <a:r>
              <a:rPr lang="en-GB" altLang="en-US" sz="6000" b="1" dirty="0">
                <a:solidFill>
                  <a:srgbClr val="002060"/>
                </a:solidFill>
                <a:latin typeface="+mn-lt"/>
              </a:rPr>
              <a:t>Night </a:t>
            </a:r>
            <a:endParaRPr lang="en-GB" altLang="en-US" sz="6000" b="1" dirty="0" smtClean="0">
              <a:solidFill>
                <a:srgbClr val="002060"/>
              </a:solidFill>
              <a:latin typeface="+mn-lt"/>
            </a:endParaRPr>
          </a:p>
          <a:p>
            <a:pPr algn="ctr">
              <a:buNone/>
              <a:defRPr/>
            </a:pPr>
            <a:r>
              <a:rPr lang="en-GB" altLang="en-US" sz="6000" b="1" dirty="0" smtClean="0">
                <a:solidFill>
                  <a:srgbClr val="002060"/>
                </a:solidFill>
                <a:latin typeface="+mn-lt"/>
              </a:rPr>
              <a:t>Personal </a:t>
            </a:r>
            <a:r>
              <a:rPr lang="en-GB" altLang="en-US" sz="6000" b="1" dirty="0">
                <a:solidFill>
                  <a:srgbClr val="002060"/>
                </a:solidFill>
                <a:latin typeface="+mn-lt"/>
              </a:rPr>
              <a:t>Safety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827584" y="4266075"/>
            <a:ext cx="7783396" cy="2199046"/>
            <a:chOff x="827584" y="4266075"/>
            <a:chExt cx="7783396" cy="2199046"/>
          </a:xfrm>
        </p:grpSpPr>
        <p:pic>
          <p:nvPicPr>
            <p:cNvPr id="6" name="Picture 8" descr="Image result for fireworks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048" y="4266075"/>
              <a:ext cx="3606932" cy="2195372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0" descr="Image result for sparklers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4269749"/>
              <a:ext cx="3744416" cy="2195372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2006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>
            <a:spLocks noGrp="1" noChangeArrowheads="1"/>
          </p:cNvSpPr>
          <p:nvPr>
            <p:ph idx="1"/>
          </p:nvPr>
        </p:nvSpPr>
        <p:spPr>
          <a:xfrm>
            <a:off x="63500" y="928217"/>
            <a:ext cx="8229600" cy="2828763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GB" altLang="en-US" sz="6000" b="1" dirty="0" smtClean="0">
                <a:solidFill>
                  <a:srgbClr val="002060"/>
                </a:solidFill>
              </a:rPr>
              <a:t>What kind of things Should we </a:t>
            </a:r>
            <a:r>
              <a:rPr lang="en-GB" altLang="en-US" sz="6000" b="1" dirty="0" smtClean="0">
                <a:solidFill>
                  <a:srgbClr val="FF0000"/>
                </a:solidFill>
              </a:rPr>
              <a:t>NOT </a:t>
            </a:r>
            <a:r>
              <a:rPr lang="en-GB" altLang="en-US" sz="6000" b="1" dirty="0" smtClean="0">
                <a:solidFill>
                  <a:srgbClr val="002060"/>
                </a:solidFill>
              </a:rPr>
              <a:t>do on Halloween?</a:t>
            </a:r>
          </a:p>
        </p:txBody>
      </p:sp>
      <p:sp>
        <p:nvSpPr>
          <p:cNvPr id="2" name="AutoShape 2" descr="Image result for old people cartoon images"/>
          <p:cNvSpPr>
            <a:spLocks noChangeAspect="1" noChangeArrowheads="1"/>
          </p:cNvSpPr>
          <p:nvPr/>
        </p:nvSpPr>
        <p:spPr bwMode="auto">
          <a:xfrm>
            <a:off x="63500" y="-914400"/>
            <a:ext cx="24479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TextBox 7"/>
          <p:cNvSpPr txBox="1"/>
          <p:nvPr/>
        </p:nvSpPr>
        <p:spPr>
          <a:xfrm flipH="1">
            <a:off x="7128284" y="3000932"/>
            <a:ext cx="1820888" cy="1520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AutoShape 4" descr="Image result for old people cartoon images"/>
          <p:cNvSpPr>
            <a:spLocks noChangeAspect="1" noChangeArrowheads="1"/>
          </p:cNvSpPr>
          <p:nvPr/>
        </p:nvSpPr>
        <p:spPr bwMode="auto">
          <a:xfrm>
            <a:off x="215900" y="-762000"/>
            <a:ext cx="24479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3" name="Group 2"/>
          <p:cNvGrpSpPr/>
          <p:nvPr/>
        </p:nvGrpSpPr>
        <p:grpSpPr>
          <a:xfrm>
            <a:off x="999640" y="4274548"/>
            <a:ext cx="7414296" cy="2300276"/>
            <a:chOff x="999640" y="4274548"/>
            <a:chExt cx="7414296" cy="2300276"/>
          </a:xfrm>
        </p:grpSpPr>
        <p:pic>
          <p:nvPicPr>
            <p:cNvPr id="6" name="Picture 12" descr="See the source imag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9640" y="4723154"/>
              <a:ext cx="2145332" cy="185167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/>
          </p:spPr>
        </p:pic>
        <p:pic>
          <p:nvPicPr>
            <p:cNvPr id="7" name="Picture 12" descr="See the source imag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0456" y="4274548"/>
              <a:ext cx="2327791" cy="230027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/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339"/>
            <a:stretch/>
          </p:blipFill>
          <p:spPr>
            <a:xfrm>
              <a:off x="6157970" y="4626501"/>
              <a:ext cx="2255966" cy="19483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96648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99992" y="1700808"/>
            <a:ext cx="399593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altLang="en-US" sz="2000" b="1" dirty="0">
                <a:solidFill>
                  <a:srgbClr val="FF0000"/>
                </a:solidFill>
              </a:rPr>
              <a:t>DON’T </a:t>
            </a:r>
            <a:r>
              <a:rPr lang="en-GB" altLang="en-US" sz="2000" dirty="0"/>
              <a:t>play tricks or games like ‘knock a door run’ – people may get frightened</a:t>
            </a:r>
            <a:r>
              <a:rPr lang="en-GB" altLang="en-US" sz="2000" dirty="0" smtClean="0"/>
              <a:t>, </a:t>
            </a:r>
            <a:r>
              <a:rPr lang="en-GB" altLang="en-US" sz="2000" dirty="0"/>
              <a:t>consequences </a:t>
            </a:r>
            <a:r>
              <a:rPr lang="en-GB" altLang="en-US" sz="2000" dirty="0" smtClean="0"/>
              <a:t>could get you in </a:t>
            </a:r>
            <a:r>
              <a:rPr lang="en-GB" altLang="en-US" sz="2000" dirty="0"/>
              <a:t>trouble with the police!</a:t>
            </a:r>
          </a:p>
          <a:p>
            <a:pPr>
              <a:spcBef>
                <a:spcPct val="50000"/>
              </a:spcBef>
              <a:defRPr/>
            </a:pPr>
            <a:r>
              <a:rPr lang="en-GB" altLang="en-US" sz="2000" b="1" dirty="0">
                <a:solidFill>
                  <a:srgbClr val="FF0000"/>
                </a:solidFill>
              </a:rPr>
              <a:t>DON’T</a:t>
            </a:r>
            <a:r>
              <a:rPr lang="en-GB" altLang="en-US" sz="2000" dirty="0"/>
              <a:t> go out on your own, you may get lost – Always stay with an adult</a:t>
            </a:r>
          </a:p>
          <a:p>
            <a:pPr>
              <a:spcBef>
                <a:spcPct val="50000"/>
              </a:spcBef>
              <a:defRPr/>
            </a:pPr>
            <a:r>
              <a:rPr lang="en-GB" altLang="en-US" sz="2000" dirty="0"/>
              <a:t>We have signs which people can put up if they don’t want to be disturbed on Halloween – don’t think these homes are miserable and boring. It may be that they have a baby in the </a:t>
            </a:r>
            <a:r>
              <a:rPr lang="en-GB" altLang="en-US" sz="2000" dirty="0" smtClean="0"/>
              <a:t>house or are elderly </a:t>
            </a:r>
            <a:endParaRPr lang="en-US" altLang="en-US" sz="2000" dirty="0"/>
          </a:p>
        </p:txBody>
      </p:sp>
      <p:pic>
        <p:nvPicPr>
          <p:cNvPr id="5" name="Picture 14" descr="Halloween_No_side 2_1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78"/>
          <a:stretch/>
        </p:blipFill>
        <p:spPr bwMode="auto">
          <a:xfrm>
            <a:off x="1115616" y="1772816"/>
            <a:ext cx="2901950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893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82057"/>
            <a:ext cx="7376707" cy="1090183"/>
          </a:xfrm>
        </p:spPr>
        <p:txBody>
          <a:bodyPr/>
          <a:lstStyle/>
          <a:p>
            <a:r>
              <a:rPr lang="en-GB" altLang="en-US" sz="6000" b="1" dirty="0"/>
              <a:t>Anti-Social</a:t>
            </a:r>
            <a:r>
              <a:rPr lang="en-GB" altLang="en-US" sz="6000" b="1" dirty="0">
                <a:solidFill>
                  <a:schemeClr val="bg1"/>
                </a:solidFill>
              </a:rPr>
              <a:t> </a:t>
            </a:r>
            <a:r>
              <a:rPr lang="en-GB" altLang="en-US" sz="6000" b="1" dirty="0"/>
              <a:t>Behaviour</a:t>
            </a:r>
            <a:endParaRPr lang="en-GB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757" y="3645663"/>
            <a:ext cx="4647532" cy="700045"/>
          </a:xfrm>
        </p:spPr>
        <p:txBody>
          <a:bodyPr/>
          <a:lstStyle/>
          <a:p>
            <a:r>
              <a:rPr lang="en-GB" altLang="en-US" dirty="0"/>
              <a:t>Damage to </a:t>
            </a:r>
            <a:r>
              <a:rPr lang="en-GB" altLang="en-US" dirty="0" smtClean="0"/>
              <a:t>cars</a:t>
            </a:r>
          </a:p>
        </p:txBody>
      </p:sp>
      <p:pic>
        <p:nvPicPr>
          <p:cNvPr id="4" name="Picture 13" descr="MC900433821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173" y="3639794"/>
            <a:ext cx="961864" cy="93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4038861" y="4931225"/>
            <a:ext cx="4665882" cy="935038"/>
            <a:chOff x="971600" y="5113618"/>
            <a:chExt cx="4665882" cy="935038"/>
          </a:xfrm>
        </p:grpSpPr>
        <p:pic>
          <p:nvPicPr>
            <p:cNvPr id="7" name="Picture 17" descr="MC900437789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910" r="26389"/>
            <a:stretch>
              <a:fillRect/>
            </a:stretch>
          </p:blipFill>
          <p:spPr bwMode="auto">
            <a:xfrm>
              <a:off x="4716732" y="5113618"/>
              <a:ext cx="920750" cy="935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971600" y="5181067"/>
              <a:ext cx="39270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spcBef>
                  <a:spcPct val="20000"/>
                </a:spcBef>
                <a:buFont typeface="Arial" panose="020B0604020202020204" pitchFamily="34" charset="0"/>
                <a:buChar char="•"/>
              </a:pPr>
              <a:r>
                <a:rPr lang="en-GB" altLang="en-US" sz="3200" dirty="0"/>
                <a:t>Intimidate people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122528" y="2865475"/>
            <a:ext cx="4442353" cy="863322"/>
            <a:chOff x="-80068" y="4050531"/>
            <a:chExt cx="4442353" cy="887611"/>
          </a:xfrm>
        </p:grpSpPr>
        <p:pic>
          <p:nvPicPr>
            <p:cNvPr id="12" name="Picture 14" descr="MC900433819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3993" y="4050531"/>
              <a:ext cx="918292" cy="887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-80068" y="4213020"/>
              <a:ext cx="37913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spcBef>
                  <a:spcPct val="20000"/>
                </a:spcBef>
                <a:buFont typeface="Arial" panose="020B0604020202020204" pitchFamily="34" charset="0"/>
                <a:buChar char="•"/>
              </a:pPr>
              <a:r>
                <a:rPr lang="en-GB" altLang="en-US" sz="3200" dirty="0"/>
                <a:t>Smash </a:t>
              </a:r>
              <a:r>
                <a:rPr lang="en-GB" altLang="en-US" sz="3200" dirty="0" smtClean="0"/>
                <a:t>windows</a:t>
              </a:r>
              <a:endParaRPr lang="en-GB" altLang="en-US" sz="32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23757" y="1870958"/>
            <a:ext cx="4923167" cy="1323472"/>
            <a:chOff x="123757" y="1870958"/>
            <a:chExt cx="4923167" cy="1323472"/>
          </a:xfrm>
        </p:grpSpPr>
        <p:pic>
          <p:nvPicPr>
            <p:cNvPr id="6" name="Picture 15" descr="MC900433816[1]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8861" y="1870958"/>
              <a:ext cx="1008063" cy="1008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123757" y="2117212"/>
              <a:ext cx="379134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GB" sz="3200" dirty="0"/>
                <a:t>Throw Eggs and </a:t>
              </a:r>
              <a:r>
                <a:rPr lang="en-GB" sz="3200" dirty="0" smtClean="0"/>
                <a:t>Flour</a:t>
              </a:r>
              <a:endParaRPr lang="en-GB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7884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80528" y="1155047"/>
            <a:ext cx="932452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GB" altLang="en-US" sz="6000" b="1" dirty="0" smtClean="0">
                <a:latin typeface="+mn-lt"/>
              </a:rPr>
              <a:t>What kind of things</a:t>
            </a:r>
          </a:p>
          <a:p>
            <a:pPr algn="ctr" eaLnBrk="1" hangingPunct="1">
              <a:defRPr/>
            </a:pPr>
            <a:r>
              <a:rPr lang="en-GB" altLang="en-US" sz="6000" b="1" dirty="0" smtClean="0">
                <a:latin typeface="+mn-lt"/>
              </a:rPr>
              <a:t> </a:t>
            </a:r>
            <a:r>
              <a:rPr lang="en-GB" altLang="en-US" sz="6000" b="1" dirty="0" smtClean="0"/>
              <a:t>should</a:t>
            </a:r>
            <a:r>
              <a:rPr lang="en-GB" altLang="en-US" sz="6000" b="1" dirty="0" smtClean="0">
                <a:latin typeface="+mn-lt"/>
              </a:rPr>
              <a:t> we </a:t>
            </a:r>
            <a:r>
              <a:rPr lang="en-GB" altLang="en-US" sz="6000" b="1" dirty="0" smtClean="0">
                <a:solidFill>
                  <a:srgbClr val="FF0000"/>
                </a:solidFill>
              </a:rPr>
              <a:t>DO</a:t>
            </a:r>
            <a:r>
              <a:rPr lang="en-GB" altLang="en-US" sz="6000" b="1" dirty="0" smtClean="0">
                <a:latin typeface="+mn-lt"/>
              </a:rPr>
              <a:t> on Halloween?</a:t>
            </a:r>
          </a:p>
        </p:txBody>
      </p:sp>
      <p:sp>
        <p:nvSpPr>
          <p:cNvPr id="2" name="AutoShape 2" descr="Image result for KIDS DRESSED HALOWEEN  cartoon images"/>
          <p:cNvSpPr>
            <a:spLocks noChangeAspect="1" noChangeArrowheads="1"/>
          </p:cNvSpPr>
          <p:nvPr/>
        </p:nvSpPr>
        <p:spPr bwMode="auto">
          <a:xfrm flipV="1">
            <a:off x="63500" y="903288"/>
            <a:ext cx="2543175" cy="101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6" descr="Image result for KIDS DRESSED HALOWEEN  cartoon images"/>
          <p:cNvSpPr>
            <a:spLocks noChangeAspect="1" noChangeArrowheads="1"/>
          </p:cNvSpPr>
          <p:nvPr/>
        </p:nvSpPr>
        <p:spPr bwMode="auto">
          <a:xfrm>
            <a:off x="63500" y="-830263"/>
            <a:ext cx="2543175" cy="173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10" descr="Image result for KIDS DRESSED HALOWEEN  cartoon images"/>
          <p:cNvSpPr>
            <a:spLocks noChangeAspect="1" noChangeArrowheads="1"/>
          </p:cNvSpPr>
          <p:nvPr/>
        </p:nvSpPr>
        <p:spPr bwMode="auto">
          <a:xfrm>
            <a:off x="63500" y="-830263"/>
            <a:ext cx="1333500" cy="173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AutoShape 12" descr="Image result for KIDS DRESSED HALOWEEN  cartoon images"/>
          <p:cNvSpPr>
            <a:spLocks noChangeAspect="1" noChangeArrowheads="1"/>
          </p:cNvSpPr>
          <p:nvPr/>
        </p:nvSpPr>
        <p:spPr bwMode="auto">
          <a:xfrm>
            <a:off x="215900" y="-677863"/>
            <a:ext cx="1333500" cy="173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AutoShape 16" descr="Image result for KIDS DRESSED HALOWEEN  cartoon images"/>
          <p:cNvSpPr>
            <a:spLocks noChangeAspect="1" noChangeArrowheads="1"/>
          </p:cNvSpPr>
          <p:nvPr/>
        </p:nvSpPr>
        <p:spPr bwMode="auto">
          <a:xfrm>
            <a:off x="520700" y="-373063"/>
            <a:ext cx="1333500" cy="173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 descr="See the source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057" b="87915" l="7993" r="879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023069"/>
            <a:ext cx="2425514" cy="1829452"/>
          </a:xfrm>
          <a:prstGeom prst="roundRect">
            <a:avLst>
              <a:gd name="adj" fmla="val 8594"/>
            </a:avLst>
          </a:prstGeom>
          <a:solidFill>
            <a:schemeClr val="bg1">
              <a:alpha val="2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43137"/>
              </a:srgbClr>
            </a:outerShdw>
            <a:reflection blurRad="12700" stA="42000" endPos="28000" dist="5000" dir="5400000" sy="-100000" algn="bl" rotWithShape="0"/>
          </a:effectLst>
          <a:extLst/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017369"/>
            <a:ext cx="1728192" cy="200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07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 descr="TrickorTreat2_Ful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64904"/>
            <a:ext cx="4608512" cy="388597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369172" y="1484784"/>
            <a:ext cx="33227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/>
              <a:t>Go out with a parent</a:t>
            </a:r>
            <a:endParaRPr lang="en-GB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accent6">
                    <a:lumMod val="75000"/>
                  </a:schemeClr>
                </a:solidFill>
              </a:rPr>
              <a:t>Wear bright reflective clothing</a:t>
            </a:r>
            <a:endParaRPr lang="en-GB" sz="2800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FF0000"/>
                </a:solidFill>
              </a:rPr>
              <a:t>Carry a torch</a:t>
            </a:r>
            <a:endParaRPr lang="en-GB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Respect people’s property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92D050"/>
                </a:solidFill>
              </a:rPr>
              <a:t>Say please and thankyou</a:t>
            </a:r>
            <a:endParaRPr lang="en-GB" sz="2800" dirty="0">
              <a:solidFill>
                <a:srgbClr val="92D05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94694">
            <a:off x="7182242" y="5276609"/>
            <a:ext cx="1213865" cy="118532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9512" y="161345"/>
            <a:ext cx="5832648" cy="1323439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4000" b="1" dirty="0"/>
              <a:t>Sadly we won’t be able to do trick or treat this year</a:t>
            </a:r>
          </a:p>
        </p:txBody>
      </p:sp>
    </p:spTree>
    <p:extLst>
      <p:ext uri="{BB962C8B-B14F-4D97-AF65-F5344CB8AC3E}">
        <p14:creationId xmlns:p14="http://schemas.microsoft.com/office/powerpoint/2010/main" val="416278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520568"/>
            <a:ext cx="885698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Make sure your bonfire is not </a:t>
            </a:r>
            <a:r>
              <a:rPr lang="en-GB" sz="3200" dirty="0" smtClean="0"/>
              <a:t>too </a:t>
            </a:r>
            <a:r>
              <a:rPr lang="en-GB" sz="3200" dirty="0"/>
              <a:t>big for your garden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Make sure no trees are over hanging the fire, also make sure it’s not close to any outbuildings.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Stand well back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Don’t </a:t>
            </a:r>
            <a:r>
              <a:rPr lang="en-GB" sz="3200" dirty="0"/>
              <a:t>throw items into the fire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Always keep a bucket of water or sand close by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852" y="5336997"/>
            <a:ext cx="2736304" cy="1512168"/>
          </a:xfrm>
          <a:prstGeom prst="rect">
            <a:avLst/>
          </a:prstGeom>
          <a:ln w="12700">
            <a:solidFill>
              <a:srgbClr val="3333FF"/>
            </a:solidFill>
          </a:ln>
        </p:spPr>
      </p:pic>
      <p:pic>
        <p:nvPicPr>
          <p:cNvPr id="6" name="Picture 6" descr="See the source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6632"/>
            <a:ext cx="5976664" cy="1696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99392"/>
            <a:ext cx="5976664" cy="1143000"/>
          </a:xfrm>
        </p:spPr>
        <p:txBody>
          <a:bodyPr/>
          <a:lstStyle/>
          <a:p>
            <a:r>
              <a:rPr lang="en-GB" sz="6600" b="1" dirty="0" smtClean="0">
                <a:solidFill>
                  <a:schemeClr val="bg1"/>
                </a:solidFill>
              </a:rPr>
              <a:t>HOME BONFIRES</a:t>
            </a:r>
            <a:endParaRPr lang="en-GB" sz="6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77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1366</TotalTime>
  <Words>411</Words>
  <Application>Microsoft Office PowerPoint</Application>
  <PresentationFormat>On-screen Show (4:3)</PresentationFormat>
  <Paragraphs>53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Arial Black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Anti-Social Behaviour</vt:lpstr>
      <vt:lpstr>PowerPoint Presentation</vt:lpstr>
      <vt:lpstr>PowerPoint Presentation</vt:lpstr>
      <vt:lpstr>HOME BONFIRES</vt:lpstr>
      <vt:lpstr>FIREWORKS</vt:lpstr>
      <vt:lpstr>The Law</vt:lpstr>
      <vt:lpstr>Do you know what to do if  your clothes are on fire?</vt:lpstr>
      <vt:lpstr>PETS</vt:lpstr>
      <vt:lpstr>ANY QUESTIONS</vt:lpstr>
    </vt:vector>
  </TitlesOfParts>
  <Company>Cheshire Constabulary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 Gregory</dc:creator>
  <cp:lastModifiedBy>Karen Nixon</cp:lastModifiedBy>
  <cp:revision>107</cp:revision>
  <dcterms:created xsi:type="dcterms:W3CDTF">2015-02-05T14:15:12Z</dcterms:created>
  <dcterms:modified xsi:type="dcterms:W3CDTF">2020-10-21T08:52:31Z</dcterms:modified>
</cp:coreProperties>
</file>