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92" r:id="rId3"/>
    <p:sldId id="289" r:id="rId4"/>
    <p:sldId id="290" r:id="rId5"/>
    <p:sldId id="291" r:id="rId6"/>
    <p:sldId id="29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6"/>
  </p:normalViewPr>
  <p:slideViewPr>
    <p:cSldViewPr snapToGrid="0" snapToObjects="1">
      <p:cViewPr varScale="1">
        <p:scale>
          <a:sx n="71" d="100"/>
          <a:sy n="71" d="100"/>
        </p:scale>
        <p:origin x="66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8E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6C2-B912-E09FE9C8F6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6C2-B912-E09FE9C8F68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1-46C2-B912-E09FE9C8F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0-42C4-9F35-B9D268D52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0-42C4-9F35-B9D268D5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6032"/>
        <c:axId val="336734856"/>
      </c:barChart>
      <c:catAx>
        <c:axId val="33673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6734856"/>
        <c:crosses val="autoZero"/>
        <c:auto val="1"/>
        <c:lblAlgn val="ctr"/>
        <c:lblOffset val="100"/>
        <c:noMultiLvlLbl val="0"/>
      </c:catAx>
      <c:valAx>
        <c:axId val="33673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A-4568-A364-DFCC4018A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A-4568-A364-DFCC4018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733680"/>
        <c:axId val="336729760"/>
      </c:barChart>
      <c:catAx>
        <c:axId val="3367336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36729760"/>
        <c:crosses val="autoZero"/>
        <c:auto val="1"/>
        <c:lblAlgn val="ctr"/>
        <c:lblOffset val="100"/>
        <c:noMultiLvlLbl val="0"/>
      </c:catAx>
      <c:valAx>
        <c:axId val="336729760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312-4F00-85FF-924402FE6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312-4F00-85FF-924402FE6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F312-4F00-85FF-924402FE6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4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6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8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2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F312-4F00-85FF-924402FE60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F312-4F00-85FF-924402FE60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F312-4F00-85FF-924402FE60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E-F312-4F00-85FF-924402FE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79207677165"/>
          <c:y val="1.17187492791124E-2"/>
          <c:w val="0.62604170767716505"/>
          <c:h val="0.939062503748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4C-4E02-9B0C-384A60C4D5E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4C-4E02-9B0C-384A60C4D5E0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4C-4E02-9B0C-384A60C4D5E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4C-4E02-9B0C-384A60C4D5E0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4C-4E02-9B0C-384A60C4D5E0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4C-4E02-9B0C-384A60C4D5E0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4C-4E02-9B0C-384A60C4D5E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D4C-4E02-9B0C-384A60C4D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D4C-4E02-9B0C-384A60C4D5E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1D4C-4E02-9B0C-384A60C4D5E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1D4C-4E02-9B0C-384A60C4D5E0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1D4C-4E02-9B0C-384A60C4D5E0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1D4C-4E02-9B0C-384A60C4D5E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1D4C-4E02-9B0C-384A60C4D5E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D4C-4E02-9B0C-384A60C4D5E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D4C-4E02-9B0C-384A60C4D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D4C-4E02-9B0C-384A60C4D5E0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D4C-4E02-9B0C-384A60C4D5E0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D4C-4E02-9B0C-384A60C4D5E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D4C-4E02-9B0C-384A60C4D5E0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1D4C-4E02-9B0C-384A60C4D5E0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1D4C-4E02-9B0C-384A60C4D5E0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1D4C-4E02-9B0C-384A60C4D5E0}"/>
              </c:ext>
            </c:extLst>
          </c:dPt>
          <c:dPt>
            <c:idx val="14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D4C-4E02-9B0C-384A60C4D5E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1D4C-4E02-9B0C-384A60C4D5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D4C-4E02-9B0C-384A60C4D5E0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D4C-4E02-9B0C-384A60C4D5E0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D4C-4E02-9B0C-384A60C4D5E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D4C-4E02-9B0C-384A60C4D5E0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D4C-4E02-9B0C-384A60C4D5E0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D4C-4E02-9B0C-384A60C4D5E0}"/>
              </c:ext>
            </c:extLst>
          </c:dPt>
          <c:dPt>
            <c:idx val="12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D4C-4E02-9B0C-384A60C4D5E0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1D4C-4E02-9B0C-384A60C4D5E0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1D4C-4E02-9B0C-384A60C4D5E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1D4C-4E02-9B0C-384A60C4D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1D4C-4E02-9B0C-384A60C4D5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1D4C-4E02-9B0C-384A60C4D5E0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1D4C-4E02-9B0C-384A60C4D5E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1D4C-4E02-9B0C-384A60C4D5E0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1D4C-4E02-9B0C-384A60C4D5E0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1D4C-4E02-9B0C-384A60C4D5E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1D4C-4E02-9B0C-384A60C4D5E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1D4C-4E02-9B0C-384A60C4D5E0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1D4C-4E02-9B0C-384A60C4D5E0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1D4C-4E02-9B0C-384A60C4D5E0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1D4C-4E02-9B0C-384A60C4D5E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1D4C-4E02-9B0C-384A60C4D5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1D4C-4E02-9B0C-384A60C4D5E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1D4C-4E02-9B0C-384A60C4D5E0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1D4C-4E02-9B0C-384A60C4D5E0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1D4C-4E02-9B0C-384A60C4D5E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1D4C-4E02-9B0C-384A60C4D5E0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1D4C-4E02-9B0C-384A60C4D5E0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1D4C-4E02-9B0C-384A60C4D5E0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1D4C-4E02-9B0C-384A60C4D5E0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1D4C-4E02-9B0C-384A60C4D5E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1D4C-4E02-9B0C-384A60C4D5E0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1D4C-4E02-9B0C-384A60C4D5E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1D4C-4E02-9B0C-384A60C4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0F1-8B55-D10C39781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0F1-8B55-D10C39781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0F1-8B55-D10C397816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C6E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15-40F1-8B55-D10C39781641}"/>
              </c:ext>
            </c:extLst>
          </c:dPt>
          <c:dLbls>
            <c:dLbl>
              <c:idx val="0"/>
              <c:layout>
                <c:manualLayout>
                  <c:x val="-5.8440018426732101E-17"/>
                  <c:y val="3.672318834680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5-40F1-8B55-D10C39781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5-40F1-8B55-D10C397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36731720"/>
        <c:axId val="336735248"/>
      </c:barChart>
      <c:catAx>
        <c:axId val="336731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5248"/>
        <c:crosses val="autoZero"/>
        <c:auto val="1"/>
        <c:lblAlgn val="ctr"/>
        <c:lblOffset val="100"/>
        <c:noMultiLvlLbl val="0"/>
      </c:catAx>
      <c:valAx>
        <c:axId val="336735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82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609-B1F6-23BF7C87E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609-B1F6-23BF7C87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4072"/>
        <c:axId val="336733288"/>
      </c:barChart>
      <c:catAx>
        <c:axId val="336734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733288"/>
        <c:crosses val="autoZero"/>
        <c:auto val="1"/>
        <c:lblAlgn val="ctr"/>
        <c:lblOffset val="100"/>
        <c:noMultiLvlLbl val="0"/>
      </c:catAx>
      <c:valAx>
        <c:axId val="336733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C-4325-ABF8-08C01BE69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C-4325-ABF8-08C01BE69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C-4325-ABF8-08C01BE69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C-4325-ABF8-08C01BE69FA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C-4325-ABF8-08C01BE69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49999152"/>
        <c:axId val="450004640"/>
      </c:barChart>
      <c:catAx>
        <c:axId val="449999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0004640"/>
        <c:crosses val="autoZero"/>
        <c:auto val="1"/>
        <c:lblAlgn val="ctr"/>
        <c:lblOffset val="100"/>
        <c:noMultiLvlLbl val="0"/>
      </c:catAx>
      <c:valAx>
        <c:axId val="45000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DDE-BBCB-ED04A9AEB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DDE-BBCB-ED04A9AEB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DDE-BBCB-ED04A9AEB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DDE-BBCB-ED04A9AEBD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B-4DDE-BBCB-ED04A9AE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50005424"/>
        <c:axId val="449998760"/>
      </c:barChart>
      <c:catAx>
        <c:axId val="450005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998760"/>
        <c:crosses val="autoZero"/>
        <c:auto val="1"/>
        <c:lblAlgn val="ctr"/>
        <c:lblOffset val="100"/>
        <c:noMultiLvlLbl val="0"/>
      </c:catAx>
      <c:valAx>
        <c:axId val="449998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F1-9671-EAA1C9CA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F1-9671-EAA1C9CA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46F1-9671-EAA1C9CA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99544"/>
        <c:axId val="449999936"/>
      </c:barChart>
      <c:catAx>
        <c:axId val="449999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9999936"/>
        <c:crosses val="autoZero"/>
        <c:auto val="1"/>
        <c:lblAlgn val="ctr"/>
        <c:lblOffset val="100"/>
        <c:noMultiLvlLbl val="0"/>
      </c:catAx>
      <c:valAx>
        <c:axId val="449999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4999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690-AB8C-CA29E22F9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690-AB8C-CA29E22F9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2-4690-AB8C-CA29E22F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000720"/>
        <c:axId val="450001112"/>
      </c:barChart>
      <c:catAx>
        <c:axId val="45000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0001112"/>
        <c:crosses val="autoZero"/>
        <c:auto val="1"/>
        <c:lblAlgn val="ctr"/>
        <c:lblOffset val="100"/>
        <c:noMultiLvlLbl val="0"/>
      </c:catAx>
      <c:valAx>
        <c:axId val="450001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000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00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9A5-995F-1011DC01F5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8-49A5-995F-1011DC01F5D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8-49A5-995F-1011DC01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D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31C-9170-1A200A8C3E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D-431C-9170-1A200A8C3E7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D-431C-9170-1A200A8C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FF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4-4C8A-A758-FE3F6A3DBB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4-4C8A-A758-FE3F6A3DBB1F}"/>
              </c:ext>
            </c:extLst>
          </c:dPt>
          <c:dLbls>
            <c:dLbl>
              <c:idx val="0"/>
              <c:layout>
                <c:manualLayout>
                  <c:x val="-0.18036528326659801"/>
                  <c:y val="-0.202240323764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4-4C8A-A758-FE3F6A3DBB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4-4C8A-A758-FE3F6A3D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C8A-A758-FE3F6A3D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50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9-4402-B34B-F03A037F4A4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9-4402-B34B-F03A037F4A49}"/>
              </c:ext>
            </c:extLst>
          </c:dPt>
          <c:dLbls>
            <c:dLbl>
              <c:idx val="0"/>
              <c:layout>
                <c:manualLayout>
                  <c:x val="-0.213497821245096"/>
                  <c:y val="-0.1073607944408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9-4402-B34B-F03A037F4A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9-4402-B34B-F03A037F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402-B34B-F03A037F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5F36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2-44A8-8FE6-E8155DD08E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2-44A8-8FE6-E8155DD08EA0}"/>
              </c:ext>
            </c:extLst>
          </c:dPt>
          <c:dLbls>
            <c:dLbl>
              <c:idx val="0"/>
              <c:layout>
                <c:manualLayout>
                  <c:x val="-0.21952191905936799"/>
                  <c:y val="0.10047055550594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4A8-8FE6-E8155DD08E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4A8-8FE6-E8155DD08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4A8-8FE6-E8155DD0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5-4777-BBA9-20D4431633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5-4777-BBA9-20D4431633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5-4777-BBA9-20D4431633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5-4777-BBA9-20D44316330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316C6E0-C035-2146-BF17-AE7B74715E13}" type="PERCENTAGE">
                      <a:rPr lang="mr-IN" sz="2400" baseline="0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5-4777-BBA9-20D44316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777-BBA9-20D4431633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7727446034"/>
          <c:y val="6.7910147808937393E-2"/>
          <c:w val="0.53644454510793205"/>
          <c:h val="0.8046667605298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F-4D5E-800C-FA80E371A2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F-4D5E-800C-FA80E371A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F-4D5E-800C-FA80E371A2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F-4D5E-800C-FA80E371A26D}"/>
              </c:ext>
            </c:extLst>
          </c:dPt>
          <c:dLbls>
            <c:dLbl>
              <c:idx val="0"/>
              <c:layout>
                <c:manualLayout>
                  <c:x val="3.59374999999999E-2"/>
                  <c:y val="3.749999769315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F-4D5E-800C-FA80E371A26D}"/>
                </c:ext>
              </c:extLst>
            </c:dLbl>
            <c:dLbl>
              <c:idx val="1"/>
              <c:layout>
                <c:manualLayout>
                  <c:x val="-2.8125000000000001E-2"/>
                  <c:y val="1.4062499134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F-4D5E-800C-FA80E371A26D}"/>
                </c:ext>
              </c:extLst>
            </c:dLbl>
            <c:dLbl>
              <c:idx val="2"/>
              <c:layout>
                <c:manualLayout>
                  <c:x val="-3.4375000000000003E-2"/>
                  <c:y val="-3.2812497981514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F-4D5E-800C-FA80E371A26D}"/>
                </c:ext>
              </c:extLst>
            </c:dLbl>
            <c:dLbl>
              <c:idx val="3"/>
              <c:layout>
                <c:manualLayout>
                  <c:x val="-4.6874999999999998E-3"/>
                  <c:y val="-4.453124726062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F-4D5E-800C-FA80E371A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F-4D5E-800C-FA80E371A2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74668236951E-2"/>
          <c:y val="9.6093841868614902E-2"/>
          <c:w val="0.96562499999999996"/>
          <c:h val="0.7843087608077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9DB-B31A-7E6278460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9DB-B31A-7E627846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730544"/>
        <c:axId val="336731328"/>
      </c:barChart>
      <c:catAx>
        <c:axId val="3367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31328"/>
        <c:crosses val="autoZero"/>
        <c:auto val="1"/>
        <c:lblAlgn val="ctr"/>
        <c:lblOffset val="100"/>
        <c:noMultiLvlLbl val="0"/>
      </c:catAx>
      <c:valAx>
        <c:axId val="3367313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730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002-E887-214B-8B03-EEB6747A207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F0E2-063C-834C-B0FF-3BB91A40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5651" y="2789499"/>
            <a:ext cx="8666062" cy="1770927"/>
          </a:xfrm>
        </p:spPr>
        <p:txBody>
          <a:bodyPr>
            <a:normAutofit/>
          </a:bodyPr>
          <a:lstStyle>
            <a:lvl1pPr algn="l">
              <a:defRPr sz="7200"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378" y="799670"/>
            <a:ext cx="8808334" cy="1758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805651" y="4139003"/>
            <a:ext cx="8666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GarageGothic-Bold" charset="0"/>
                <a:ea typeface="GarageGothic-Bold" charset="0"/>
                <a:cs typeface="GarageGothic-Bold" charset="0"/>
              </a:defRPr>
            </a:lvl1pPr>
          </a:lstStyle>
          <a:p>
            <a:pPr algn="l"/>
            <a:r>
              <a:rPr lang="en-US" sz="3000" baseline="0" dirty="0" smtClean="0">
                <a:latin typeface="Lato Light" charset="0"/>
              </a:rPr>
              <a:t>Name of Presenter</a:t>
            </a:r>
            <a:endParaRPr lang="en-US" sz="3000" baseline="0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86891794"/>
              </p:ext>
            </p:extLst>
          </p:nvPr>
        </p:nvGraphicFramePr>
        <p:xfrm>
          <a:off x="540005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674175977"/>
              </p:ext>
            </p:extLst>
          </p:nvPr>
        </p:nvGraphicFramePr>
        <p:xfrm>
          <a:off x="3987800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44902445"/>
              </p:ext>
            </p:extLst>
          </p:nvPr>
        </p:nvGraphicFramePr>
        <p:xfrm>
          <a:off x="7435596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5875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1682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825434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23112112"/>
              </p:ext>
            </p:extLst>
          </p:nvPr>
        </p:nvGraphicFramePr>
        <p:xfrm>
          <a:off x="2393204" y="1419289"/>
          <a:ext cx="7405591" cy="49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78609152"/>
              </p:ext>
            </p:extLst>
          </p:nvPr>
        </p:nvGraphicFramePr>
        <p:xfrm>
          <a:off x="2488557" y="1661573"/>
          <a:ext cx="7042165" cy="469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402049323"/>
              </p:ext>
            </p:extLst>
          </p:nvPr>
        </p:nvGraphicFramePr>
        <p:xfrm>
          <a:off x="2289818" y="1682242"/>
          <a:ext cx="6684138" cy="44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84560" y="1690886"/>
            <a:ext cx="11222881" cy="4437525"/>
            <a:chOff x="501886" y="1690886"/>
            <a:chExt cx="11222881" cy="44375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74730074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44278404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23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1" name="Chart 20"/>
          <p:cNvGraphicFramePr/>
          <p:nvPr userDrawn="1">
            <p:extLst>
              <p:ext uri="{D42A27DB-BD31-4B8C-83A1-F6EECF244321}">
                <p14:modId xmlns:p14="http://schemas.microsoft.com/office/powerpoint/2010/main" val="1585467704"/>
              </p:ext>
            </p:extLst>
          </p:nvPr>
        </p:nvGraphicFramePr>
        <p:xfrm>
          <a:off x="2051329" y="1690688"/>
          <a:ext cx="7161115" cy="44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5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15653873"/>
              </p:ext>
            </p:extLst>
          </p:nvPr>
        </p:nvGraphicFramePr>
        <p:xfrm>
          <a:off x="2032000" y="1293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8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49775009"/>
              </p:ext>
            </p:extLst>
          </p:nvPr>
        </p:nvGraphicFramePr>
        <p:xfrm>
          <a:off x="3289133" y="2277057"/>
          <a:ext cx="5613734" cy="316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096000" y="2211512"/>
            <a:ext cx="1826313" cy="3066544"/>
          </a:xfrm>
          <a:prstGeom prst="rect">
            <a:avLst/>
          </a:prstGeom>
          <a:solidFill>
            <a:schemeClr val="tx1">
              <a:alpha val="1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3933717" y="1990846"/>
            <a:ext cx="4324566" cy="3807748"/>
          </a:xfrm>
          <a:custGeom>
            <a:avLst/>
            <a:gdLst>
              <a:gd name="connsiteX0" fmla="*/ 3069167 w 6138334"/>
              <a:gd name="connsiteY0" fmla="*/ 665947 h 5503332"/>
              <a:gd name="connsiteX1" fmla="*/ 649732 w 6138334"/>
              <a:gd name="connsiteY1" fmla="*/ 4837386 h 5503332"/>
              <a:gd name="connsiteX2" fmla="*/ 5488602 w 6138334"/>
              <a:gd name="connsiteY2" fmla="*/ 4837386 h 5503332"/>
              <a:gd name="connsiteX3" fmla="*/ 0 w 6138334"/>
              <a:gd name="connsiteY3" fmla="*/ 0 h 5503332"/>
              <a:gd name="connsiteX4" fmla="*/ 6138334 w 6138334"/>
              <a:gd name="connsiteY4" fmla="*/ 0 h 5503332"/>
              <a:gd name="connsiteX5" fmla="*/ 6138334 w 6138334"/>
              <a:gd name="connsiteY5" fmla="*/ 5503332 h 5503332"/>
              <a:gd name="connsiteX6" fmla="*/ 0 w 6138334"/>
              <a:gd name="connsiteY6" fmla="*/ 5503332 h 55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334" h="5503332">
                <a:moveTo>
                  <a:pt x="3069167" y="665947"/>
                </a:moveTo>
                <a:lnTo>
                  <a:pt x="649732" y="4837386"/>
                </a:lnTo>
                <a:lnTo>
                  <a:pt x="5488602" y="4837386"/>
                </a:lnTo>
                <a:close/>
                <a:moveTo>
                  <a:pt x="0" y="0"/>
                </a:moveTo>
                <a:lnTo>
                  <a:pt x="6138334" y="0"/>
                </a:lnTo>
                <a:lnTo>
                  <a:pt x="6138334" y="5503332"/>
                </a:lnTo>
                <a:lnTo>
                  <a:pt x="0" y="5503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81735758"/>
              </p:ext>
            </p:extLst>
          </p:nvPr>
        </p:nvGraphicFramePr>
        <p:xfrm>
          <a:off x="2753931" y="1948997"/>
          <a:ext cx="6684138" cy="35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84653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4338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31043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614495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53090632"/>
              </p:ext>
            </p:extLst>
          </p:nvPr>
        </p:nvGraphicFramePr>
        <p:xfrm>
          <a:off x="3413948" y="2378864"/>
          <a:ext cx="5460147" cy="27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3317905" y="1690688"/>
            <a:ext cx="2159233" cy="4091178"/>
            <a:chOff x="4910410" y="2139626"/>
            <a:chExt cx="2371181" cy="4492765"/>
          </a:xfrm>
        </p:grpSpPr>
        <p:sp>
          <p:nvSpPr>
            <p:cNvPr id="8" name="Freeform 7"/>
            <p:cNvSpPr/>
            <p:nvPr/>
          </p:nvSpPr>
          <p:spPr>
            <a:xfrm>
              <a:off x="4910410" y="2139626"/>
              <a:ext cx="2371181" cy="4492765"/>
            </a:xfrm>
            <a:custGeom>
              <a:avLst/>
              <a:gdLst>
                <a:gd name="connsiteX0" fmla="*/ 150220 w 2371181"/>
                <a:gd name="connsiteY0" fmla="*/ 781149 h 4492765"/>
                <a:gd name="connsiteX1" fmla="*/ 150220 w 2371181"/>
                <a:gd name="connsiteY1" fmla="*/ 3730104 h 4492765"/>
                <a:gd name="connsiteX2" fmla="*/ 2220959 w 2371181"/>
                <a:gd name="connsiteY2" fmla="*/ 3730104 h 4492765"/>
                <a:gd name="connsiteX3" fmla="*/ 2220959 w 2371181"/>
                <a:gd name="connsiteY3" fmla="*/ 781149 h 4492765"/>
                <a:gd name="connsiteX4" fmla="*/ 395205 w 2371181"/>
                <a:gd name="connsiteY4" fmla="*/ 0 h 4492765"/>
                <a:gd name="connsiteX5" fmla="*/ 1975976 w 2371181"/>
                <a:gd name="connsiteY5" fmla="*/ 0 h 4492765"/>
                <a:gd name="connsiteX6" fmla="*/ 2371181 w 2371181"/>
                <a:gd name="connsiteY6" fmla="*/ 395205 h 4492765"/>
                <a:gd name="connsiteX7" fmla="*/ 2371181 w 2371181"/>
                <a:gd name="connsiteY7" fmla="*/ 4097560 h 4492765"/>
                <a:gd name="connsiteX8" fmla="*/ 1975976 w 2371181"/>
                <a:gd name="connsiteY8" fmla="*/ 4492765 h 4492765"/>
                <a:gd name="connsiteX9" fmla="*/ 395205 w 2371181"/>
                <a:gd name="connsiteY9" fmla="*/ 4492765 h 4492765"/>
                <a:gd name="connsiteX10" fmla="*/ 0 w 2371181"/>
                <a:gd name="connsiteY10" fmla="*/ 4097560 h 4492765"/>
                <a:gd name="connsiteX11" fmla="*/ 0 w 2371181"/>
                <a:gd name="connsiteY11" fmla="*/ 395205 h 4492765"/>
                <a:gd name="connsiteX12" fmla="*/ 395205 w 2371181"/>
                <a:gd name="connsiteY12" fmla="*/ 0 h 4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181" h="4492765">
                  <a:moveTo>
                    <a:pt x="150220" y="781149"/>
                  </a:moveTo>
                  <a:lnTo>
                    <a:pt x="150220" y="3730104"/>
                  </a:lnTo>
                  <a:lnTo>
                    <a:pt x="2220959" y="3730104"/>
                  </a:lnTo>
                  <a:lnTo>
                    <a:pt x="2220959" y="781149"/>
                  </a:lnTo>
                  <a:close/>
                  <a:moveTo>
                    <a:pt x="395205" y="0"/>
                  </a:moveTo>
                  <a:lnTo>
                    <a:pt x="1975976" y="0"/>
                  </a:lnTo>
                  <a:cubicBezTo>
                    <a:pt x="2194242" y="0"/>
                    <a:pt x="2371181" y="176939"/>
                    <a:pt x="2371181" y="395205"/>
                  </a:cubicBezTo>
                  <a:lnTo>
                    <a:pt x="2371181" y="4097560"/>
                  </a:lnTo>
                  <a:cubicBezTo>
                    <a:pt x="2371181" y="4315826"/>
                    <a:pt x="2194242" y="4492765"/>
                    <a:pt x="1975976" y="4492765"/>
                  </a:cubicBezTo>
                  <a:lnTo>
                    <a:pt x="395205" y="4492765"/>
                  </a:lnTo>
                  <a:cubicBezTo>
                    <a:pt x="176939" y="4492765"/>
                    <a:pt x="0" y="4315826"/>
                    <a:pt x="0" y="4097560"/>
                  </a:cubicBezTo>
                  <a:lnTo>
                    <a:pt x="0" y="395205"/>
                  </a:lnTo>
                  <a:cubicBezTo>
                    <a:pt x="0" y="176939"/>
                    <a:pt x="176939" y="0"/>
                    <a:pt x="395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81069" y="6063862"/>
              <a:ext cx="429863" cy="429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4403" y="2430824"/>
              <a:ext cx="603194" cy="173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956093" y="2220380"/>
            <a:ext cx="918002" cy="9180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889240" y="2910828"/>
            <a:ext cx="918002" cy="9180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749011" y="3601276"/>
            <a:ext cx="918002" cy="9180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608207" y="4291723"/>
            <a:ext cx="918002" cy="9180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/>
              <a:t>43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9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0151"/>
            <a:ext cx="10515600" cy="1325563"/>
          </a:xfrm>
        </p:spPr>
        <p:txBody>
          <a:bodyPr anchor="t" anchorCtr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14937" y="2078878"/>
            <a:ext cx="4814884" cy="3272444"/>
            <a:chOff x="3504530" y="1268760"/>
            <a:chExt cx="4814884" cy="3272444"/>
          </a:xfrm>
        </p:grpSpPr>
        <p:sp>
          <p:nvSpPr>
            <p:cNvPr id="1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612240400"/>
              </p:ext>
            </p:extLst>
          </p:nvPr>
        </p:nvGraphicFramePr>
        <p:xfrm>
          <a:off x="4558814" y="2503705"/>
          <a:ext cx="2727131" cy="163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2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55129" y="2002001"/>
            <a:ext cx="6654262" cy="4043035"/>
            <a:chOff x="3228813" y="1519565"/>
            <a:chExt cx="6654262" cy="4043035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809130"/>
                </p:ext>
              </p:extLst>
            </p:nvPr>
          </p:nvGraphicFramePr>
          <p:xfrm>
            <a:off x="3228813" y="2033587"/>
            <a:ext cx="4176712" cy="3410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765551525"/>
                </p:ext>
              </p:extLst>
            </p:nvPr>
          </p:nvGraphicFramePr>
          <p:xfrm>
            <a:off x="5733842" y="1948248"/>
            <a:ext cx="4149233" cy="3495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6907798" y="1781175"/>
              <a:ext cx="1828800" cy="3781425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2769" y="1781175"/>
              <a:ext cx="1828800" cy="37814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5275" y="1519565"/>
              <a:ext cx="1423788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Female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9915" y="1519565"/>
              <a:ext cx="984565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8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76" y="2081407"/>
            <a:ext cx="11111990" cy="2811600"/>
            <a:chOff x="578736" y="2069833"/>
            <a:chExt cx="11111990" cy="2810933"/>
          </a:xfrm>
        </p:grpSpPr>
        <p:graphicFrame>
          <p:nvGraphicFramePr>
            <p:cNvPr id="6" name="Chart 5"/>
            <p:cNvGraphicFramePr/>
            <p:nvPr userDrawn="1">
              <p:extLst>
                <p:ext uri="{D42A27DB-BD31-4B8C-83A1-F6EECF244321}">
                  <p14:modId xmlns:p14="http://schemas.microsoft.com/office/powerpoint/2010/main" val="964331542"/>
                </p:ext>
              </p:extLst>
            </p:nvPr>
          </p:nvGraphicFramePr>
          <p:xfrm>
            <a:off x="578736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 userDrawn="1">
              <p:extLst>
                <p:ext uri="{D42A27DB-BD31-4B8C-83A1-F6EECF244321}">
                  <p14:modId xmlns:p14="http://schemas.microsoft.com/office/powerpoint/2010/main" val="153263372"/>
                </p:ext>
              </p:extLst>
            </p:nvPr>
          </p:nvGraphicFramePr>
          <p:xfrm>
            <a:off x="4026531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 userDrawn="1">
              <p:extLst>
                <p:ext uri="{D42A27DB-BD31-4B8C-83A1-F6EECF244321}">
                  <p14:modId xmlns:p14="http://schemas.microsoft.com/office/powerpoint/2010/main" val="707814034"/>
                </p:ext>
              </p:extLst>
            </p:nvPr>
          </p:nvGraphicFramePr>
          <p:xfrm>
            <a:off x="7474327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6362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6552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25921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6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50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F77D679E-167C-FB4B-BF53-629CD5E05E20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1660" y="6356350"/>
            <a:ext cx="582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6138" y="6356350"/>
            <a:ext cx="922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4818" y="6135638"/>
            <a:ext cx="22742558" cy="9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765" y="6390290"/>
            <a:ext cx="1541035" cy="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GarageGothic-Bold" charset="0"/>
          <a:ea typeface="GarageGothic-Bold" charset="0"/>
          <a:cs typeface="GarageGothic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6m8nbQjA4FQ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512" y="2310807"/>
            <a:ext cx="12345968" cy="480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776" y="338419"/>
            <a:ext cx="1055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It’s                          !                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4" y="212224"/>
            <a:ext cx="3240326" cy="127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683" y="1569441"/>
            <a:ext cx="107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Today we’re showing young people that they’re not alone with their mental health and raising vital funds for YoungMinds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.</a:t>
            </a:r>
            <a:endParaRPr lang="en-GB" sz="2400" dirty="0">
              <a:latin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87" y="3118085"/>
            <a:ext cx="4243463" cy="28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13608"/>
          <a:stretch/>
        </p:blipFill>
        <p:spPr>
          <a:xfrm>
            <a:off x="3979605" y="3132215"/>
            <a:ext cx="3299012" cy="2814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3" r="22587"/>
          <a:stretch/>
        </p:blipFill>
        <p:spPr>
          <a:xfrm>
            <a:off x="502024" y="3141804"/>
            <a:ext cx="3299011" cy="28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1" y="-27384"/>
            <a:ext cx="12241619" cy="688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3637" y="-73740"/>
            <a:ext cx="7417980" cy="6975985"/>
            <a:chOff x="4823637" y="-73740"/>
            <a:chExt cx="7417980" cy="6975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7" t="10267" r="15946"/>
            <a:stretch/>
          </p:blipFill>
          <p:spPr>
            <a:xfrm rot="5400000">
              <a:off x="5984895" y="645523"/>
              <a:ext cx="6975985" cy="5537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2" t="10267" r="11305"/>
            <a:stretch/>
          </p:blipFill>
          <p:spPr>
            <a:xfrm rot="5400000">
              <a:off x="4130184" y="641836"/>
              <a:ext cx="6924365" cy="553745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00468" y="621544"/>
            <a:ext cx="550067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latin typeface="GarageGothic" panose="02000706020000020004" pitchFamily="50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It’s normal to have ups and downs – and this year might have felt a little more down than up</a:t>
            </a:r>
            <a:r>
              <a:rPr lang="en-GB" sz="2100" dirty="0">
                <a:latin typeface="Lato" panose="020F0502020204030203" pitchFamily="34" charset="0"/>
              </a:rPr>
              <a:t>. </a:t>
            </a:r>
            <a:r>
              <a:rPr lang="en-GB" sz="2100" dirty="0" smtClean="0">
                <a:latin typeface="Lato" panose="020F0502020204030203" pitchFamily="34" charset="0"/>
              </a:rPr>
              <a:t>But </a:t>
            </a:r>
            <a:r>
              <a:rPr lang="en-GB" sz="2100" dirty="0">
                <a:latin typeface="Lato" panose="020F0502020204030203" pitchFamily="34" charset="0"/>
              </a:rPr>
              <a:t>it’s the little things that have got us through </a:t>
            </a:r>
            <a:r>
              <a:rPr lang="en-GB" sz="2100" dirty="0" smtClean="0">
                <a:latin typeface="Lato" panose="020F0502020204030203" pitchFamily="34" charset="0"/>
              </a:rPr>
              <a:t>it.</a:t>
            </a:r>
            <a:br>
              <a:rPr lang="en-GB" sz="2100" dirty="0" smtClean="0">
                <a:latin typeface="Lato" panose="020F0502020204030203" pitchFamily="34" charset="0"/>
              </a:rPr>
            </a:br>
            <a:endParaRPr lang="en-GB" sz="2100" dirty="0">
              <a:latin typeface="Lato" panose="020F0502020204030203" pitchFamily="34" charset="0"/>
            </a:endParaRPr>
          </a:p>
          <a:p>
            <a:r>
              <a:rPr lang="en-GB" sz="2100" dirty="0">
                <a:latin typeface="Lato" panose="020F0502020204030203" pitchFamily="34" charset="0"/>
              </a:rPr>
              <a:t>W</a:t>
            </a:r>
            <a:r>
              <a:rPr lang="en-GB" sz="2100" dirty="0" smtClean="0">
                <a:latin typeface="Lato" panose="020F0502020204030203" pitchFamily="34" charset="0"/>
              </a:rPr>
              <a:t>earing yellow today is a little thing we can do to make a big difference. Today let’s celebrate the little things we can do to look after ourselves and support </a:t>
            </a:r>
            <a:r>
              <a:rPr lang="en-GB" sz="2100" dirty="0" err="1" smtClean="0">
                <a:latin typeface="Lato" panose="020F0502020204030203" pitchFamily="34" charset="0"/>
              </a:rPr>
              <a:t>eachother</a:t>
            </a:r>
            <a:r>
              <a:rPr lang="en-GB" sz="2100" dirty="0" smtClean="0">
                <a:latin typeface="Lato" panose="020F0502020204030203" pitchFamily="34" charset="0"/>
              </a:rPr>
              <a:t>, and together, we can show young people they’re not alone with their mental health.</a:t>
            </a:r>
          </a:p>
          <a:p>
            <a:endParaRPr lang="en-GB" sz="2100" dirty="0" smtClean="0">
              <a:latin typeface="Lato" panose="020F0502020204030203" pitchFamily="34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The more people who show they care, the more comfortable young people will feel about talking to someone if they’re struggling.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326804"/>
            <a:ext cx="3893574" cy="19767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6731" y="907388"/>
            <a:ext cx="375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GarageGothic-Bold" pitchFamily="50" charset="0"/>
              </a:rPr>
              <a:t>Why are we wearing yellow?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59" y="2142565"/>
            <a:ext cx="6873245" cy="47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862" y="1010578"/>
            <a:ext cx="12345968" cy="5847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508" y="316364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Meet Aaliyah</a:t>
            </a:r>
            <a:endParaRPr lang="en-GB" sz="5400" dirty="0">
              <a:latin typeface="GarageGothic-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91" y="1941758"/>
            <a:ext cx="6490474" cy="4327587"/>
          </a:xfrm>
          <a:prstGeom prst="rect">
            <a:avLst/>
          </a:prstGeom>
        </p:spPr>
      </p:pic>
      <p:pic>
        <p:nvPicPr>
          <p:cNvPr id="1030" name="Picture 6" descr="Youtube logo | Log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093" y="2945875"/>
            <a:ext cx="3092469" cy="23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0" y="-27384"/>
            <a:ext cx="12192000" cy="576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0" y="1010575"/>
            <a:ext cx="12192000" cy="584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55577"/>
            <a:ext cx="114479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Here’s how your fundraising will make a difference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£5 </a:t>
            </a:r>
            <a:r>
              <a:rPr lang="en-GB" sz="2400" dirty="0">
                <a:latin typeface="Lato" panose="020F0502020204030203" pitchFamily="34" charset="0"/>
              </a:rPr>
              <a:t>will help young people share their mental health experiences, which will reach thousands more young people to give them hope at this difficult time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donation of 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£10 </a:t>
            </a:r>
            <a:r>
              <a:rPr lang="en-GB" sz="2400" dirty="0">
                <a:latin typeface="Lato" panose="020F0502020204030203" pitchFamily="34" charset="0"/>
              </a:rPr>
              <a:t>ensures a Helpline Volunteer is on the end of the phone to provide information and support to distressed </a:t>
            </a:r>
            <a:r>
              <a:rPr lang="en-GB" sz="2400" dirty="0" smtClean="0">
                <a:latin typeface="Lato" panose="020F0502020204030203" pitchFamily="34" charset="0"/>
              </a:rPr>
              <a:t>parents. They </a:t>
            </a:r>
            <a:r>
              <a:rPr lang="en-GB" sz="2400" dirty="0">
                <a:latin typeface="Lato" panose="020F0502020204030203" pitchFamily="34" charset="0"/>
              </a:rPr>
              <a:t>need our support more than ever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3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0 </a:t>
            </a:r>
            <a:r>
              <a:rPr lang="en-GB" sz="2400" dirty="0">
                <a:latin typeface="Lato" panose="020F0502020204030203" pitchFamily="34" charset="0"/>
              </a:rPr>
              <a:t>gives a parent or carer a 50-minute telephone call with a qualified mental health front line worker, who can provide clinical advice and </a:t>
            </a:r>
            <a:r>
              <a:rPr lang="en-GB" sz="2400" dirty="0" smtClean="0">
                <a:latin typeface="Lato" panose="020F0502020204030203" pitchFamily="34" charset="0"/>
              </a:rPr>
              <a:t>guidance</a:t>
            </a:r>
            <a:r>
              <a:rPr lang="en-GB" sz="2400" dirty="0">
                <a:latin typeface="Lato" panose="020F0502020204030203" pitchFamily="34" charset="0"/>
              </a:rPr>
              <a:t>.</a:t>
            </a:r>
            <a:endParaRPr lang="en-GB" sz="4400" dirty="0"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66" y="0"/>
            <a:ext cx="1222625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b="40744"/>
          <a:stretch/>
        </p:blipFill>
        <p:spPr>
          <a:xfrm>
            <a:off x="-44245" y="1317905"/>
            <a:ext cx="8536115" cy="554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82" y="3943649"/>
            <a:ext cx="613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GarageGothic-Bold" pitchFamily="50" charset="0"/>
              </a:rPr>
              <a:t>Thank you!</a:t>
            </a:r>
            <a:endParaRPr lang="en-GB" sz="6600" dirty="0">
              <a:solidFill>
                <a:schemeClr val="bg1"/>
              </a:solidFill>
              <a:latin typeface="GarageGothic-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 r="23378"/>
          <a:stretch/>
        </p:blipFill>
        <p:spPr>
          <a:xfrm>
            <a:off x="8665821" y="-22123"/>
            <a:ext cx="3538469" cy="2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oungMinds Colours">
      <a:dk1>
        <a:srgbClr val="555453"/>
      </a:dk1>
      <a:lt1>
        <a:srgbClr val="FFFFFF"/>
      </a:lt1>
      <a:dk2>
        <a:srgbClr val="7B7C7A"/>
      </a:dk2>
      <a:lt2>
        <a:srgbClr val="FFF4D8"/>
      </a:lt2>
      <a:accent1>
        <a:srgbClr val="FFCF00"/>
      </a:accent1>
      <a:accent2>
        <a:srgbClr val="EB8E00"/>
      </a:accent2>
      <a:accent3>
        <a:srgbClr val="E50068"/>
      </a:accent3>
      <a:accent4>
        <a:srgbClr val="00ADE8"/>
      </a:accent4>
      <a:accent5>
        <a:srgbClr val="5F368C"/>
      </a:accent5>
      <a:accent6>
        <a:srgbClr val="F1C413"/>
      </a:accent6>
      <a:hlink>
        <a:srgbClr val="FFCF00"/>
      </a:hlink>
      <a:folHlink>
        <a:srgbClr val="F1C4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 1" id="{94C7970C-AA96-B443-9789-04992DF693C8}" vid="{F748CF67-79FA-BD4F-9BD4-32BCC9F1A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YM 1</Template>
  <TotalTime>362</TotalTime>
  <Words>68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GarageGothic</vt:lpstr>
      <vt:lpstr>GarageGothic-Bold</vt:lpstr>
      <vt:lpstr>Lato</vt:lpstr>
      <vt:lpstr>Lato 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Lucy Taylor-Mitchinson</dc:creator>
  <cp:lastModifiedBy>Annie Barrow</cp:lastModifiedBy>
  <cp:revision>31</cp:revision>
  <cp:lastPrinted>2016-10-28T12:39:56Z</cp:lastPrinted>
  <dcterms:created xsi:type="dcterms:W3CDTF">2017-02-13T09:54:48Z</dcterms:created>
  <dcterms:modified xsi:type="dcterms:W3CDTF">2021-10-07T07:23:07Z</dcterms:modified>
</cp:coreProperties>
</file>