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8D9"/>
    <a:srgbClr val="F29B94"/>
    <a:srgbClr val="A973AF"/>
    <a:srgbClr val="ABD372"/>
    <a:srgbClr val="EE7D21"/>
    <a:srgbClr val="FEE765"/>
    <a:srgbClr val="E94E13"/>
    <a:srgbClr val="18A0DB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50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winkl.com/resources/rculture-and-diversity-social-studies-steam-kindergarten-us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winkl.com/resources/rculture-and-diversity-social-studies-steam-kindergarten-usa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E5B17D00-97FF-4354-B73C-F2F63FC26628}"/>
              </a:ext>
            </a:extLst>
          </p:cNvPr>
          <p:cNvSpPr/>
          <p:nvPr/>
        </p:nvSpPr>
        <p:spPr>
          <a:xfrm>
            <a:off x="4101219" y="5513560"/>
            <a:ext cx="941561" cy="660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55650" y="765175"/>
            <a:ext cx="7632699" cy="854246"/>
          </a:xfrm>
          <a:prstGeom prst="roundRect">
            <a:avLst/>
          </a:prstGeom>
          <a:solidFill>
            <a:srgbClr val="FEE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Remember, </a:t>
            </a:r>
            <a:r>
              <a:rPr lang="en-US" b="1" dirty="0">
                <a:solidFill>
                  <a:schemeClr val="tx1"/>
                </a:solidFill>
              </a:rPr>
              <a:t>equality</a:t>
            </a:r>
            <a:r>
              <a:rPr lang="en-US" dirty="0">
                <a:solidFill>
                  <a:schemeClr val="tx1"/>
                </a:solidFill>
              </a:rPr>
              <a:t> is when we make sure that everyone is treated </a:t>
            </a:r>
            <a:r>
              <a:rPr lang="en-US" b="1" dirty="0">
                <a:solidFill>
                  <a:schemeClr val="tx1"/>
                </a:solidFill>
              </a:rPr>
              <a:t>fairly</a:t>
            </a:r>
            <a:r>
              <a:rPr lang="en-US" dirty="0">
                <a:solidFill>
                  <a:schemeClr val="tx1"/>
                </a:solidFill>
              </a:rPr>
              <a:t>. It does not mean that everyone has to be treated the same.  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71A8F0-9564-4021-BADD-44E0524945B8}"/>
              </a:ext>
            </a:extLst>
          </p:cNvPr>
          <p:cNvSpPr/>
          <p:nvPr/>
        </p:nvSpPr>
        <p:spPr>
          <a:xfrm>
            <a:off x="755652" y="1722204"/>
            <a:ext cx="7632698" cy="547779"/>
          </a:xfrm>
          <a:prstGeom prst="roundRect">
            <a:avLst/>
          </a:prstGeom>
          <a:solidFill>
            <a:srgbClr val="F29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does equality look like in your school and at home?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88167E-6DE1-4228-B7AB-BB49660D9730}"/>
              </a:ext>
            </a:extLst>
          </p:cNvPr>
          <p:cNvSpPr/>
          <p:nvPr/>
        </p:nvSpPr>
        <p:spPr>
          <a:xfrm>
            <a:off x="755652" y="2372766"/>
            <a:ext cx="7632698" cy="547779"/>
          </a:xfrm>
          <a:prstGeom prst="roundRect">
            <a:avLst/>
          </a:prstGeom>
          <a:solidFill>
            <a:srgbClr val="ABD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How do grown-ups make sure that you are treated fairly?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D29205-B8CD-4221-B891-A7CD727A3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03" y="2835566"/>
            <a:ext cx="6793992" cy="39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0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1DD752CB-D259-409C-87DC-109B256E7B06}"/>
              </a:ext>
            </a:extLst>
          </p:cNvPr>
          <p:cNvSpPr/>
          <p:nvPr/>
        </p:nvSpPr>
        <p:spPr>
          <a:xfrm>
            <a:off x="4101219" y="3098627"/>
            <a:ext cx="941561" cy="660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55650" y="1983987"/>
            <a:ext cx="7632700" cy="547779"/>
          </a:xfrm>
          <a:prstGeom prst="roundRect">
            <a:avLst/>
          </a:prstGeom>
          <a:solidFill>
            <a:srgbClr val="FEE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understanding that everyone is different but that we are all people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Equality?</a:t>
            </a:r>
            <a:endParaRPr lang="en-GB" sz="3600" dirty="0">
              <a:latin typeface="+mn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71A8F0-9564-4021-BADD-44E0524945B8}"/>
              </a:ext>
            </a:extLst>
          </p:cNvPr>
          <p:cNvSpPr/>
          <p:nvPr/>
        </p:nvSpPr>
        <p:spPr>
          <a:xfrm>
            <a:off x="755650" y="2598230"/>
            <a:ext cx="7632700" cy="547779"/>
          </a:xfrm>
          <a:prstGeom prst="roundRect">
            <a:avLst/>
          </a:prstGeom>
          <a:solidFill>
            <a:srgbClr val="F29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knowing that everyone has the right to be treated fairly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88167E-6DE1-4228-B7AB-BB49660D9730}"/>
              </a:ext>
            </a:extLst>
          </p:cNvPr>
          <p:cNvSpPr/>
          <p:nvPr/>
        </p:nvSpPr>
        <p:spPr>
          <a:xfrm>
            <a:off x="755650" y="3212474"/>
            <a:ext cx="7632700" cy="547779"/>
          </a:xfrm>
          <a:prstGeom prst="roundRect">
            <a:avLst/>
          </a:prstGeom>
          <a:solidFill>
            <a:srgbClr val="ABD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treating others with respect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4E76E8-6B1E-4708-826A-FE7A0EA32969}"/>
              </a:ext>
            </a:extLst>
          </p:cNvPr>
          <p:cNvSpPr/>
          <p:nvPr/>
        </p:nvSpPr>
        <p:spPr>
          <a:xfrm>
            <a:off x="755650" y="1369744"/>
            <a:ext cx="7632700" cy="547779"/>
          </a:xfrm>
          <a:prstGeom prst="roundRect">
            <a:avLst/>
          </a:prstGeom>
          <a:solidFill>
            <a:srgbClr val="7EA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Equality is: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6EC2DF-DCEE-4792-A777-D106FA2AF2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628047"/>
            <a:ext cx="7460055" cy="28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F77236-F921-4991-9037-DB9CAA82F087}"/>
              </a:ext>
            </a:extLst>
          </p:cNvPr>
          <p:cNvSpPr/>
          <p:nvPr/>
        </p:nvSpPr>
        <p:spPr>
          <a:xfrm>
            <a:off x="755650" y="620557"/>
            <a:ext cx="7632700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/>
              <a:t>“When I see you through my eyes,</a:t>
            </a:r>
            <a:br>
              <a:rPr lang="en-US" b="1" dirty="0"/>
            </a:br>
            <a:r>
              <a:rPr lang="en-US" b="1" dirty="0"/>
              <a:t>I think that we are different.”</a:t>
            </a:r>
            <a:endParaRPr lang="en-US" dirty="0"/>
          </a:p>
          <a:p>
            <a:pPr algn="ctr"/>
            <a:br>
              <a:rPr lang="en-US" dirty="0"/>
            </a:br>
            <a:r>
              <a:rPr lang="en-US" b="1" dirty="0"/>
              <a:t>“When I see you through my heart,</a:t>
            </a:r>
            <a:endParaRPr lang="en-US" dirty="0"/>
          </a:p>
          <a:p>
            <a:pPr algn="ctr"/>
            <a:r>
              <a:rPr lang="en-US" b="1" dirty="0"/>
              <a:t>I know we are the same.”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GB" dirty="0"/>
              <a:t>Doe </a:t>
            </a:r>
            <a:r>
              <a:rPr lang="en-GB" dirty="0" err="1"/>
              <a:t>Zantamata</a:t>
            </a:r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3AD77F-3BC4-42B7-A8DA-5A9B6EDFFBB8}"/>
              </a:ext>
            </a:extLst>
          </p:cNvPr>
          <p:cNvSpPr/>
          <p:nvPr/>
        </p:nvSpPr>
        <p:spPr>
          <a:xfrm>
            <a:off x="755650" y="2748300"/>
            <a:ext cx="7632700" cy="547779"/>
          </a:xfrm>
          <a:prstGeom prst="roundRect">
            <a:avLst/>
          </a:prstGeom>
          <a:solidFill>
            <a:srgbClr val="FEE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Doe </a:t>
            </a:r>
            <a:r>
              <a:rPr lang="en-US" dirty="0" err="1">
                <a:solidFill>
                  <a:schemeClr val="tx1"/>
                </a:solidFill>
              </a:rPr>
              <a:t>Zantamata</a:t>
            </a:r>
            <a:r>
              <a:rPr lang="en-US" dirty="0">
                <a:solidFill>
                  <a:schemeClr val="tx1"/>
                </a:solidFill>
              </a:rPr>
              <a:t> is an author and illustrator.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1C8B47-30E6-498F-ADC1-1CBC1CDFABD2}"/>
              </a:ext>
            </a:extLst>
          </p:cNvPr>
          <p:cNvSpPr/>
          <p:nvPr/>
        </p:nvSpPr>
        <p:spPr>
          <a:xfrm>
            <a:off x="755650" y="3380072"/>
            <a:ext cx="7632700" cy="854246"/>
          </a:xfrm>
          <a:prstGeom prst="roundRect">
            <a:avLst/>
          </a:prstGeom>
          <a:solidFill>
            <a:srgbClr val="F29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do you think she is telling us </a:t>
            </a:r>
          </a:p>
          <a:p>
            <a:r>
              <a:rPr lang="en-US" dirty="0">
                <a:solidFill>
                  <a:schemeClr val="tx1"/>
                </a:solidFill>
              </a:rPr>
              <a:t>with this quote?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E5EE01D-C17F-4924-B125-C00B30A403BD}"/>
              </a:ext>
            </a:extLst>
          </p:cNvPr>
          <p:cNvSpPr/>
          <p:nvPr/>
        </p:nvSpPr>
        <p:spPr>
          <a:xfrm>
            <a:off x="755650" y="4318311"/>
            <a:ext cx="7632700" cy="547779"/>
          </a:xfrm>
          <a:prstGeom prst="roundRect">
            <a:avLst/>
          </a:prstGeom>
          <a:solidFill>
            <a:srgbClr val="ABD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Look around the room at your friends.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505065C-4FB4-430A-882C-83951F0B8681}"/>
              </a:ext>
            </a:extLst>
          </p:cNvPr>
          <p:cNvSpPr/>
          <p:nvPr/>
        </p:nvSpPr>
        <p:spPr>
          <a:xfrm>
            <a:off x="755650" y="4950083"/>
            <a:ext cx="7632700" cy="547779"/>
          </a:xfrm>
          <a:prstGeom prst="roundRect">
            <a:avLst/>
          </a:prstGeom>
          <a:solidFill>
            <a:srgbClr val="7EA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is different?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7EC79D-8C8D-4E65-81EB-5F0C9E2151E2}"/>
              </a:ext>
            </a:extLst>
          </p:cNvPr>
          <p:cNvSpPr/>
          <p:nvPr/>
        </p:nvSpPr>
        <p:spPr>
          <a:xfrm>
            <a:off x="755650" y="5581856"/>
            <a:ext cx="7848600" cy="547779"/>
          </a:xfrm>
          <a:prstGeom prst="roundRect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is the same?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76BB22-1E7F-4175-BAF8-5B93DFD890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50" y="3152962"/>
            <a:ext cx="4439430" cy="343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3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55650" y="5545046"/>
            <a:ext cx="7632700" cy="547779"/>
          </a:xfrm>
          <a:prstGeom prst="roundRect">
            <a:avLst/>
          </a:prstGeom>
          <a:solidFill>
            <a:srgbClr val="FEE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Can you think of anything else that makes us different?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Things Make Us Different?</a:t>
            </a:r>
            <a:endParaRPr lang="en-GB" sz="3600" dirty="0">
              <a:latin typeface="+mn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98C848-A4B1-44D8-9BA9-B8526A21AD73}"/>
              </a:ext>
            </a:extLst>
          </p:cNvPr>
          <p:cNvSpPr/>
          <p:nvPr/>
        </p:nvSpPr>
        <p:spPr>
          <a:xfrm>
            <a:off x="1015535" y="1746520"/>
            <a:ext cx="1735491" cy="1735491"/>
          </a:xfrm>
          <a:prstGeom prst="ellipse">
            <a:avLst/>
          </a:prstGeom>
          <a:solidFill>
            <a:srgbClr val="FEE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hair </a:t>
            </a:r>
            <a:r>
              <a:rPr lang="en-GB" sz="1700" dirty="0" err="1">
                <a:solidFill>
                  <a:schemeClr val="tx1"/>
                </a:solidFill>
              </a:rPr>
              <a:t>color</a:t>
            </a:r>
            <a:endParaRPr lang="en-GB" sz="17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D4520F-604A-4800-9868-085F800000AA}"/>
              </a:ext>
            </a:extLst>
          </p:cNvPr>
          <p:cNvSpPr/>
          <p:nvPr/>
        </p:nvSpPr>
        <p:spPr>
          <a:xfrm>
            <a:off x="3802107" y="3713553"/>
            <a:ext cx="1669262" cy="1669262"/>
          </a:xfrm>
          <a:prstGeom prst="ellipse">
            <a:avLst/>
          </a:prstGeom>
          <a:solidFill>
            <a:srgbClr val="EE7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what we like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14B1C5-1562-46D5-B0DF-3CCCB28C57AF}"/>
              </a:ext>
            </a:extLst>
          </p:cNvPr>
          <p:cNvSpPr/>
          <p:nvPr/>
        </p:nvSpPr>
        <p:spPr>
          <a:xfrm>
            <a:off x="2933315" y="1285105"/>
            <a:ext cx="1735490" cy="1735490"/>
          </a:xfrm>
          <a:prstGeom prst="ellipse">
            <a:avLst/>
          </a:prstGeom>
          <a:solidFill>
            <a:srgbClr val="F29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eye </a:t>
            </a:r>
            <a:r>
              <a:rPr lang="en-GB" sz="1700" dirty="0" err="1">
                <a:solidFill>
                  <a:schemeClr val="tx1"/>
                </a:solidFill>
              </a:rPr>
              <a:t>color</a:t>
            </a:r>
            <a:endParaRPr lang="en-GB" sz="1700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94B3DE8-3CF0-4C64-BD29-B8432F234309}"/>
              </a:ext>
            </a:extLst>
          </p:cNvPr>
          <p:cNvSpPr/>
          <p:nvPr/>
        </p:nvSpPr>
        <p:spPr>
          <a:xfrm>
            <a:off x="4652314" y="1864694"/>
            <a:ext cx="1996993" cy="1996993"/>
          </a:xfrm>
          <a:prstGeom prst="ellipse">
            <a:avLst/>
          </a:prstGeom>
          <a:solidFill>
            <a:srgbClr val="ABD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our personalities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15D64BE-90F7-40C5-8129-0CBCC9F12106}"/>
              </a:ext>
            </a:extLst>
          </p:cNvPr>
          <p:cNvSpPr/>
          <p:nvPr/>
        </p:nvSpPr>
        <p:spPr>
          <a:xfrm>
            <a:off x="6355293" y="3482011"/>
            <a:ext cx="1895382" cy="1895382"/>
          </a:xfrm>
          <a:prstGeom prst="ellipse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where we live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5BAFA7-4ADC-412D-932A-41ACD8BED4BA}"/>
              </a:ext>
            </a:extLst>
          </p:cNvPr>
          <p:cNvSpPr/>
          <p:nvPr/>
        </p:nvSpPr>
        <p:spPr>
          <a:xfrm>
            <a:off x="6633358" y="1473200"/>
            <a:ext cx="1617317" cy="1617317"/>
          </a:xfrm>
          <a:prstGeom prst="ellipse">
            <a:avLst/>
          </a:prstGeom>
          <a:solidFill>
            <a:srgbClr val="7EA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skin </a:t>
            </a:r>
            <a:r>
              <a:rPr lang="en-GB" sz="1700" dirty="0" err="1">
                <a:solidFill>
                  <a:schemeClr val="tx1"/>
                </a:solidFill>
              </a:rPr>
              <a:t>color</a:t>
            </a:r>
            <a:endParaRPr lang="en-GB" sz="1700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26AF1E-B7A5-4016-85EE-BFF5122722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482011"/>
            <a:ext cx="3012740" cy="214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8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55650" y="5545046"/>
            <a:ext cx="7632700" cy="547779"/>
          </a:xfrm>
          <a:prstGeom prst="roundRect">
            <a:avLst/>
          </a:prstGeom>
          <a:solidFill>
            <a:srgbClr val="FEE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Can you think of anything else that makes us the same?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All the Same</a:t>
            </a:r>
            <a:endParaRPr lang="en-GB" sz="3600" dirty="0">
              <a:latin typeface="+mn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98C848-A4B1-44D8-9BA9-B8526A21AD73}"/>
              </a:ext>
            </a:extLst>
          </p:cNvPr>
          <p:cNvSpPr/>
          <p:nvPr/>
        </p:nvSpPr>
        <p:spPr>
          <a:xfrm>
            <a:off x="755650" y="2569506"/>
            <a:ext cx="1804331" cy="1804331"/>
          </a:xfrm>
          <a:prstGeom prst="ellipse">
            <a:avLst/>
          </a:prstGeom>
          <a:solidFill>
            <a:srgbClr val="FEE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We all have needs.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D4520F-604A-4800-9868-085F800000AA}"/>
              </a:ext>
            </a:extLst>
          </p:cNvPr>
          <p:cNvSpPr/>
          <p:nvPr/>
        </p:nvSpPr>
        <p:spPr>
          <a:xfrm>
            <a:off x="2692813" y="3727335"/>
            <a:ext cx="1440000" cy="1440000"/>
          </a:xfrm>
          <a:prstGeom prst="ellipse">
            <a:avLst/>
          </a:prstGeom>
          <a:solidFill>
            <a:srgbClr val="EE7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We all have feelings.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14B1C5-1562-46D5-B0DF-3CCCB28C57AF}"/>
              </a:ext>
            </a:extLst>
          </p:cNvPr>
          <p:cNvSpPr/>
          <p:nvPr/>
        </p:nvSpPr>
        <p:spPr>
          <a:xfrm>
            <a:off x="2348684" y="1495987"/>
            <a:ext cx="1440000" cy="1440000"/>
          </a:xfrm>
          <a:prstGeom prst="ellipse">
            <a:avLst/>
          </a:prstGeom>
          <a:solidFill>
            <a:srgbClr val="F29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We all have likes.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94B3DE8-3CF0-4C64-BD29-B8432F234309}"/>
              </a:ext>
            </a:extLst>
          </p:cNvPr>
          <p:cNvSpPr/>
          <p:nvPr/>
        </p:nvSpPr>
        <p:spPr>
          <a:xfrm>
            <a:off x="3921517" y="2215987"/>
            <a:ext cx="1672521" cy="1672521"/>
          </a:xfrm>
          <a:prstGeom prst="ellipse">
            <a:avLst/>
          </a:prstGeom>
          <a:solidFill>
            <a:srgbClr val="ABD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We are all people.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5BAFA7-4ADC-412D-932A-41ACD8BED4BA}"/>
              </a:ext>
            </a:extLst>
          </p:cNvPr>
          <p:cNvSpPr/>
          <p:nvPr/>
        </p:nvSpPr>
        <p:spPr>
          <a:xfrm>
            <a:off x="5788595" y="1347478"/>
            <a:ext cx="1805353" cy="1805353"/>
          </a:xfrm>
          <a:prstGeom prst="ellipse">
            <a:avLst/>
          </a:prstGeom>
          <a:solidFill>
            <a:srgbClr val="7EA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We all have thoughts.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6F1D89-6F4E-40EB-BD52-3F882AD01D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871" y="2873080"/>
            <a:ext cx="2702742" cy="28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5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F77236-F921-4991-9037-DB9CAA82F087}"/>
              </a:ext>
            </a:extLst>
          </p:cNvPr>
          <p:cNvSpPr/>
          <p:nvPr/>
        </p:nvSpPr>
        <p:spPr>
          <a:xfrm>
            <a:off x="755650" y="812417"/>
            <a:ext cx="76327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/>
              <a:t>“A person is a person,</a:t>
            </a:r>
          </a:p>
          <a:p>
            <a:pPr algn="ctr"/>
            <a:r>
              <a:rPr lang="en-US" b="1" dirty="0"/>
              <a:t>no matter how small.”</a:t>
            </a:r>
          </a:p>
          <a:p>
            <a:pPr algn="ctr"/>
            <a:endParaRPr lang="en-US" dirty="0"/>
          </a:p>
          <a:p>
            <a:pPr algn="ctr"/>
            <a:r>
              <a:rPr lang="en-GB" dirty="0" err="1"/>
              <a:t>Dr.</a:t>
            </a:r>
            <a:r>
              <a:rPr lang="en-GB" dirty="0"/>
              <a:t> Seuss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3AD77F-3BC4-42B7-A8DA-5A9B6EDFFBB8}"/>
              </a:ext>
            </a:extLst>
          </p:cNvPr>
          <p:cNvSpPr/>
          <p:nvPr/>
        </p:nvSpPr>
        <p:spPr>
          <a:xfrm>
            <a:off x="755650" y="2508155"/>
            <a:ext cx="7632700" cy="547779"/>
          </a:xfrm>
          <a:prstGeom prst="roundRect">
            <a:avLst/>
          </a:prstGeom>
          <a:solidFill>
            <a:srgbClr val="FEE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Dr. Seuss is an author and illustrator.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1C8B47-30E6-498F-ADC1-1CBC1CDFABD2}"/>
              </a:ext>
            </a:extLst>
          </p:cNvPr>
          <p:cNvSpPr/>
          <p:nvPr/>
        </p:nvSpPr>
        <p:spPr>
          <a:xfrm>
            <a:off x="755650" y="3216544"/>
            <a:ext cx="7632700" cy="547779"/>
          </a:xfrm>
          <a:prstGeom prst="roundRect">
            <a:avLst/>
          </a:prstGeom>
          <a:solidFill>
            <a:srgbClr val="F29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do you think he is telling us with this quote?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E5EE01D-C17F-4924-B125-C00B30A403BD}"/>
              </a:ext>
            </a:extLst>
          </p:cNvPr>
          <p:cNvSpPr/>
          <p:nvPr/>
        </p:nvSpPr>
        <p:spPr>
          <a:xfrm>
            <a:off x="755650" y="3851231"/>
            <a:ext cx="7632700" cy="547779"/>
          </a:xfrm>
          <a:prstGeom prst="roundRect">
            <a:avLst/>
          </a:prstGeom>
          <a:solidFill>
            <a:srgbClr val="ABD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does this mean for us at school?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C8F591-302D-4A6B-A9DC-47922E042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344" y="3718292"/>
            <a:ext cx="4793673" cy="27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3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55650" y="2995985"/>
            <a:ext cx="7632700" cy="547779"/>
          </a:xfrm>
          <a:prstGeom prst="roundRect">
            <a:avLst/>
          </a:prstGeom>
          <a:solidFill>
            <a:srgbClr val="FEE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Is this right?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If…?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6906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/>
              <a:t>What if your teacher shared some candy with the class and gave </a:t>
            </a:r>
          </a:p>
          <a:p>
            <a:pPr algn="ctr"/>
            <a:r>
              <a:rPr lang="en-US" dirty="0"/>
              <a:t>two to each boy but said that the girls could only have one?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71A8F0-9564-4021-BADD-44E0524945B8}"/>
              </a:ext>
            </a:extLst>
          </p:cNvPr>
          <p:cNvSpPr/>
          <p:nvPr/>
        </p:nvSpPr>
        <p:spPr>
          <a:xfrm>
            <a:off x="755650" y="3691510"/>
            <a:ext cx="7632700" cy="547779"/>
          </a:xfrm>
          <a:prstGeom prst="roundRect">
            <a:avLst/>
          </a:prstGeom>
          <a:solidFill>
            <a:srgbClr val="7EA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Is this fair?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88167E-6DE1-4228-B7AB-BB49660D9730}"/>
              </a:ext>
            </a:extLst>
          </p:cNvPr>
          <p:cNvSpPr/>
          <p:nvPr/>
        </p:nvSpPr>
        <p:spPr>
          <a:xfrm>
            <a:off x="755650" y="4387035"/>
            <a:ext cx="7632700" cy="854246"/>
          </a:xfrm>
          <a:prstGeom prst="roundRect">
            <a:avLst/>
          </a:prstGeom>
          <a:solidFill>
            <a:srgbClr val="ABD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could the teacher do </a:t>
            </a:r>
          </a:p>
          <a:p>
            <a:r>
              <a:rPr lang="en-US" dirty="0">
                <a:solidFill>
                  <a:schemeClr val="tx1"/>
                </a:solidFill>
              </a:rPr>
              <a:t>to treat the students more fairly?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7E9A6-45CE-48FC-B7C9-F8224DCB5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06" y="1969958"/>
            <a:ext cx="2054344" cy="425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7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55650" y="2995985"/>
            <a:ext cx="5288534" cy="547779"/>
          </a:xfrm>
          <a:prstGeom prst="roundRect">
            <a:avLst/>
          </a:prstGeom>
          <a:solidFill>
            <a:srgbClr val="FEE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Is this right?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If…?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6906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/>
              <a:t>What if your classmates are jumping rope in P.E. and your teacher says </a:t>
            </a:r>
          </a:p>
          <a:p>
            <a:pPr algn="ctr"/>
            <a:r>
              <a:rPr lang="en-US" dirty="0"/>
              <a:t>that only children with brown hair can have a turn?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71A8F0-9564-4021-BADD-44E0524945B8}"/>
              </a:ext>
            </a:extLst>
          </p:cNvPr>
          <p:cNvSpPr/>
          <p:nvPr/>
        </p:nvSpPr>
        <p:spPr>
          <a:xfrm>
            <a:off x="755650" y="3691510"/>
            <a:ext cx="5288534" cy="547779"/>
          </a:xfrm>
          <a:prstGeom prst="roundRect">
            <a:avLst/>
          </a:prstGeom>
          <a:solidFill>
            <a:srgbClr val="7EA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Is this fair?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88167E-6DE1-4228-B7AB-BB49660D9730}"/>
              </a:ext>
            </a:extLst>
          </p:cNvPr>
          <p:cNvSpPr/>
          <p:nvPr/>
        </p:nvSpPr>
        <p:spPr>
          <a:xfrm>
            <a:off x="755650" y="4387035"/>
            <a:ext cx="5288534" cy="854246"/>
          </a:xfrm>
          <a:prstGeom prst="roundRect">
            <a:avLst/>
          </a:prstGeom>
          <a:solidFill>
            <a:srgbClr val="ABD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could the teacher do </a:t>
            </a:r>
          </a:p>
          <a:p>
            <a:r>
              <a:rPr lang="en-US" dirty="0">
                <a:solidFill>
                  <a:schemeClr val="tx1"/>
                </a:solidFill>
              </a:rPr>
              <a:t>to treat the students more fairly?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999DD3-E4F1-4E9D-977E-83DF3512AB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323" y="1779673"/>
            <a:ext cx="3642367" cy="45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0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55650" y="2995985"/>
            <a:ext cx="6221222" cy="547779"/>
          </a:xfrm>
          <a:prstGeom prst="roundRect">
            <a:avLst/>
          </a:prstGeom>
          <a:solidFill>
            <a:srgbClr val="FEE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Is this right?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If…?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6906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/>
              <a:t>What if you fall and hurt your knee and the teacher gives everyone </a:t>
            </a:r>
          </a:p>
          <a:p>
            <a:pPr algn="ctr"/>
            <a:r>
              <a:rPr lang="en-US" dirty="0"/>
              <a:t>in the class a bandage for their knee to make it fair?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71A8F0-9564-4021-BADD-44E0524945B8}"/>
              </a:ext>
            </a:extLst>
          </p:cNvPr>
          <p:cNvSpPr/>
          <p:nvPr/>
        </p:nvSpPr>
        <p:spPr>
          <a:xfrm>
            <a:off x="755650" y="3691510"/>
            <a:ext cx="5919470" cy="547779"/>
          </a:xfrm>
          <a:prstGeom prst="roundRect">
            <a:avLst/>
          </a:prstGeom>
          <a:solidFill>
            <a:srgbClr val="7EA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Is this fair?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88167E-6DE1-4228-B7AB-BB49660D9730}"/>
              </a:ext>
            </a:extLst>
          </p:cNvPr>
          <p:cNvSpPr/>
          <p:nvPr/>
        </p:nvSpPr>
        <p:spPr>
          <a:xfrm>
            <a:off x="755650" y="4387035"/>
            <a:ext cx="5288534" cy="854246"/>
          </a:xfrm>
          <a:prstGeom prst="roundRect">
            <a:avLst/>
          </a:prstGeom>
          <a:solidFill>
            <a:srgbClr val="ABD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Does equality always mean that </a:t>
            </a:r>
          </a:p>
          <a:p>
            <a:r>
              <a:rPr lang="en-US" dirty="0">
                <a:solidFill>
                  <a:schemeClr val="tx1"/>
                </a:solidFill>
              </a:rPr>
              <a:t>everyone has be treated the same?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EB4D2A-6955-4DB6-993B-133339B16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7730">
            <a:off x="4240097" y="3513885"/>
            <a:ext cx="4773074" cy="125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8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139</TotalTime>
  <Words>421</Words>
  <Application>Microsoft Office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Twinkl</vt:lpstr>
      <vt:lpstr>Calibri</vt:lpstr>
      <vt:lpstr>Arial</vt:lpstr>
      <vt:lpstr>Office Theme</vt:lpstr>
      <vt:lpstr>PowerPoint Presentation</vt:lpstr>
      <vt:lpstr>What Is Equality?</vt:lpstr>
      <vt:lpstr>PowerPoint Presentation</vt:lpstr>
      <vt:lpstr>What Things Make Us Different?</vt:lpstr>
      <vt:lpstr>We Are All the Same</vt:lpstr>
      <vt:lpstr>PowerPoint Presentation</vt:lpstr>
      <vt:lpstr>What If…?</vt:lpstr>
      <vt:lpstr>What If…?</vt:lpstr>
      <vt:lpstr>What If…?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Simone Wouters</dc:creator>
  <cp:lastModifiedBy>megan marsh</cp:lastModifiedBy>
  <cp:revision>13</cp:revision>
  <dcterms:created xsi:type="dcterms:W3CDTF">2020-07-06T14:43:30Z</dcterms:created>
  <dcterms:modified xsi:type="dcterms:W3CDTF">2023-02-09T08:58:18Z</dcterms:modified>
</cp:coreProperties>
</file>