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27" r:id="rId2"/>
    <p:sldId id="294" r:id="rId3"/>
    <p:sldId id="295" r:id="rId4"/>
    <p:sldId id="310" r:id="rId5"/>
    <p:sldId id="311" r:id="rId6"/>
    <p:sldId id="320" r:id="rId7"/>
    <p:sldId id="312" r:id="rId8"/>
    <p:sldId id="313" r:id="rId9"/>
    <p:sldId id="321" r:id="rId10"/>
    <p:sldId id="322" r:id="rId11"/>
    <p:sldId id="323" r:id="rId12"/>
    <p:sldId id="324" r:id="rId13"/>
    <p:sldId id="315" r:id="rId14"/>
    <p:sldId id="325" r:id="rId15"/>
  </p:sldIdLst>
  <p:sldSz cx="9144000" cy="6858000" type="screen4x3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Twinkl" panose="020B0604020202020204" charset="0"/>
      <p:regular r:id="rId22"/>
      <p:bold r:id="rId23"/>
    </p:embeddedFont>
    <p:embeddedFont>
      <p:font typeface="Twinkl SemiBold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43A"/>
    <a:srgbClr val="E5C800"/>
    <a:srgbClr val="ED6C76"/>
    <a:srgbClr val="25B7BC"/>
    <a:srgbClr val="643C90"/>
    <a:srgbClr val="65186A"/>
    <a:srgbClr val="08AFEE"/>
    <a:srgbClr val="D61E6C"/>
    <a:srgbClr val="F08215"/>
    <a:srgbClr val="00A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9FEC1-24E1-49BF-B808-80741FD1B324}" v="1280" dt="2020-04-30T08:02:00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82" autoAdjust="0"/>
    <p:restoredTop sz="94660"/>
  </p:normalViewPr>
  <p:slideViewPr>
    <p:cSldViewPr showGuides="1">
      <p:cViewPr varScale="1">
        <p:scale>
          <a:sx n="72" d="100"/>
          <a:sy n="72" d="100"/>
        </p:scale>
        <p:origin x="1584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notesViewPr>
    <p:cSldViewPr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>
                <a:latin typeface="Roboto" panose="02000000000000000000" pitchFamily="2" charset="0"/>
              </a:rPr>
              <a:t>24/03/2023</a:t>
            </a:fld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3D02C5D1-7818-41B5-ABAD-5E4B38A5388F}" type="datetimeFigureOut">
              <a:rPr lang="en-GB" smtClean="0"/>
              <a:pPr/>
              <a:t>24/03/2023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life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twinkl-life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5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she/health-and-wellbeing-pshce-subjects-key-stage-1/feelings-and-emotions-health-and-wellbeing-pshce-subjects-key-stage-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tiff"/><Relationship Id="rId7" Type="http://schemas.openxmlformats.org/officeDocument/2006/relationships/image" Target="../media/image47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tif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pshe/health-and-wellbeing-pshce-subjects-key-stage-1/feelings-and-emotions-health-and-wellbeing-pshce-subjects-key-stage-1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"/><Relationship Id="rId3" Type="http://schemas.openxmlformats.org/officeDocument/2006/relationships/image" Target="../media/image36.png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BB1AAE69-9E09-42E7-8327-D493357B2931}"/>
              </a:ext>
            </a:extLst>
          </p:cNvPr>
          <p:cNvSpPr/>
          <p:nvPr/>
        </p:nvSpPr>
        <p:spPr>
          <a:xfrm>
            <a:off x="179512" y="5949280"/>
            <a:ext cx="100811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83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474BE-C1D2-4A6B-BA33-E42410FDD132}"/>
              </a:ext>
            </a:extLst>
          </p:cNvPr>
          <p:cNvGrpSpPr/>
          <p:nvPr/>
        </p:nvGrpSpPr>
        <p:grpSpPr>
          <a:xfrm>
            <a:off x="1765888" y="1917072"/>
            <a:ext cx="4837881" cy="2160000"/>
            <a:chOff x="1710536" y="2930789"/>
            <a:chExt cx="4837881" cy="2160000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D93572B9-43DB-43EF-B308-2F3E9E711C7E}"/>
                </a:ext>
              </a:extLst>
            </p:cNvPr>
            <p:cNvSpPr/>
            <p:nvPr/>
          </p:nvSpPr>
          <p:spPr>
            <a:xfrm rot="5400000">
              <a:off x="3049477" y="1591848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E5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D0B45C-8C51-41D1-B322-3AC117ECF5BA}"/>
                </a:ext>
              </a:extLst>
            </p:cNvPr>
            <p:cNvSpPr/>
            <p:nvPr/>
          </p:nvSpPr>
          <p:spPr>
            <a:xfrm>
              <a:off x="3033088" y="3549548"/>
              <a:ext cx="337572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Make a list of all the things we have achieved, no matter how small.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BD9FB30-7150-4C06-900A-0783CDBDFE72}"/>
              </a:ext>
            </a:extLst>
          </p:cNvPr>
          <p:cNvGrpSpPr/>
          <p:nvPr/>
        </p:nvGrpSpPr>
        <p:grpSpPr>
          <a:xfrm>
            <a:off x="757538" y="1291777"/>
            <a:ext cx="2160239" cy="2784433"/>
            <a:chOff x="1128812" y="1762158"/>
            <a:chExt cx="2160239" cy="27844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6499E6-B948-4780-96A9-2AE374614BFB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2" t="8819" r="50447" b="23981"/>
            <a:stretch/>
          </p:blipFill>
          <p:spPr>
            <a:xfrm>
              <a:off x="1128812" y="2386591"/>
              <a:ext cx="2160239" cy="2160000"/>
            </a:xfrm>
            <a:prstGeom prst="ellipse">
              <a:avLst/>
            </a:prstGeom>
            <a:solidFill>
              <a:srgbClr val="08AFEE"/>
            </a:solidFill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03ACDCD-4FD3-4024-9EEC-B61385BC0EF7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2" t="-10608" r="50447" b="23981"/>
            <a:stretch/>
          </p:blipFill>
          <p:spPr>
            <a:xfrm>
              <a:off x="1128812" y="1762158"/>
              <a:ext cx="2160239" cy="2784433"/>
            </a:xfrm>
            <a:prstGeom prst="ellipse">
              <a:avLst/>
            </a:prstGeom>
            <a:noFill/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DC0140-FF9F-4780-B456-7886452F124E}"/>
              </a:ext>
            </a:extLst>
          </p:cNvPr>
          <p:cNvGrpSpPr/>
          <p:nvPr/>
        </p:nvGrpSpPr>
        <p:grpSpPr>
          <a:xfrm>
            <a:off x="3587397" y="4090048"/>
            <a:ext cx="3707922" cy="2132019"/>
            <a:chOff x="4166632" y="3006816"/>
            <a:chExt cx="2736304" cy="1573348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FC5E512E-1505-48C5-A8F1-0E513292323C}"/>
                </a:ext>
              </a:extLst>
            </p:cNvPr>
            <p:cNvSpPr/>
            <p:nvPr/>
          </p:nvSpPr>
          <p:spPr>
            <a:xfrm>
              <a:off x="4166632" y="3006816"/>
              <a:ext cx="2736304" cy="1573348"/>
            </a:xfrm>
            <a:prstGeom prst="cloudCallout">
              <a:avLst>
                <a:gd name="adj1" fmla="val -68654"/>
                <a:gd name="adj2" fmla="val -62755"/>
              </a:avLst>
            </a:prstGeom>
            <a:solidFill>
              <a:srgbClr val="92D050"/>
            </a:solidFill>
            <a:ln w="28575">
              <a:solidFill>
                <a:srgbClr val="08AF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id="{F4570530-6B97-41C1-A5CF-EACE9AC39F54}"/>
                </a:ext>
              </a:extLst>
            </p:cNvPr>
            <p:cNvSpPr/>
            <p:nvPr/>
          </p:nvSpPr>
          <p:spPr>
            <a:xfrm>
              <a:off x="4166632" y="3006816"/>
              <a:ext cx="2736304" cy="1573348"/>
            </a:xfrm>
            <a:prstGeom prst="cloudCallout">
              <a:avLst>
                <a:gd name="adj1" fmla="val -68654"/>
                <a:gd name="adj2" fmla="val -62755"/>
              </a:avLst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0604" t="29480" r="18938" b="20062"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 descr="A picture containing light, sitting, honeycomb, lit&#10;&#10;Description automatically generated">
            <a:extLst>
              <a:ext uri="{FF2B5EF4-FFF2-40B4-BE49-F238E27FC236}">
                <a16:creationId xmlns:a16="http://schemas.microsoft.com/office/drawing/2014/main" id="{E9E27E29-676C-4FA4-8519-1CEEAC195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5646" y="5805264"/>
            <a:ext cx="1617287" cy="15884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A5D7F1-77DD-4BB8-8078-FF27D3276B87}"/>
              </a:ext>
            </a:extLst>
          </p:cNvPr>
          <p:cNvGrpSpPr/>
          <p:nvPr/>
        </p:nvGrpSpPr>
        <p:grpSpPr>
          <a:xfrm>
            <a:off x="3779910" y="4138409"/>
            <a:ext cx="4837881" cy="2160000"/>
            <a:chOff x="1691678" y="2925185"/>
            <a:chExt cx="4837881" cy="2160000"/>
          </a:xfrm>
          <a:solidFill>
            <a:srgbClr val="65186A"/>
          </a:solidFill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E1AEECEB-57E4-49EC-9C64-1C246F1D7A17}"/>
                </a:ext>
              </a:extLst>
            </p:cNvPr>
            <p:cNvSpPr/>
            <p:nvPr/>
          </p:nvSpPr>
          <p:spPr>
            <a:xfrm rot="5400000">
              <a:off x="3030619" y="1586244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AA9292-47A1-419B-8BB7-B6557DB60B56}"/>
                </a:ext>
              </a:extLst>
            </p:cNvPr>
            <p:cNvSpPr/>
            <p:nvPr/>
          </p:nvSpPr>
          <p:spPr>
            <a:xfrm>
              <a:off x="2962818" y="3617513"/>
              <a:ext cx="3375722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Say positive things about ourselves out loud.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29B802-2E2E-41DE-9163-A27EE4ABC3C8}"/>
              </a:ext>
            </a:extLst>
          </p:cNvPr>
          <p:cNvGrpSpPr/>
          <p:nvPr/>
        </p:nvGrpSpPr>
        <p:grpSpPr>
          <a:xfrm>
            <a:off x="2837808" y="3717032"/>
            <a:ext cx="2238248" cy="2579401"/>
            <a:chOff x="2837808" y="3501008"/>
            <a:chExt cx="2238248" cy="25794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15950E-7941-41AA-9A88-DE0B240DE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6" t="23069" r="53367" b="24593"/>
            <a:stretch/>
          </p:blipFill>
          <p:spPr>
            <a:xfrm>
              <a:off x="2837808" y="3920408"/>
              <a:ext cx="2160000" cy="2160001"/>
            </a:xfrm>
            <a:prstGeom prst="flowChartConnector">
              <a:avLst/>
            </a:prstGeom>
            <a:solidFill>
              <a:srgbClr val="D61E6C"/>
            </a:solidFill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92B4550-15A1-458A-A1F6-11A6F311C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6" t="12907" r="52097" b="33003"/>
            <a:stretch/>
          </p:blipFill>
          <p:spPr>
            <a:xfrm>
              <a:off x="2837808" y="3501008"/>
              <a:ext cx="2238248" cy="2232249"/>
            </a:xfrm>
            <a:prstGeom prst="flowChartConnector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AB739E-7EFE-49A2-A357-5E86EFF47F7D}"/>
              </a:ext>
            </a:extLst>
          </p:cNvPr>
          <p:cNvGrpSpPr/>
          <p:nvPr/>
        </p:nvGrpSpPr>
        <p:grpSpPr>
          <a:xfrm>
            <a:off x="774915" y="4134870"/>
            <a:ext cx="1905743" cy="2194807"/>
            <a:chOff x="1028420" y="4066642"/>
            <a:chExt cx="2095253" cy="219480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5ECA2D-4439-4D56-A478-7631969E3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" t="31435" r="-20875" b="7250"/>
            <a:stretch/>
          </p:blipFill>
          <p:spPr>
            <a:xfrm>
              <a:off x="1028420" y="4837972"/>
              <a:ext cx="1959403" cy="1423477"/>
            </a:xfrm>
            <a:prstGeom prst="cloudCallout">
              <a:avLst>
                <a:gd name="adj1" fmla="val 97156"/>
                <a:gd name="adj2" fmla="val -53791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1909B3C-7D78-4DF6-90E4-49E5874AD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" t="-452" r="-29263" b="25916"/>
            <a:stretch/>
          </p:blipFill>
          <p:spPr>
            <a:xfrm>
              <a:off x="1028637" y="4066642"/>
              <a:ext cx="2095036" cy="1730408"/>
            </a:xfrm>
            <a:prstGeom prst="cloudCallout">
              <a:avLst>
                <a:gd name="adj1" fmla="val 97156"/>
                <a:gd name="adj2" fmla="val -53791"/>
              </a:avLst>
            </a:prstGeom>
            <a:noFill/>
            <a:ln w="28575">
              <a:noFill/>
            </a:ln>
          </p:spPr>
        </p:pic>
      </p:grp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6B1C1F53-FB21-49EF-B225-8DC852836457}"/>
              </a:ext>
            </a:extLst>
          </p:cNvPr>
          <p:cNvSpPr/>
          <p:nvPr/>
        </p:nvSpPr>
        <p:spPr>
          <a:xfrm>
            <a:off x="5234276" y="3290654"/>
            <a:ext cx="2853130" cy="1397820"/>
          </a:xfrm>
          <a:prstGeom prst="wedgeEllipseCallout">
            <a:avLst>
              <a:gd name="adj1" fmla="val -49313"/>
              <a:gd name="adj2" fmla="val 46331"/>
            </a:avLst>
          </a:prstGeom>
          <a:solidFill>
            <a:schemeClr val="bg1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I am really good at singing.</a:t>
            </a: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F15570AA-ED84-4A7B-A29D-DACD37BD5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2160" y="6858000"/>
            <a:ext cx="2756383" cy="3916817"/>
          </a:xfrm>
          <a:prstGeom prst="rect">
            <a:avLst/>
          </a:prstGeom>
        </p:spPr>
      </p:pic>
      <p:pic>
        <p:nvPicPr>
          <p:cNvPr id="15" name="Picture 14" descr="A picture containing wire, sitting, black, computer&#10;&#10;Description automatically generated">
            <a:extLst>
              <a:ext uri="{FF2B5EF4-FFF2-40B4-BE49-F238E27FC236}">
                <a16:creationId xmlns:a16="http://schemas.microsoft.com/office/drawing/2014/main" id="{D1C3657B-5707-4280-9359-4438AE872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30" y="3615618"/>
            <a:ext cx="1751463" cy="1043618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D00BC925-9299-40F5-AB48-4553B7BD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4494"/>
            <a:ext cx="9144000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Helping Ourselves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with Self-Esteem</a:t>
            </a:r>
          </a:p>
        </p:txBody>
      </p:sp>
    </p:spTree>
    <p:extLst>
      <p:ext uri="{BB962C8B-B14F-4D97-AF65-F5344CB8AC3E}">
        <p14:creationId xmlns:p14="http://schemas.microsoft.com/office/powerpoint/2010/main" val="31692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1528 L -0.16823 -0.11482 C -0.20417 -0.13611 -0.25868 -0.16181 -0.31649 -0.18542 C -0.38264 -0.21227 -0.43594 -0.23056 -0.47448 -0.23982 C -0.53559 -0.25463 -0.52951 -0.19144 -0.51962 -0.1507 " pathEditMode="relative" rAng="1020000" ptsTypes="AAAAA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15" y="-895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0658 -0.51227 C -0.07934 -0.62801 -0.09983 -0.68936 -0.12031 -0.68936 C -0.1441 -0.68936 -0.16424 -0.62801 -0.17726 -0.51227 L -0.24063 3.33333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C 5.55556E-7 0.03495 0.09722 0.06204 0.21545 0.06204 C 0.3375 0.06204 0.43472 0.03495 0.43472 -7.40741E-7 C 0.43472 -0.03495 0.53194 -0.06204 0.65399 -0.06204 C 0.77222 -0.06204 0.86962 -0.03495 0.86962 -7.40741E-7 " pathEditMode="relative" rAng="0" ptsTypes="AAA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474BE-C1D2-4A6B-BA33-E42410FDD132}"/>
              </a:ext>
            </a:extLst>
          </p:cNvPr>
          <p:cNvGrpSpPr/>
          <p:nvPr/>
        </p:nvGrpSpPr>
        <p:grpSpPr>
          <a:xfrm>
            <a:off x="1735995" y="1791398"/>
            <a:ext cx="4837881" cy="2160000"/>
            <a:chOff x="1710536" y="2930789"/>
            <a:chExt cx="4837881" cy="2160000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D93572B9-43DB-43EF-B308-2F3E9E711C7E}"/>
                </a:ext>
              </a:extLst>
            </p:cNvPr>
            <p:cNvSpPr/>
            <p:nvPr/>
          </p:nvSpPr>
          <p:spPr>
            <a:xfrm rot="5400000">
              <a:off x="3049477" y="1591848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D0B45C-8C51-41D1-B322-3AC117ECF5BA}"/>
                </a:ext>
              </a:extLst>
            </p:cNvPr>
            <p:cNvSpPr/>
            <p:nvPr/>
          </p:nvSpPr>
          <p:spPr>
            <a:xfrm>
              <a:off x="2902009" y="3035688"/>
              <a:ext cx="337572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  <a:t>Have a goal or a dream that we would like to achieve and work a little bit each day towards it, all the time picturing success in our mind.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16499E6-B948-4780-96A9-2AE374614BF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3598" r="19247"/>
          <a:stretch/>
        </p:blipFill>
        <p:spPr>
          <a:xfrm>
            <a:off x="674844" y="1791395"/>
            <a:ext cx="2160239" cy="2160001"/>
          </a:xfrm>
          <a:prstGeom prst="ellipse">
            <a:avLst/>
          </a:prstGeom>
          <a:solidFill>
            <a:srgbClr val="65186A"/>
          </a:solidFill>
          <a:ln w="28575">
            <a:solidFill>
              <a:schemeClr val="accent6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A5D7F1-77DD-4BB8-8078-FF27D3276B87}"/>
              </a:ext>
            </a:extLst>
          </p:cNvPr>
          <p:cNvGrpSpPr/>
          <p:nvPr/>
        </p:nvGrpSpPr>
        <p:grpSpPr>
          <a:xfrm>
            <a:off x="3541569" y="4746083"/>
            <a:ext cx="4008008" cy="1188337"/>
            <a:chOff x="1868740" y="3669381"/>
            <a:chExt cx="5193152" cy="2160000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E1AEECEB-57E4-49EC-9C64-1C246F1D7A17}"/>
                </a:ext>
              </a:extLst>
            </p:cNvPr>
            <p:cNvSpPr/>
            <p:nvPr/>
          </p:nvSpPr>
          <p:spPr>
            <a:xfrm rot="5400000">
              <a:off x="3207681" y="2330440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08A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AA9292-47A1-419B-8BB7-B6557DB60B56}"/>
                </a:ext>
              </a:extLst>
            </p:cNvPr>
            <p:cNvSpPr/>
            <p:nvPr/>
          </p:nvSpPr>
          <p:spPr>
            <a:xfrm>
              <a:off x="3686169" y="4344622"/>
              <a:ext cx="33757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  <a:t>Help others.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E9149E-1D46-44D8-96F3-0787152473F5}"/>
              </a:ext>
            </a:extLst>
          </p:cNvPr>
          <p:cNvGrpSpPr/>
          <p:nvPr/>
        </p:nvGrpSpPr>
        <p:grpSpPr>
          <a:xfrm rot="201608">
            <a:off x="5934949" y="3175016"/>
            <a:ext cx="805550" cy="796117"/>
            <a:chOff x="1784124" y="3560033"/>
            <a:chExt cx="1545246" cy="15271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39080-493B-4A68-A9AB-53C7DFE4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124" y="3560033"/>
              <a:ext cx="1545246" cy="1527151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DF56C7-7C9D-4838-AA14-666A235925BB}"/>
                </a:ext>
              </a:extLst>
            </p:cNvPr>
            <p:cNvSpPr/>
            <p:nvPr/>
          </p:nvSpPr>
          <p:spPr>
            <a:xfrm>
              <a:off x="2443358" y="4191657"/>
              <a:ext cx="244624" cy="244624"/>
            </a:xfrm>
            <a:prstGeom prst="ellipse">
              <a:avLst/>
            </a:prstGeom>
            <a:noFill/>
            <a:ln w="28575">
              <a:solidFill>
                <a:srgbClr val="0F1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90B84D-F706-41F3-90A7-75F5C0E48EC1}"/>
              </a:ext>
            </a:extLst>
          </p:cNvPr>
          <p:cNvGrpSpPr/>
          <p:nvPr/>
        </p:nvGrpSpPr>
        <p:grpSpPr>
          <a:xfrm rot="201608">
            <a:off x="7535588" y="3272384"/>
            <a:ext cx="777969" cy="768859"/>
            <a:chOff x="1784123" y="3560033"/>
            <a:chExt cx="1905711" cy="188339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9DE41B5-B689-4C69-9627-AF909EADA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123" y="3560033"/>
              <a:ext cx="1905711" cy="1883395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EBF0FD-E1B5-4CB6-857F-C1B0BBF57782}"/>
                </a:ext>
              </a:extLst>
            </p:cNvPr>
            <p:cNvSpPr/>
            <p:nvPr/>
          </p:nvSpPr>
          <p:spPr>
            <a:xfrm>
              <a:off x="2623670" y="4398683"/>
              <a:ext cx="244624" cy="244624"/>
            </a:xfrm>
            <a:prstGeom prst="ellipse">
              <a:avLst/>
            </a:prstGeom>
            <a:solidFill>
              <a:srgbClr val="2D292A"/>
            </a:solidFill>
            <a:ln w="28575">
              <a:solidFill>
                <a:srgbClr val="0F1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B61F114-F977-4A3F-898F-1BB192B0E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88">
            <a:off x="6060735" y="1894056"/>
            <a:ext cx="2293643" cy="20779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9F581E-DE10-4D9C-913F-AA15EE924CCA}"/>
              </a:ext>
            </a:extLst>
          </p:cNvPr>
          <p:cNvGrpSpPr/>
          <p:nvPr/>
        </p:nvGrpSpPr>
        <p:grpSpPr>
          <a:xfrm>
            <a:off x="2437864" y="3068960"/>
            <a:ext cx="3046664" cy="3298270"/>
            <a:chOff x="2100317" y="2959895"/>
            <a:chExt cx="3046664" cy="32982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B3CB3A-3895-4CD6-B1F2-4B249EFF3820}"/>
                </a:ext>
              </a:extLst>
            </p:cNvPr>
            <p:cNvGrpSpPr/>
            <p:nvPr/>
          </p:nvGrpSpPr>
          <p:grpSpPr>
            <a:xfrm>
              <a:off x="2100317" y="2959895"/>
              <a:ext cx="2276646" cy="3298270"/>
              <a:chOff x="2100317" y="2959895"/>
              <a:chExt cx="2276646" cy="329827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E15950E-7941-41AA-9A88-DE0B240DE8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15" t="8279" r="-699" b="7047"/>
              <a:stretch/>
            </p:blipFill>
            <p:spPr>
              <a:xfrm>
                <a:off x="2216723" y="4098164"/>
                <a:ext cx="2160240" cy="2160001"/>
              </a:xfrm>
              <a:prstGeom prst="flowChartConnector">
                <a:avLst/>
              </a:prstGeom>
              <a:solidFill>
                <a:srgbClr val="D61E6C"/>
              </a:solidFill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0A57514-9E7B-4256-82C0-25FE3A0D0B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86" t="-36315" r="1830" b="51641"/>
              <a:stretch/>
            </p:blipFill>
            <p:spPr>
              <a:xfrm>
                <a:off x="2100317" y="2959895"/>
                <a:ext cx="2160240" cy="2160001"/>
              </a:xfrm>
              <a:prstGeom prst="flowChartConnector">
                <a:avLst/>
              </a:prstGeom>
              <a:noFill/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5237B70-0C2E-491A-B243-EF2462302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7" t="9408" r="-40611" b="5077"/>
            <a:stretch/>
          </p:blipFill>
          <p:spPr>
            <a:xfrm flipH="1">
              <a:off x="2216239" y="4098165"/>
              <a:ext cx="2160237" cy="2160000"/>
            </a:xfrm>
            <a:prstGeom prst="flowChartConnector">
              <a:avLst/>
            </a:prstGeom>
            <a:noFill/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FE5D538-EF2B-4EBD-82FE-9860FEDE2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479" t="10034" r="56705" b="48039"/>
            <a:stretch/>
          </p:blipFill>
          <p:spPr>
            <a:xfrm flipH="1">
              <a:off x="3987489" y="4107471"/>
              <a:ext cx="1159492" cy="1059027"/>
            </a:xfrm>
            <a:prstGeom prst="flowChartConnector">
              <a:avLst/>
            </a:prstGeom>
            <a:noFill/>
          </p:spPr>
        </p:pic>
      </p:grp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2F8A46EF-0B4A-426E-A748-8856DACA2DF4}"/>
              </a:ext>
            </a:extLst>
          </p:cNvPr>
          <p:cNvSpPr/>
          <p:nvPr/>
        </p:nvSpPr>
        <p:spPr>
          <a:xfrm>
            <a:off x="1120118" y="4437112"/>
            <a:ext cx="1269690" cy="1130465"/>
          </a:xfrm>
          <a:prstGeom prst="wedgeEllipseCallout">
            <a:avLst>
              <a:gd name="adj1" fmla="val 60568"/>
              <a:gd name="adj2" fmla="val -18411"/>
            </a:avLst>
          </a:prstGeom>
          <a:solidFill>
            <a:schemeClr val="bg1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6 + 6</a:t>
            </a: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DA1FB184-B072-463D-81BF-01EA854374D7}"/>
              </a:ext>
            </a:extLst>
          </p:cNvPr>
          <p:cNvSpPr/>
          <p:nvPr/>
        </p:nvSpPr>
        <p:spPr>
          <a:xfrm>
            <a:off x="4676048" y="3946043"/>
            <a:ext cx="1236262" cy="1100702"/>
          </a:xfrm>
          <a:prstGeom prst="wedgeEllipseCallout">
            <a:avLst>
              <a:gd name="adj1" fmla="val -63724"/>
              <a:gd name="adj2" fmla="val 17332"/>
            </a:avLst>
          </a:prstGeom>
          <a:solidFill>
            <a:schemeClr val="bg1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= 12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72A11CA-3D9A-4FF9-A71D-C41B03A9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4494"/>
            <a:ext cx="9144000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Helping Ourselves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with Self-Esteem</a:t>
            </a:r>
          </a:p>
        </p:txBody>
      </p:sp>
    </p:spTree>
    <p:extLst>
      <p:ext uri="{BB962C8B-B14F-4D97-AF65-F5344CB8AC3E}">
        <p14:creationId xmlns:p14="http://schemas.microsoft.com/office/powerpoint/2010/main" val="24625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2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474BE-C1D2-4A6B-BA33-E42410FDD132}"/>
              </a:ext>
            </a:extLst>
          </p:cNvPr>
          <p:cNvGrpSpPr/>
          <p:nvPr/>
        </p:nvGrpSpPr>
        <p:grpSpPr>
          <a:xfrm>
            <a:off x="1720711" y="1948816"/>
            <a:ext cx="6908182" cy="2160000"/>
            <a:chOff x="1710536" y="2930790"/>
            <a:chExt cx="4958805" cy="2160000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D93572B9-43DB-43EF-B308-2F3E9E711C7E}"/>
                </a:ext>
              </a:extLst>
            </p:cNvPr>
            <p:cNvSpPr/>
            <p:nvPr/>
          </p:nvSpPr>
          <p:spPr>
            <a:xfrm rot="5400000">
              <a:off x="2661813" y="1979513"/>
              <a:ext cx="2160000" cy="4062553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E5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D0B45C-8C51-41D1-B322-3AC117ECF5BA}"/>
                </a:ext>
              </a:extLst>
            </p:cNvPr>
            <p:cNvSpPr/>
            <p:nvPr/>
          </p:nvSpPr>
          <p:spPr>
            <a:xfrm>
              <a:off x="3293619" y="3609853"/>
              <a:ext cx="33757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  <a:t>Do something each day </a:t>
              </a:r>
              <a:b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  <a:t>that we really enjoy.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A5D7F1-77DD-4BB8-8078-FF27D3276B87}"/>
              </a:ext>
            </a:extLst>
          </p:cNvPr>
          <p:cNvGrpSpPr/>
          <p:nvPr/>
        </p:nvGrpSpPr>
        <p:grpSpPr>
          <a:xfrm>
            <a:off x="3707904" y="4171376"/>
            <a:ext cx="4837881" cy="2160000"/>
            <a:chOff x="1691678" y="2925185"/>
            <a:chExt cx="4837881" cy="2160000"/>
          </a:xfrm>
          <a:solidFill>
            <a:srgbClr val="65186A"/>
          </a:solidFill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E1AEECEB-57E4-49EC-9C64-1C246F1D7A17}"/>
                </a:ext>
              </a:extLst>
            </p:cNvPr>
            <p:cNvSpPr/>
            <p:nvPr/>
          </p:nvSpPr>
          <p:spPr>
            <a:xfrm rot="5400000">
              <a:off x="3030619" y="1586244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AA9292-47A1-419B-8BB7-B6557DB60B56}"/>
                </a:ext>
              </a:extLst>
            </p:cNvPr>
            <p:cNvSpPr/>
            <p:nvPr/>
          </p:nvSpPr>
          <p:spPr>
            <a:xfrm>
              <a:off x="2949046" y="3288548"/>
              <a:ext cx="3375722" cy="13234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  <a:t>Spend time with people </a:t>
              </a:r>
              <a:b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  <a:t>who make us feel good </a:t>
              </a:r>
              <a:b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prstClr val="white"/>
                  </a:solidFill>
                  <a:latin typeface="Twinkl" pitchFamily="2" charset="0"/>
                </a:rPr>
                <a:t>and treat us with kindness and respect.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C4FB1E-D9EB-4DC2-B222-4A5D15611A1B}"/>
              </a:ext>
            </a:extLst>
          </p:cNvPr>
          <p:cNvGrpSpPr/>
          <p:nvPr/>
        </p:nvGrpSpPr>
        <p:grpSpPr>
          <a:xfrm>
            <a:off x="2078308" y="3614284"/>
            <a:ext cx="3695638" cy="2719591"/>
            <a:chOff x="2530586" y="3162042"/>
            <a:chExt cx="3695638" cy="271959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15950E-7941-41AA-9A88-DE0B240DE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6" t="18812" r="12032" b="1033"/>
            <a:stretch/>
          </p:blipFill>
          <p:spPr>
            <a:xfrm flipH="1">
              <a:off x="2874574" y="3721633"/>
              <a:ext cx="2160000" cy="2160000"/>
            </a:xfrm>
            <a:prstGeom prst="flowChartConnector">
              <a:avLst/>
            </a:prstGeom>
            <a:solidFill>
              <a:srgbClr val="D61E6C"/>
            </a:solidFill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7E604D2-7BA2-4876-8CAB-07A825E7B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565" t="-1953" r="277" b="13761"/>
            <a:stretch/>
          </p:blipFill>
          <p:spPr>
            <a:xfrm flipH="1">
              <a:off x="2530586" y="3162042"/>
              <a:ext cx="3695638" cy="2376581"/>
            </a:xfrm>
            <a:prstGeom prst="flowChartManualOperation">
              <a:avLst/>
            </a:prstGeom>
            <a:noFill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FA0E1C-643E-49B5-8C64-8D0BB1D57746}"/>
              </a:ext>
            </a:extLst>
          </p:cNvPr>
          <p:cNvGrpSpPr/>
          <p:nvPr/>
        </p:nvGrpSpPr>
        <p:grpSpPr>
          <a:xfrm>
            <a:off x="639842" y="1913651"/>
            <a:ext cx="4139798" cy="2162559"/>
            <a:chOff x="639842" y="1913651"/>
            <a:chExt cx="4139798" cy="216255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6499E6-B948-4780-96A9-2AE374614BF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50" t="-4051" r="65603" b="66604"/>
            <a:stretch/>
          </p:blipFill>
          <p:spPr>
            <a:xfrm>
              <a:off x="639842" y="1916210"/>
              <a:ext cx="2160000" cy="2160000"/>
            </a:xfrm>
            <a:prstGeom prst="ellipse">
              <a:avLst/>
            </a:prstGeom>
            <a:solidFill>
              <a:srgbClr val="08AFEE"/>
            </a:solidFill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E04E518-48A5-4244-A983-98C29A1E1B4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50" t="-4050" r="31280" b="73542"/>
            <a:stretch/>
          </p:blipFill>
          <p:spPr>
            <a:xfrm>
              <a:off x="639842" y="1913651"/>
              <a:ext cx="4139798" cy="1759755"/>
            </a:xfrm>
            <a:prstGeom prst="ellipse">
              <a:avLst/>
            </a:prstGeom>
            <a:noFill/>
          </p:spPr>
        </p:pic>
      </p:grpSp>
      <p:pic>
        <p:nvPicPr>
          <p:cNvPr id="38" name="Picture 37" descr="A close up of a basketball game&#10;&#10;Description automatically generated">
            <a:extLst>
              <a:ext uri="{FF2B5EF4-FFF2-40B4-BE49-F238E27FC236}">
                <a16:creationId xmlns:a16="http://schemas.microsoft.com/office/drawing/2014/main" id="{2B61036D-B069-4A10-91B0-93275F9C75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0953"/>
          <a:stretch/>
        </p:blipFill>
        <p:spPr>
          <a:xfrm>
            <a:off x="2014005" y="2681696"/>
            <a:ext cx="1329144" cy="16109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C4A13E-6371-46A9-8431-386EAF352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543" y="2655576"/>
            <a:ext cx="1329144" cy="1460044"/>
          </a:xfrm>
          <a:prstGeom prst="rect">
            <a:avLst/>
          </a:prstGeom>
        </p:spPr>
      </p:pic>
      <p:pic>
        <p:nvPicPr>
          <p:cNvPr id="44" name="Picture 43" descr="A close up of a basketball game&#10;&#10;Description automatically generated">
            <a:extLst>
              <a:ext uri="{FF2B5EF4-FFF2-40B4-BE49-F238E27FC236}">
                <a16:creationId xmlns:a16="http://schemas.microsoft.com/office/drawing/2014/main" id="{05BC2531-2A2D-4FBB-8218-D08ACFAE59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0953"/>
          <a:stretch/>
        </p:blipFill>
        <p:spPr>
          <a:xfrm>
            <a:off x="2030445" y="2668088"/>
            <a:ext cx="1329144" cy="1610983"/>
          </a:xfrm>
          <a:prstGeom prst="rect">
            <a:avLst/>
          </a:prstGeom>
        </p:spPr>
      </p:pic>
      <p:pic>
        <p:nvPicPr>
          <p:cNvPr id="16" name="Picture 15" descr="A picture containing orange, building, yellow, window&#10;&#10;Description automatically generated">
            <a:extLst>
              <a:ext uri="{FF2B5EF4-FFF2-40B4-BE49-F238E27FC236}">
                <a16:creationId xmlns:a16="http://schemas.microsoft.com/office/drawing/2014/main" id="{D5ADF7A0-735C-4F92-ACB7-863EF7A3FA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8" y="6838517"/>
            <a:ext cx="945211" cy="8771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7641D3-AFCD-45FD-956D-EAFB83804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445" y="2670620"/>
            <a:ext cx="1329144" cy="1451989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EC7E633-480A-49D6-B16B-ACA48E7B9A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15" y="7389440"/>
            <a:ext cx="2372554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7D66583-C277-4830-8149-E10D4881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4494"/>
            <a:ext cx="9144000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Helping Ourselves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with Self-Esteem</a:t>
            </a:r>
          </a:p>
        </p:txBody>
      </p:sp>
    </p:spTree>
    <p:extLst>
      <p:ext uri="{BB962C8B-B14F-4D97-AF65-F5344CB8AC3E}">
        <p14:creationId xmlns:p14="http://schemas.microsoft.com/office/powerpoint/2010/main" val="40644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0441 -0.56805 C -0.0533 -0.6963 -0.06684 -0.76505 -0.08125 -0.76505 C -0.09757 -0.76505 -0.11059 -0.6963 -0.11962 -0.56805 L -0.16337 -1.11111E-6 " pathEditMode="relative" rAng="0" ptsTypes="AAAAA">
                                      <p:cBhvr>
                                        <p:cTn id="11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382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9 3.7037E-6 L 0.00764 -0.56806 C 0.00712 -0.6963 0.00625 -0.76505 0.00521 -0.76505 C 0.00416 -0.76505 0.0033 -0.6963 0.00278 -0.56806 L 1.94444E-6 3.7037E-6 " pathEditMode="relative" rAng="0" ptsTypes="AAAAA">
                                      <p:cBhvr>
                                        <p:cTn id="13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-382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2" charset="0"/>
              </a:rPr>
              <a:t>Reflecting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DC94D8-8AFC-41D6-8EFF-13DE212BE4B1}"/>
              </a:ext>
            </a:extLst>
          </p:cNvPr>
          <p:cNvSpPr txBox="1">
            <a:spLocks/>
          </p:cNvSpPr>
          <p:nvPr/>
        </p:nvSpPr>
        <p:spPr>
          <a:xfrm>
            <a:off x="362871" y="17008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1800" b="0" dirty="0">
                <a:latin typeface="Twinkl" pitchFamily="2" charset="0"/>
              </a:rPr>
              <a:t>Sit quietly for a moment and think about all of the things that you really like about yourself – all the amazing things that make you, you! </a:t>
            </a:r>
          </a:p>
          <a:p>
            <a:r>
              <a:rPr lang="en-GB" sz="1800" b="0" dirty="0">
                <a:latin typeface="Twinkl" pitchFamily="2" charset="0"/>
              </a:rPr>
              <a:t>Think about your interests, your hobbies, what you can do well, what makes you happy and the people who are kind to you.</a:t>
            </a:r>
          </a:p>
          <a:p>
            <a:r>
              <a:rPr lang="en-GB" sz="1800" b="0" dirty="0">
                <a:latin typeface="Twinkl" pitchFamily="2" charset="0"/>
              </a:rPr>
              <a:t>Enjoy the feelings that thinking about these things brings. </a:t>
            </a:r>
          </a:p>
        </p:txBody>
      </p:sp>
      <p:pic>
        <p:nvPicPr>
          <p:cNvPr id="11" name="Picture 10" descr="A picture containing room, hat&#10;&#10;Description automatically generated">
            <a:extLst>
              <a:ext uri="{FF2B5EF4-FFF2-40B4-BE49-F238E27FC236}">
                <a16:creationId xmlns:a16="http://schemas.microsoft.com/office/drawing/2014/main" id="{31B39620-0A86-43F4-87B1-BA5DB17E4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922722"/>
            <a:ext cx="5669108" cy="331459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3C1E2FD-C757-4EA4-BF52-B6F0A1C0DAB2}"/>
              </a:ext>
            </a:extLst>
          </p:cNvPr>
          <p:cNvSpPr/>
          <p:nvPr/>
        </p:nvSpPr>
        <p:spPr>
          <a:xfrm>
            <a:off x="3435711" y="1412776"/>
            <a:ext cx="5147235" cy="1758160"/>
          </a:xfrm>
          <a:prstGeom prst="wedgeEllipseCallout">
            <a:avLst>
              <a:gd name="adj1" fmla="val -29018"/>
              <a:gd name="adj2" fmla="val 62461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Now, think of someone you are going to help to feel better about themselves. Think of something you could do.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CE080E7-F448-436C-903E-4407F26B4C4C}"/>
              </a:ext>
            </a:extLst>
          </p:cNvPr>
          <p:cNvSpPr/>
          <p:nvPr/>
        </p:nvSpPr>
        <p:spPr>
          <a:xfrm>
            <a:off x="748907" y="1349961"/>
            <a:ext cx="7013783" cy="1820975"/>
          </a:xfrm>
          <a:prstGeom prst="wedgeEllipseCallout">
            <a:avLst>
              <a:gd name="adj1" fmla="val 22311"/>
              <a:gd name="adj2" fmla="val 70672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Remember, we are all worthy and deserve to feel good about ourselves. If this is tricky for you, talk to a trusted adult – there are people who can help.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9FC031-36CE-4E9B-BB70-BB2256B6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3768">
            <a:off x="-1505165" y="1559973"/>
            <a:ext cx="1246503" cy="837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10FD7-5FCD-4D09-AABC-6FD0D0DE6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7102">
            <a:off x="-1281498" y="2563149"/>
            <a:ext cx="924584" cy="856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BDA0A-4F1E-42E1-B2D8-E2769B0D9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5091">
            <a:off x="-1026050" y="3330793"/>
            <a:ext cx="1068457" cy="8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3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C 0.00938 0.05301 0.03143 0.12709 0.1132 0.12593 C 0.23125 0.12593 0.23959 -0.12199 0.38073 -0.12291 C 0.5073 -0.12291 0.43976 0.09399 0.56164 0.09306 C 0.68941 0.09306 0.62066 -0.06388 0.75695 -0.06388 C 0.879 -0.06388 0.81129 0.0419 0.91962 0.0419 C 1.02448 0.0419 0.97032 -0.03888 1.06528 -0.03888 C 1.11962 -0.03888 1.12362 -0.01689 1.12848 -4.81481E-6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33333E-6 -1.11111E-6 C 0.00972 0.05301 0.03264 0.12708 0.11771 0.12593 C 0.24027 0.12593 0.24896 -0.12199 0.39566 -0.12292 C 0.52691 -0.12292 0.45694 0.09398 0.5835 0.09306 C 0.71614 0.09306 0.64479 -0.06389 0.78646 -0.06389 C 0.91319 -0.06389 0.84288 0.0419 0.95538 0.0419 C 1.06441 0.0419 1.00798 -0.03889 1.10677 -0.03889 C 1.16319 -0.03889 1.16736 -0.0169 1.17239 -1.11111E-6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11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16667E-6 4.07407E-6 C 0.00972 0.05301 0.03246 0.12708 0.11666 0.12592 C 0.23836 0.12592 0.24704 -0.12199 0.39253 -0.12292 C 0.52291 -0.12292 0.45347 0.09398 0.57899 0.09305 C 0.71076 0.09305 0.63993 -0.06389 0.78038 -0.06389 C 0.90625 -0.06389 0.83628 0.04189 0.94809 0.04189 C 1.05625 0.04189 1.00034 -0.03889 1.09826 -0.03889 C 1.15434 -0.03889 1.15833 -0.0169 1.16336 4.07407E-6 " pathEditMode="relative" rAng="0" ptsTypes="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0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2" grpId="1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E725A6D3-8409-4A4D-AC6F-83D549210269}"/>
              </a:ext>
            </a:extLst>
          </p:cNvPr>
          <p:cNvSpPr/>
          <p:nvPr/>
        </p:nvSpPr>
        <p:spPr>
          <a:xfrm>
            <a:off x="179512" y="5949280"/>
            <a:ext cx="100811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0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2" charset="0"/>
              </a:rPr>
              <a:t>All About Self-Esteem</a:t>
            </a:r>
          </a:p>
        </p:txBody>
      </p:sp>
      <p:pic>
        <p:nvPicPr>
          <p:cNvPr id="13" name="Picture 1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13452B6-4B13-4FBE-98C0-2B31FFE58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6"/>
          <a:stretch/>
        </p:blipFill>
        <p:spPr>
          <a:xfrm>
            <a:off x="627279" y="1340768"/>
            <a:ext cx="2167704" cy="3406703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03C6A9B9-2B8B-44E5-9B4F-6C7B116AC4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8"/>
          <a:stretch/>
        </p:blipFill>
        <p:spPr>
          <a:xfrm>
            <a:off x="6509136" y="2674398"/>
            <a:ext cx="2099838" cy="3535212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7C5EC158-CDFD-45B6-BC9E-E310220879D6}"/>
              </a:ext>
            </a:extLst>
          </p:cNvPr>
          <p:cNvSpPr/>
          <p:nvPr/>
        </p:nvSpPr>
        <p:spPr>
          <a:xfrm>
            <a:off x="4408643" y="2509585"/>
            <a:ext cx="2539522" cy="1625727"/>
          </a:xfrm>
          <a:prstGeom prst="wedgeEllipseCallout">
            <a:avLst>
              <a:gd name="adj1" fmla="val 66199"/>
              <a:gd name="adj2" fmla="val 26053"/>
            </a:avLst>
          </a:prstGeom>
          <a:solidFill>
            <a:schemeClr val="bg1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How can positive self-esteem help me?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F2A613-751F-4813-BB69-55AE1A383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35" y="3152763"/>
            <a:ext cx="1761459" cy="3226342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D9B5296-F380-4075-BA9B-82C0FDBAE2D0}"/>
              </a:ext>
            </a:extLst>
          </p:cNvPr>
          <p:cNvSpPr/>
          <p:nvPr/>
        </p:nvSpPr>
        <p:spPr>
          <a:xfrm>
            <a:off x="2233145" y="1256547"/>
            <a:ext cx="2808312" cy="1625727"/>
          </a:xfrm>
          <a:prstGeom prst="wedgeEllipseCallout">
            <a:avLst>
              <a:gd name="adj1" fmla="val -69185"/>
              <a:gd name="adj2" fmla="val 23041"/>
            </a:avLst>
          </a:prstGeom>
          <a:solidFill>
            <a:schemeClr val="bg1"/>
          </a:solidFill>
          <a:ln w="28575">
            <a:solidFill>
              <a:srgbClr val="117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What is self-esteem?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9B03884-B532-454E-8628-7D3DD33FDB1B}"/>
              </a:ext>
            </a:extLst>
          </p:cNvPr>
          <p:cNvSpPr/>
          <p:nvPr/>
        </p:nvSpPr>
        <p:spPr>
          <a:xfrm>
            <a:off x="3734385" y="4220164"/>
            <a:ext cx="2614633" cy="1640988"/>
          </a:xfrm>
          <a:prstGeom prst="wedgeEllipseCallout">
            <a:avLst>
              <a:gd name="adj1" fmla="val -67770"/>
              <a:gd name="adj2" fmla="val -37658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How can I develop positive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self-esteem?</a:t>
            </a:r>
          </a:p>
        </p:txBody>
      </p:sp>
    </p:spTree>
    <p:extLst>
      <p:ext uri="{BB962C8B-B14F-4D97-AF65-F5344CB8AC3E}">
        <p14:creationId xmlns:p14="http://schemas.microsoft.com/office/powerpoint/2010/main" val="24969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2" charset="0"/>
              </a:rPr>
              <a:t>What Is Self-Esteem?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C7201D-C365-4940-A0FA-5EB8A0748D0E}"/>
              </a:ext>
            </a:extLst>
          </p:cNvPr>
          <p:cNvSpPr txBox="1">
            <a:spLocks/>
          </p:cNvSpPr>
          <p:nvPr/>
        </p:nvSpPr>
        <p:spPr>
          <a:xfrm>
            <a:off x="168275" y="190970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1800" b="0" dirty="0">
                <a:latin typeface="Twinkl" pitchFamily="2" charset="0"/>
              </a:rPr>
              <a:t>It includes how confident we feel in who we are and what we can do.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EED87F-328B-42A8-8F5A-D1CD9C11B008}"/>
              </a:ext>
            </a:extLst>
          </p:cNvPr>
          <p:cNvGrpSpPr/>
          <p:nvPr/>
        </p:nvGrpSpPr>
        <p:grpSpPr>
          <a:xfrm>
            <a:off x="158353" y="1412553"/>
            <a:ext cx="6645897" cy="999588"/>
            <a:chOff x="158353" y="1412553"/>
            <a:chExt cx="6645897" cy="999588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42E73D94-7020-4F72-A8C9-DC9DB2A6BC9C}"/>
                </a:ext>
              </a:extLst>
            </p:cNvPr>
            <p:cNvSpPr/>
            <p:nvPr/>
          </p:nvSpPr>
          <p:spPr>
            <a:xfrm rot="5400000">
              <a:off x="3125523" y="-1554617"/>
              <a:ext cx="711558" cy="6645897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F9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F6F9D8F0-5DAA-4DF0-93A0-E7A0AD55BEEF}"/>
                </a:ext>
              </a:extLst>
            </p:cNvPr>
            <p:cNvSpPr/>
            <p:nvPr/>
          </p:nvSpPr>
          <p:spPr>
            <a:xfrm flipH="1" flipV="1">
              <a:off x="158353" y="2124109"/>
              <a:ext cx="302693" cy="288032"/>
            </a:xfrm>
            <a:prstGeom prst="rtTriangl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A5D63E-4CC4-4F52-BE51-EBBD7EB45AFE}"/>
                </a:ext>
              </a:extLst>
            </p:cNvPr>
            <p:cNvSpPr/>
            <p:nvPr/>
          </p:nvSpPr>
          <p:spPr>
            <a:xfrm>
              <a:off x="331936" y="1614735"/>
              <a:ext cx="63289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90000"/>
                </a:lnSpc>
                <a:buClr>
                  <a:schemeClr val="dk1"/>
                </a:buClr>
                <a:buSzPts val="1800"/>
              </a:pPr>
              <a:r>
                <a:rPr lang="en-GB" sz="2000" b="1" dirty="0">
                  <a:solidFill>
                    <a:schemeClr val="bg1"/>
                  </a:solidFill>
                </a:rPr>
                <a:t>Self-esteem is all about how we feel about ourselves.</a:t>
              </a:r>
            </a:p>
          </p:txBody>
        </p:sp>
      </p:grp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DF69B93-32C0-4048-BFBD-1331A5AB248C}"/>
              </a:ext>
            </a:extLst>
          </p:cNvPr>
          <p:cNvSpPr/>
          <p:nvPr/>
        </p:nvSpPr>
        <p:spPr>
          <a:xfrm>
            <a:off x="2317316" y="2813259"/>
            <a:ext cx="4104456" cy="1625727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Take a few moments now to think about how you feel about yourself. 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7D95254-C382-4E4D-9A6B-E70E29A311F7}"/>
              </a:ext>
            </a:extLst>
          </p:cNvPr>
          <p:cNvSpPr/>
          <p:nvPr/>
        </p:nvSpPr>
        <p:spPr>
          <a:xfrm>
            <a:off x="4629702" y="2630998"/>
            <a:ext cx="1308479" cy="709517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sad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B8D7A2B4-90AE-43B0-A8FB-D39F0EECCD88}"/>
              </a:ext>
            </a:extLst>
          </p:cNvPr>
          <p:cNvSpPr/>
          <p:nvPr/>
        </p:nvSpPr>
        <p:spPr>
          <a:xfrm>
            <a:off x="7016669" y="2767505"/>
            <a:ext cx="1371681" cy="742549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proud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1" name="Picture 30" descr="A picture containing dress, underwear, person&#10;&#10;Description automatically generated">
            <a:extLst>
              <a:ext uri="{FF2B5EF4-FFF2-40B4-BE49-F238E27FC236}">
                <a16:creationId xmlns:a16="http://schemas.microsoft.com/office/drawing/2014/main" id="{9084C7B6-EB77-40A8-B8E8-61F3446F8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736" y="2673238"/>
            <a:ext cx="1683074" cy="60931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89332E-8A64-4BCB-BC73-FE5E703B2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18" y="3057768"/>
            <a:ext cx="1582765" cy="3250957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725B8ED9-AAE0-4098-8357-39F6DAAA120D}"/>
              </a:ext>
            </a:extLst>
          </p:cNvPr>
          <p:cNvSpPr/>
          <p:nvPr/>
        </p:nvSpPr>
        <p:spPr>
          <a:xfrm>
            <a:off x="1984083" y="2772188"/>
            <a:ext cx="1344662" cy="680364"/>
          </a:xfrm>
          <a:prstGeom prst="wedgeEllipseCallout">
            <a:avLst>
              <a:gd name="adj1" fmla="val -62195"/>
              <a:gd name="adj2" fmla="val 17996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happy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0556F23-D773-4732-A3A0-BEA874FD73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790" y="3206413"/>
            <a:ext cx="1906501" cy="2730957"/>
          </a:xfrm>
          <a:prstGeom prst="rect">
            <a:avLst/>
          </a:prstGeom>
        </p:spPr>
      </p:pic>
      <p:pic>
        <p:nvPicPr>
          <p:cNvPr id="33" name="Picture 3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BE6D6EE-B84F-4AF1-A777-709AD1917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02" y="2757798"/>
            <a:ext cx="1318799" cy="332014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C93C948-6DBE-4211-91B9-28EF6E4023B9}"/>
              </a:ext>
            </a:extLst>
          </p:cNvPr>
          <p:cNvGrpSpPr/>
          <p:nvPr/>
        </p:nvGrpSpPr>
        <p:grpSpPr>
          <a:xfrm>
            <a:off x="2699794" y="5243267"/>
            <a:ext cx="6285855" cy="966794"/>
            <a:chOff x="2699794" y="5243267"/>
            <a:chExt cx="6285855" cy="966794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BF446B86-8CF9-4DB9-8D64-0951F37A83D1}"/>
                </a:ext>
              </a:extLst>
            </p:cNvPr>
            <p:cNvSpPr/>
            <p:nvPr/>
          </p:nvSpPr>
          <p:spPr>
            <a:xfrm rot="16200000" flipH="1">
              <a:off x="5503340" y="2439721"/>
              <a:ext cx="678764" cy="6285855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141B9D07-78AB-45BA-ABE6-C06EBCA4BEBD}"/>
                </a:ext>
              </a:extLst>
            </p:cNvPr>
            <p:cNvSpPr/>
            <p:nvPr/>
          </p:nvSpPr>
          <p:spPr>
            <a:xfrm flipV="1">
              <a:off x="8682956" y="5922029"/>
              <a:ext cx="302693" cy="288032"/>
            </a:xfrm>
            <a:prstGeom prst="rtTriangl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D4A192-767F-4B6D-B6F4-DBBA8D41E8D7}"/>
                </a:ext>
              </a:extLst>
            </p:cNvPr>
            <p:cNvSpPr/>
            <p:nvPr/>
          </p:nvSpPr>
          <p:spPr>
            <a:xfrm flipH="1">
              <a:off x="2915816" y="5412655"/>
              <a:ext cx="59522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90000"/>
                </a:lnSpc>
                <a:buClr>
                  <a:schemeClr val="dk1"/>
                </a:buClr>
                <a:buSzPts val="1800"/>
              </a:pPr>
              <a:r>
                <a:rPr lang="en-GB" sz="2000" b="1" dirty="0">
                  <a:solidFill>
                    <a:schemeClr val="bg1"/>
                  </a:solidFill>
                </a:rPr>
                <a:t>What words, feelings or emotions come to mind? </a:t>
              </a:r>
            </a:p>
          </p:txBody>
        </p:sp>
      </p:grp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7619E938-C015-4CCC-B193-E5F39E957350}"/>
              </a:ext>
            </a:extLst>
          </p:cNvPr>
          <p:cNvSpPr/>
          <p:nvPr/>
        </p:nvSpPr>
        <p:spPr>
          <a:xfrm>
            <a:off x="7120668" y="3562526"/>
            <a:ext cx="1371681" cy="678765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good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A0ECA7C9-32F4-427C-AD34-DCEBAC949B95}"/>
              </a:ext>
            </a:extLst>
          </p:cNvPr>
          <p:cNvSpPr/>
          <p:nvPr/>
        </p:nvSpPr>
        <p:spPr>
          <a:xfrm>
            <a:off x="4470821" y="3441615"/>
            <a:ext cx="1309899" cy="580516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kind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DE2BB7DF-9D00-48AF-B1B2-585DECDC3E6D}"/>
              </a:ext>
            </a:extLst>
          </p:cNvPr>
          <p:cNvSpPr/>
          <p:nvPr/>
        </p:nvSpPr>
        <p:spPr>
          <a:xfrm>
            <a:off x="1894024" y="3536436"/>
            <a:ext cx="1368734" cy="730947"/>
          </a:xfrm>
          <a:prstGeom prst="wedgeEllipseCallout">
            <a:avLst>
              <a:gd name="adj1" fmla="val -62195"/>
              <a:gd name="adj2" fmla="val 17996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upset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A5BCFF75-8F70-42AD-B0F2-37C56A9133A2}"/>
              </a:ext>
            </a:extLst>
          </p:cNvPr>
          <p:cNvSpPr/>
          <p:nvPr/>
        </p:nvSpPr>
        <p:spPr>
          <a:xfrm>
            <a:off x="1889064" y="4399399"/>
            <a:ext cx="1368734" cy="730947"/>
          </a:xfrm>
          <a:prstGeom prst="wedgeEllipseCallout">
            <a:avLst>
              <a:gd name="adj1" fmla="val -62195"/>
              <a:gd name="adj2" fmla="val 17996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cross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5B6A87B9-7836-4B87-9947-3764D76CC114}"/>
              </a:ext>
            </a:extLst>
          </p:cNvPr>
          <p:cNvSpPr/>
          <p:nvPr/>
        </p:nvSpPr>
        <p:spPr>
          <a:xfrm>
            <a:off x="4438512" y="4140131"/>
            <a:ext cx="1309899" cy="580516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brave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B29017E0-4E36-45D1-A340-AB61729BCC3A}"/>
              </a:ext>
            </a:extLst>
          </p:cNvPr>
          <p:cNvSpPr/>
          <p:nvPr/>
        </p:nvSpPr>
        <p:spPr>
          <a:xfrm>
            <a:off x="7200698" y="4345927"/>
            <a:ext cx="1547766" cy="678765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friendly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BB689C0D-AEDD-4447-9722-77E735E25A99}"/>
              </a:ext>
            </a:extLst>
          </p:cNvPr>
          <p:cNvSpPr/>
          <p:nvPr/>
        </p:nvSpPr>
        <p:spPr>
          <a:xfrm>
            <a:off x="4386194" y="4775679"/>
            <a:ext cx="1980445" cy="580516"/>
          </a:xfrm>
          <a:prstGeom prst="wedgeEllipseCallout">
            <a:avLst>
              <a:gd name="adj1" fmla="val -65687"/>
              <a:gd name="adj2" fmla="val 19787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thoughtful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1" grpId="0" animBg="1"/>
      <p:bldP spid="22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67852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Where Does Self-Esteem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Come From?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C7201D-C365-4940-A0FA-5EB8A0748D0E}"/>
              </a:ext>
            </a:extLst>
          </p:cNvPr>
          <p:cNvSpPr txBox="1">
            <a:spLocks/>
          </p:cNvSpPr>
          <p:nvPr/>
        </p:nvSpPr>
        <p:spPr>
          <a:xfrm>
            <a:off x="362871" y="17008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1800" b="0" dirty="0">
                <a:latin typeface="Twinkl" pitchFamily="2" charset="0"/>
              </a:rPr>
              <a:t>Our self-esteem comes from lots of different things, including how we feel about people around us, things that have happened to us and thoughts we have about ourselves.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4E1613-93C4-4631-9B2B-DAD76BEC9E2D}"/>
              </a:ext>
            </a:extLst>
          </p:cNvPr>
          <p:cNvGrpSpPr/>
          <p:nvPr/>
        </p:nvGrpSpPr>
        <p:grpSpPr>
          <a:xfrm>
            <a:off x="5900129" y="2304228"/>
            <a:ext cx="868579" cy="1808414"/>
            <a:chOff x="1264363" y="2558841"/>
            <a:chExt cx="1215148" cy="2645852"/>
          </a:xfrm>
        </p:grpSpPr>
        <p:pic>
          <p:nvPicPr>
            <p:cNvPr id="8" name="Google Shape;97;p8">
              <a:extLst>
                <a:ext uri="{FF2B5EF4-FFF2-40B4-BE49-F238E27FC236}">
                  <a16:creationId xmlns:a16="http://schemas.microsoft.com/office/drawing/2014/main" id="{6EB33BBA-75E8-4A87-8B0A-471AE5B223E7}"/>
                </a:ext>
              </a:extLst>
            </p:cNvPr>
            <p:cNvPicPr preferRelativeResize="0"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8894" y="2558841"/>
              <a:ext cx="710617" cy="264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;p8">
              <a:extLst>
                <a:ext uri="{FF2B5EF4-FFF2-40B4-BE49-F238E27FC236}">
                  <a16:creationId xmlns:a16="http://schemas.microsoft.com/office/drawing/2014/main" id="{5D6898BC-914F-4BC7-B967-1553F7433DAA}"/>
                </a:ext>
              </a:extLst>
            </p:cNvPr>
            <p:cNvPicPr preferRelativeResize="0"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4363" y="3078116"/>
              <a:ext cx="710618" cy="2126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031101-CFEE-4386-B4C3-E659F5894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0918" y="2682599"/>
            <a:ext cx="1044491" cy="118509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2EE1F4C-043D-4182-BDB8-56F5424DB827}"/>
              </a:ext>
            </a:extLst>
          </p:cNvPr>
          <p:cNvGrpSpPr/>
          <p:nvPr/>
        </p:nvGrpSpPr>
        <p:grpSpPr>
          <a:xfrm>
            <a:off x="1999601" y="3429000"/>
            <a:ext cx="3022673" cy="1769395"/>
            <a:chOff x="2948822" y="4498073"/>
            <a:chExt cx="3488640" cy="2042159"/>
          </a:xfrm>
        </p:grpSpPr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F6E04054-1DD3-43B4-8794-200D7AD49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8822" y="4498073"/>
              <a:ext cx="2108442" cy="1802886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B6EA7A19-AFEB-4E88-8CCB-F5B759EF9620}"/>
                </a:ext>
              </a:extLst>
            </p:cNvPr>
            <p:cNvSpPr txBox="1">
              <a:spLocks/>
            </p:cNvSpPr>
            <p:nvPr/>
          </p:nvSpPr>
          <p:spPr>
            <a:xfrm>
              <a:off x="3737670" y="4657354"/>
              <a:ext cx="2699792" cy="1882878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3800" dirty="0">
                  <a:solidFill>
                    <a:srgbClr val="C00000"/>
                  </a:solidFill>
                  <a:latin typeface="Twinkl" pitchFamily="2" charset="0"/>
                </a:rPr>
                <a:t>x</a:t>
              </a:r>
            </a:p>
          </p:txBody>
        </p:sp>
      </p:grpSp>
      <p:pic>
        <p:nvPicPr>
          <p:cNvPr id="22" name="Picture 21" descr="A close up of an animal&#10;&#10;Description automatically generated">
            <a:extLst>
              <a:ext uri="{FF2B5EF4-FFF2-40B4-BE49-F238E27FC236}">
                <a16:creationId xmlns:a16="http://schemas.microsoft.com/office/drawing/2014/main" id="{8BADAABB-A469-4A69-9C45-60553C890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99" y="3163892"/>
            <a:ext cx="1278832" cy="2102208"/>
          </a:xfrm>
          <a:prstGeom prst="rect">
            <a:avLst/>
          </a:prstGeom>
        </p:spPr>
      </p:pic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F56C47D1-EAD5-4E0B-BB0F-FADE6320F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" y="3630696"/>
            <a:ext cx="2218825" cy="3137852"/>
          </a:xfrm>
          <a:prstGeom prst="rect">
            <a:avLst/>
          </a:prstGeom>
        </p:spPr>
      </p:pic>
      <p:pic>
        <p:nvPicPr>
          <p:cNvPr id="29" name="Picture 2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1FED0CA-07D0-4179-AF1D-7E9773BDE2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81" y="2333317"/>
            <a:ext cx="1465558" cy="1711345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0A9CD13-97CC-4C69-A094-BFACD49BDD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57" y="3348779"/>
            <a:ext cx="2700643" cy="18084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E56CD06-FE12-4726-A0D8-AEC6B9668FAC}"/>
              </a:ext>
            </a:extLst>
          </p:cNvPr>
          <p:cNvGrpSpPr/>
          <p:nvPr/>
        </p:nvGrpSpPr>
        <p:grpSpPr>
          <a:xfrm flipH="1">
            <a:off x="2170740" y="4941168"/>
            <a:ext cx="6764160" cy="1342839"/>
            <a:chOff x="189705" y="1334939"/>
            <a:chExt cx="8484931" cy="1017647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1B54FF66-9682-4647-B0AC-68291EF3D294}"/>
                </a:ext>
              </a:extLst>
            </p:cNvPr>
            <p:cNvSpPr/>
            <p:nvPr/>
          </p:nvSpPr>
          <p:spPr>
            <a:xfrm rot="5400000">
              <a:off x="3983117" y="-2458472"/>
              <a:ext cx="898107" cy="8484930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F9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0E14F788-8C2D-4639-9C26-245CAF464B22}"/>
                </a:ext>
              </a:extLst>
            </p:cNvPr>
            <p:cNvSpPr/>
            <p:nvPr/>
          </p:nvSpPr>
          <p:spPr>
            <a:xfrm flipH="1" flipV="1">
              <a:off x="189705" y="2217624"/>
              <a:ext cx="302693" cy="134962"/>
            </a:xfrm>
            <a:prstGeom prst="rtTriangl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E249F3E-5A7D-4C46-BEE1-81591FAC93F6}"/>
                </a:ext>
              </a:extLst>
            </p:cNvPr>
            <p:cNvSpPr/>
            <p:nvPr/>
          </p:nvSpPr>
          <p:spPr>
            <a:xfrm>
              <a:off x="1003288" y="1396829"/>
              <a:ext cx="7187951" cy="769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How do you think the child in each picture might </a:t>
              </a:r>
              <a:br>
                <a:rPr lang="en-GB" sz="2000" dirty="0">
                  <a:solidFill>
                    <a:schemeClr val="bg1"/>
                  </a:solidFill>
                </a:rPr>
              </a:br>
              <a:r>
                <a:rPr lang="en-GB" sz="2000" dirty="0">
                  <a:solidFill>
                    <a:schemeClr val="bg1"/>
                  </a:solidFill>
                </a:rPr>
                <a:t>be feeling about themselves? Why do you think that? </a:t>
              </a:r>
              <a:br>
                <a:rPr lang="en-GB" sz="2000" dirty="0">
                  <a:solidFill>
                    <a:schemeClr val="bg1"/>
                  </a:solidFill>
                </a:rPr>
              </a:br>
              <a:r>
                <a:rPr lang="en-GB" sz="2000" dirty="0">
                  <a:solidFill>
                    <a:schemeClr val="bg1"/>
                  </a:solidFill>
                </a:rPr>
                <a:t>What might be making them feel that way?</a:t>
              </a:r>
            </a:p>
          </p:txBody>
        </p:sp>
      </p:grp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E31873C5-BE2A-4DF6-AAF9-37F2910018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61" y="5542990"/>
            <a:ext cx="1077210" cy="10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67852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How Does Self-Esteem Affect Us?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474BE-C1D2-4A6B-BA33-E42410FDD132}"/>
              </a:ext>
            </a:extLst>
          </p:cNvPr>
          <p:cNvGrpSpPr/>
          <p:nvPr/>
        </p:nvGrpSpPr>
        <p:grpSpPr>
          <a:xfrm>
            <a:off x="1710536" y="2930789"/>
            <a:ext cx="4837881" cy="2160000"/>
            <a:chOff x="1710536" y="2930789"/>
            <a:chExt cx="4837881" cy="2160000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D93572B9-43DB-43EF-B308-2F3E9E711C7E}"/>
                </a:ext>
              </a:extLst>
            </p:cNvPr>
            <p:cNvSpPr/>
            <p:nvPr/>
          </p:nvSpPr>
          <p:spPr>
            <a:xfrm rot="5400000">
              <a:off x="3049477" y="1591848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EE7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D0B45C-8C51-41D1-B322-3AC117ECF5BA}"/>
                </a:ext>
              </a:extLst>
            </p:cNvPr>
            <p:cNvSpPr/>
            <p:nvPr/>
          </p:nvSpPr>
          <p:spPr>
            <a:xfrm>
              <a:off x="2780454" y="3041292"/>
              <a:ext cx="337572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If we are feeling good </a:t>
              </a:r>
              <a:b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about ourselves, we often</a:t>
              </a:r>
              <a:b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display positive behaviour, </a:t>
              </a:r>
              <a:b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think positive thoughts, </a:t>
              </a:r>
              <a:b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feel positive emotions and</a:t>
              </a:r>
              <a:b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get along well with others.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16499E6-B948-4780-96A9-2AE374614BF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48" t="-1010" r="-10857" b="47799"/>
          <a:stretch/>
        </p:blipFill>
        <p:spPr>
          <a:xfrm>
            <a:off x="604478" y="2930788"/>
            <a:ext cx="2160000" cy="2160000"/>
          </a:xfrm>
          <a:prstGeom prst="ellipse">
            <a:avLst/>
          </a:prstGeom>
          <a:solidFill>
            <a:srgbClr val="E6007E"/>
          </a:solidFill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FC56FDE-0F15-47C1-B98E-739659D2BEBC}"/>
              </a:ext>
            </a:extLst>
          </p:cNvPr>
          <p:cNvGrpSpPr/>
          <p:nvPr/>
        </p:nvGrpSpPr>
        <p:grpSpPr>
          <a:xfrm>
            <a:off x="143364" y="1879926"/>
            <a:ext cx="8492945" cy="1117026"/>
            <a:chOff x="158352" y="1412552"/>
            <a:chExt cx="8492945" cy="846519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B22049D8-3EE1-4B00-90BD-F30A33071A2A}"/>
                </a:ext>
              </a:extLst>
            </p:cNvPr>
            <p:cNvSpPr/>
            <p:nvPr/>
          </p:nvSpPr>
          <p:spPr>
            <a:xfrm rot="5400000">
              <a:off x="4045039" y="-2474134"/>
              <a:ext cx="711557" cy="8484930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F9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1EEB37A9-26E1-420A-8B27-BAAD3A3CA40A}"/>
                </a:ext>
              </a:extLst>
            </p:cNvPr>
            <p:cNvSpPr/>
            <p:nvPr/>
          </p:nvSpPr>
          <p:spPr>
            <a:xfrm flipH="1" flipV="1">
              <a:off x="158352" y="2124109"/>
              <a:ext cx="302693" cy="134962"/>
            </a:xfrm>
            <a:prstGeom prst="rtTriangl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43B96E-3BDC-4A64-A1C7-2565BC62470E}"/>
                </a:ext>
              </a:extLst>
            </p:cNvPr>
            <p:cNvSpPr/>
            <p:nvPr/>
          </p:nvSpPr>
          <p:spPr>
            <a:xfrm>
              <a:off x="405129" y="1527721"/>
              <a:ext cx="8246168" cy="489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90000"/>
                </a:lnSpc>
                <a:buClr>
                  <a:schemeClr val="dk1"/>
                </a:buClr>
                <a:buSzPts val="1800"/>
              </a:pPr>
              <a:r>
                <a:rPr lang="en-GB" sz="2000" b="1" dirty="0">
                  <a:solidFill>
                    <a:schemeClr val="bg1"/>
                  </a:solidFill>
                </a:rPr>
                <a:t>Our self-esteem can affect how we behave, the thoughts we have and </a:t>
              </a:r>
              <a:br>
                <a:rPr lang="en-GB" sz="2000" b="1" dirty="0">
                  <a:solidFill>
                    <a:schemeClr val="bg1"/>
                  </a:solidFill>
                </a:rPr>
              </a:br>
              <a:r>
                <a:rPr lang="en-GB" sz="2000" b="1" dirty="0">
                  <a:solidFill>
                    <a:schemeClr val="bg1"/>
                  </a:solidFill>
                </a:rPr>
                <a:t>how we get along with other people.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144DDD-4E5C-4856-AB4D-CEB43CE4D3C8}"/>
              </a:ext>
            </a:extLst>
          </p:cNvPr>
          <p:cNvGrpSpPr/>
          <p:nvPr/>
        </p:nvGrpSpPr>
        <p:grpSpPr>
          <a:xfrm>
            <a:off x="5071650" y="2849553"/>
            <a:ext cx="3507393" cy="2520280"/>
            <a:chOff x="4997766" y="2987847"/>
            <a:chExt cx="3507393" cy="2520280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AA188A3F-D929-40BA-9038-F49D872D1D56}"/>
                </a:ext>
              </a:extLst>
            </p:cNvPr>
            <p:cNvSpPr/>
            <p:nvPr/>
          </p:nvSpPr>
          <p:spPr>
            <a:xfrm>
              <a:off x="4997766" y="2987847"/>
              <a:ext cx="3507393" cy="2520280"/>
            </a:xfrm>
            <a:prstGeom prst="cloudCallout">
              <a:avLst>
                <a:gd name="adj1" fmla="val -60597"/>
                <a:gd name="adj2" fmla="val 58836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B815542-2B04-4A4B-8024-03D34A5A8362}"/>
                </a:ext>
              </a:extLst>
            </p:cNvPr>
            <p:cNvSpPr txBox="1">
              <a:spLocks/>
            </p:cNvSpPr>
            <p:nvPr/>
          </p:nvSpPr>
          <p:spPr>
            <a:xfrm>
              <a:off x="5373789" y="3493134"/>
              <a:ext cx="2755347" cy="15097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noFill/>
            </a:ln>
          </p:spPr>
          <p:txBody>
            <a:bodyPr vert="horz" wrap="none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800" b="0" dirty="0">
                  <a:latin typeface="Twinkl" pitchFamily="2" charset="0"/>
                </a:rPr>
                <a:t>How might we behave </a:t>
              </a:r>
              <a:br>
                <a:rPr lang="en-GB" sz="1800" b="0" dirty="0">
                  <a:latin typeface="Twinkl" pitchFamily="2" charset="0"/>
                </a:rPr>
              </a:br>
              <a:r>
                <a:rPr lang="en-GB" sz="1800" b="0" dirty="0">
                  <a:latin typeface="Twinkl" pitchFamily="2" charset="0"/>
                </a:rPr>
                <a:t>towards others</a:t>
              </a:r>
              <a:br>
                <a:rPr lang="en-GB" sz="1800" b="0" dirty="0">
                  <a:latin typeface="Twinkl" pitchFamily="2" charset="0"/>
                </a:rPr>
              </a:br>
              <a:r>
                <a:rPr lang="en-GB" sz="1800" b="0" dirty="0">
                  <a:latin typeface="Twinkl" pitchFamily="2" charset="0"/>
                </a:rPr>
                <a:t>if we are feeling good </a:t>
              </a:r>
              <a:br>
                <a:rPr lang="en-GB" sz="1800" b="0" dirty="0">
                  <a:latin typeface="Twinkl" pitchFamily="2" charset="0"/>
                </a:rPr>
              </a:br>
              <a:r>
                <a:rPr lang="en-GB" sz="1800" b="0" dirty="0">
                  <a:latin typeface="Twinkl" pitchFamily="2" charset="0"/>
                </a:rPr>
                <a:t>about ourselves?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663257-DC20-4AE6-9FE3-25D1F2242DCD}"/>
              </a:ext>
            </a:extLst>
          </p:cNvPr>
          <p:cNvGrpSpPr/>
          <p:nvPr/>
        </p:nvGrpSpPr>
        <p:grpSpPr>
          <a:xfrm>
            <a:off x="5083472" y="2840409"/>
            <a:ext cx="3507393" cy="2529158"/>
            <a:chOff x="-726939" y="5015795"/>
            <a:chExt cx="3507393" cy="2529158"/>
          </a:xfrm>
        </p:grpSpPr>
        <p:sp>
          <p:nvSpPr>
            <p:cNvPr id="35" name="Thought Bubble: Cloud 34">
              <a:extLst>
                <a:ext uri="{FF2B5EF4-FFF2-40B4-BE49-F238E27FC236}">
                  <a16:creationId xmlns:a16="http://schemas.microsoft.com/office/drawing/2014/main" id="{89338629-E649-446A-93E6-41E66AF1BA26}"/>
                </a:ext>
              </a:extLst>
            </p:cNvPr>
            <p:cNvSpPr/>
            <p:nvPr/>
          </p:nvSpPr>
          <p:spPr>
            <a:xfrm>
              <a:off x="-726939" y="5024673"/>
              <a:ext cx="3507393" cy="2520280"/>
            </a:xfrm>
            <a:prstGeom prst="cloudCallout">
              <a:avLst>
                <a:gd name="adj1" fmla="val -60597"/>
                <a:gd name="adj2" fmla="val 58836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32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B18376A5-CA13-4995-82B1-8FA239E75B4A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898" t="-4964" r="-1513" b="-5992"/>
            <a:stretch/>
          </p:blipFill>
          <p:spPr>
            <a:xfrm>
              <a:off x="-710298" y="5015795"/>
              <a:ext cx="3479383" cy="2520000"/>
            </a:xfrm>
            <a:prstGeom prst="cloudCallout">
              <a:avLst>
                <a:gd name="adj1" fmla="val -62229"/>
                <a:gd name="adj2" fmla="val 59570"/>
              </a:avLst>
            </a:prstGeom>
            <a:noFill/>
            <a:ln w="38100">
              <a:noFill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AB820AB-3142-4E9E-AFA8-E7EEE331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04" y="2947969"/>
            <a:ext cx="3571424" cy="61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63F85E3-71B3-4292-B14F-B3DC0615ED2B}"/>
              </a:ext>
            </a:extLst>
          </p:cNvPr>
          <p:cNvGrpSpPr/>
          <p:nvPr/>
        </p:nvGrpSpPr>
        <p:grpSpPr>
          <a:xfrm>
            <a:off x="2088104" y="3369341"/>
            <a:ext cx="5904807" cy="1741603"/>
            <a:chOff x="2267593" y="3148804"/>
            <a:chExt cx="5904807" cy="1741603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D93572B9-43DB-43EF-B308-2F3E9E711C7E}"/>
                </a:ext>
              </a:extLst>
            </p:cNvPr>
            <p:cNvSpPr/>
            <p:nvPr/>
          </p:nvSpPr>
          <p:spPr>
            <a:xfrm rot="5400000">
              <a:off x="4349195" y="1067202"/>
              <a:ext cx="1741603" cy="5904807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D0B45C-8C51-41D1-B322-3AC117ECF5BA}"/>
                </a:ext>
              </a:extLst>
            </p:cNvPr>
            <p:cNvSpPr/>
            <p:nvPr/>
          </p:nvSpPr>
          <p:spPr>
            <a:xfrm>
              <a:off x="3049834" y="3512669"/>
              <a:ext cx="476604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If we are feeling bad about ourselves, </a:t>
              </a:r>
              <a:b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we can find it difficult to get along with</a:t>
              </a:r>
              <a:b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others. We might feel sad or cross.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56C9A2D-B716-435F-BA6E-2D2157BCF803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2" t="-11795" r="-24423" b="2507"/>
          <a:stretch/>
        </p:blipFill>
        <p:spPr>
          <a:xfrm>
            <a:off x="593620" y="3160142"/>
            <a:ext cx="2160000" cy="2160000"/>
          </a:xfrm>
          <a:prstGeom prst="ellipse">
            <a:avLst/>
          </a:prstGeom>
          <a:solidFill>
            <a:srgbClr val="01407D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67852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How Does Self-Esteem Affect Us?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C56FDE-0F15-47C1-B98E-739659D2BEBC}"/>
              </a:ext>
            </a:extLst>
          </p:cNvPr>
          <p:cNvGrpSpPr/>
          <p:nvPr/>
        </p:nvGrpSpPr>
        <p:grpSpPr>
          <a:xfrm>
            <a:off x="144000" y="1879200"/>
            <a:ext cx="8484931" cy="1117026"/>
            <a:chOff x="158352" y="1412552"/>
            <a:chExt cx="8484931" cy="846519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B22049D8-3EE1-4B00-90BD-F30A33071A2A}"/>
                </a:ext>
              </a:extLst>
            </p:cNvPr>
            <p:cNvSpPr/>
            <p:nvPr/>
          </p:nvSpPr>
          <p:spPr>
            <a:xfrm rot="5400000">
              <a:off x="4045039" y="-2474134"/>
              <a:ext cx="711557" cy="8484930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F9B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1EEB37A9-26E1-420A-8B27-BAAD3A3CA40A}"/>
                </a:ext>
              </a:extLst>
            </p:cNvPr>
            <p:cNvSpPr/>
            <p:nvPr/>
          </p:nvSpPr>
          <p:spPr>
            <a:xfrm flipH="1" flipV="1">
              <a:off x="158352" y="2124109"/>
              <a:ext cx="302693" cy="134962"/>
            </a:xfrm>
            <a:prstGeom prst="rtTriangle">
              <a:avLst/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43B96E-3BDC-4A64-A1C7-2565BC62470E}"/>
                </a:ext>
              </a:extLst>
            </p:cNvPr>
            <p:cNvSpPr/>
            <p:nvPr/>
          </p:nvSpPr>
          <p:spPr>
            <a:xfrm>
              <a:off x="405129" y="1527721"/>
              <a:ext cx="8141663" cy="447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  <a:buClr>
                  <a:schemeClr val="dk1"/>
                </a:buClr>
                <a:buSzPts val="1800"/>
              </a:pPr>
              <a:r>
                <a:rPr lang="en-US" sz="1800" b="0" i="0" u="none" strike="noStrike" dirty="0">
                  <a:solidFill>
                    <a:srgbClr val="1C1C1C"/>
                  </a:solidFill>
                  <a:effectLst/>
                </a:rPr>
                <a:t>Our self-esteem can affect how we behave, the thoughts we have and how we get along with other people.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50DA9EC-1542-470E-B526-072F4D517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00" y="3990466"/>
            <a:ext cx="2628970" cy="6858000"/>
          </a:xfrm>
          <a:prstGeom prst="rect">
            <a:avLst/>
          </a:prstGeom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ECEFE6CE-8284-4FE7-89B2-CB6FE4E67909}"/>
              </a:ext>
            </a:extLst>
          </p:cNvPr>
          <p:cNvSpPr/>
          <p:nvPr/>
        </p:nvSpPr>
        <p:spPr>
          <a:xfrm>
            <a:off x="2632768" y="3728454"/>
            <a:ext cx="3507393" cy="2520280"/>
          </a:xfrm>
          <a:prstGeom prst="cloudCallout">
            <a:avLst>
              <a:gd name="adj1" fmla="val 60138"/>
              <a:gd name="adj2" fmla="val 5284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9E95200-F7CA-4B09-AEE8-8BE7304D4A37}"/>
              </a:ext>
            </a:extLst>
          </p:cNvPr>
          <p:cNvSpPr txBox="1">
            <a:spLocks/>
          </p:cNvSpPr>
          <p:nvPr/>
        </p:nvSpPr>
        <p:spPr>
          <a:xfrm>
            <a:off x="3059504" y="4136612"/>
            <a:ext cx="2755347" cy="15097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txBody>
          <a:bodyPr vert="horz" wrap="none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1800" b="0" dirty="0">
                <a:latin typeface="Twinkl" pitchFamily="2" charset="0"/>
              </a:rPr>
              <a:t>How might we behave </a:t>
            </a:r>
            <a:br>
              <a:rPr lang="en-GB" sz="1800" b="0" dirty="0">
                <a:latin typeface="Twinkl" pitchFamily="2" charset="0"/>
              </a:rPr>
            </a:br>
            <a:r>
              <a:rPr lang="en-GB" sz="1800" b="0" dirty="0">
                <a:latin typeface="Twinkl" pitchFamily="2" charset="0"/>
              </a:rPr>
              <a:t>towards others if we </a:t>
            </a:r>
            <a:br>
              <a:rPr lang="en-GB" sz="1800" b="0" dirty="0">
                <a:latin typeface="Twinkl" pitchFamily="2" charset="0"/>
              </a:rPr>
            </a:br>
            <a:r>
              <a:rPr lang="en-GB" sz="1800" b="0" dirty="0">
                <a:latin typeface="Twinkl" pitchFamily="2" charset="0"/>
              </a:rPr>
              <a:t>are feeling bad </a:t>
            </a:r>
            <a:br>
              <a:rPr lang="en-GB" sz="1800" b="0" dirty="0">
                <a:latin typeface="Twinkl" pitchFamily="2" charset="0"/>
              </a:rPr>
            </a:br>
            <a:r>
              <a:rPr lang="en-GB" sz="1800" b="0" dirty="0">
                <a:latin typeface="Twinkl" pitchFamily="2" charset="0"/>
              </a:rPr>
              <a:t>about ourselves?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5C45AC4-5079-4B9D-95FB-65A22B6817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48" t="-2619" r="-29191" b="57213"/>
          <a:stretch/>
        </p:blipFill>
        <p:spPr>
          <a:xfrm flipH="1">
            <a:off x="2699517" y="3947240"/>
            <a:ext cx="3524182" cy="2327408"/>
          </a:xfrm>
          <a:prstGeom prst="cloudCallou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42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76672"/>
            <a:ext cx="8220075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Helping Others with Self-Esteem </a:t>
            </a:r>
          </a:p>
        </p:txBody>
      </p: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ABF19038-D2ED-4F95-8451-7CDD22B90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1369" y="2406858"/>
            <a:ext cx="3969341" cy="5613427"/>
          </a:xfrm>
          <a:prstGeom prst="rect">
            <a:avLst/>
          </a:prstGeom>
        </p:spPr>
      </p:pic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EA439771-36F8-49BB-B7AB-559C6146D89B}"/>
              </a:ext>
            </a:extLst>
          </p:cNvPr>
          <p:cNvSpPr/>
          <p:nvPr/>
        </p:nvSpPr>
        <p:spPr>
          <a:xfrm>
            <a:off x="1624605" y="3799824"/>
            <a:ext cx="5196451" cy="1934409"/>
          </a:xfrm>
          <a:prstGeom prst="wedgeEllipseCallout">
            <a:avLst>
              <a:gd name="adj1" fmla="val 55520"/>
              <a:gd name="adj2" fmla="val -21059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Which of these pictures do you think might create low self-esteem? What could you do to help?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A4687-4D32-430A-BAC6-F502AF6FC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54" y="1551173"/>
            <a:ext cx="2331665" cy="1648756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485AEC-A424-4A21-94D7-30CD58237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41" y="2021025"/>
            <a:ext cx="1906565" cy="177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32B8BF-10D7-49BA-8132-B11DCA53E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1" y="1600563"/>
            <a:ext cx="1589167" cy="2255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F743C1-743A-4495-82CF-17684BC4A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25" y="1535086"/>
            <a:ext cx="1353241" cy="1700808"/>
          </a:xfrm>
          <a:prstGeom prst="rect">
            <a:avLst/>
          </a:prstGeom>
        </p:spPr>
      </p:pic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13A9A63F-F1D0-478F-812A-065992E5F9D2}"/>
              </a:ext>
            </a:extLst>
          </p:cNvPr>
          <p:cNvSpPr/>
          <p:nvPr/>
        </p:nvSpPr>
        <p:spPr>
          <a:xfrm>
            <a:off x="1564787" y="3621727"/>
            <a:ext cx="5196451" cy="2126388"/>
          </a:xfrm>
          <a:prstGeom prst="wedgeEllipseCallout">
            <a:avLst>
              <a:gd name="adj1" fmla="val 57340"/>
              <a:gd name="adj2" fmla="val -17739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One of the most powerful things we can do to help other people feel good about themselves is to be kind and include them in what we do.</a:t>
            </a: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DD36A1C9-A689-43FA-8CF8-2C57C94BE2D0}"/>
              </a:ext>
            </a:extLst>
          </p:cNvPr>
          <p:cNvSpPr/>
          <p:nvPr/>
        </p:nvSpPr>
        <p:spPr>
          <a:xfrm>
            <a:off x="1476202" y="3417540"/>
            <a:ext cx="5493255" cy="2365936"/>
          </a:xfrm>
          <a:prstGeom prst="wedgeEllipseCallout">
            <a:avLst>
              <a:gd name="adj1" fmla="val 59642"/>
              <a:gd name="adj2" fmla="val -9246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dk1"/>
                </a:solidFill>
              </a:rPr>
              <a:t>If we feel happy about ourselves, we are more likely to have good self-esteem but if we feel bad about ourselves, we are more likely to have low self-esteem. </a:t>
            </a:r>
          </a:p>
        </p:txBody>
      </p:sp>
    </p:spTree>
    <p:extLst>
      <p:ext uri="{BB962C8B-B14F-4D97-AF65-F5344CB8AC3E}">
        <p14:creationId xmlns:p14="http://schemas.microsoft.com/office/powerpoint/2010/main" val="15449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224F0CF2-4C87-4381-8DC9-231C6F04886D}"/>
              </a:ext>
            </a:extLst>
          </p:cNvPr>
          <p:cNvSpPr/>
          <p:nvPr/>
        </p:nvSpPr>
        <p:spPr>
          <a:xfrm rot="5400000">
            <a:off x="2428592" y="-548680"/>
            <a:ext cx="938938" cy="5508119"/>
          </a:xfrm>
          <a:prstGeom prst="round2SameRect">
            <a:avLst>
              <a:gd name="adj1" fmla="val 46730"/>
              <a:gd name="adj2" fmla="val 0"/>
            </a:avLst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BC4B5969-C9C0-43FD-96B8-8C6A14B13B2F}"/>
              </a:ext>
            </a:extLst>
          </p:cNvPr>
          <p:cNvSpPr/>
          <p:nvPr/>
        </p:nvSpPr>
        <p:spPr>
          <a:xfrm flipH="1" flipV="1">
            <a:off x="144000" y="2674847"/>
            <a:ext cx="302693" cy="178089"/>
          </a:xfrm>
          <a:prstGeom prst="rtTriangle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D36385-5A7E-4D53-B7CC-F997091BF6F0}"/>
              </a:ext>
            </a:extLst>
          </p:cNvPr>
          <p:cNvSpPr/>
          <p:nvPr/>
        </p:nvSpPr>
        <p:spPr>
          <a:xfrm>
            <a:off x="390777" y="1887882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GB" sz="2000" b="1" dirty="0">
                <a:solidFill>
                  <a:schemeClr val="bg1"/>
                </a:solidFill>
              </a:rPr>
              <a:t>If we aren’t feeling good about ourselves, 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our self-esteem will be low.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4494"/>
            <a:ext cx="9144000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Helping Ourselves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with Self-Esteem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443C5-BEC4-4AA5-9D9F-D38A2933F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515" y="2720269"/>
            <a:ext cx="2542500" cy="3641989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6DDA9AD-5E80-4139-966A-BB259F2981CE}"/>
              </a:ext>
            </a:extLst>
          </p:cNvPr>
          <p:cNvSpPr/>
          <p:nvPr/>
        </p:nvSpPr>
        <p:spPr>
          <a:xfrm>
            <a:off x="2898061" y="2781959"/>
            <a:ext cx="4724184" cy="2751671"/>
          </a:xfrm>
          <a:prstGeom prst="wedgeEllipseCallout">
            <a:avLst>
              <a:gd name="adj1" fmla="val -62117"/>
              <a:gd name="adj2" fmla="val -35060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It is important that we do things to help us feel better and to help us start having more positive thoughts and feelings about ourselves and our abilities.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30FFF3F9-65CF-4316-B939-0372D0C420D4}"/>
              </a:ext>
            </a:extLst>
          </p:cNvPr>
          <p:cNvSpPr/>
          <p:nvPr/>
        </p:nvSpPr>
        <p:spPr>
          <a:xfrm>
            <a:off x="6826794" y="3728399"/>
            <a:ext cx="2235720" cy="1625727"/>
          </a:xfrm>
          <a:prstGeom prst="wedgeEllipseCallout">
            <a:avLst>
              <a:gd name="adj1" fmla="val -52061"/>
              <a:gd name="adj2" fmla="val -41091"/>
            </a:avLst>
          </a:prstGeom>
          <a:solidFill>
            <a:schemeClr val="bg1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What could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 we do to help our self-esteem?</a:t>
            </a: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657F80C-343E-446B-878A-CE450BE7D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96" y="2207937"/>
            <a:ext cx="272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474BE-C1D2-4A6B-BA33-E42410FDD132}"/>
              </a:ext>
            </a:extLst>
          </p:cNvPr>
          <p:cNvGrpSpPr/>
          <p:nvPr/>
        </p:nvGrpSpPr>
        <p:grpSpPr>
          <a:xfrm>
            <a:off x="1735995" y="1791398"/>
            <a:ext cx="4837881" cy="2160000"/>
            <a:chOff x="1710536" y="2930789"/>
            <a:chExt cx="4837881" cy="2160000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D93572B9-43DB-43EF-B308-2F3E9E711C7E}"/>
                </a:ext>
              </a:extLst>
            </p:cNvPr>
            <p:cNvSpPr/>
            <p:nvPr/>
          </p:nvSpPr>
          <p:spPr>
            <a:xfrm rot="5400000">
              <a:off x="3049477" y="1591848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F0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D0B45C-8C51-41D1-B322-3AC117ECF5BA}"/>
                </a:ext>
              </a:extLst>
            </p:cNvPr>
            <p:cNvSpPr/>
            <p:nvPr/>
          </p:nvSpPr>
          <p:spPr>
            <a:xfrm>
              <a:off x="3033088" y="3549548"/>
              <a:ext cx="337572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Talk to a trusted adult about how we are feeling and ask for help.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4E466D-D11D-4982-B545-8E9F44FBE574}"/>
              </a:ext>
            </a:extLst>
          </p:cNvPr>
          <p:cNvGrpSpPr/>
          <p:nvPr/>
        </p:nvGrpSpPr>
        <p:grpSpPr>
          <a:xfrm>
            <a:off x="637019" y="1268760"/>
            <a:ext cx="2160240" cy="2677033"/>
            <a:chOff x="611560" y="2426111"/>
            <a:chExt cx="2160240" cy="26770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6499E6-B948-4780-96A9-2AE374614BFB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4" t="377" r="-114084" b="33694"/>
            <a:stretch/>
          </p:blipFill>
          <p:spPr>
            <a:xfrm>
              <a:off x="611560" y="2943144"/>
              <a:ext cx="2160239" cy="2160000"/>
            </a:xfrm>
            <a:prstGeom prst="ellipse">
              <a:avLst/>
            </a:prstGeom>
            <a:solidFill>
              <a:srgbClr val="65186A"/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9E802F-E36C-404D-8228-BC2133136382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94" t="-15283" r="-114084" b="56100"/>
            <a:stretch/>
          </p:blipFill>
          <p:spPr>
            <a:xfrm>
              <a:off x="611561" y="2426111"/>
              <a:ext cx="2160239" cy="1938993"/>
            </a:xfrm>
            <a:prstGeom prst="ellipse">
              <a:avLst/>
            </a:prstGeom>
            <a:noFill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28610-5ABA-4EDB-9552-D71B23169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4" t="-2794" r="-14111" b="-3307"/>
          <a:stretch/>
        </p:blipFill>
        <p:spPr>
          <a:xfrm>
            <a:off x="-1239395" y="3238095"/>
            <a:ext cx="841708" cy="3088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EEAE07-2AE1-411B-9D49-312A69A69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138" y="2410157"/>
            <a:ext cx="838301" cy="230425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A5D7F1-77DD-4BB8-8078-FF27D3276B87}"/>
              </a:ext>
            </a:extLst>
          </p:cNvPr>
          <p:cNvGrpSpPr/>
          <p:nvPr/>
        </p:nvGrpSpPr>
        <p:grpSpPr>
          <a:xfrm>
            <a:off x="3779910" y="4090050"/>
            <a:ext cx="4837881" cy="2160000"/>
            <a:chOff x="1691678" y="2925185"/>
            <a:chExt cx="4837881" cy="2160000"/>
          </a:xfrm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E1AEECEB-57E4-49EC-9C64-1C246F1D7A17}"/>
                </a:ext>
              </a:extLst>
            </p:cNvPr>
            <p:cNvSpPr/>
            <p:nvPr/>
          </p:nvSpPr>
          <p:spPr>
            <a:xfrm rot="5400000">
              <a:off x="3030619" y="1586244"/>
              <a:ext cx="2160000" cy="4837881"/>
            </a:xfrm>
            <a:prstGeom prst="round2SameRect">
              <a:avLst>
                <a:gd name="adj1" fmla="val 46730"/>
                <a:gd name="adj2" fmla="val 0"/>
              </a:avLst>
            </a:prstGeom>
            <a:solidFill>
              <a:srgbClr val="08A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AA9292-47A1-419B-8BB7-B6557DB60B56}"/>
                </a:ext>
              </a:extLst>
            </p:cNvPr>
            <p:cNvSpPr/>
            <p:nvPr/>
          </p:nvSpPr>
          <p:spPr>
            <a:xfrm>
              <a:off x="2962818" y="3617513"/>
              <a:ext cx="33757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Twinkl" pitchFamily="2" charset="0"/>
                </a:rPr>
                <a:t>Make a list of all the things other people like about us.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FD6365-E5E4-4540-8715-BC02A8BF0927}"/>
              </a:ext>
            </a:extLst>
          </p:cNvPr>
          <p:cNvGrpSpPr/>
          <p:nvPr/>
        </p:nvGrpSpPr>
        <p:grpSpPr>
          <a:xfrm>
            <a:off x="2837809" y="3625982"/>
            <a:ext cx="2160240" cy="2624067"/>
            <a:chOff x="2837809" y="3625982"/>
            <a:chExt cx="2160240" cy="2624067"/>
          </a:xfrm>
        </p:grpSpPr>
        <p:pic>
          <p:nvPicPr>
            <p:cNvPr id="36" name="Picture 35" descr="A close up of a logo&#10;&#10;Description automatically generated">
              <a:extLst>
                <a:ext uri="{FF2B5EF4-FFF2-40B4-BE49-F238E27FC236}">
                  <a16:creationId xmlns:a16="http://schemas.microsoft.com/office/drawing/2014/main" id="{CE15950E-7941-41AA-9A88-DE0B240DE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t="2074" r="8882" b="-2074"/>
            <a:stretch/>
          </p:blipFill>
          <p:spPr>
            <a:xfrm>
              <a:off x="2837809" y="4090049"/>
              <a:ext cx="2160240" cy="2160000"/>
            </a:xfrm>
            <a:prstGeom prst="flowChartConnector">
              <a:avLst/>
            </a:prstGeom>
            <a:solidFill>
              <a:srgbClr val="D61E6C"/>
            </a:solidFill>
          </p:spPr>
        </p:pic>
        <p:pic>
          <p:nvPicPr>
            <p:cNvPr id="38" name="Picture 37" descr="A close up of a logo&#10;&#10;Description automatically generated">
              <a:extLst>
                <a:ext uri="{FF2B5EF4-FFF2-40B4-BE49-F238E27FC236}">
                  <a16:creationId xmlns:a16="http://schemas.microsoft.com/office/drawing/2014/main" id="{7B69FF42-B92A-4259-95E5-92D1E8F5F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1" t="-19425" r="8882" b="46083"/>
            <a:stretch/>
          </p:blipFill>
          <p:spPr>
            <a:xfrm>
              <a:off x="2837809" y="3625982"/>
              <a:ext cx="2157514" cy="158417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9163A13-F62D-4AEE-A8C8-2BBA2B565587}"/>
              </a:ext>
            </a:extLst>
          </p:cNvPr>
          <p:cNvGrpSpPr/>
          <p:nvPr/>
        </p:nvGrpSpPr>
        <p:grpSpPr>
          <a:xfrm>
            <a:off x="566922" y="3192448"/>
            <a:ext cx="6138313" cy="3069001"/>
            <a:chOff x="566922" y="3192448"/>
            <a:chExt cx="6138313" cy="3069001"/>
          </a:xfrm>
        </p:grpSpPr>
        <p:pic>
          <p:nvPicPr>
            <p:cNvPr id="14" name="Picture 13" descr="A picture containing underwear, dress, shirt&#10;&#10;Description automatically generated">
              <a:extLst>
                <a:ext uri="{FF2B5EF4-FFF2-40B4-BE49-F238E27FC236}">
                  <a16:creationId xmlns:a16="http://schemas.microsoft.com/office/drawing/2014/main" id="{EC9AFBBC-BAA7-4324-B1EE-062615BA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896" t="-9174" r="-127716" b="68186"/>
            <a:stretch/>
          </p:blipFill>
          <p:spPr>
            <a:xfrm>
              <a:off x="566922" y="4837972"/>
              <a:ext cx="1929561" cy="1423477"/>
            </a:xfrm>
            <a:prstGeom prst="cloudCallout">
              <a:avLst>
                <a:gd name="adj1" fmla="val 97156"/>
                <a:gd name="adj2" fmla="val -53791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9B1651-18BD-4643-AF3D-3DB591A9747B}"/>
                </a:ext>
              </a:extLst>
            </p:cNvPr>
            <p:cNvGrpSpPr/>
            <p:nvPr/>
          </p:nvGrpSpPr>
          <p:grpSpPr>
            <a:xfrm>
              <a:off x="4689011" y="3192448"/>
              <a:ext cx="2016224" cy="1489849"/>
              <a:chOff x="4832579" y="2967993"/>
              <a:chExt cx="2016224" cy="1489849"/>
            </a:xfrm>
          </p:grpSpPr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CD80E4D9-AF42-4E99-8D84-A18F21B74DC9}"/>
                  </a:ext>
                </a:extLst>
              </p:cNvPr>
              <p:cNvSpPr/>
              <p:nvPr/>
            </p:nvSpPr>
            <p:spPr>
              <a:xfrm>
                <a:off x="4832579" y="3153153"/>
                <a:ext cx="2016224" cy="1304689"/>
              </a:xfrm>
              <a:prstGeom prst="cloudCallout">
                <a:avLst>
                  <a:gd name="adj1" fmla="val -62406"/>
                  <a:gd name="adj2" fmla="val 56660"/>
                </a:avLst>
              </a:prstGeom>
              <a:solidFill>
                <a:schemeClr val="bg1"/>
              </a:solidFill>
              <a:ln w="28575">
                <a:solidFill>
                  <a:srgbClr val="08AF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hought Bubble: Cloud 40">
                <a:extLst>
                  <a:ext uri="{FF2B5EF4-FFF2-40B4-BE49-F238E27FC236}">
                    <a16:creationId xmlns:a16="http://schemas.microsoft.com/office/drawing/2014/main" id="{21CE8747-CF04-4B50-B96F-488EFF08DB01}"/>
                  </a:ext>
                </a:extLst>
              </p:cNvPr>
              <p:cNvSpPr/>
              <p:nvPr/>
            </p:nvSpPr>
            <p:spPr>
              <a:xfrm>
                <a:off x="4832579" y="3153153"/>
                <a:ext cx="2016224" cy="1304689"/>
              </a:xfrm>
              <a:prstGeom prst="cloudCallout">
                <a:avLst>
                  <a:gd name="adj1" fmla="val -62406"/>
                  <a:gd name="adj2" fmla="val 56660"/>
                </a:avLst>
              </a:prstGeom>
              <a:blipFill>
                <a:blip r:embed="rId8"/>
                <a:stretch>
                  <a:fillRect l="16935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hought Bubble: Cloud 42">
                <a:extLst>
                  <a:ext uri="{FF2B5EF4-FFF2-40B4-BE49-F238E27FC236}">
                    <a16:creationId xmlns:a16="http://schemas.microsoft.com/office/drawing/2014/main" id="{4164282A-B20F-461D-8A15-F9F9B5913EAC}"/>
                  </a:ext>
                </a:extLst>
              </p:cNvPr>
              <p:cNvSpPr/>
              <p:nvPr/>
            </p:nvSpPr>
            <p:spPr>
              <a:xfrm>
                <a:off x="4832579" y="2967993"/>
                <a:ext cx="2016224" cy="1489849"/>
              </a:xfrm>
              <a:prstGeom prst="cloudCallout">
                <a:avLst>
                  <a:gd name="adj1" fmla="val -62406"/>
                  <a:gd name="adj2" fmla="val 56660"/>
                </a:avLst>
              </a:prstGeom>
              <a:blipFill>
                <a:blip r:embed="rId8"/>
                <a:stretch>
                  <a:fillRect l="17120" t="11353" b="1075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EBF3A944-9321-4454-B2FF-C27498AD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4494"/>
            <a:ext cx="9144000" cy="994306"/>
          </a:xfrm>
        </p:spPr>
        <p:txBody>
          <a:bodyPr/>
          <a:lstStyle/>
          <a:p>
            <a:pPr algn="ctr"/>
            <a:r>
              <a:rPr lang="en-GB" dirty="0">
                <a:latin typeface="Twinkl" pitchFamily="2" charset="0"/>
              </a:rPr>
              <a:t>Helping Ourselves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with Self-Esteem</a:t>
            </a:r>
          </a:p>
        </p:txBody>
      </p:sp>
    </p:spTree>
    <p:extLst>
      <p:ext uri="{BB962C8B-B14F-4D97-AF65-F5344CB8AC3E}">
        <p14:creationId xmlns:p14="http://schemas.microsoft.com/office/powerpoint/2010/main" val="383309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24" fill="hold">
                                          <p:stCondLst>
                                            <p:cond delay="1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24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24" fill="hold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24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4" id="{83802F10-B957-4194-9FCC-F131BAEC0C4B}" vid="{CD92E6BF-77A4-4ADA-A251-97D08364F5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1034</TotalTime>
  <Words>722</Words>
  <Application>Microsoft Office PowerPoint</Application>
  <PresentationFormat>On-screen Show (4:3)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Twinkl</vt:lpstr>
      <vt:lpstr>Roboto</vt:lpstr>
      <vt:lpstr>Twinkl SemiBold</vt:lpstr>
      <vt:lpstr>Arial</vt:lpstr>
      <vt:lpstr>Office Theme</vt:lpstr>
      <vt:lpstr>PowerPoint Presentation</vt:lpstr>
      <vt:lpstr>All About Self-Esteem</vt:lpstr>
      <vt:lpstr>What Is Self-Esteem?</vt:lpstr>
      <vt:lpstr>Where Does Self-Esteem  Come From?</vt:lpstr>
      <vt:lpstr>How Does Self-Esteem Affect Us?</vt:lpstr>
      <vt:lpstr>How Does Self-Esteem Affect Us?</vt:lpstr>
      <vt:lpstr>Helping Others with Self-Esteem </vt:lpstr>
      <vt:lpstr>Helping Ourselves  with Self-Esteem</vt:lpstr>
      <vt:lpstr>Helping Ourselves  with Self-Esteem</vt:lpstr>
      <vt:lpstr>Helping Ourselves  with Self-Esteem</vt:lpstr>
      <vt:lpstr>Helping Ourselves  with Self-Esteem</vt:lpstr>
      <vt:lpstr>Helping Ourselves  with Self-Esteem</vt:lpstr>
      <vt:lpstr>Reflecting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PSHE and Citizenship</dc:title>
  <dc:creator>Karen Pinkney</dc:creator>
  <cp:lastModifiedBy>megan marsh</cp:lastModifiedBy>
  <cp:revision>12</cp:revision>
  <dcterms:created xsi:type="dcterms:W3CDTF">2020-04-24T14:00:49Z</dcterms:created>
  <dcterms:modified xsi:type="dcterms:W3CDTF">2023-03-24T14:45:31Z</dcterms:modified>
</cp:coreProperties>
</file>