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58" r:id="rId2"/>
    <p:sldId id="295" r:id="rId3"/>
    <p:sldId id="309" r:id="rId4"/>
    <p:sldId id="310" r:id="rId5"/>
    <p:sldId id="311" r:id="rId6"/>
    <p:sldId id="312" r:id="rId7"/>
    <p:sldId id="313" r:id="rId8"/>
    <p:sldId id="314" r:id="rId9"/>
    <p:sldId id="296" r:id="rId10"/>
    <p:sldId id="315" r:id="rId11"/>
    <p:sldId id="316" r:id="rId12"/>
    <p:sldId id="318" r:id="rId13"/>
    <p:sldId id="317" r:id="rId14"/>
    <p:sldId id="298" r:id="rId15"/>
    <p:sldId id="319" r:id="rId16"/>
    <p:sldId id="267" r:id="rId17"/>
  </p:sldIdLst>
  <p:sldSz cx="9144000" cy="6858000" type="screen4x3"/>
  <p:notesSz cx="6858000" cy="9144000"/>
  <p:embeddedFontLst>
    <p:embeddedFont>
      <p:font typeface="Roboto" panose="02000000000000000000" pitchFamily="2" charset="0"/>
      <p:regular r:id="rId20"/>
      <p:bold r:id="rId21"/>
      <p:italic r:id="rId22"/>
      <p:boldItalic r:id="rId23"/>
    </p:embeddedFont>
    <p:embeddedFont>
      <p:font typeface="Twinkl" panose="020B0604020202020204" charset="0"/>
      <p:regular r:id="rId24"/>
      <p:bold r:id="rId25"/>
    </p:embeddedFont>
    <p:embeddedFont>
      <p:font typeface="Twinkl SemiBold" charset="0"/>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3C90"/>
    <a:srgbClr val="009386"/>
    <a:srgbClr val="F0F4EA"/>
    <a:srgbClr val="EEAA00"/>
    <a:srgbClr val="00A8E7"/>
    <a:srgbClr val="00A8E6"/>
    <a:srgbClr val="FDD182"/>
    <a:srgbClr val="AFDEF9"/>
    <a:srgbClr val="18A0DB"/>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p:normalViewPr>
  <p:slideViewPr>
    <p:cSldViewPr snapToGrid="0" showGuides="1">
      <p:cViewPr varScale="1">
        <p:scale>
          <a:sx n="72" d="100"/>
          <a:sy n="72" d="100"/>
        </p:scale>
        <p:origin x="1146"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Roboto" panose="02000000000000000000"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Roboto" panose="02000000000000000000" pitchFamily="2" charset="0"/>
              </a:rPr>
              <a:t>24/03/2023</a:t>
            </a:fld>
            <a:endParaRPr lang="en-GB" dirty="0">
              <a:latin typeface="Roboto" panose="02000000000000000000"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Roboto" panose="02000000000000000000"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Roboto" panose="02000000000000000000" pitchFamily="2" charset="0"/>
              </a:rPr>
              <a:t>‹#›</a:t>
            </a:fld>
            <a:endParaRPr lang="en-GB" dirty="0">
              <a:latin typeface="Roboto" panose="02000000000000000000" pitchFamily="2"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3D02C5D1-7818-41B5-ABAD-5E4B38A5388F}" type="datetimeFigureOut">
              <a:rPr lang="en-GB" smtClean="0"/>
              <a:pPr/>
              <a:t>24/03/2023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twinkl.co.uk/resources/keystage2-ks2/ks2-subjects/ks2-psh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www.twinkl.co.uk/resources/keystage2-ks2/ks2-subjects/ks2-pshe" TargetMode="External"/><Relationship Id="rId4" Type="http://schemas.openxmlformats.org/officeDocument/2006/relationships/hyperlink" Target="https://www.twinkl.co.uk/resources/twinkl-life"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5"/>
            <a:extLst>
              <a:ext uri="{FF2B5EF4-FFF2-40B4-BE49-F238E27FC236}">
                <a16:creationId xmlns:a16="http://schemas.microsoft.com/office/drawing/2014/main" id="{4F2685E9-D609-4544-8379-E94A6E114C0B}"/>
              </a:ext>
            </a:extLst>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9"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Helping Others with Self-Esteem</a:t>
            </a:r>
          </a:p>
        </p:txBody>
      </p:sp>
      <p:sp>
        <p:nvSpPr>
          <p:cNvPr id="8" name="Rectangle 7"/>
          <p:cNvSpPr/>
          <p:nvPr/>
        </p:nvSpPr>
        <p:spPr>
          <a:xfrm>
            <a:off x="755650" y="1340767"/>
            <a:ext cx="7632700" cy="1427833"/>
          </a:xfrm>
          <a:prstGeom prst="rect">
            <a:avLst/>
          </a:prstGeom>
          <a:solidFill>
            <a:srgbClr val="FCFCFC"/>
          </a:solid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lstStyle/>
          <a:p>
            <a:pPr algn="ctr"/>
            <a:r>
              <a:rPr lang="en-GB" dirty="0">
                <a:solidFill>
                  <a:schemeClr val="tx1"/>
                </a:solidFill>
              </a:rPr>
              <a:t>If we aren’t feeling good about ourselves, our self-esteem will be low. It is important that we do things to help us feel better and to help us start to have more positive thoughts and feelings about ourselves and </a:t>
            </a:r>
            <a:br>
              <a:rPr lang="en-GB" dirty="0">
                <a:solidFill>
                  <a:schemeClr val="tx1"/>
                </a:solidFill>
              </a:rPr>
            </a:br>
            <a:r>
              <a:rPr lang="en-GB" dirty="0">
                <a:solidFill>
                  <a:schemeClr val="tx1"/>
                </a:solidFill>
              </a:rPr>
              <a:t>our abilities.</a:t>
            </a:r>
          </a:p>
        </p:txBody>
      </p:sp>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9033" y="2604604"/>
            <a:ext cx="6325217" cy="5389364"/>
          </a:xfrm>
          <a:prstGeom prst="rect">
            <a:avLst/>
          </a:prstGeom>
        </p:spPr>
      </p:pic>
      <p:sp>
        <p:nvSpPr>
          <p:cNvPr id="20" name="Rectangular Callout 19"/>
          <p:cNvSpPr/>
          <p:nvPr/>
        </p:nvSpPr>
        <p:spPr>
          <a:xfrm>
            <a:off x="1174750" y="3251200"/>
            <a:ext cx="1760315" cy="1016000"/>
          </a:xfrm>
          <a:prstGeom prst="wedgeRectCallout">
            <a:avLst>
              <a:gd name="adj1" fmla="val 77040"/>
              <a:gd name="adj2" fmla="val 25461"/>
            </a:avLst>
          </a:prstGeom>
          <a:solidFill>
            <a:srgbClr val="FDFDFD"/>
          </a:solidFill>
          <a:ln w="28575">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b="1" dirty="0">
                <a:solidFill>
                  <a:schemeClr val="tx1"/>
                </a:solidFill>
              </a:rPr>
              <a:t>What could we do?</a:t>
            </a:r>
          </a:p>
        </p:txBody>
      </p:sp>
    </p:spTree>
    <p:extLst>
      <p:ext uri="{BB962C8B-B14F-4D97-AF65-F5344CB8AC3E}">
        <p14:creationId xmlns:p14="http://schemas.microsoft.com/office/powerpoint/2010/main" val="32675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dirty="0">
                <a:latin typeface="Twinkl" pitchFamily="2" charset="0"/>
              </a:rPr>
              <a:t>Helping Others with Self-Esteem</a:t>
            </a:r>
          </a:p>
        </p:txBody>
      </p:sp>
      <p:sp>
        <p:nvSpPr>
          <p:cNvPr id="8" name="Rectangle 7" hidden="1"/>
          <p:cNvSpPr/>
          <p:nvPr/>
        </p:nvSpPr>
        <p:spPr>
          <a:xfrm>
            <a:off x="755650" y="1340767"/>
            <a:ext cx="7632700" cy="1427833"/>
          </a:xfrm>
          <a:prstGeom prst="rect">
            <a:avLst/>
          </a:prstGeom>
          <a:solidFill>
            <a:srgbClr val="FCFCFC"/>
          </a:solid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lstStyle/>
          <a:p>
            <a:pPr algn="ctr"/>
            <a:r>
              <a:rPr lang="en-GB" dirty="0">
                <a:solidFill>
                  <a:schemeClr val="tx1"/>
                </a:solidFill>
              </a:rPr>
              <a:t>If we aren’t feeling good about ourselves, our self-esteem will be low. It is important we do things to help us feel better and to help us start to have more positive thoughts and feelings about ourselves and </a:t>
            </a:r>
            <a:br>
              <a:rPr lang="en-GB" dirty="0">
                <a:solidFill>
                  <a:schemeClr val="tx1"/>
                </a:solidFill>
              </a:rPr>
            </a:br>
            <a:r>
              <a:rPr lang="en-GB" dirty="0">
                <a:solidFill>
                  <a:schemeClr val="tx1"/>
                </a:solidFill>
              </a:rPr>
              <a:t>our abilities.</a:t>
            </a:r>
          </a:p>
        </p:txBody>
      </p:sp>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9033" y="2604604"/>
            <a:ext cx="6325217" cy="5389364"/>
          </a:xfrm>
          <a:prstGeom prst="rect">
            <a:avLst/>
          </a:prstGeom>
        </p:spPr>
      </p:pic>
      <p:sp>
        <p:nvSpPr>
          <p:cNvPr id="20" name="Rectangular Callout 19" hidden="1"/>
          <p:cNvSpPr/>
          <p:nvPr/>
        </p:nvSpPr>
        <p:spPr>
          <a:xfrm>
            <a:off x="1174750" y="3251200"/>
            <a:ext cx="1760315" cy="1016000"/>
          </a:xfrm>
          <a:prstGeom prst="wedgeRectCallout">
            <a:avLst>
              <a:gd name="adj1" fmla="val 77040"/>
              <a:gd name="adj2" fmla="val 25461"/>
            </a:avLst>
          </a:prstGeom>
          <a:solidFill>
            <a:srgbClr val="FDFDFD"/>
          </a:solidFill>
          <a:ln w="28575">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b="1" dirty="0">
                <a:solidFill>
                  <a:schemeClr val="tx1"/>
                </a:solidFill>
              </a:rPr>
              <a:t>What could we do?</a:t>
            </a:r>
          </a:p>
        </p:txBody>
      </p:sp>
      <p:sp>
        <p:nvSpPr>
          <p:cNvPr id="16" name="Rectangular Callout 15"/>
          <p:cNvSpPr/>
          <p:nvPr/>
        </p:nvSpPr>
        <p:spPr>
          <a:xfrm>
            <a:off x="755651" y="1129000"/>
            <a:ext cx="3663950" cy="1817399"/>
          </a:xfrm>
          <a:prstGeom prst="wedgeRectCallout">
            <a:avLst>
              <a:gd name="adj1" fmla="val 31772"/>
              <a:gd name="adj2" fmla="val 81921"/>
            </a:avLst>
          </a:prstGeom>
          <a:solidFill>
            <a:srgbClr val="FDFDFD"/>
          </a:solidFill>
          <a:ln w="28575">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tx1"/>
                </a:solidFill>
              </a:rPr>
              <a:t>Talk to a trusted adult about how we are feeling and ask for help. They will be able to help us work out why we feel bad about ourselves and help us to </a:t>
            </a:r>
            <a:br>
              <a:rPr lang="en-GB" dirty="0">
                <a:solidFill>
                  <a:schemeClr val="tx1"/>
                </a:solidFill>
              </a:rPr>
            </a:br>
            <a:r>
              <a:rPr lang="en-GB" dirty="0">
                <a:solidFill>
                  <a:schemeClr val="tx1"/>
                </a:solidFill>
              </a:rPr>
              <a:t>feel better.</a:t>
            </a:r>
          </a:p>
        </p:txBody>
      </p:sp>
      <p:sp>
        <p:nvSpPr>
          <p:cNvPr id="19" name="Rectangle 18"/>
          <p:cNvSpPr/>
          <p:nvPr/>
        </p:nvSpPr>
        <p:spPr>
          <a:xfrm>
            <a:off x="755650" y="5535737"/>
            <a:ext cx="7785100" cy="748444"/>
          </a:xfrm>
          <a:prstGeom prst="rect">
            <a:avLst/>
          </a:prstGeom>
          <a:solidFill>
            <a:srgbClr val="FCFCFC"/>
          </a:solid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lstStyle/>
          <a:p>
            <a:pPr algn="ctr"/>
            <a:r>
              <a:rPr lang="en-GB" dirty="0">
                <a:solidFill>
                  <a:schemeClr val="tx1"/>
                </a:solidFill>
              </a:rPr>
              <a:t>We can do some of the following things to help ourselves </a:t>
            </a:r>
            <a:br>
              <a:rPr lang="en-GB" dirty="0">
                <a:solidFill>
                  <a:schemeClr val="tx1"/>
                </a:solidFill>
              </a:rPr>
            </a:br>
            <a:r>
              <a:rPr lang="en-GB" dirty="0">
                <a:solidFill>
                  <a:schemeClr val="tx1"/>
                </a:solidFill>
              </a:rPr>
              <a:t>with self-esteem.</a:t>
            </a:r>
          </a:p>
        </p:txBody>
      </p:sp>
      <p:sp>
        <p:nvSpPr>
          <p:cNvPr id="21" name="Rectangular Callout 20"/>
          <p:cNvSpPr/>
          <p:nvPr/>
        </p:nvSpPr>
        <p:spPr>
          <a:xfrm>
            <a:off x="5561550" y="626331"/>
            <a:ext cx="2979200" cy="1546225"/>
          </a:xfrm>
          <a:prstGeom prst="wedgeRectCallout">
            <a:avLst>
              <a:gd name="adj1" fmla="val 3211"/>
              <a:gd name="adj2" fmla="val 73707"/>
            </a:avLst>
          </a:prstGeom>
          <a:solidFill>
            <a:srgbClr val="FDFDFD"/>
          </a:solidFill>
          <a:ln w="28575">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tx1"/>
                </a:solidFill>
              </a:rPr>
              <a:t>Talk to a trusted adult about anyone or anything that is making us feel bad about ourselves.</a:t>
            </a:r>
          </a:p>
        </p:txBody>
      </p:sp>
      <p:sp>
        <p:nvSpPr>
          <p:cNvPr id="23" name="Rectangular Callout 22"/>
          <p:cNvSpPr/>
          <p:nvPr/>
        </p:nvSpPr>
        <p:spPr>
          <a:xfrm>
            <a:off x="2852750" y="894817"/>
            <a:ext cx="2439450" cy="1546225"/>
          </a:xfrm>
          <a:prstGeom prst="wedgeRectCallout">
            <a:avLst>
              <a:gd name="adj1" fmla="val 43819"/>
              <a:gd name="adj2" fmla="val 74529"/>
            </a:avLst>
          </a:prstGeom>
          <a:solidFill>
            <a:srgbClr val="FDFDFD"/>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tx1"/>
                </a:solidFill>
              </a:rPr>
              <a:t>Make a list of all the things we have achieved – however big or small.</a:t>
            </a:r>
          </a:p>
        </p:txBody>
      </p:sp>
      <p:sp>
        <p:nvSpPr>
          <p:cNvPr id="22" name="Rectangular Callout 21"/>
          <p:cNvSpPr/>
          <p:nvPr/>
        </p:nvSpPr>
        <p:spPr>
          <a:xfrm>
            <a:off x="4072475" y="765175"/>
            <a:ext cx="2439450" cy="1546225"/>
          </a:xfrm>
          <a:prstGeom prst="wedgeRectCallout">
            <a:avLst>
              <a:gd name="adj1" fmla="val 34448"/>
              <a:gd name="adj2" fmla="val 70422"/>
            </a:avLst>
          </a:prstGeom>
          <a:solidFill>
            <a:srgbClr val="FDFDFD"/>
          </a:solidFill>
          <a:ln w="28575">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tx1"/>
                </a:solidFill>
              </a:rPr>
              <a:t>Make a list of all the things other people like about us.</a:t>
            </a:r>
          </a:p>
        </p:txBody>
      </p:sp>
    </p:spTree>
    <p:extLst>
      <p:ext uri="{BB962C8B-B14F-4D97-AF65-F5344CB8AC3E}">
        <p14:creationId xmlns:p14="http://schemas.microsoft.com/office/powerpoint/2010/main" val="80155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exit" presetSubtype="0" fill="hold" grpId="1" nodeType="withEffect">
                                  <p:stCondLst>
                                    <p:cond delay="0"/>
                                  </p:stCondLst>
                                  <p:childTnLst>
                                    <p:animEffect transition="out" filter="fade">
                                      <p:cBhvr>
                                        <p:cTn id="9" dur="1000"/>
                                        <p:tgtEl>
                                          <p:spTgt spid="8"/>
                                        </p:tgtEl>
                                      </p:cBhvr>
                                    </p:animEffect>
                                    <p:anim calcmode="lin" valueType="num">
                                      <p:cBhvr>
                                        <p:cTn id="10" dur="1000"/>
                                        <p:tgtEl>
                                          <p:spTgt spid="8"/>
                                        </p:tgtEl>
                                        <p:attrNameLst>
                                          <p:attrName>ppt_x</p:attrName>
                                        </p:attrNameLst>
                                      </p:cBhvr>
                                      <p:tavLst>
                                        <p:tav tm="0">
                                          <p:val>
                                            <p:strVal val="ppt_x"/>
                                          </p:val>
                                        </p:tav>
                                        <p:tav tm="100000">
                                          <p:val>
                                            <p:strVal val="ppt_x"/>
                                          </p:val>
                                        </p:tav>
                                      </p:tavLst>
                                    </p:anim>
                                    <p:anim calcmode="lin" valueType="num">
                                      <p:cBhvr>
                                        <p:cTn id="11" dur="1000"/>
                                        <p:tgtEl>
                                          <p:spTgt spid="8"/>
                                        </p:tgtEl>
                                        <p:attrNameLst>
                                          <p:attrName>ppt_y</p:attrName>
                                        </p:attrNameLst>
                                      </p:cBhvr>
                                      <p:tavLst>
                                        <p:tav tm="0">
                                          <p:val>
                                            <p:strVal val="ppt_y"/>
                                          </p:val>
                                        </p:tav>
                                        <p:tav tm="100000">
                                          <p:val>
                                            <p:strVal val="ppt_y+.1"/>
                                          </p:val>
                                        </p:tav>
                                      </p:tavLst>
                                    </p:anim>
                                    <p:set>
                                      <p:cBhvr>
                                        <p:cTn id="12" dur="1" fill="hold">
                                          <p:stCondLst>
                                            <p:cond delay="999"/>
                                          </p:stCondLst>
                                        </p:cTn>
                                        <p:tgtEl>
                                          <p:spTgt spid="8"/>
                                        </p:tgtEl>
                                        <p:attrNameLst>
                                          <p:attrName>style.visibility</p:attrName>
                                        </p:attrNameLst>
                                      </p:cBhvr>
                                      <p:to>
                                        <p:strVal val="hidden"/>
                                      </p:to>
                                    </p:set>
                                  </p:childTnLst>
                                </p:cTn>
                              </p:par>
                              <p:par>
                                <p:cTn id="13" presetID="42" presetClass="exit" presetSubtype="0" fill="hold" grpId="0" nodeType="withEffect">
                                  <p:stCondLst>
                                    <p:cond delay="0"/>
                                  </p:stCondLst>
                                  <p:childTnLst>
                                    <p:animEffect transition="out" filter="fade">
                                      <p:cBhvr>
                                        <p:cTn id="14" dur="1000"/>
                                        <p:tgtEl>
                                          <p:spTgt spid="2"/>
                                        </p:tgtEl>
                                      </p:cBhvr>
                                    </p:animEffect>
                                    <p:anim calcmode="lin" valueType="num">
                                      <p:cBhvr>
                                        <p:cTn id="15" dur="1000"/>
                                        <p:tgtEl>
                                          <p:spTgt spid="2"/>
                                        </p:tgtEl>
                                        <p:attrNameLst>
                                          <p:attrName>ppt_x</p:attrName>
                                        </p:attrNameLst>
                                      </p:cBhvr>
                                      <p:tavLst>
                                        <p:tav tm="0">
                                          <p:val>
                                            <p:strVal val="ppt_x"/>
                                          </p:val>
                                        </p:tav>
                                        <p:tav tm="100000">
                                          <p:val>
                                            <p:strVal val="ppt_x"/>
                                          </p:val>
                                        </p:tav>
                                      </p:tavLst>
                                    </p:anim>
                                    <p:anim calcmode="lin" valueType="num">
                                      <p:cBhvr>
                                        <p:cTn id="16" dur="1000"/>
                                        <p:tgtEl>
                                          <p:spTgt spid="2"/>
                                        </p:tgtEl>
                                        <p:attrNameLst>
                                          <p:attrName>ppt_y</p:attrName>
                                        </p:attrNameLst>
                                      </p:cBhvr>
                                      <p:tavLst>
                                        <p:tav tm="0">
                                          <p:val>
                                            <p:strVal val="ppt_y"/>
                                          </p:val>
                                        </p:tav>
                                        <p:tav tm="100000">
                                          <p:val>
                                            <p:strVal val="ppt_y+.1"/>
                                          </p:val>
                                        </p:tav>
                                      </p:tavLst>
                                    </p:anim>
                                    <p:set>
                                      <p:cBhvr>
                                        <p:cTn id="17" dur="1" fill="hold">
                                          <p:stCondLst>
                                            <p:cond delay="999"/>
                                          </p:stCondLst>
                                        </p:cTn>
                                        <p:tgtEl>
                                          <p:spTgt spid="2"/>
                                        </p:tgtEl>
                                        <p:attrNameLst>
                                          <p:attrName>style.visibility</p:attrName>
                                        </p:attrNameLst>
                                      </p:cBhvr>
                                      <p:to>
                                        <p:strVal val="hidden"/>
                                      </p:to>
                                    </p:set>
                                  </p:childTnLst>
                                </p:cTn>
                              </p:par>
                              <p:par>
                                <p:cTn id="18" presetID="42" presetClass="exit" presetSubtype="0" fill="hold" grpId="0" nodeType="withEffect">
                                  <p:stCondLst>
                                    <p:cond delay="0"/>
                                  </p:stCondLst>
                                  <p:childTnLst>
                                    <p:animEffect transition="out" filter="fade">
                                      <p:cBhvr>
                                        <p:cTn id="19" dur="1000"/>
                                        <p:tgtEl>
                                          <p:spTgt spid="20"/>
                                        </p:tgtEl>
                                      </p:cBhvr>
                                    </p:animEffect>
                                    <p:anim calcmode="lin" valueType="num">
                                      <p:cBhvr>
                                        <p:cTn id="20" dur="1000"/>
                                        <p:tgtEl>
                                          <p:spTgt spid="20"/>
                                        </p:tgtEl>
                                        <p:attrNameLst>
                                          <p:attrName>ppt_x</p:attrName>
                                        </p:attrNameLst>
                                      </p:cBhvr>
                                      <p:tavLst>
                                        <p:tav tm="0">
                                          <p:val>
                                            <p:strVal val="ppt_x"/>
                                          </p:val>
                                        </p:tav>
                                        <p:tav tm="100000">
                                          <p:val>
                                            <p:strVal val="ppt_x"/>
                                          </p:val>
                                        </p:tav>
                                      </p:tavLst>
                                    </p:anim>
                                    <p:anim calcmode="lin" valueType="num">
                                      <p:cBhvr>
                                        <p:cTn id="21" dur="1000"/>
                                        <p:tgtEl>
                                          <p:spTgt spid="20"/>
                                        </p:tgtEl>
                                        <p:attrNameLst>
                                          <p:attrName>ppt_y</p:attrName>
                                        </p:attrNameLst>
                                      </p:cBhvr>
                                      <p:tavLst>
                                        <p:tav tm="0">
                                          <p:val>
                                            <p:strVal val="ppt_y"/>
                                          </p:val>
                                        </p:tav>
                                        <p:tav tm="100000">
                                          <p:val>
                                            <p:strVal val="ppt_y+.1"/>
                                          </p:val>
                                        </p:tav>
                                      </p:tavLst>
                                    </p:anim>
                                    <p:set>
                                      <p:cBhvr>
                                        <p:cTn id="22" dur="1" fill="hold">
                                          <p:stCondLst>
                                            <p:cond delay="999"/>
                                          </p:stCondLst>
                                        </p:cTn>
                                        <p:tgtEl>
                                          <p:spTgt spid="20"/>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1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xit" presetSubtype="0" fill="hold" grpId="1" nodeType="clickEffect">
                                  <p:stCondLst>
                                    <p:cond delay="0"/>
                                  </p:stCondLst>
                                  <p:childTnLst>
                                    <p:animEffect transition="out" filter="fade">
                                      <p:cBhvr>
                                        <p:cTn id="33" dur="1000"/>
                                        <p:tgtEl>
                                          <p:spTgt spid="16"/>
                                        </p:tgtEl>
                                      </p:cBhvr>
                                    </p:animEffect>
                                    <p:anim calcmode="lin" valueType="num">
                                      <p:cBhvr>
                                        <p:cTn id="34" dur="1000"/>
                                        <p:tgtEl>
                                          <p:spTgt spid="16"/>
                                        </p:tgtEl>
                                        <p:attrNameLst>
                                          <p:attrName>ppt_x</p:attrName>
                                        </p:attrNameLst>
                                      </p:cBhvr>
                                      <p:tavLst>
                                        <p:tav tm="0">
                                          <p:val>
                                            <p:strVal val="ppt_x"/>
                                          </p:val>
                                        </p:tav>
                                        <p:tav tm="100000">
                                          <p:val>
                                            <p:strVal val="ppt_x"/>
                                          </p:val>
                                        </p:tav>
                                      </p:tavLst>
                                    </p:anim>
                                    <p:anim calcmode="lin" valueType="num">
                                      <p:cBhvr>
                                        <p:cTn id="35" dur="1000"/>
                                        <p:tgtEl>
                                          <p:spTgt spid="16"/>
                                        </p:tgtEl>
                                        <p:attrNameLst>
                                          <p:attrName>ppt_y</p:attrName>
                                        </p:attrNameLst>
                                      </p:cBhvr>
                                      <p:tavLst>
                                        <p:tav tm="0">
                                          <p:val>
                                            <p:strVal val="ppt_y"/>
                                          </p:val>
                                        </p:tav>
                                        <p:tav tm="100000">
                                          <p:val>
                                            <p:strVal val="ppt_y-.1"/>
                                          </p:val>
                                        </p:tav>
                                      </p:tavLst>
                                    </p:anim>
                                    <p:set>
                                      <p:cBhvr>
                                        <p:cTn id="36" dur="1" fill="hold">
                                          <p:stCondLst>
                                            <p:cond delay="999"/>
                                          </p:stCondLst>
                                        </p:cTn>
                                        <p:tgtEl>
                                          <p:spTgt spid="16"/>
                                        </p:tgtEl>
                                        <p:attrNameLst>
                                          <p:attrName>style.visibility</p:attrName>
                                        </p:attrNameLst>
                                      </p:cBhvr>
                                      <p:to>
                                        <p:strVal val="hidden"/>
                                      </p:to>
                                    </p:set>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1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xit" presetSubtype="0" fill="hold" grpId="1" nodeType="clickEffect">
                                  <p:stCondLst>
                                    <p:cond delay="0"/>
                                  </p:stCondLst>
                                  <p:childTnLst>
                                    <p:animEffect transition="out" filter="fade">
                                      <p:cBhvr>
                                        <p:cTn id="44" dur="1000"/>
                                        <p:tgtEl>
                                          <p:spTgt spid="21"/>
                                        </p:tgtEl>
                                      </p:cBhvr>
                                    </p:animEffect>
                                    <p:anim calcmode="lin" valueType="num">
                                      <p:cBhvr>
                                        <p:cTn id="45" dur="1000"/>
                                        <p:tgtEl>
                                          <p:spTgt spid="21"/>
                                        </p:tgtEl>
                                        <p:attrNameLst>
                                          <p:attrName>ppt_x</p:attrName>
                                        </p:attrNameLst>
                                      </p:cBhvr>
                                      <p:tavLst>
                                        <p:tav tm="0">
                                          <p:val>
                                            <p:strVal val="ppt_x"/>
                                          </p:val>
                                        </p:tav>
                                        <p:tav tm="100000">
                                          <p:val>
                                            <p:strVal val="ppt_x"/>
                                          </p:val>
                                        </p:tav>
                                      </p:tavLst>
                                    </p:anim>
                                    <p:anim calcmode="lin" valueType="num">
                                      <p:cBhvr>
                                        <p:cTn id="46" dur="1000"/>
                                        <p:tgtEl>
                                          <p:spTgt spid="21"/>
                                        </p:tgtEl>
                                        <p:attrNameLst>
                                          <p:attrName>ppt_y</p:attrName>
                                        </p:attrNameLst>
                                      </p:cBhvr>
                                      <p:tavLst>
                                        <p:tav tm="0">
                                          <p:val>
                                            <p:strVal val="ppt_y"/>
                                          </p:val>
                                        </p:tav>
                                        <p:tav tm="100000">
                                          <p:val>
                                            <p:strVal val="ppt_y-.1"/>
                                          </p:val>
                                        </p:tav>
                                      </p:tavLst>
                                    </p:anim>
                                    <p:set>
                                      <p:cBhvr>
                                        <p:cTn id="47" dur="1" fill="hold">
                                          <p:stCondLst>
                                            <p:cond delay="999"/>
                                          </p:stCondLst>
                                        </p:cTn>
                                        <p:tgtEl>
                                          <p:spTgt spid="21"/>
                                        </p:tgtEl>
                                        <p:attrNameLst>
                                          <p:attrName>style.visibility</p:attrName>
                                        </p:attrNameLst>
                                      </p:cBhvr>
                                      <p:to>
                                        <p:strVal val="hidden"/>
                                      </p:to>
                                    </p:set>
                                  </p:childTnLst>
                                </p:cTn>
                              </p:par>
                            </p:childTnLst>
                          </p:cTn>
                        </p:par>
                        <p:par>
                          <p:cTn id="48" fill="hold">
                            <p:stCondLst>
                              <p:cond delay="1000"/>
                            </p:stCondLst>
                            <p:childTnLst>
                              <p:par>
                                <p:cTn id="49" presetID="22" presetClass="entr" presetSubtype="4"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1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xit" presetSubtype="0" fill="hold" grpId="1" nodeType="clickEffect">
                                  <p:stCondLst>
                                    <p:cond delay="0"/>
                                  </p:stCondLst>
                                  <p:childTnLst>
                                    <p:animEffect transition="out" filter="fade">
                                      <p:cBhvr>
                                        <p:cTn id="55" dur="1000"/>
                                        <p:tgtEl>
                                          <p:spTgt spid="22"/>
                                        </p:tgtEl>
                                      </p:cBhvr>
                                    </p:animEffect>
                                    <p:anim calcmode="lin" valueType="num">
                                      <p:cBhvr>
                                        <p:cTn id="56" dur="1000"/>
                                        <p:tgtEl>
                                          <p:spTgt spid="22"/>
                                        </p:tgtEl>
                                        <p:attrNameLst>
                                          <p:attrName>ppt_x</p:attrName>
                                        </p:attrNameLst>
                                      </p:cBhvr>
                                      <p:tavLst>
                                        <p:tav tm="0">
                                          <p:val>
                                            <p:strVal val="ppt_x"/>
                                          </p:val>
                                        </p:tav>
                                        <p:tav tm="100000">
                                          <p:val>
                                            <p:strVal val="ppt_x"/>
                                          </p:val>
                                        </p:tav>
                                      </p:tavLst>
                                    </p:anim>
                                    <p:anim calcmode="lin" valueType="num">
                                      <p:cBhvr>
                                        <p:cTn id="57" dur="1000"/>
                                        <p:tgtEl>
                                          <p:spTgt spid="22"/>
                                        </p:tgtEl>
                                        <p:attrNameLst>
                                          <p:attrName>ppt_y</p:attrName>
                                        </p:attrNameLst>
                                      </p:cBhvr>
                                      <p:tavLst>
                                        <p:tav tm="0">
                                          <p:val>
                                            <p:strVal val="ppt_y"/>
                                          </p:val>
                                        </p:tav>
                                        <p:tav tm="100000">
                                          <p:val>
                                            <p:strVal val="ppt_y-.1"/>
                                          </p:val>
                                        </p:tav>
                                      </p:tavLst>
                                    </p:anim>
                                    <p:set>
                                      <p:cBhvr>
                                        <p:cTn id="58" dur="1" fill="hold">
                                          <p:stCondLst>
                                            <p:cond delay="999"/>
                                          </p:stCondLst>
                                        </p:cTn>
                                        <p:tgtEl>
                                          <p:spTgt spid="22"/>
                                        </p:tgtEl>
                                        <p:attrNameLst>
                                          <p:attrName>style.visibility</p:attrName>
                                        </p:attrNameLst>
                                      </p:cBhvr>
                                      <p:to>
                                        <p:strVal val="hidden"/>
                                      </p:to>
                                    </p:set>
                                  </p:childTnLst>
                                </p:cTn>
                              </p:par>
                            </p:childTnLst>
                          </p:cTn>
                        </p:par>
                        <p:par>
                          <p:cTn id="59" fill="hold">
                            <p:stCondLst>
                              <p:cond delay="10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1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xit" presetSubtype="0" fill="hold" grpId="1" nodeType="clickEffect">
                                  <p:stCondLst>
                                    <p:cond delay="0"/>
                                  </p:stCondLst>
                                  <p:childTnLst>
                                    <p:animEffect transition="out" filter="fade">
                                      <p:cBhvr>
                                        <p:cTn id="66" dur="1000"/>
                                        <p:tgtEl>
                                          <p:spTgt spid="23"/>
                                        </p:tgtEl>
                                      </p:cBhvr>
                                    </p:animEffect>
                                    <p:anim calcmode="lin" valueType="num">
                                      <p:cBhvr>
                                        <p:cTn id="67" dur="1000"/>
                                        <p:tgtEl>
                                          <p:spTgt spid="23"/>
                                        </p:tgtEl>
                                        <p:attrNameLst>
                                          <p:attrName>ppt_x</p:attrName>
                                        </p:attrNameLst>
                                      </p:cBhvr>
                                      <p:tavLst>
                                        <p:tav tm="0">
                                          <p:val>
                                            <p:strVal val="ppt_x"/>
                                          </p:val>
                                        </p:tav>
                                        <p:tav tm="100000">
                                          <p:val>
                                            <p:strVal val="ppt_x"/>
                                          </p:val>
                                        </p:tav>
                                      </p:tavLst>
                                    </p:anim>
                                    <p:anim calcmode="lin" valueType="num">
                                      <p:cBhvr>
                                        <p:cTn id="68" dur="1000"/>
                                        <p:tgtEl>
                                          <p:spTgt spid="23"/>
                                        </p:tgtEl>
                                        <p:attrNameLst>
                                          <p:attrName>ppt_y</p:attrName>
                                        </p:attrNameLst>
                                      </p:cBhvr>
                                      <p:tavLst>
                                        <p:tav tm="0">
                                          <p:val>
                                            <p:strVal val="ppt_y"/>
                                          </p:val>
                                        </p:tav>
                                        <p:tav tm="100000">
                                          <p:val>
                                            <p:strVal val="ppt_y-.1"/>
                                          </p:val>
                                        </p:tav>
                                      </p:tavLst>
                                    </p:anim>
                                    <p:set>
                                      <p:cBhvr>
                                        <p:cTn id="69"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20" grpId="0" animBg="1"/>
      <p:bldP spid="16" grpId="0" animBg="1"/>
      <p:bldP spid="16" grpId="1" animBg="1"/>
      <p:bldP spid="19" grpId="0" animBg="1"/>
      <p:bldP spid="21" grpId="0" animBg="1"/>
      <p:bldP spid="21" grpId="1" animBg="1"/>
      <p:bldP spid="23" grpId="0" animBg="1"/>
      <p:bldP spid="23" grpId="1" animBg="1"/>
      <p:bldP spid="22" grpId="0" animBg="1"/>
      <p:bldP spid="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ular Callout 25"/>
          <p:cNvSpPr/>
          <p:nvPr/>
        </p:nvSpPr>
        <p:spPr>
          <a:xfrm>
            <a:off x="2436785" y="1363347"/>
            <a:ext cx="2439450" cy="1546225"/>
          </a:xfrm>
          <a:prstGeom prst="wedgeRectCallout">
            <a:avLst>
              <a:gd name="adj1" fmla="val 51108"/>
              <a:gd name="adj2" fmla="val 61387"/>
            </a:avLst>
          </a:prstGeom>
          <a:solidFill>
            <a:srgbClr val="FDFDFD"/>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tx1"/>
                </a:solidFill>
              </a:rPr>
              <a:t>Say positive things about ourselves </a:t>
            </a:r>
            <a:br>
              <a:rPr lang="en-GB" dirty="0">
                <a:solidFill>
                  <a:schemeClr val="tx1"/>
                </a:solidFill>
              </a:rPr>
            </a:br>
            <a:r>
              <a:rPr lang="en-GB" dirty="0">
                <a:solidFill>
                  <a:schemeClr val="tx1"/>
                </a:solidFill>
              </a:rPr>
              <a:t>out loud.</a:t>
            </a:r>
          </a:p>
        </p:txBody>
      </p:sp>
      <p:sp>
        <p:nvSpPr>
          <p:cNvPr id="2" name="Title 1" hidden="1"/>
          <p:cNvSpPr>
            <a:spLocks noGrp="1"/>
          </p:cNvSpPr>
          <p:nvPr>
            <p:ph type="title"/>
          </p:nvPr>
        </p:nvSpPr>
        <p:spPr/>
        <p:txBody>
          <a:bodyPr/>
          <a:lstStyle/>
          <a:p>
            <a:r>
              <a:rPr lang="en-GB" dirty="0">
                <a:latin typeface="Twinkl" pitchFamily="2" charset="0"/>
              </a:rPr>
              <a:t>Helping Others with Self-Esteem</a:t>
            </a:r>
          </a:p>
        </p:txBody>
      </p:sp>
      <p:sp>
        <p:nvSpPr>
          <p:cNvPr id="8" name="Rectangle 7" hidden="1"/>
          <p:cNvSpPr/>
          <p:nvPr/>
        </p:nvSpPr>
        <p:spPr>
          <a:xfrm>
            <a:off x="755650" y="1340767"/>
            <a:ext cx="7632700" cy="1427833"/>
          </a:xfrm>
          <a:prstGeom prst="rect">
            <a:avLst/>
          </a:prstGeom>
          <a:solidFill>
            <a:srgbClr val="FCFCFC"/>
          </a:solid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lstStyle/>
          <a:p>
            <a:pPr algn="ctr"/>
            <a:r>
              <a:rPr lang="en-GB" dirty="0">
                <a:solidFill>
                  <a:schemeClr val="tx1"/>
                </a:solidFill>
              </a:rPr>
              <a:t>If we aren’t feeling good about ourselves, our self-esteem will be low. It is important we do things to help us feel better and to help us start to have more positive thoughts and feelings about ourselves and </a:t>
            </a:r>
            <a:br>
              <a:rPr lang="en-GB" dirty="0">
                <a:solidFill>
                  <a:schemeClr val="tx1"/>
                </a:solidFill>
              </a:rPr>
            </a:br>
            <a:r>
              <a:rPr lang="en-GB" dirty="0">
                <a:solidFill>
                  <a:schemeClr val="tx1"/>
                </a:solidFill>
              </a:rPr>
              <a:t>our abilities.</a:t>
            </a:r>
          </a:p>
        </p:txBody>
      </p:sp>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9033" y="2604604"/>
            <a:ext cx="6325217" cy="5389364"/>
          </a:xfrm>
          <a:prstGeom prst="rect">
            <a:avLst/>
          </a:prstGeom>
        </p:spPr>
      </p:pic>
      <p:sp>
        <p:nvSpPr>
          <p:cNvPr id="20" name="Rectangular Callout 19" hidden="1"/>
          <p:cNvSpPr/>
          <p:nvPr/>
        </p:nvSpPr>
        <p:spPr>
          <a:xfrm>
            <a:off x="1174750" y="3251200"/>
            <a:ext cx="1760315" cy="1016000"/>
          </a:xfrm>
          <a:prstGeom prst="wedgeRectCallout">
            <a:avLst>
              <a:gd name="adj1" fmla="val 77040"/>
              <a:gd name="adj2" fmla="val 25461"/>
            </a:avLst>
          </a:prstGeom>
          <a:solidFill>
            <a:srgbClr val="FDFDFD"/>
          </a:solidFill>
          <a:ln w="28575">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b="1" dirty="0">
                <a:solidFill>
                  <a:schemeClr val="tx1"/>
                </a:solidFill>
              </a:rPr>
              <a:t>What could we do?</a:t>
            </a:r>
          </a:p>
        </p:txBody>
      </p:sp>
      <p:sp>
        <p:nvSpPr>
          <p:cNvPr id="19" name="Rectangle 18"/>
          <p:cNvSpPr/>
          <p:nvPr/>
        </p:nvSpPr>
        <p:spPr>
          <a:xfrm>
            <a:off x="755650" y="5535737"/>
            <a:ext cx="7785100" cy="748444"/>
          </a:xfrm>
          <a:prstGeom prst="rect">
            <a:avLst/>
          </a:prstGeom>
          <a:solidFill>
            <a:srgbClr val="FCFCFC"/>
          </a:solid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lstStyle/>
          <a:p>
            <a:pPr algn="ctr"/>
            <a:r>
              <a:rPr lang="en-GB" dirty="0">
                <a:solidFill>
                  <a:schemeClr val="tx1"/>
                </a:solidFill>
              </a:rPr>
              <a:t>We can do some of the following things to help ourselves </a:t>
            </a:r>
            <a:br>
              <a:rPr lang="en-GB" dirty="0">
                <a:solidFill>
                  <a:schemeClr val="tx1"/>
                </a:solidFill>
              </a:rPr>
            </a:br>
            <a:r>
              <a:rPr lang="en-GB" dirty="0">
                <a:solidFill>
                  <a:schemeClr val="tx1"/>
                </a:solidFill>
              </a:rPr>
              <a:t>with self-esteem.</a:t>
            </a:r>
          </a:p>
        </p:txBody>
      </p:sp>
      <p:sp>
        <p:nvSpPr>
          <p:cNvPr id="17" name="Rectangular Callout 16"/>
          <p:cNvSpPr/>
          <p:nvPr/>
        </p:nvSpPr>
        <p:spPr>
          <a:xfrm>
            <a:off x="1835151" y="3341620"/>
            <a:ext cx="1492249" cy="634999"/>
          </a:xfrm>
          <a:prstGeom prst="wedgeRectCallout">
            <a:avLst>
              <a:gd name="adj1" fmla="val 65815"/>
              <a:gd name="adj2" fmla="val 21921"/>
            </a:avLst>
          </a:prstGeom>
          <a:solidFill>
            <a:srgbClr val="FDFDFD"/>
          </a:solidFill>
          <a:ln w="28575">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tx1"/>
                </a:solidFill>
              </a:rPr>
              <a:t>Help others.</a:t>
            </a:r>
          </a:p>
        </p:txBody>
      </p:sp>
      <p:sp>
        <p:nvSpPr>
          <p:cNvPr id="24" name="Rectangular Callout 23"/>
          <p:cNvSpPr/>
          <p:nvPr/>
        </p:nvSpPr>
        <p:spPr>
          <a:xfrm>
            <a:off x="6134100" y="673565"/>
            <a:ext cx="2406650" cy="1685069"/>
          </a:xfrm>
          <a:prstGeom prst="wedgeRectCallout">
            <a:avLst>
              <a:gd name="adj1" fmla="val 45"/>
              <a:gd name="adj2" fmla="val 71446"/>
            </a:avLst>
          </a:prstGeom>
          <a:solidFill>
            <a:srgbClr val="FDFDFD"/>
          </a:solidFill>
          <a:ln w="28575">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tx1"/>
                </a:solidFill>
              </a:rPr>
              <a:t>Every time a negative thought about ourselves pops into our head, replace it with a positive one.</a:t>
            </a:r>
          </a:p>
        </p:txBody>
      </p:sp>
      <p:sp>
        <p:nvSpPr>
          <p:cNvPr id="25" name="Rectangular Callout 24"/>
          <p:cNvSpPr/>
          <p:nvPr/>
        </p:nvSpPr>
        <p:spPr>
          <a:xfrm>
            <a:off x="2957153" y="564443"/>
            <a:ext cx="3382094" cy="1623281"/>
          </a:xfrm>
          <a:prstGeom prst="wedgeRectCallout">
            <a:avLst>
              <a:gd name="adj1" fmla="val 32177"/>
              <a:gd name="adj2" fmla="val 88180"/>
            </a:avLst>
          </a:prstGeom>
          <a:solidFill>
            <a:srgbClr val="FDFDFD"/>
          </a:solidFill>
          <a:ln w="28575">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tx1"/>
                </a:solidFill>
              </a:rPr>
              <a:t>Have a goal or a dream we would like to achieve and work a little bit each day towards it, all the time picturing success in our mind.</a:t>
            </a:r>
          </a:p>
        </p:txBody>
      </p:sp>
    </p:spTree>
    <p:extLst>
      <p:ext uri="{BB962C8B-B14F-4D97-AF65-F5344CB8AC3E}">
        <p14:creationId xmlns:p14="http://schemas.microsoft.com/office/powerpoint/2010/main" val="428385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exit" presetSubtype="0" fill="hold" grpId="1" nodeType="withEffect">
                                  <p:stCondLst>
                                    <p:cond delay="0"/>
                                  </p:stCondLst>
                                  <p:childTnLst>
                                    <p:animEffect transition="out" filter="fade">
                                      <p:cBhvr>
                                        <p:cTn id="9" dur="1000"/>
                                        <p:tgtEl>
                                          <p:spTgt spid="8"/>
                                        </p:tgtEl>
                                      </p:cBhvr>
                                    </p:animEffect>
                                    <p:anim calcmode="lin" valueType="num">
                                      <p:cBhvr>
                                        <p:cTn id="10" dur="1000"/>
                                        <p:tgtEl>
                                          <p:spTgt spid="8"/>
                                        </p:tgtEl>
                                        <p:attrNameLst>
                                          <p:attrName>ppt_x</p:attrName>
                                        </p:attrNameLst>
                                      </p:cBhvr>
                                      <p:tavLst>
                                        <p:tav tm="0">
                                          <p:val>
                                            <p:strVal val="ppt_x"/>
                                          </p:val>
                                        </p:tav>
                                        <p:tav tm="100000">
                                          <p:val>
                                            <p:strVal val="ppt_x"/>
                                          </p:val>
                                        </p:tav>
                                      </p:tavLst>
                                    </p:anim>
                                    <p:anim calcmode="lin" valueType="num">
                                      <p:cBhvr>
                                        <p:cTn id="11" dur="1000"/>
                                        <p:tgtEl>
                                          <p:spTgt spid="8"/>
                                        </p:tgtEl>
                                        <p:attrNameLst>
                                          <p:attrName>ppt_y</p:attrName>
                                        </p:attrNameLst>
                                      </p:cBhvr>
                                      <p:tavLst>
                                        <p:tav tm="0">
                                          <p:val>
                                            <p:strVal val="ppt_y"/>
                                          </p:val>
                                        </p:tav>
                                        <p:tav tm="100000">
                                          <p:val>
                                            <p:strVal val="ppt_y+.1"/>
                                          </p:val>
                                        </p:tav>
                                      </p:tavLst>
                                    </p:anim>
                                    <p:set>
                                      <p:cBhvr>
                                        <p:cTn id="12" dur="1" fill="hold">
                                          <p:stCondLst>
                                            <p:cond delay="999"/>
                                          </p:stCondLst>
                                        </p:cTn>
                                        <p:tgtEl>
                                          <p:spTgt spid="8"/>
                                        </p:tgtEl>
                                        <p:attrNameLst>
                                          <p:attrName>style.visibility</p:attrName>
                                        </p:attrNameLst>
                                      </p:cBhvr>
                                      <p:to>
                                        <p:strVal val="hidden"/>
                                      </p:to>
                                    </p:set>
                                  </p:childTnLst>
                                </p:cTn>
                              </p:par>
                              <p:par>
                                <p:cTn id="13" presetID="42" presetClass="exit" presetSubtype="0" fill="hold" grpId="0" nodeType="withEffect">
                                  <p:stCondLst>
                                    <p:cond delay="0"/>
                                  </p:stCondLst>
                                  <p:childTnLst>
                                    <p:animEffect transition="out" filter="fade">
                                      <p:cBhvr>
                                        <p:cTn id="14" dur="1000"/>
                                        <p:tgtEl>
                                          <p:spTgt spid="2"/>
                                        </p:tgtEl>
                                      </p:cBhvr>
                                    </p:animEffect>
                                    <p:anim calcmode="lin" valueType="num">
                                      <p:cBhvr>
                                        <p:cTn id="15" dur="1000"/>
                                        <p:tgtEl>
                                          <p:spTgt spid="2"/>
                                        </p:tgtEl>
                                        <p:attrNameLst>
                                          <p:attrName>ppt_x</p:attrName>
                                        </p:attrNameLst>
                                      </p:cBhvr>
                                      <p:tavLst>
                                        <p:tav tm="0">
                                          <p:val>
                                            <p:strVal val="ppt_x"/>
                                          </p:val>
                                        </p:tav>
                                        <p:tav tm="100000">
                                          <p:val>
                                            <p:strVal val="ppt_x"/>
                                          </p:val>
                                        </p:tav>
                                      </p:tavLst>
                                    </p:anim>
                                    <p:anim calcmode="lin" valueType="num">
                                      <p:cBhvr>
                                        <p:cTn id="16" dur="1000"/>
                                        <p:tgtEl>
                                          <p:spTgt spid="2"/>
                                        </p:tgtEl>
                                        <p:attrNameLst>
                                          <p:attrName>ppt_y</p:attrName>
                                        </p:attrNameLst>
                                      </p:cBhvr>
                                      <p:tavLst>
                                        <p:tav tm="0">
                                          <p:val>
                                            <p:strVal val="ppt_y"/>
                                          </p:val>
                                        </p:tav>
                                        <p:tav tm="100000">
                                          <p:val>
                                            <p:strVal val="ppt_y+.1"/>
                                          </p:val>
                                        </p:tav>
                                      </p:tavLst>
                                    </p:anim>
                                    <p:set>
                                      <p:cBhvr>
                                        <p:cTn id="17" dur="1" fill="hold">
                                          <p:stCondLst>
                                            <p:cond delay="999"/>
                                          </p:stCondLst>
                                        </p:cTn>
                                        <p:tgtEl>
                                          <p:spTgt spid="2"/>
                                        </p:tgtEl>
                                        <p:attrNameLst>
                                          <p:attrName>style.visibility</p:attrName>
                                        </p:attrNameLst>
                                      </p:cBhvr>
                                      <p:to>
                                        <p:strVal val="hidden"/>
                                      </p:to>
                                    </p:set>
                                  </p:childTnLst>
                                </p:cTn>
                              </p:par>
                              <p:par>
                                <p:cTn id="18" presetID="42" presetClass="exit" presetSubtype="0" fill="hold" grpId="0" nodeType="withEffect">
                                  <p:stCondLst>
                                    <p:cond delay="0"/>
                                  </p:stCondLst>
                                  <p:childTnLst>
                                    <p:animEffect transition="out" filter="fade">
                                      <p:cBhvr>
                                        <p:cTn id="19" dur="1000"/>
                                        <p:tgtEl>
                                          <p:spTgt spid="20"/>
                                        </p:tgtEl>
                                      </p:cBhvr>
                                    </p:animEffect>
                                    <p:anim calcmode="lin" valueType="num">
                                      <p:cBhvr>
                                        <p:cTn id="20" dur="1000"/>
                                        <p:tgtEl>
                                          <p:spTgt spid="20"/>
                                        </p:tgtEl>
                                        <p:attrNameLst>
                                          <p:attrName>ppt_x</p:attrName>
                                        </p:attrNameLst>
                                      </p:cBhvr>
                                      <p:tavLst>
                                        <p:tav tm="0">
                                          <p:val>
                                            <p:strVal val="ppt_x"/>
                                          </p:val>
                                        </p:tav>
                                        <p:tav tm="100000">
                                          <p:val>
                                            <p:strVal val="ppt_x"/>
                                          </p:val>
                                        </p:tav>
                                      </p:tavLst>
                                    </p:anim>
                                    <p:anim calcmode="lin" valueType="num">
                                      <p:cBhvr>
                                        <p:cTn id="21" dur="1000"/>
                                        <p:tgtEl>
                                          <p:spTgt spid="20"/>
                                        </p:tgtEl>
                                        <p:attrNameLst>
                                          <p:attrName>ppt_y</p:attrName>
                                        </p:attrNameLst>
                                      </p:cBhvr>
                                      <p:tavLst>
                                        <p:tav tm="0">
                                          <p:val>
                                            <p:strVal val="ppt_y"/>
                                          </p:val>
                                        </p:tav>
                                        <p:tav tm="100000">
                                          <p:val>
                                            <p:strVal val="ppt_y+.1"/>
                                          </p:val>
                                        </p:tav>
                                      </p:tavLst>
                                    </p:anim>
                                    <p:set>
                                      <p:cBhvr>
                                        <p:cTn id="22" dur="1" fill="hold">
                                          <p:stCondLst>
                                            <p:cond delay="999"/>
                                          </p:stCondLst>
                                        </p:cTn>
                                        <p:tgtEl>
                                          <p:spTgt spid="20"/>
                                        </p:tgtEl>
                                        <p:attrNameLst>
                                          <p:attrName>style.visibility</p:attrName>
                                        </p:attrNameLst>
                                      </p:cBhvr>
                                      <p:to>
                                        <p:strVal val="hidden"/>
                                      </p:to>
                                    </p:se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1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xit" presetSubtype="0" fill="hold" grpId="1" nodeType="clickEffect">
                                  <p:stCondLst>
                                    <p:cond delay="0"/>
                                  </p:stCondLst>
                                  <p:childTnLst>
                                    <p:animEffect transition="out" filter="fade">
                                      <p:cBhvr>
                                        <p:cTn id="30" dur="1000"/>
                                        <p:tgtEl>
                                          <p:spTgt spid="17"/>
                                        </p:tgtEl>
                                      </p:cBhvr>
                                    </p:animEffect>
                                    <p:anim calcmode="lin" valueType="num">
                                      <p:cBhvr>
                                        <p:cTn id="31" dur="1000"/>
                                        <p:tgtEl>
                                          <p:spTgt spid="17"/>
                                        </p:tgtEl>
                                        <p:attrNameLst>
                                          <p:attrName>ppt_x</p:attrName>
                                        </p:attrNameLst>
                                      </p:cBhvr>
                                      <p:tavLst>
                                        <p:tav tm="0">
                                          <p:val>
                                            <p:strVal val="ppt_x"/>
                                          </p:val>
                                        </p:tav>
                                        <p:tav tm="100000">
                                          <p:val>
                                            <p:strVal val="ppt_x"/>
                                          </p:val>
                                        </p:tav>
                                      </p:tavLst>
                                    </p:anim>
                                    <p:anim calcmode="lin" valueType="num">
                                      <p:cBhvr>
                                        <p:cTn id="32" dur="1000"/>
                                        <p:tgtEl>
                                          <p:spTgt spid="17"/>
                                        </p:tgtEl>
                                        <p:attrNameLst>
                                          <p:attrName>ppt_y</p:attrName>
                                        </p:attrNameLst>
                                      </p:cBhvr>
                                      <p:tavLst>
                                        <p:tav tm="0">
                                          <p:val>
                                            <p:strVal val="ppt_y"/>
                                          </p:val>
                                        </p:tav>
                                        <p:tav tm="100000">
                                          <p:val>
                                            <p:strVal val="ppt_y-.1"/>
                                          </p:val>
                                        </p:tav>
                                      </p:tavLst>
                                    </p:anim>
                                    <p:set>
                                      <p:cBhvr>
                                        <p:cTn id="33" dur="1" fill="hold">
                                          <p:stCondLst>
                                            <p:cond delay="999"/>
                                          </p:stCondLst>
                                        </p:cTn>
                                        <p:tgtEl>
                                          <p:spTgt spid="17"/>
                                        </p:tgtEl>
                                        <p:attrNameLst>
                                          <p:attrName>style.visibility</p:attrName>
                                        </p:attrNameLst>
                                      </p:cBhvr>
                                      <p:to>
                                        <p:strVal val="hidden"/>
                                      </p:to>
                                    </p:se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1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xit" presetSubtype="0" fill="hold" grpId="1" nodeType="clickEffect">
                                  <p:stCondLst>
                                    <p:cond delay="0"/>
                                  </p:stCondLst>
                                  <p:childTnLst>
                                    <p:animEffect transition="out" filter="fade">
                                      <p:cBhvr>
                                        <p:cTn id="41" dur="1000"/>
                                        <p:tgtEl>
                                          <p:spTgt spid="24"/>
                                        </p:tgtEl>
                                      </p:cBhvr>
                                    </p:animEffect>
                                    <p:anim calcmode="lin" valueType="num">
                                      <p:cBhvr>
                                        <p:cTn id="42" dur="1000"/>
                                        <p:tgtEl>
                                          <p:spTgt spid="24"/>
                                        </p:tgtEl>
                                        <p:attrNameLst>
                                          <p:attrName>ppt_x</p:attrName>
                                        </p:attrNameLst>
                                      </p:cBhvr>
                                      <p:tavLst>
                                        <p:tav tm="0">
                                          <p:val>
                                            <p:strVal val="ppt_x"/>
                                          </p:val>
                                        </p:tav>
                                        <p:tav tm="100000">
                                          <p:val>
                                            <p:strVal val="ppt_x"/>
                                          </p:val>
                                        </p:tav>
                                      </p:tavLst>
                                    </p:anim>
                                    <p:anim calcmode="lin" valueType="num">
                                      <p:cBhvr>
                                        <p:cTn id="43" dur="1000"/>
                                        <p:tgtEl>
                                          <p:spTgt spid="24"/>
                                        </p:tgtEl>
                                        <p:attrNameLst>
                                          <p:attrName>ppt_y</p:attrName>
                                        </p:attrNameLst>
                                      </p:cBhvr>
                                      <p:tavLst>
                                        <p:tav tm="0">
                                          <p:val>
                                            <p:strVal val="ppt_y"/>
                                          </p:val>
                                        </p:tav>
                                        <p:tav tm="100000">
                                          <p:val>
                                            <p:strVal val="ppt_y-.1"/>
                                          </p:val>
                                        </p:tav>
                                      </p:tavLst>
                                    </p:anim>
                                    <p:set>
                                      <p:cBhvr>
                                        <p:cTn id="44" dur="1" fill="hold">
                                          <p:stCondLst>
                                            <p:cond delay="999"/>
                                          </p:stCondLst>
                                        </p:cTn>
                                        <p:tgtEl>
                                          <p:spTgt spid="24"/>
                                        </p:tgtEl>
                                        <p:attrNameLst>
                                          <p:attrName>style.visibility</p:attrName>
                                        </p:attrNameLst>
                                      </p:cBhvr>
                                      <p:to>
                                        <p:strVal val="hidden"/>
                                      </p:to>
                                    </p:set>
                                  </p:childTnLst>
                                </p:cTn>
                              </p:par>
                            </p:childTnLst>
                          </p:cTn>
                        </p:par>
                        <p:par>
                          <p:cTn id="45" fill="hold">
                            <p:stCondLst>
                              <p:cond delay="1000"/>
                            </p:stCondLst>
                            <p:childTnLst>
                              <p:par>
                                <p:cTn id="46" presetID="22" presetClass="entr" presetSubtype="4"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1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xit" presetSubtype="0" fill="hold" grpId="1" nodeType="clickEffect">
                                  <p:stCondLst>
                                    <p:cond delay="0"/>
                                  </p:stCondLst>
                                  <p:childTnLst>
                                    <p:animEffect transition="out" filter="fade">
                                      <p:cBhvr>
                                        <p:cTn id="52" dur="1000"/>
                                        <p:tgtEl>
                                          <p:spTgt spid="26"/>
                                        </p:tgtEl>
                                      </p:cBhvr>
                                    </p:animEffect>
                                    <p:anim calcmode="lin" valueType="num">
                                      <p:cBhvr>
                                        <p:cTn id="53" dur="1000"/>
                                        <p:tgtEl>
                                          <p:spTgt spid="26"/>
                                        </p:tgtEl>
                                        <p:attrNameLst>
                                          <p:attrName>ppt_x</p:attrName>
                                        </p:attrNameLst>
                                      </p:cBhvr>
                                      <p:tavLst>
                                        <p:tav tm="0">
                                          <p:val>
                                            <p:strVal val="ppt_x"/>
                                          </p:val>
                                        </p:tav>
                                        <p:tav tm="100000">
                                          <p:val>
                                            <p:strVal val="ppt_x"/>
                                          </p:val>
                                        </p:tav>
                                      </p:tavLst>
                                    </p:anim>
                                    <p:anim calcmode="lin" valueType="num">
                                      <p:cBhvr>
                                        <p:cTn id="54" dur="1000"/>
                                        <p:tgtEl>
                                          <p:spTgt spid="26"/>
                                        </p:tgtEl>
                                        <p:attrNameLst>
                                          <p:attrName>ppt_y</p:attrName>
                                        </p:attrNameLst>
                                      </p:cBhvr>
                                      <p:tavLst>
                                        <p:tav tm="0">
                                          <p:val>
                                            <p:strVal val="ppt_y"/>
                                          </p:val>
                                        </p:tav>
                                        <p:tav tm="100000">
                                          <p:val>
                                            <p:strVal val="ppt_y-.1"/>
                                          </p:val>
                                        </p:tav>
                                      </p:tavLst>
                                    </p:anim>
                                    <p:set>
                                      <p:cBhvr>
                                        <p:cTn id="55" dur="1" fill="hold">
                                          <p:stCondLst>
                                            <p:cond delay="999"/>
                                          </p:stCondLst>
                                        </p:cTn>
                                        <p:tgtEl>
                                          <p:spTgt spid="26"/>
                                        </p:tgtEl>
                                        <p:attrNameLst>
                                          <p:attrName>style.visibility</p:attrName>
                                        </p:attrNameLst>
                                      </p:cBhvr>
                                      <p:to>
                                        <p:strVal val="hidden"/>
                                      </p:to>
                                    </p:set>
                                  </p:childTnLst>
                                </p:cTn>
                              </p:par>
                            </p:childTnLst>
                          </p:cTn>
                        </p:par>
                        <p:par>
                          <p:cTn id="56" fill="hold">
                            <p:stCondLst>
                              <p:cond delay="1000"/>
                            </p:stCondLst>
                            <p:childTnLst>
                              <p:par>
                                <p:cTn id="57" presetID="22" presetClass="entr" presetSubtype="4"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1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xit" presetSubtype="0" fill="hold" grpId="1" nodeType="clickEffect">
                                  <p:stCondLst>
                                    <p:cond delay="0"/>
                                  </p:stCondLst>
                                  <p:childTnLst>
                                    <p:animEffect transition="out" filter="fade">
                                      <p:cBhvr>
                                        <p:cTn id="63" dur="1000"/>
                                        <p:tgtEl>
                                          <p:spTgt spid="25"/>
                                        </p:tgtEl>
                                      </p:cBhvr>
                                    </p:animEffect>
                                    <p:anim calcmode="lin" valueType="num">
                                      <p:cBhvr>
                                        <p:cTn id="64" dur="1000"/>
                                        <p:tgtEl>
                                          <p:spTgt spid="25"/>
                                        </p:tgtEl>
                                        <p:attrNameLst>
                                          <p:attrName>ppt_x</p:attrName>
                                        </p:attrNameLst>
                                      </p:cBhvr>
                                      <p:tavLst>
                                        <p:tav tm="0">
                                          <p:val>
                                            <p:strVal val="ppt_x"/>
                                          </p:val>
                                        </p:tav>
                                        <p:tav tm="100000">
                                          <p:val>
                                            <p:strVal val="ppt_x"/>
                                          </p:val>
                                        </p:tav>
                                      </p:tavLst>
                                    </p:anim>
                                    <p:anim calcmode="lin" valueType="num">
                                      <p:cBhvr>
                                        <p:cTn id="65" dur="1000"/>
                                        <p:tgtEl>
                                          <p:spTgt spid="25"/>
                                        </p:tgtEl>
                                        <p:attrNameLst>
                                          <p:attrName>ppt_y</p:attrName>
                                        </p:attrNameLst>
                                      </p:cBhvr>
                                      <p:tavLst>
                                        <p:tav tm="0">
                                          <p:val>
                                            <p:strVal val="ppt_y"/>
                                          </p:val>
                                        </p:tav>
                                        <p:tav tm="100000">
                                          <p:val>
                                            <p:strVal val="ppt_y-.1"/>
                                          </p:val>
                                        </p:tav>
                                      </p:tavLst>
                                    </p:anim>
                                    <p:set>
                                      <p:cBhvr>
                                        <p:cTn id="66"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 grpId="0"/>
      <p:bldP spid="8" grpId="0" animBg="1"/>
      <p:bldP spid="8" grpId="1" animBg="1"/>
      <p:bldP spid="20" grpId="0" animBg="1"/>
      <p:bldP spid="17" grpId="0" animBg="1"/>
      <p:bldP spid="17" grpId="1" animBg="1"/>
      <p:bldP spid="24" grpId="0" animBg="1"/>
      <p:bldP spid="24" grpId="1" animBg="1"/>
      <p:bldP spid="25" grpId="0" animBg="1"/>
      <p:bldP spid="2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dirty="0">
                <a:latin typeface="Twinkl" pitchFamily="2" charset="0"/>
              </a:rPr>
              <a:t>Helping Others with Self-Esteem</a:t>
            </a:r>
          </a:p>
        </p:txBody>
      </p:sp>
      <p:sp>
        <p:nvSpPr>
          <p:cNvPr id="8" name="Rectangle 7" hidden="1"/>
          <p:cNvSpPr/>
          <p:nvPr/>
        </p:nvSpPr>
        <p:spPr>
          <a:xfrm>
            <a:off x="755650" y="1340767"/>
            <a:ext cx="7632700" cy="1427833"/>
          </a:xfrm>
          <a:prstGeom prst="rect">
            <a:avLst/>
          </a:prstGeom>
          <a:solidFill>
            <a:srgbClr val="FCFCFC"/>
          </a:solid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lstStyle/>
          <a:p>
            <a:pPr algn="ctr"/>
            <a:r>
              <a:rPr lang="en-GB" dirty="0">
                <a:solidFill>
                  <a:schemeClr val="tx1"/>
                </a:solidFill>
              </a:rPr>
              <a:t>If we aren’t feeling good about ourselves, our self-esteem will be low. It is important we do things to help us feel better and to help us start to have more positive thoughts and feelings about ourselves and </a:t>
            </a:r>
            <a:br>
              <a:rPr lang="en-GB" dirty="0">
                <a:solidFill>
                  <a:schemeClr val="tx1"/>
                </a:solidFill>
              </a:rPr>
            </a:br>
            <a:r>
              <a:rPr lang="en-GB" dirty="0">
                <a:solidFill>
                  <a:schemeClr val="tx1"/>
                </a:solidFill>
              </a:rPr>
              <a:t>our abilities.</a:t>
            </a:r>
          </a:p>
        </p:txBody>
      </p:sp>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9033" y="2604604"/>
            <a:ext cx="6325217" cy="5389364"/>
          </a:xfrm>
          <a:prstGeom prst="rect">
            <a:avLst/>
          </a:prstGeom>
        </p:spPr>
      </p:pic>
      <p:sp>
        <p:nvSpPr>
          <p:cNvPr id="20" name="Rectangular Callout 19" hidden="1"/>
          <p:cNvSpPr/>
          <p:nvPr/>
        </p:nvSpPr>
        <p:spPr>
          <a:xfrm>
            <a:off x="1174750" y="3251200"/>
            <a:ext cx="1760315" cy="1016000"/>
          </a:xfrm>
          <a:prstGeom prst="wedgeRectCallout">
            <a:avLst>
              <a:gd name="adj1" fmla="val 77040"/>
              <a:gd name="adj2" fmla="val 25461"/>
            </a:avLst>
          </a:prstGeom>
          <a:solidFill>
            <a:srgbClr val="FDFDFD"/>
          </a:solidFill>
          <a:ln w="28575">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b="1" dirty="0">
                <a:solidFill>
                  <a:schemeClr val="tx1"/>
                </a:solidFill>
              </a:rPr>
              <a:t>What could we do?</a:t>
            </a:r>
          </a:p>
        </p:txBody>
      </p:sp>
      <p:sp>
        <p:nvSpPr>
          <p:cNvPr id="16" name="Rectangular Callout 15"/>
          <p:cNvSpPr/>
          <p:nvPr/>
        </p:nvSpPr>
        <p:spPr>
          <a:xfrm>
            <a:off x="1628856" y="2311400"/>
            <a:ext cx="2635249" cy="926243"/>
          </a:xfrm>
          <a:prstGeom prst="wedgeRectCallout">
            <a:avLst>
              <a:gd name="adj1" fmla="val 31772"/>
              <a:gd name="adj2" fmla="val 81921"/>
            </a:avLst>
          </a:prstGeom>
          <a:solidFill>
            <a:srgbClr val="FDFDFD"/>
          </a:solidFill>
          <a:ln w="28575">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tx1"/>
                </a:solidFill>
              </a:rPr>
              <a:t>Do something each day which we really enjoy.</a:t>
            </a:r>
          </a:p>
        </p:txBody>
      </p:sp>
      <p:sp>
        <p:nvSpPr>
          <p:cNvPr id="19" name="Rectangle 18"/>
          <p:cNvSpPr/>
          <p:nvPr/>
        </p:nvSpPr>
        <p:spPr>
          <a:xfrm>
            <a:off x="755650" y="5535737"/>
            <a:ext cx="7785100" cy="748444"/>
          </a:xfrm>
          <a:prstGeom prst="rect">
            <a:avLst/>
          </a:prstGeom>
          <a:solidFill>
            <a:srgbClr val="FCFCFC"/>
          </a:solid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lstStyle/>
          <a:p>
            <a:pPr algn="ctr"/>
            <a:r>
              <a:rPr lang="en-GB" dirty="0">
                <a:solidFill>
                  <a:schemeClr val="tx1"/>
                </a:solidFill>
              </a:rPr>
              <a:t>We can do some of the following things to help ourselves </a:t>
            </a:r>
            <a:br>
              <a:rPr lang="en-GB" dirty="0">
                <a:solidFill>
                  <a:schemeClr val="tx1"/>
                </a:solidFill>
              </a:rPr>
            </a:br>
            <a:r>
              <a:rPr lang="en-GB" dirty="0">
                <a:solidFill>
                  <a:schemeClr val="tx1"/>
                </a:solidFill>
              </a:rPr>
              <a:t>with self-esteem.</a:t>
            </a:r>
          </a:p>
        </p:txBody>
      </p:sp>
      <p:sp>
        <p:nvSpPr>
          <p:cNvPr id="22" name="Rectangular Callout 21"/>
          <p:cNvSpPr/>
          <p:nvPr/>
        </p:nvSpPr>
        <p:spPr>
          <a:xfrm>
            <a:off x="3957688" y="503399"/>
            <a:ext cx="2638425" cy="1762125"/>
          </a:xfrm>
          <a:prstGeom prst="wedgeRectCallout">
            <a:avLst>
              <a:gd name="adj1" fmla="val 20912"/>
              <a:gd name="adj2" fmla="val 81921"/>
            </a:avLst>
          </a:prstGeom>
          <a:solidFill>
            <a:srgbClr val="FDFDFD"/>
          </a:solidFill>
          <a:ln w="28575">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tx1"/>
                </a:solidFill>
              </a:rPr>
              <a:t>Try something new and see how it feels to achieve something that perhaps we thought we couldn’t do.</a:t>
            </a:r>
          </a:p>
        </p:txBody>
      </p:sp>
      <p:sp>
        <p:nvSpPr>
          <p:cNvPr id="23" name="Rectangular Callout 22"/>
          <p:cNvSpPr/>
          <p:nvPr/>
        </p:nvSpPr>
        <p:spPr>
          <a:xfrm>
            <a:off x="2604874" y="1196405"/>
            <a:ext cx="2663300" cy="1362323"/>
          </a:xfrm>
          <a:prstGeom prst="wedgeRectCallout">
            <a:avLst>
              <a:gd name="adj1" fmla="val 43819"/>
              <a:gd name="adj2" fmla="val 74529"/>
            </a:avLst>
          </a:prstGeom>
          <a:solidFill>
            <a:srgbClr val="FDFDFD"/>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tx1"/>
                </a:solidFill>
              </a:rPr>
              <a:t>Make sure we are eating healthily, drinking enough water and sleeping well.</a:t>
            </a:r>
          </a:p>
        </p:txBody>
      </p:sp>
      <p:sp>
        <p:nvSpPr>
          <p:cNvPr id="21" name="Rectangular Callout 20"/>
          <p:cNvSpPr/>
          <p:nvPr/>
        </p:nvSpPr>
        <p:spPr>
          <a:xfrm>
            <a:off x="5625050" y="722641"/>
            <a:ext cx="2979200" cy="1546225"/>
          </a:xfrm>
          <a:prstGeom prst="wedgeRectCallout">
            <a:avLst>
              <a:gd name="adj1" fmla="val 3211"/>
              <a:gd name="adj2" fmla="val 73707"/>
            </a:avLst>
          </a:prstGeom>
          <a:solidFill>
            <a:srgbClr val="FDFDFD"/>
          </a:solidFill>
          <a:ln w="28575">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tx1"/>
                </a:solidFill>
              </a:rPr>
              <a:t>Spend time with people who make us feel good and treat us with kindness </a:t>
            </a:r>
            <a:br>
              <a:rPr lang="en-GB" dirty="0">
                <a:solidFill>
                  <a:schemeClr val="tx1"/>
                </a:solidFill>
              </a:rPr>
            </a:br>
            <a:r>
              <a:rPr lang="en-GB" dirty="0">
                <a:solidFill>
                  <a:schemeClr val="tx1"/>
                </a:solidFill>
              </a:rPr>
              <a:t>and respect.</a:t>
            </a:r>
          </a:p>
        </p:txBody>
      </p:sp>
      <p:grpSp>
        <p:nvGrpSpPr>
          <p:cNvPr id="6" name="Group 5"/>
          <p:cNvGrpSpPr/>
          <p:nvPr/>
        </p:nvGrpSpPr>
        <p:grpSpPr>
          <a:xfrm>
            <a:off x="1801098" y="627095"/>
            <a:ext cx="5694204" cy="2760721"/>
            <a:chOff x="5541248" y="7534516"/>
            <a:chExt cx="5694204" cy="2760721"/>
          </a:xfrm>
        </p:grpSpPr>
        <p:sp>
          <p:nvSpPr>
            <p:cNvPr id="28" name="Freeform 27"/>
            <p:cNvSpPr/>
            <p:nvPr/>
          </p:nvSpPr>
          <p:spPr>
            <a:xfrm rot="10800000">
              <a:off x="5541248" y="7534516"/>
              <a:ext cx="5694204" cy="2760721"/>
            </a:xfrm>
            <a:custGeom>
              <a:avLst/>
              <a:gdLst>
                <a:gd name="connsiteX0" fmla="*/ 5694204 w 5694204"/>
                <a:gd name="connsiteY0" fmla="*/ 2760721 h 2760721"/>
                <a:gd name="connsiteX1" fmla="*/ 0 w 5694204"/>
                <a:gd name="connsiteY1" fmla="*/ 2760721 h 2760721"/>
                <a:gd name="connsiteX2" fmla="*/ 0 w 5694204"/>
                <a:gd name="connsiteY2" fmla="*/ 1065080 h 2760721"/>
                <a:gd name="connsiteX3" fmla="*/ 504524 w 5694204"/>
                <a:gd name="connsiteY3" fmla="*/ 1065080 h 2760721"/>
                <a:gd name="connsiteX4" fmla="*/ 609496 w 5694204"/>
                <a:gd name="connsiteY4" fmla="*/ 883269 h 2760721"/>
                <a:gd name="connsiteX5" fmla="*/ 714467 w 5694204"/>
                <a:gd name="connsiteY5" fmla="*/ 1065080 h 2760721"/>
                <a:gd name="connsiteX6" fmla="*/ 1031684 w 5694204"/>
                <a:gd name="connsiteY6" fmla="*/ 1065080 h 2760721"/>
                <a:gd name="connsiteX7" fmla="*/ 1192609 w 5694204"/>
                <a:gd name="connsiteY7" fmla="*/ 786357 h 2760721"/>
                <a:gd name="connsiteX8" fmla="*/ 1353534 w 5694204"/>
                <a:gd name="connsiteY8" fmla="*/ 1065080 h 2760721"/>
                <a:gd name="connsiteX9" fmla="*/ 1420385 w 5694204"/>
                <a:gd name="connsiteY9" fmla="*/ 1065080 h 2760721"/>
                <a:gd name="connsiteX10" fmla="*/ 1618207 w 5694204"/>
                <a:gd name="connsiteY10" fmla="*/ 558801 h 2760721"/>
                <a:gd name="connsiteX11" fmla="*/ 1816030 w 5694204"/>
                <a:gd name="connsiteY11" fmla="*/ 1065080 h 2760721"/>
                <a:gd name="connsiteX12" fmla="*/ 2081834 w 5694204"/>
                <a:gd name="connsiteY12" fmla="*/ 1065080 h 2760721"/>
                <a:gd name="connsiteX13" fmla="*/ 2270355 w 5694204"/>
                <a:gd name="connsiteY13" fmla="*/ 582606 h 2760721"/>
                <a:gd name="connsiteX14" fmla="*/ 2458876 w 5694204"/>
                <a:gd name="connsiteY14" fmla="*/ 1065080 h 2760721"/>
                <a:gd name="connsiteX15" fmla="*/ 3343184 w 5694204"/>
                <a:gd name="connsiteY15" fmla="*/ 1065080 h 2760721"/>
                <a:gd name="connsiteX16" fmla="*/ 3630338 w 5694204"/>
                <a:gd name="connsiteY16" fmla="*/ 0 h 2760721"/>
                <a:gd name="connsiteX17" fmla="*/ 3917491 w 5694204"/>
                <a:gd name="connsiteY17" fmla="*/ 1065080 h 2760721"/>
                <a:gd name="connsiteX18" fmla="*/ 5694204 w 5694204"/>
                <a:gd name="connsiteY18" fmla="*/ 1065080 h 276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94204" h="2760721">
                  <a:moveTo>
                    <a:pt x="5694204" y="2760721"/>
                  </a:moveTo>
                  <a:lnTo>
                    <a:pt x="0" y="2760721"/>
                  </a:lnTo>
                  <a:lnTo>
                    <a:pt x="0" y="1065080"/>
                  </a:lnTo>
                  <a:lnTo>
                    <a:pt x="504524" y="1065080"/>
                  </a:lnTo>
                  <a:lnTo>
                    <a:pt x="609496" y="883269"/>
                  </a:lnTo>
                  <a:lnTo>
                    <a:pt x="714467" y="1065080"/>
                  </a:lnTo>
                  <a:lnTo>
                    <a:pt x="1031684" y="1065080"/>
                  </a:lnTo>
                  <a:lnTo>
                    <a:pt x="1192609" y="786357"/>
                  </a:lnTo>
                  <a:lnTo>
                    <a:pt x="1353534" y="1065080"/>
                  </a:lnTo>
                  <a:lnTo>
                    <a:pt x="1420385" y="1065080"/>
                  </a:lnTo>
                  <a:lnTo>
                    <a:pt x="1618207" y="558801"/>
                  </a:lnTo>
                  <a:lnTo>
                    <a:pt x="1816030" y="1065080"/>
                  </a:lnTo>
                  <a:lnTo>
                    <a:pt x="2081834" y="1065080"/>
                  </a:lnTo>
                  <a:lnTo>
                    <a:pt x="2270355" y="582606"/>
                  </a:lnTo>
                  <a:lnTo>
                    <a:pt x="2458876" y="1065080"/>
                  </a:lnTo>
                  <a:lnTo>
                    <a:pt x="3343184" y="1065080"/>
                  </a:lnTo>
                  <a:lnTo>
                    <a:pt x="3630338" y="0"/>
                  </a:lnTo>
                  <a:lnTo>
                    <a:pt x="3917491" y="1065080"/>
                  </a:lnTo>
                  <a:lnTo>
                    <a:pt x="5694204" y="1065080"/>
                  </a:lnTo>
                  <a:close/>
                </a:path>
              </a:pathLst>
            </a:custGeom>
            <a:solidFill>
              <a:srgbClr val="FDFDFD"/>
            </a:solidFill>
            <a:ln w="28575">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013850" y="7963063"/>
              <a:ext cx="4901400" cy="923330"/>
            </a:xfrm>
            <a:prstGeom prst="rect">
              <a:avLst/>
            </a:prstGeom>
            <a:noFill/>
          </p:spPr>
          <p:txBody>
            <a:bodyPr wrap="square" rtlCol="0">
              <a:spAutoFit/>
            </a:bodyPr>
            <a:lstStyle/>
            <a:p>
              <a:pPr algn="ctr"/>
              <a:r>
                <a:rPr lang="en-GB" dirty="0">
                  <a:solidFill>
                    <a:srgbClr val="000000"/>
                  </a:solidFill>
                </a:rPr>
                <a:t>Make sure we remember we are worthy and just as deserving of happiness, kindness and respect as everyone else!</a:t>
              </a:r>
            </a:p>
          </p:txBody>
        </p:sp>
      </p:grpSp>
    </p:spTree>
    <p:extLst>
      <p:ext uri="{BB962C8B-B14F-4D97-AF65-F5344CB8AC3E}">
        <p14:creationId xmlns:p14="http://schemas.microsoft.com/office/powerpoint/2010/main" val="143758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exit" presetSubtype="0" fill="hold" grpId="1" nodeType="withEffect">
                                  <p:stCondLst>
                                    <p:cond delay="0"/>
                                  </p:stCondLst>
                                  <p:childTnLst>
                                    <p:animEffect transition="out" filter="fade">
                                      <p:cBhvr>
                                        <p:cTn id="9" dur="1000"/>
                                        <p:tgtEl>
                                          <p:spTgt spid="8"/>
                                        </p:tgtEl>
                                      </p:cBhvr>
                                    </p:animEffect>
                                    <p:anim calcmode="lin" valueType="num">
                                      <p:cBhvr>
                                        <p:cTn id="10" dur="1000"/>
                                        <p:tgtEl>
                                          <p:spTgt spid="8"/>
                                        </p:tgtEl>
                                        <p:attrNameLst>
                                          <p:attrName>ppt_x</p:attrName>
                                        </p:attrNameLst>
                                      </p:cBhvr>
                                      <p:tavLst>
                                        <p:tav tm="0">
                                          <p:val>
                                            <p:strVal val="ppt_x"/>
                                          </p:val>
                                        </p:tav>
                                        <p:tav tm="100000">
                                          <p:val>
                                            <p:strVal val="ppt_x"/>
                                          </p:val>
                                        </p:tav>
                                      </p:tavLst>
                                    </p:anim>
                                    <p:anim calcmode="lin" valueType="num">
                                      <p:cBhvr>
                                        <p:cTn id="11" dur="1000"/>
                                        <p:tgtEl>
                                          <p:spTgt spid="8"/>
                                        </p:tgtEl>
                                        <p:attrNameLst>
                                          <p:attrName>ppt_y</p:attrName>
                                        </p:attrNameLst>
                                      </p:cBhvr>
                                      <p:tavLst>
                                        <p:tav tm="0">
                                          <p:val>
                                            <p:strVal val="ppt_y"/>
                                          </p:val>
                                        </p:tav>
                                        <p:tav tm="100000">
                                          <p:val>
                                            <p:strVal val="ppt_y+.1"/>
                                          </p:val>
                                        </p:tav>
                                      </p:tavLst>
                                    </p:anim>
                                    <p:set>
                                      <p:cBhvr>
                                        <p:cTn id="12" dur="1" fill="hold">
                                          <p:stCondLst>
                                            <p:cond delay="999"/>
                                          </p:stCondLst>
                                        </p:cTn>
                                        <p:tgtEl>
                                          <p:spTgt spid="8"/>
                                        </p:tgtEl>
                                        <p:attrNameLst>
                                          <p:attrName>style.visibility</p:attrName>
                                        </p:attrNameLst>
                                      </p:cBhvr>
                                      <p:to>
                                        <p:strVal val="hidden"/>
                                      </p:to>
                                    </p:set>
                                  </p:childTnLst>
                                </p:cTn>
                              </p:par>
                              <p:par>
                                <p:cTn id="13" presetID="42" presetClass="exit" presetSubtype="0" fill="hold" grpId="0" nodeType="withEffect">
                                  <p:stCondLst>
                                    <p:cond delay="0"/>
                                  </p:stCondLst>
                                  <p:childTnLst>
                                    <p:animEffect transition="out" filter="fade">
                                      <p:cBhvr>
                                        <p:cTn id="14" dur="1000"/>
                                        <p:tgtEl>
                                          <p:spTgt spid="2"/>
                                        </p:tgtEl>
                                      </p:cBhvr>
                                    </p:animEffect>
                                    <p:anim calcmode="lin" valueType="num">
                                      <p:cBhvr>
                                        <p:cTn id="15" dur="1000"/>
                                        <p:tgtEl>
                                          <p:spTgt spid="2"/>
                                        </p:tgtEl>
                                        <p:attrNameLst>
                                          <p:attrName>ppt_x</p:attrName>
                                        </p:attrNameLst>
                                      </p:cBhvr>
                                      <p:tavLst>
                                        <p:tav tm="0">
                                          <p:val>
                                            <p:strVal val="ppt_x"/>
                                          </p:val>
                                        </p:tav>
                                        <p:tav tm="100000">
                                          <p:val>
                                            <p:strVal val="ppt_x"/>
                                          </p:val>
                                        </p:tav>
                                      </p:tavLst>
                                    </p:anim>
                                    <p:anim calcmode="lin" valueType="num">
                                      <p:cBhvr>
                                        <p:cTn id="16" dur="1000"/>
                                        <p:tgtEl>
                                          <p:spTgt spid="2"/>
                                        </p:tgtEl>
                                        <p:attrNameLst>
                                          <p:attrName>ppt_y</p:attrName>
                                        </p:attrNameLst>
                                      </p:cBhvr>
                                      <p:tavLst>
                                        <p:tav tm="0">
                                          <p:val>
                                            <p:strVal val="ppt_y"/>
                                          </p:val>
                                        </p:tav>
                                        <p:tav tm="100000">
                                          <p:val>
                                            <p:strVal val="ppt_y+.1"/>
                                          </p:val>
                                        </p:tav>
                                      </p:tavLst>
                                    </p:anim>
                                    <p:set>
                                      <p:cBhvr>
                                        <p:cTn id="17" dur="1" fill="hold">
                                          <p:stCondLst>
                                            <p:cond delay="999"/>
                                          </p:stCondLst>
                                        </p:cTn>
                                        <p:tgtEl>
                                          <p:spTgt spid="2"/>
                                        </p:tgtEl>
                                        <p:attrNameLst>
                                          <p:attrName>style.visibility</p:attrName>
                                        </p:attrNameLst>
                                      </p:cBhvr>
                                      <p:to>
                                        <p:strVal val="hidden"/>
                                      </p:to>
                                    </p:set>
                                  </p:childTnLst>
                                </p:cTn>
                              </p:par>
                              <p:par>
                                <p:cTn id="18" presetID="42" presetClass="exit" presetSubtype="0" fill="hold" grpId="0" nodeType="withEffect">
                                  <p:stCondLst>
                                    <p:cond delay="0"/>
                                  </p:stCondLst>
                                  <p:childTnLst>
                                    <p:animEffect transition="out" filter="fade">
                                      <p:cBhvr>
                                        <p:cTn id="19" dur="1000"/>
                                        <p:tgtEl>
                                          <p:spTgt spid="20"/>
                                        </p:tgtEl>
                                      </p:cBhvr>
                                    </p:animEffect>
                                    <p:anim calcmode="lin" valueType="num">
                                      <p:cBhvr>
                                        <p:cTn id="20" dur="1000"/>
                                        <p:tgtEl>
                                          <p:spTgt spid="20"/>
                                        </p:tgtEl>
                                        <p:attrNameLst>
                                          <p:attrName>ppt_x</p:attrName>
                                        </p:attrNameLst>
                                      </p:cBhvr>
                                      <p:tavLst>
                                        <p:tav tm="0">
                                          <p:val>
                                            <p:strVal val="ppt_x"/>
                                          </p:val>
                                        </p:tav>
                                        <p:tav tm="100000">
                                          <p:val>
                                            <p:strVal val="ppt_x"/>
                                          </p:val>
                                        </p:tav>
                                      </p:tavLst>
                                    </p:anim>
                                    <p:anim calcmode="lin" valueType="num">
                                      <p:cBhvr>
                                        <p:cTn id="21" dur="1000"/>
                                        <p:tgtEl>
                                          <p:spTgt spid="20"/>
                                        </p:tgtEl>
                                        <p:attrNameLst>
                                          <p:attrName>ppt_y</p:attrName>
                                        </p:attrNameLst>
                                      </p:cBhvr>
                                      <p:tavLst>
                                        <p:tav tm="0">
                                          <p:val>
                                            <p:strVal val="ppt_y"/>
                                          </p:val>
                                        </p:tav>
                                        <p:tav tm="100000">
                                          <p:val>
                                            <p:strVal val="ppt_y+.1"/>
                                          </p:val>
                                        </p:tav>
                                      </p:tavLst>
                                    </p:anim>
                                    <p:set>
                                      <p:cBhvr>
                                        <p:cTn id="22" dur="1" fill="hold">
                                          <p:stCondLst>
                                            <p:cond delay="999"/>
                                          </p:stCondLst>
                                        </p:cTn>
                                        <p:tgtEl>
                                          <p:spTgt spid="20"/>
                                        </p:tgtEl>
                                        <p:attrNameLst>
                                          <p:attrName>style.visibility</p:attrName>
                                        </p:attrNameLst>
                                      </p:cBhvr>
                                      <p:to>
                                        <p:strVal val="hidden"/>
                                      </p:to>
                                    </p:se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1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xit" presetSubtype="0" fill="hold" grpId="1" nodeType="clickEffect">
                                  <p:stCondLst>
                                    <p:cond delay="0"/>
                                  </p:stCondLst>
                                  <p:childTnLst>
                                    <p:animEffect transition="out" filter="fade">
                                      <p:cBhvr>
                                        <p:cTn id="30" dur="1000"/>
                                        <p:tgtEl>
                                          <p:spTgt spid="16"/>
                                        </p:tgtEl>
                                      </p:cBhvr>
                                    </p:animEffect>
                                    <p:anim calcmode="lin" valueType="num">
                                      <p:cBhvr>
                                        <p:cTn id="31" dur="1000"/>
                                        <p:tgtEl>
                                          <p:spTgt spid="16"/>
                                        </p:tgtEl>
                                        <p:attrNameLst>
                                          <p:attrName>ppt_x</p:attrName>
                                        </p:attrNameLst>
                                      </p:cBhvr>
                                      <p:tavLst>
                                        <p:tav tm="0">
                                          <p:val>
                                            <p:strVal val="ppt_x"/>
                                          </p:val>
                                        </p:tav>
                                        <p:tav tm="100000">
                                          <p:val>
                                            <p:strVal val="ppt_x"/>
                                          </p:val>
                                        </p:tav>
                                      </p:tavLst>
                                    </p:anim>
                                    <p:anim calcmode="lin" valueType="num">
                                      <p:cBhvr>
                                        <p:cTn id="32" dur="1000"/>
                                        <p:tgtEl>
                                          <p:spTgt spid="16"/>
                                        </p:tgtEl>
                                        <p:attrNameLst>
                                          <p:attrName>ppt_y</p:attrName>
                                        </p:attrNameLst>
                                      </p:cBhvr>
                                      <p:tavLst>
                                        <p:tav tm="0">
                                          <p:val>
                                            <p:strVal val="ppt_y"/>
                                          </p:val>
                                        </p:tav>
                                        <p:tav tm="100000">
                                          <p:val>
                                            <p:strVal val="ppt_y-.1"/>
                                          </p:val>
                                        </p:tav>
                                      </p:tavLst>
                                    </p:anim>
                                    <p:set>
                                      <p:cBhvr>
                                        <p:cTn id="33" dur="1" fill="hold">
                                          <p:stCondLst>
                                            <p:cond delay="999"/>
                                          </p:stCondLst>
                                        </p:cTn>
                                        <p:tgtEl>
                                          <p:spTgt spid="16"/>
                                        </p:tgtEl>
                                        <p:attrNameLst>
                                          <p:attrName>style.visibility</p:attrName>
                                        </p:attrNameLst>
                                      </p:cBhvr>
                                      <p:to>
                                        <p:strVal val="hidden"/>
                                      </p:to>
                                    </p:se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1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xit" presetSubtype="0" fill="hold" grpId="1" nodeType="clickEffect">
                                  <p:stCondLst>
                                    <p:cond delay="0"/>
                                  </p:stCondLst>
                                  <p:childTnLst>
                                    <p:animEffect transition="out" filter="fade">
                                      <p:cBhvr>
                                        <p:cTn id="41" dur="1000"/>
                                        <p:tgtEl>
                                          <p:spTgt spid="22"/>
                                        </p:tgtEl>
                                      </p:cBhvr>
                                    </p:animEffect>
                                    <p:anim calcmode="lin" valueType="num">
                                      <p:cBhvr>
                                        <p:cTn id="42" dur="1000"/>
                                        <p:tgtEl>
                                          <p:spTgt spid="22"/>
                                        </p:tgtEl>
                                        <p:attrNameLst>
                                          <p:attrName>ppt_x</p:attrName>
                                        </p:attrNameLst>
                                      </p:cBhvr>
                                      <p:tavLst>
                                        <p:tav tm="0">
                                          <p:val>
                                            <p:strVal val="ppt_x"/>
                                          </p:val>
                                        </p:tav>
                                        <p:tav tm="100000">
                                          <p:val>
                                            <p:strVal val="ppt_x"/>
                                          </p:val>
                                        </p:tav>
                                      </p:tavLst>
                                    </p:anim>
                                    <p:anim calcmode="lin" valueType="num">
                                      <p:cBhvr>
                                        <p:cTn id="43" dur="1000"/>
                                        <p:tgtEl>
                                          <p:spTgt spid="22"/>
                                        </p:tgtEl>
                                        <p:attrNameLst>
                                          <p:attrName>ppt_y</p:attrName>
                                        </p:attrNameLst>
                                      </p:cBhvr>
                                      <p:tavLst>
                                        <p:tav tm="0">
                                          <p:val>
                                            <p:strVal val="ppt_y"/>
                                          </p:val>
                                        </p:tav>
                                        <p:tav tm="100000">
                                          <p:val>
                                            <p:strVal val="ppt_y-.1"/>
                                          </p:val>
                                        </p:tav>
                                      </p:tavLst>
                                    </p:anim>
                                    <p:set>
                                      <p:cBhvr>
                                        <p:cTn id="44" dur="1" fill="hold">
                                          <p:stCondLst>
                                            <p:cond delay="999"/>
                                          </p:stCondLst>
                                        </p:cTn>
                                        <p:tgtEl>
                                          <p:spTgt spid="22"/>
                                        </p:tgtEl>
                                        <p:attrNameLst>
                                          <p:attrName>style.visibility</p:attrName>
                                        </p:attrNameLst>
                                      </p:cBhvr>
                                      <p:to>
                                        <p:strVal val="hidden"/>
                                      </p:to>
                                    </p:set>
                                  </p:childTnLst>
                                </p:cTn>
                              </p:par>
                            </p:childTnLst>
                          </p:cTn>
                        </p:par>
                        <p:par>
                          <p:cTn id="45" fill="hold">
                            <p:stCondLst>
                              <p:cond delay="1000"/>
                            </p:stCondLst>
                            <p:childTnLst>
                              <p:par>
                                <p:cTn id="46" presetID="22" presetClass="entr" presetSubtype="4"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1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xit" presetSubtype="0" fill="hold" grpId="1" nodeType="clickEffect">
                                  <p:stCondLst>
                                    <p:cond delay="0"/>
                                  </p:stCondLst>
                                  <p:childTnLst>
                                    <p:animEffect transition="out" filter="fade">
                                      <p:cBhvr>
                                        <p:cTn id="52" dur="1000"/>
                                        <p:tgtEl>
                                          <p:spTgt spid="23"/>
                                        </p:tgtEl>
                                      </p:cBhvr>
                                    </p:animEffect>
                                    <p:anim calcmode="lin" valueType="num">
                                      <p:cBhvr>
                                        <p:cTn id="53" dur="1000"/>
                                        <p:tgtEl>
                                          <p:spTgt spid="23"/>
                                        </p:tgtEl>
                                        <p:attrNameLst>
                                          <p:attrName>ppt_x</p:attrName>
                                        </p:attrNameLst>
                                      </p:cBhvr>
                                      <p:tavLst>
                                        <p:tav tm="0">
                                          <p:val>
                                            <p:strVal val="ppt_x"/>
                                          </p:val>
                                        </p:tav>
                                        <p:tav tm="100000">
                                          <p:val>
                                            <p:strVal val="ppt_x"/>
                                          </p:val>
                                        </p:tav>
                                      </p:tavLst>
                                    </p:anim>
                                    <p:anim calcmode="lin" valueType="num">
                                      <p:cBhvr>
                                        <p:cTn id="54" dur="1000"/>
                                        <p:tgtEl>
                                          <p:spTgt spid="23"/>
                                        </p:tgtEl>
                                        <p:attrNameLst>
                                          <p:attrName>ppt_y</p:attrName>
                                        </p:attrNameLst>
                                      </p:cBhvr>
                                      <p:tavLst>
                                        <p:tav tm="0">
                                          <p:val>
                                            <p:strVal val="ppt_y"/>
                                          </p:val>
                                        </p:tav>
                                        <p:tav tm="100000">
                                          <p:val>
                                            <p:strVal val="ppt_y-.1"/>
                                          </p:val>
                                        </p:tav>
                                      </p:tavLst>
                                    </p:anim>
                                    <p:set>
                                      <p:cBhvr>
                                        <p:cTn id="55" dur="1" fill="hold">
                                          <p:stCondLst>
                                            <p:cond delay="999"/>
                                          </p:stCondLst>
                                        </p:cTn>
                                        <p:tgtEl>
                                          <p:spTgt spid="23"/>
                                        </p:tgtEl>
                                        <p:attrNameLst>
                                          <p:attrName>style.visibility</p:attrName>
                                        </p:attrNameLst>
                                      </p:cBhvr>
                                      <p:to>
                                        <p:strVal val="hidden"/>
                                      </p:to>
                                    </p:set>
                                  </p:childTnLst>
                                </p:cTn>
                              </p:par>
                            </p:childTnLst>
                          </p:cTn>
                        </p:par>
                        <p:par>
                          <p:cTn id="56" fill="hold">
                            <p:stCondLst>
                              <p:cond delay="1000"/>
                            </p:stCondLst>
                            <p:childTnLst>
                              <p:par>
                                <p:cTn id="57" presetID="22" presetClass="entr" presetSubtype="4"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1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xit" presetSubtype="0" fill="hold" grpId="1" nodeType="clickEffect">
                                  <p:stCondLst>
                                    <p:cond delay="0"/>
                                  </p:stCondLst>
                                  <p:childTnLst>
                                    <p:animEffect transition="out" filter="fade">
                                      <p:cBhvr>
                                        <p:cTn id="63" dur="1000"/>
                                        <p:tgtEl>
                                          <p:spTgt spid="21"/>
                                        </p:tgtEl>
                                      </p:cBhvr>
                                    </p:animEffect>
                                    <p:anim calcmode="lin" valueType="num">
                                      <p:cBhvr>
                                        <p:cTn id="64" dur="1000"/>
                                        <p:tgtEl>
                                          <p:spTgt spid="21"/>
                                        </p:tgtEl>
                                        <p:attrNameLst>
                                          <p:attrName>ppt_x</p:attrName>
                                        </p:attrNameLst>
                                      </p:cBhvr>
                                      <p:tavLst>
                                        <p:tav tm="0">
                                          <p:val>
                                            <p:strVal val="ppt_x"/>
                                          </p:val>
                                        </p:tav>
                                        <p:tav tm="100000">
                                          <p:val>
                                            <p:strVal val="ppt_x"/>
                                          </p:val>
                                        </p:tav>
                                      </p:tavLst>
                                    </p:anim>
                                    <p:anim calcmode="lin" valueType="num">
                                      <p:cBhvr>
                                        <p:cTn id="65" dur="1000"/>
                                        <p:tgtEl>
                                          <p:spTgt spid="21"/>
                                        </p:tgtEl>
                                        <p:attrNameLst>
                                          <p:attrName>ppt_y</p:attrName>
                                        </p:attrNameLst>
                                      </p:cBhvr>
                                      <p:tavLst>
                                        <p:tav tm="0">
                                          <p:val>
                                            <p:strVal val="ppt_y"/>
                                          </p:val>
                                        </p:tav>
                                        <p:tav tm="100000">
                                          <p:val>
                                            <p:strVal val="ppt_y-.1"/>
                                          </p:val>
                                        </p:tav>
                                      </p:tavLst>
                                    </p:anim>
                                    <p:set>
                                      <p:cBhvr>
                                        <p:cTn id="66" dur="1" fill="hold">
                                          <p:stCondLst>
                                            <p:cond delay="999"/>
                                          </p:stCondLst>
                                        </p:cTn>
                                        <p:tgtEl>
                                          <p:spTgt spid="21"/>
                                        </p:tgtEl>
                                        <p:attrNameLst>
                                          <p:attrName>style.visibility</p:attrName>
                                        </p:attrNameLst>
                                      </p:cBhvr>
                                      <p:to>
                                        <p:strVal val="hidden"/>
                                      </p:to>
                                    </p:set>
                                  </p:childTnLst>
                                </p:cTn>
                              </p:par>
                            </p:childTnLst>
                          </p:cTn>
                        </p:par>
                        <p:par>
                          <p:cTn id="67" fill="hold">
                            <p:stCondLst>
                              <p:cond delay="1000"/>
                            </p:stCondLst>
                            <p:childTnLst>
                              <p:par>
                                <p:cTn id="68" presetID="22" presetClass="entr" presetSubtype="4"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down)">
                                      <p:cBhvr>
                                        <p:cTn id="7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20" grpId="0" animBg="1"/>
      <p:bldP spid="16" grpId="0" animBg="1"/>
      <p:bldP spid="16" grpId="1" animBg="1"/>
      <p:bldP spid="22" grpId="0" animBg="1"/>
      <p:bldP spid="22" grpId="1" animBg="1"/>
      <p:bldP spid="23" grpId="0" animBg="1"/>
      <p:bldP spid="23" grpId="1" animBg="1"/>
      <p:bldP spid="21" grpId="0" animBg="1"/>
      <p:bldP spid="2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Reflection </a:t>
            </a:r>
          </a:p>
        </p:txBody>
      </p:sp>
      <p:sp>
        <p:nvSpPr>
          <p:cNvPr id="3" name="Rectangle 2"/>
          <p:cNvSpPr/>
          <p:nvPr/>
        </p:nvSpPr>
        <p:spPr>
          <a:xfrm>
            <a:off x="755650" y="1340767"/>
            <a:ext cx="7632700" cy="1057375"/>
          </a:xfrm>
          <a:prstGeom prst="rect">
            <a:avLst/>
          </a:prstGeom>
          <a:solidFill>
            <a:srgbClr val="FCFCFC"/>
          </a:solid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lstStyle/>
          <a:p>
            <a:pPr algn="ctr"/>
            <a:r>
              <a:rPr lang="en-GB" dirty="0">
                <a:solidFill>
                  <a:schemeClr val="tx1"/>
                </a:solidFill>
              </a:rPr>
              <a:t>Sit quietly for a moment and think about all of the things that you really like about yourself – all the amazing things that make you, you! </a:t>
            </a:r>
          </a:p>
        </p:txBody>
      </p:sp>
      <p:sp>
        <p:nvSpPr>
          <p:cNvPr id="4" name="Rectangle 3"/>
          <p:cNvSpPr/>
          <p:nvPr/>
        </p:nvSpPr>
        <p:spPr>
          <a:xfrm>
            <a:off x="750885" y="2588770"/>
            <a:ext cx="3816350" cy="1089529"/>
          </a:xfrm>
          <a:prstGeom prst="rect">
            <a:avLst/>
          </a:prstGeom>
        </p:spPr>
        <p:txBody>
          <a:bodyPr wrap="square">
            <a:spAutoFit/>
          </a:bodyPr>
          <a:lstStyle/>
          <a:p>
            <a:pPr lvl="0">
              <a:lnSpc>
                <a:spcPct val="90000"/>
              </a:lnSpc>
              <a:spcBef>
                <a:spcPts val="1000"/>
              </a:spcBef>
              <a:buClr>
                <a:srgbClr val="1C1C1C"/>
              </a:buClr>
              <a:buSzPts val="1800"/>
            </a:pPr>
            <a:r>
              <a:rPr lang="en-GB" dirty="0"/>
              <a:t>Think about your interests, your hobbies, what you can do well, people who are kind to you and what makes you happy.</a:t>
            </a:r>
          </a:p>
        </p:txBody>
      </p:sp>
      <p:sp>
        <p:nvSpPr>
          <p:cNvPr id="6" name="Oval 5"/>
          <p:cNvSpPr/>
          <p:nvPr/>
        </p:nvSpPr>
        <p:spPr>
          <a:xfrm>
            <a:off x="1024687" y="3868927"/>
            <a:ext cx="2385258" cy="2223898"/>
          </a:xfrm>
          <a:prstGeom prst="ellipse">
            <a:avLst/>
          </a:prstGeom>
          <a:solidFill>
            <a:srgbClr val="8ACBC0"/>
          </a:solidFill>
          <a:ln w="28575">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Enjoy the feelings that thinking about these things brings. </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6570" y="2588770"/>
            <a:ext cx="1872806" cy="1656435"/>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7760" y="2246549"/>
            <a:ext cx="1430589" cy="1907182"/>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8329" y="3678299"/>
            <a:ext cx="1436026" cy="2888328"/>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96650" y="4153731"/>
            <a:ext cx="2273727" cy="2259769"/>
          </a:xfrm>
          <a:prstGeom prst="rect">
            <a:avLst/>
          </a:prstGeom>
        </p:spPr>
      </p:pic>
    </p:spTree>
    <p:extLst>
      <p:ext uri="{BB962C8B-B14F-4D97-AF65-F5344CB8AC3E}">
        <p14:creationId xmlns:p14="http://schemas.microsoft.com/office/powerpoint/2010/main" val="405322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7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6781" y="1485901"/>
            <a:ext cx="6304953" cy="5372099"/>
          </a:xfrm>
          <a:prstGeom prst="rect">
            <a:avLst/>
          </a:prstGeom>
        </p:spPr>
      </p:pic>
      <p:sp>
        <p:nvSpPr>
          <p:cNvPr id="2" name="Title 1"/>
          <p:cNvSpPr>
            <a:spLocks noGrp="1"/>
          </p:cNvSpPr>
          <p:nvPr>
            <p:ph type="title"/>
          </p:nvPr>
        </p:nvSpPr>
        <p:spPr/>
        <p:txBody>
          <a:bodyPr/>
          <a:lstStyle/>
          <a:p>
            <a:r>
              <a:rPr lang="en-GB" dirty="0">
                <a:latin typeface="Twinkl" pitchFamily="2" charset="0"/>
              </a:rPr>
              <a:t>Reflection </a:t>
            </a:r>
          </a:p>
        </p:txBody>
      </p:sp>
      <p:sp>
        <p:nvSpPr>
          <p:cNvPr id="3" name="Rectangle 2"/>
          <p:cNvSpPr/>
          <p:nvPr/>
        </p:nvSpPr>
        <p:spPr>
          <a:xfrm>
            <a:off x="755650" y="4978400"/>
            <a:ext cx="7632700" cy="1114425"/>
          </a:xfrm>
          <a:prstGeom prst="rect">
            <a:avLst/>
          </a:prstGeom>
          <a:solidFill>
            <a:srgbClr val="FCFCFC"/>
          </a:solid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lstStyle/>
          <a:p>
            <a:pPr algn="ctr"/>
            <a:r>
              <a:rPr lang="en-GB" dirty="0">
                <a:solidFill>
                  <a:schemeClr val="tx1"/>
                </a:solidFill>
              </a:rPr>
              <a:t>Remember, we are all worthy and deserve to feel good about ourselves. </a:t>
            </a:r>
            <a:br>
              <a:rPr lang="en-GB" dirty="0">
                <a:solidFill>
                  <a:schemeClr val="tx1"/>
                </a:solidFill>
              </a:rPr>
            </a:br>
            <a:r>
              <a:rPr lang="en-GB" dirty="0">
                <a:solidFill>
                  <a:schemeClr val="tx1"/>
                </a:solidFill>
              </a:rPr>
              <a:t>If this is tricky for you, talk to a trusted adult – there are people who </a:t>
            </a:r>
            <a:br>
              <a:rPr lang="en-GB" dirty="0">
                <a:solidFill>
                  <a:schemeClr val="tx1"/>
                </a:solidFill>
              </a:rPr>
            </a:br>
            <a:r>
              <a:rPr lang="en-GB" dirty="0">
                <a:solidFill>
                  <a:schemeClr val="tx1"/>
                </a:solidFill>
              </a:rPr>
              <a:t>can help.</a:t>
            </a:r>
          </a:p>
        </p:txBody>
      </p:sp>
      <p:sp>
        <p:nvSpPr>
          <p:cNvPr id="4" name="Rectangle 3"/>
          <p:cNvSpPr/>
          <p:nvPr/>
        </p:nvSpPr>
        <p:spPr>
          <a:xfrm>
            <a:off x="755650" y="1384301"/>
            <a:ext cx="4489450" cy="840230"/>
          </a:xfrm>
          <a:prstGeom prst="rect">
            <a:avLst/>
          </a:prstGeom>
        </p:spPr>
        <p:txBody>
          <a:bodyPr wrap="square">
            <a:spAutoFit/>
          </a:bodyPr>
          <a:lstStyle/>
          <a:p>
            <a:pPr lvl="0">
              <a:lnSpc>
                <a:spcPct val="90000"/>
              </a:lnSpc>
              <a:spcBef>
                <a:spcPts val="1000"/>
              </a:spcBef>
              <a:buClr>
                <a:srgbClr val="1C1C1C"/>
              </a:buClr>
              <a:buSzPts val="1800"/>
            </a:pPr>
            <a:r>
              <a:rPr lang="en-GB" dirty="0"/>
              <a:t>Now, think of someone you are going to help to feel better about themselves. Think of something you could do for them.</a:t>
            </a:r>
          </a:p>
        </p:txBody>
      </p:sp>
    </p:spTree>
    <p:extLst>
      <p:ext uri="{BB962C8B-B14F-4D97-AF65-F5344CB8AC3E}">
        <p14:creationId xmlns:p14="http://schemas.microsoft.com/office/powerpoint/2010/main" val="88958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85220" y="2132856"/>
            <a:ext cx="4019228" cy="4176464"/>
          </a:xfrm>
          <a:prstGeom prst="rect">
            <a:avLst/>
          </a:prstGeom>
        </p:spPr>
      </p:pic>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750" y="2132856"/>
            <a:ext cx="4032250" cy="4176464"/>
          </a:xfrm>
          <a:prstGeom prst="rect">
            <a:avLst/>
          </a:prstGeom>
        </p:spPr>
      </p:pic>
      <p:sp>
        <p:nvSpPr>
          <p:cNvPr id="2" name="Title 1"/>
          <p:cNvSpPr>
            <a:spLocks noGrp="1"/>
          </p:cNvSpPr>
          <p:nvPr>
            <p:ph type="title"/>
          </p:nvPr>
        </p:nvSpPr>
        <p:spPr/>
        <p:txBody>
          <a:bodyPr/>
          <a:lstStyle/>
          <a:p>
            <a:r>
              <a:rPr lang="en-GB" dirty="0">
                <a:latin typeface="Twinkl" pitchFamily="2" charset="0"/>
              </a:rPr>
              <a:t>What Is Self-Esteem?</a:t>
            </a:r>
          </a:p>
        </p:txBody>
      </p:sp>
      <p:sp>
        <p:nvSpPr>
          <p:cNvPr id="5" name="Rectangle 4"/>
          <p:cNvSpPr/>
          <p:nvPr/>
        </p:nvSpPr>
        <p:spPr>
          <a:xfrm>
            <a:off x="755650" y="1340768"/>
            <a:ext cx="7632700" cy="576064"/>
          </a:xfrm>
          <a:prstGeom prst="rect">
            <a:avLst/>
          </a:prstGeom>
          <a:solidFill>
            <a:srgbClr val="FCFCFC"/>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lstStyle/>
          <a:p>
            <a:pPr algn="ctr"/>
            <a:r>
              <a:rPr lang="en-GB" dirty="0">
                <a:solidFill>
                  <a:schemeClr val="tx1"/>
                </a:solidFill>
              </a:rPr>
              <a:t>Self-esteem is all to do with how we feel about ourselves.</a:t>
            </a:r>
          </a:p>
        </p:txBody>
      </p:sp>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7168" y="2244564"/>
            <a:ext cx="1801614" cy="4064756"/>
          </a:xfrm>
          <a:prstGeom prst="rect">
            <a:avLst/>
          </a:prstGeom>
        </p:spPr>
      </p:pic>
      <p:sp>
        <p:nvSpPr>
          <p:cNvPr id="10" name="Rectangle 9"/>
          <p:cNvSpPr/>
          <p:nvPr/>
        </p:nvSpPr>
        <p:spPr>
          <a:xfrm>
            <a:off x="1979712" y="3573016"/>
            <a:ext cx="2324567" cy="1368152"/>
          </a:xfrm>
          <a:prstGeom prst="rect">
            <a:avLst/>
          </a:prstGeom>
          <a:solidFill>
            <a:srgbClr val="F8BD95"/>
          </a:solidFill>
          <a:ln w="1905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dirty="0">
                <a:solidFill>
                  <a:schemeClr val="tx1"/>
                </a:solidFill>
              </a:rPr>
              <a:t>It includes how confident we feel in who we are and what we can do.</a:t>
            </a:r>
          </a:p>
        </p:txBody>
      </p:sp>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99418" y="2414855"/>
            <a:ext cx="3688932" cy="3894465"/>
          </a:xfrm>
          <a:prstGeom prst="rect">
            <a:avLst/>
          </a:prstGeom>
        </p:spPr>
      </p:pic>
      <p:sp>
        <p:nvSpPr>
          <p:cNvPr id="11" name="Rectangle 10"/>
          <p:cNvSpPr/>
          <p:nvPr/>
        </p:nvSpPr>
        <p:spPr>
          <a:xfrm>
            <a:off x="4815692" y="4653136"/>
            <a:ext cx="3456384" cy="1512168"/>
          </a:xfrm>
          <a:prstGeom prst="rect">
            <a:avLst/>
          </a:prstGeom>
          <a:solidFill>
            <a:srgbClr val="F8BD95"/>
          </a:solidFill>
          <a:ln w="1905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dirty="0">
                <a:solidFill>
                  <a:schemeClr val="tx1"/>
                </a:solidFill>
              </a:rPr>
              <a:t>Self-esteem also includes how valuable and worthy we feel and how much respect we have </a:t>
            </a:r>
            <a:br>
              <a:rPr lang="en-GB" dirty="0">
                <a:solidFill>
                  <a:schemeClr val="tx1"/>
                </a:solidFill>
              </a:rPr>
            </a:br>
            <a:r>
              <a:rPr lang="en-GB" dirty="0">
                <a:solidFill>
                  <a:schemeClr val="tx1"/>
                </a:solidFill>
              </a:rPr>
              <a:t>for ourselves.</a:t>
            </a:r>
          </a:p>
        </p:txBody>
      </p:sp>
      <p:cxnSp>
        <p:nvCxnSpPr>
          <p:cNvPr id="16" name="Straight Connector 15"/>
          <p:cNvCxnSpPr/>
          <p:nvPr/>
        </p:nvCxnSpPr>
        <p:spPr>
          <a:xfrm>
            <a:off x="4572000" y="2132856"/>
            <a:ext cx="0" cy="41764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9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par>
                                <p:cTn id="19" presetID="22" presetClass="entr" presetSubtype="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1000"/>
                                        <p:tgtEl>
                                          <p:spTgt spid="16"/>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What Is Self-Esteem?</a:t>
            </a:r>
          </a:p>
        </p:txBody>
      </p:sp>
      <p:sp>
        <p:nvSpPr>
          <p:cNvPr id="4" name="Rectangle 3"/>
          <p:cNvSpPr/>
          <p:nvPr/>
        </p:nvSpPr>
        <p:spPr>
          <a:xfrm>
            <a:off x="755650" y="1340768"/>
            <a:ext cx="7632700" cy="936104"/>
          </a:xfrm>
          <a:prstGeom prst="rect">
            <a:avLst/>
          </a:prstGeom>
          <a:solidFill>
            <a:srgbClr val="FCFCFC"/>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lstStyle/>
          <a:p>
            <a:pPr algn="ctr"/>
            <a:r>
              <a:rPr lang="en-GB" dirty="0">
                <a:solidFill>
                  <a:schemeClr val="tx1"/>
                </a:solidFill>
              </a:rPr>
              <a:t>Self-esteem comes from within. It can change over time and even throughout the day. </a:t>
            </a:r>
          </a:p>
        </p:txBody>
      </p:sp>
      <p:sp>
        <p:nvSpPr>
          <p:cNvPr id="5" name="Rectangular Callout 4"/>
          <p:cNvSpPr/>
          <p:nvPr/>
        </p:nvSpPr>
        <p:spPr>
          <a:xfrm>
            <a:off x="4427984" y="2420888"/>
            <a:ext cx="3456384" cy="1728192"/>
          </a:xfrm>
          <a:prstGeom prst="wedgeRectCallout">
            <a:avLst>
              <a:gd name="adj1" fmla="val -75142"/>
              <a:gd name="adj2" fmla="val 42897"/>
            </a:avLst>
          </a:prstGeom>
          <a:solidFill>
            <a:srgbClr val="FDFDFD"/>
          </a:solidFill>
          <a:ln w="28575">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Take a few moments to just reflect on how you feel about yourself right now. What words, feelings or emotions come to mind? </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576" y="2486447"/>
            <a:ext cx="3849178" cy="3966889"/>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5679" y="4350200"/>
            <a:ext cx="908887" cy="908611"/>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1434" y="5278755"/>
            <a:ext cx="908887" cy="908611"/>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29924" y="5184214"/>
            <a:ext cx="908887" cy="908611"/>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49698" y="4398628"/>
            <a:ext cx="908887" cy="908611"/>
          </a:xfrm>
          <a:prstGeom prst="rect">
            <a:avLst/>
          </a:prstGeom>
        </p:spPr>
      </p:pic>
    </p:spTree>
    <p:extLst>
      <p:ext uri="{BB962C8B-B14F-4D97-AF65-F5344CB8AC3E}">
        <p14:creationId xmlns:p14="http://schemas.microsoft.com/office/powerpoint/2010/main" val="164999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2000"/>
                                        <p:tgtEl>
                                          <p:spTgt spid="5"/>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32" presetClass="emph" presetSubtype="0" fill="hold" nodeType="after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par>
                          <p:cTn id="39" fill="hold">
                            <p:stCondLst>
                              <p:cond delay="4500"/>
                            </p:stCondLst>
                            <p:childTnLst>
                              <p:par>
                                <p:cTn id="40" presetID="32" presetClass="emph" presetSubtype="0" fill="hold" nodeType="afterEffect">
                                  <p:stCondLst>
                                    <p:cond delay="0"/>
                                  </p:stCondLst>
                                  <p:childTnLst>
                                    <p:animRot by="120000">
                                      <p:cBhvr>
                                        <p:cTn id="41" dur="100" fill="hold">
                                          <p:stCondLst>
                                            <p:cond delay="0"/>
                                          </p:stCondLst>
                                        </p:cTn>
                                        <p:tgtEl>
                                          <p:spTgt spid="11"/>
                                        </p:tgtEl>
                                        <p:attrNameLst>
                                          <p:attrName>r</p:attrName>
                                        </p:attrNameLst>
                                      </p:cBhvr>
                                    </p:animRot>
                                    <p:animRot by="-240000">
                                      <p:cBhvr>
                                        <p:cTn id="42" dur="200" fill="hold">
                                          <p:stCondLst>
                                            <p:cond delay="200"/>
                                          </p:stCondLst>
                                        </p:cTn>
                                        <p:tgtEl>
                                          <p:spTgt spid="11"/>
                                        </p:tgtEl>
                                        <p:attrNameLst>
                                          <p:attrName>r</p:attrName>
                                        </p:attrNameLst>
                                      </p:cBhvr>
                                    </p:animRot>
                                    <p:animRot by="240000">
                                      <p:cBhvr>
                                        <p:cTn id="43" dur="200" fill="hold">
                                          <p:stCondLst>
                                            <p:cond delay="400"/>
                                          </p:stCondLst>
                                        </p:cTn>
                                        <p:tgtEl>
                                          <p:spTgt spid="11"/>
                                        </p:tgtEl>
                                        <p:attrNameLst>
                                          <p:attrName>r</p:attrName>
                                        </p:attrNameLst>
                                      </p:cBhvr>
                                    </p:animRot>
                                    <p:animRot by="-240000">
                                      <p:cBhvr>
                                        <p:cTn id="44" dur="200" fill="hold">
                                          <p:stCondLst>
                                            <p:cond delay="600"/>
                                          </p:stCondLst>
                                        </p:cTn>
                                        <p:tgtEl>
                                          <p:spTgt spid="11"/>
                                        </p:tgtEl>
                                        <p:attrNameLst>
                                          <p:attrName>r</p:attrName>
                                        </p:attrNameLst>
                                      </p:cBhvr>
                                    </p:animRot>
                                    <p:animRot by="120000">
                                      <p:cBhvr>
                                        <p:cTn id="45" dur="200" fill="hold">
                                          <p:stCondLst>
                                            <p:cond delay="800"/>
                                          </p:stCondLst>
                                        </p:cTn>
                                        <p:tgtEl>
                                          <p:spTgt spid="11"/>
                                        </p:tgtEl>
                                        <p:attrNameLst>
                                          <p:attrName>r</p:attrName>
                                        </p:attrNameLst>
                                      </p:cBhvr>
                                    </p:animRot>
                                  </p:childTnLst>
                                </p:cTn>
                              </p:par>
                            </p:childTnLst>
                          </p:cTn>
                        </p:par>
                        <p:par>
                          <p:cTn id="46" fill="hold">
                            <p:stCondLst>
                              <p:cond delay="5500"/>
                            </p:stCondLst>
                            <p:childTnLst>
                              <p:par>
                                <p:cTn id="47" presetID="32" presetClass="emph" presetSubtype="0" fill="hold" nodeType="afterEffect">
                                  <p:stCondLst>
                                    <p:cond delay="0"/>
                                  </p:stCondLst>
                                  <p:childTnLst>
                                    <p:animRot by="120000">
                                      <p:cBhvr>
                                        <p:cTn id="48" dur="100" fill="hold">
                                          <p:stCondLst>
                                            <p:cond delay="0"/>
                                          </p:stCondLst>
                                        </p:cTn>
                                        <p:tgtEl>
                                          <p:spTgt spid="9"/>
                                        </p:tgtEl>
                                        <p:attrNameLst>
                                          <p:attrName>r</p:attrName>
                                        </p:attrNameLst>
                                      </p:cBhvr>
                                    </p:animRot>
                                    <p:animRot by="-240000">
                                      <p:cBhvr>
                                        <p:cTn id="49" dur="200" fill="hold">
                                          <p:stCondLst>
                                            <p:cond delay="200"/>
                                          </p:stCondLst>
                                        </p:cTn>
                                        <p:tgtEl>
                                          <p:spTgt spid="9"/>
                                        </p:tgtEl>
                                        <p:attrNameLst>
                                          <p:attrName>r</p:attrName>
                                        </p:attrNameLst>
                                      </p:cBhvr>
                                    </p:animRot>
                                    <p:animRot by="240000">
                                      <p:cBhvr>
                                        <p:cTn id="50" dur="200" fill="hold">
                                          <p:stCondLst>
                                            <p:cond delay="400"/>
                                          </p:stCondLst>
                                        </p:cTn>
                                        <p:tgtEl>
                                          <p:spTgt spid="9"/>
                                        </p:tgtEl>
                                        <p:attrNameLst>
                                          <p:attrName>r</p:attrName>
                                        </p:attrNameLst>
                                      </p:cBhvr>
                                    </p:animRot>
                                    <p:animRot by="-240000">
                                      <p:cBhvr>
                                        <p:cTn id="51" dur="200" fill="hold">
                                          <p:stCondLst>
                                            <p:cond delay="600"/>
                                          </p:stCondLst>
                                        </p:cTn>
                                        <p:tgtEl>
                                          <p:spTgt spid="9"/>
                                        </p:tgtEl>
                                        <p:attrNameLst>
                                          <p:attrName>r</p:attrName>
                                        </p:attrNameLst>
                                      </p:cBhvr>
                                    </p:animRot>
                                    <p:animRot by="120000">
                                      <p:cBhvr>
                                        <p:cTn id="52" dur="200" fill="hold">
                                          <p:stCondLst>
                                            <p:cond delay="800"/>
                                          </p:stCondLst>
                                        </p:cTn>
                                        <p:tgtEl>
                                          <p:spTgt spid="9"/>
                                        </p:tgtEl>
                                        <p:attrNameLst>
                                          <p:attrName>r</p:attrName>
                                        </p:attrNameLst>
                                      </p:cBhvr>
                                    </p:animRot>
                                  </p:childTnLst>
                                </p:cTn>
                              </p:par>
                            </p:childTnLst>
                          </p:cTn>
                        </p:par>
                        <p:par>
                          <p:cTn id="53" fill="hold">
                            <p:stCondLst>
                              <p:cond delay="6500"/>
                            </p:stCondLst>
                            <p:childTnLst>
                              <p:par>
                                <p:cTn id="54" presetID="32" presetClass="emph" presetSubtype="0" fill="hold" nodeType="after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55576" y="2262051"/>
            <a:ext cx="3736032" cy="4046674"/>
          </a:xfrm>
          <a:prstGeom prst="rect">
            <a:avLst/>
          </a:prstGeom>
          <a:solidFill>
            <a:srgbClr val="EEAA00"/>
          </a:solidFill>
          <a:ln w="19050">
            <a:solidFill>
              <a:srgbClr val="CFB6D8"/>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ctr"/>
            <a:r>
              <a:rPr lang="en-GB" dirty="0">
                <a:solidFill>
                  <a:schemeClr val="bg1"/>
                </a:solidFill>
              </a:rPr>
              <a:t>When we have positive </a:t>
            </a:r>
            <a:br>
              <a:rPr lang="en-GB" dirty="0">
                <a:solidFill>
                  <a:schemeClr val="bg1"/>
                </a:solidFill>
              </a:rPr>
            </a:br>
            <a:r>
              <a:rPr lang="en-GB" dirty="0">
                <a:solidFill>
                  <a:schemeClr val="bg1"/>
                </a:solidFill>
              </a:rPr>
              <a:t>self-esteem, we feel good about ourselves on the inside. We feel like we deserve for other people to show us kindness and respect and to have good things happen to us. </a:t>
            </a:r>
          </a:p>
        </p:txBody>
      </p:sp>
      <p:sp>
        <p:nvSpPr>
          <p:cNvPr id="21" name="Rectangle 20"/>
          <p:cNvSpPr/>
          <p:nvPr/>
        </p:nvSpPr>
        <p:spPr>
          <a:xfrm>
            <a:off x="4644008" y="2262051"/>
            <a:ext cx="3744416" cy="4046674"/>
          </a:xfrm>
          <a:prstGeom prst="rect">
            <a:avLst/>
          </a:prstGeom>
          <a:solidFill>
            <a:srgbClr val="643C90"/>
          </a:solidFill>
          <a:ln w="19050">
            <a:solidFill>
              <a:srgbClr val="F8BD9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ctr"/>
            <a:r>
              <a:rPr lang="en-GB" dirty="0">
                <a:solidFill>
                  <a:schemeClr val="bg1"/>
                </a:solidFill>
              </a:rPr>
              <a:t>When we have a negative and low level of self-esteem, we feel bad about ourselves on the inside. We don’t feel good about ourselves or our abilities and we don’t expect people to be kind or respectful towards us. </a:t>
            </a:r>
          </a:p>
        </p:txBody>
      </p:sp>
      <p:sp>
        <p:nvSpPr>
          <p:cNvPr id="2" name="Title 1"/>
          <p:cNvSpPr>
            <a:spLocks noGrp="1"/>
          </p:cNvSpPr>
          <p:nvPr>
            <p:ph type="title"/>
          </p:nvPr>
        </p:nvSpPr>
        <p:spPr>
          <a:xfrm>
            <a:off x="457198" y="478895"/>
            <a:ext cx="8220075" cy="906859"/>
          </a:xfrm>
        </p:spPr>
        <p:txBody>
          <a:bodyPr/>
          <a:lstStyle/>
          <a:p>
            <a:r>
              <a:rPr lang="en-GB" sz="3500" dirty="0">
                <a:latin typeface="Twinkl" pitchFamily="2" charset="0"/>
              </a:rPr>
              <a:t>Where Does Self-Esteem Come From?</a:t>
            </a:r>
          </a:p>
        </p:txBody>
      </p:sp>
      <p:sp>
        <p:nvSpPr>
          <p:cNvPr id="4" name="Rectangle 3"/>
          <p:cNvSpPr/>
          <p:nvPr/>
        </p:nvSpPr>
        <p:spPr>
          <a:xfrm>
            <a:off x="755650" y="1340768"/>
            <a:ext cx="7632700" cy="830572"/>
          </a:xfrm>
          <a:prstGeom prst="rect">
            <a:avLst/>
          </a:prstGeom>
          <a:solidFill>
            <a:srgbClr val="FCFCFC"/>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lstStyle/>
          <a:p>
            <a:pPr algn="ctr"/>
            <a:r>
              <a:rPr lang="en-GB" dirty="0">
                <a:solidFill>
                  <a:schemeClr val="tx1"/>
                </a:solidFill>
              </a:rPr>
              <a:t>Our self-esteem comes from the thoughts we have, our relationships with the people around us and the things we have experienced in our lives.</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520" y="4797075"/>
            <a:ext cx="1296144" cy="1295750"/>
          </a:xfrm>
          <a:prstGeom prst="rect">
            <a:avLst/>
          </a:prstGeom>
        </p:spPr>
      </p:pic>
      <p:pic>
        <p:nvPicPr>
          <p:cNvPr id="3" name="Picture 2"/>
          <p:cNvPicPr>
            <a:picLocks noChangeAspect="1"/>
          </p:cNvPicPr>
          <p:nvPr/>
        </p:nvPicPr>
        <p:blipFill>
          <a:blip r:embed="rId3"/>
          <a:stretch>
            <a:fillRect/>
          </a:stretch>
        </p:blipFill>
        <p:spPr>
          <a:xfrm>
            <a:off x="5908535" y="4797075"/>
            <a:ext cx="1295750" cy="1295750"/>
          </a:xfrm>
          <a:prstGeom prst="rect">
            <a:avLst/>
          </a:prstGeom>
        </p:spPr>
      </p:pic>
      <p:pic>
        <p:nvPicPr>
          <p:cNvPr id="22" name="Picture 2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12931" y="4221088"/>
            <a:ext cx="2793527" cy="2808312"/>
          </a:xfrm>
          <a:prstGeom prst="rect">
            <a:avLst/>
          </a:prstGeom>
        </p:spPr>
      </p:pic>
      <p:sp>
        <p:nvSpPr>
          <p:cNvPr id="23" name="Oval 22"/>
          <p:cNvSpPr/>
          <p:nvPr/>
        </p:nvSpPr>
        <p:spPr>
          <a:xfrm>
            <a:off x="3311859" y="4130377"/>
            <a:ext cx="2556481" cy="2383538"/>
          </a:xfrm>
          <a:prstGeom prst="ellipse">
            <a:avLst/>
          </a:prstGeom>
          <a:solidFill>
            <a:srgbClr val="8ACBC0"/>
          </a:solidFill>
          <a:ln w="28575">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There are so many things that can help to create positive or negative </a:t>
            </a:r>
            <a:br>
              <a:rPr lang="en-GB" dirty="0">
                <a:solidFill>
                  <a:schemeClr val="tx1"/>
                </a:solidFill>
              </a:rPr>
            </a:br>
            <a:r>
              <a:rPr lang="en-GB" dirty="0">
                <a:solidFill>
                  <a:schemeClr val="tx1"/>
                </a:solidFill>
              </a:rPr>
              <a:t>self-esteem.</a:t>
            </a:r>
          </a:p>
        </p:txBody>
      </p:sp>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61251" y="4392911"/>
            <a:ext cx="2309930" cy="2636489"/>
          </a:xfrm>
          <a:prstGeom prst="rect">
            <a:avLst/>
          </a:prstGeom>
        </p:spPr>
      </p:pic>
    </p:spTree>
    <p:extLst>
      <p:ext uri="{BB962C8B-B14F-4D97-AF65-F5344CB8AC3E}">
        <p14:creationId xmlns:p14="http://schemas.microsoft.com/office/powerpoint/2010/main" val="388323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10" presetClass="exit" presetSubtype="0" fill="hold" nodeType="after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3"/>
                                        </p:tgtEl>
                                        <p:attrNameLst>
                                          <p:attrName>r</p:attrName>
                                        </p:attrNameLst>
                                      </p:cBhvr>
                                    </p:animRot>
                                    <p:animRot by="-240000">
                                      <p:cBhvr>
                                        <p:cTn id="34" dur="200" fill="hold">
                                          <p:stCondLst>
                                            <p:cond delay="200"/>
                                          </p:stCondLst>
                                        </p:cTn>
                                        <p:tgtEl>
                                          <p:spTgt spid="3"/>
                                        </p:tgtEl>
                                        <p:attrNameLst>
                                          <p:attrName>r</p:attrName>
                                        </p:attrNameLst>
                                      </p:cBhvr>
                                    </p:animRot>
                                    <p:animRot by="240000">
                                      <p:cBhvr>
                                        <p:cTn id="35" dur="200" fill="hold">
                                          <p:stCondLst>
                                            <p:cond delay="400"/>
                                          </p:stCondLst>
                                        </p:cTn>
                                        <p:tgtEl>
                                          <p:spTgt spid="3"/>
                                        </p:tgtEl>
                                        <p:attrNameLst>
                                          <p:attrName>r</p:attrName>
                                        </p:attrNameLst>
                                      </p:cBhvr>
                                    </p:animRot>
                                    <p:animRot by="-240000">
                                      <p:cBhvr>
                                        <p:cTn id="36" dur="200" fill="hold">
                                          <p:stCondLst>
                                            <p:cond delay="600"/>
                                          </p:stCondLst>
                                        </p:cTn>
                                        <p:tgtEl>
                                          <p:spTgt spid="3"/>
                                        </p:tgtEl>
                                        <p:attrNameLst>
                                          <p:attrName>r</p:attrName>
                                        </p:attrNameLst>
                                      </p:cBhvr>
                                    </p:animRot>
                                    <p:animRot by="120000">
                                      <p:cBhvr>
                                        <p:cTn id="37" dur="200" fill="hold">
                                          <p:stCondLst>
                                            <p:cond delay="800"/>
                                          </p:stCondLst>
                                        </p:cTn>
                                        <p:tgtEl>
                                          <p:spTgt spid="3"/>
                                        </p:tgtEl>
                                        <p:attrNameLst>
                                          <p:attrName>r</p:attrName>
                                        </p:attrNameLst>
                                      </p:cBhvr>
                                    </p:animRo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childTnLst>
                          </p:cTn>
                        </p:par>
                        <p:par>
                          <p:cTn id="42" fill="hold">
                            <p:stCondLst>
                              <p:cond delay="1500"/>
                            </p:stCondLst>
                            <p:childTnLst>
                              <p:par>
                                <p:cTn id="43" presetID="10" presetClass="exit" presetSubtype="0" fill="hold" nodeType="afterEffect">
                                  <p:stCondLst>
                                    <p:cond delay="0"/>
                                  </p:stCondLst>
                                  <p:childTnLst>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childTnLst>
                          </p:cTn>
                        </p:par>
                        <p:par>
                          <p:cTn id="46" fill="hold">
                            <p:stCondLst>
                              <p:cond delay="2000"/>
                            </p:stCondLst>
                            <p:childTnLst>
                              <p:par>
                                <p:cTn id="47" presetID="42"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4"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82905" y="2363416"/>
            <a:ext cx="2880320" cy="3096344"/>
          </a:xfrm>
          <a:prstGeom prst="rect">
            <a:avLst/>
          </a:prstGeom>
          <a:ln>
            <a:solidFill>
              <a:schemeClr val="tx1"/>
            </a:solidFill>
          </a:ln>
        </p:spPr>
      </p:pic>
      <p:pic>
        <p:nvPicPr>
          <p:cNvPr id="26" name="Picture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82905" y="2371800"/>
            <a:ext cx="2880320" cy="3079576"/>
          </a:xfrm>
          <a:prstGeom prst="rect">
            <a:avLst/>
          </a:prstGeom>
          <a:ln>
            <a:solidFill>
              <a:schemeClr val="tx1"/>
            </a:solidFill>
          </a:ln>
        </p:spPr>
      </p:pic>
      <p:pic>
        <p:nvPicPr>
          <p:cNvPr id="27" name="Picture 2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82905" y="2371800"/>
            <a:ext cx="2880320" cy="3079576"/>
          </a:xfrm>
          <a:prstGeom prst="rect">
            <a:avLst/>
          </a:prstGeom>
          <a:ln>
            <a:solidFill>
              <a:schemeClr val="tx1"/>
            </a:solidFill>
          </a:ln>
        </p:spPr>
      </p:pic>
      <p:pic>
        <p:nvPicPr>
          <p:cNvPr id="25" name="Picture 2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82905" y="2371800"/>
            <a:ext cx="2880320" cy="3079576"/>
          </a:xfrm>
          <a:prstGeom prst="rect">
            <a:avLst/>
          </a:prstGeom>
          <a:ln>
            <a:solidFill>
              <a:schemeClr val="tx1"/>
            </a:solidFill>
          </a:ln>
        </p:spPr>
      </p:pic>
      <p:sp>
        <p:nvSpPr>
          <p:cNvPr id="2" name="Title 1"/>
          <p:cNvSpPr>
            <a:spLocks noGrp="1"/>
          </p:cNvSpPr>
          <p:nvPr>
            <p:ph type="title"/>
          </p:nvPr>
        </p:nvSpPr>
        <p:spPr>
          <a:xfrm>
            <a:off x="457198" y="478895"/>
            <a:ext cx="8220075" cy="906859"/>
          </a:xfrm>
        </p:spPr>
        <p:txBody>
          <a:bodyPr/>
          <a:lstStyle/>
          <a:p>
            <a:r>
              <a:rPr lang="en-GB" sz="3500" dirty="0">
                <a:latin typeface="Twinkl" pitchFamily="2" charset="0"/>
              </a:rPr>
              <a:t>Where Does Self-Esteem Come From?</a:t>
            </a:r>
          </a:p>
        </p:txBody>
      </p:sp>
      <p:sp>
        <p:nvSpPr>
          <p:cNvPr id="4" name="Rectangle 3"/>
          <p:cNvSpPr/>
          <p:nvPr/>
        </p:nvSpPr>
        <p:spPr>
          <a:xfrm>
            <a:off x="755650" y="1340768"/>
            <a:ext cx="7632700" cy="830572"/>
          </a:xfrm>
          <a:prstGeom prst="rect">
            <a:avLst/>
          </a:prstGeom>
          <a:solidFill>
            <a:srgbClr val="FCFCFC"/>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lstStyle/>
          <a:p>
            <a:pPr algn="ctr"/>
            <a:r>
              <a:rPr lang="en-GB" dirty="0">
                <a:solidFill>
                  <a:schemeClr val="tx1"/>
                </a:solidFill>
              </a:rPr>
              <a:t>Look at these pictures. How do you think the person in each </a:t>
            </a:r>
            <a:br>
              <a:rPr lang="en-GB" dirty="0">
                <a:solidFill>
                  <a:schemeClr val="tx1"/>
                </a:solidFill>
              </a:rPr>
            </a:br>
            <a:r>
              <a:rPr lang="en-GB" dirty="0">
                <a:solidFill>
                  <a:schemeClr val="tx1"/>
                </a:solidFill>
              </a:rPr>
              <a:t>picture is feeling?</a:t>
            </a:r>
          </a:p>
        </p:txBody>
      </p:sp>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02376" y="2371800"/>
            <a:ext cx="2880320" cy="3079576"/>
          </a:xfrm>
          <a:prstGeom prst="rect">
            <a:avLst/>
          </a:prstGeom>
          <a:ln>
            <a:solidFill>
              <a:schemeClr val="tx1"/>
            </a:solidFill>
          </a:ln>
        </p:spPr>
      </p:pic>
      <p:pic>
        <p:nvPicPr>
          <p:cNvPr id="28" name="Picture 2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02376" y="2371800"/>
            <a:ext cx="2880320" cy="3079576"/>
          </a:xfrm>
          <a:prstGeom prst="rect">
            <a:avLst/>
          </a:prstGeom>
          <a:ln>
            <a:solidFill>
              <a:schemeClr val="tx1"/>
            </a:solidFill>
          </a:ln>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7665" y="4408983"/>
            <a:ext cx="2761091" cy="2471242"/>
          </a:xfrm>
          <a:prstGeom prst="rect">
            <a:avLst/>
          </a:prstGeom>
        </p:spPr>
      </p:pic>
      <p:pic>
        <p:nvPicPr>
          <p:cNvPr id="24" name="Picture 23"/>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602376" y="2371800"/>
            <a:ext cx="2880320" cy="3079576"/>
          </a:xfrm>
          <a:prstGeom prst="rect">
            <a:avLst/>
          </a:prstGeom>
          <a:ln>
            <a:solidFill>
              <a:schemeClr val="tx1"/>
            </a:solidFill>
          </a:ln>
        </p:spPr>
      </p:pic>
      <p:pic>
        <p:nvPicPr>
          <p:cNvPr id="29" name="Picture 28"/>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602376" y="2363416"/>
            <a:ext cx="2880320" cy="3096344"/>
          </a:xfrm>
          <a:prstGeom prst="rect">
            <a:avLst/>
          </a:prstGeom>
          <a:ln>
            <a:solidFill>
              <a:schemeClr val="tx1"/>
            </a:solidFill>
          </a:ln>
        </p:spPr>
      </p:pic>
      <p:pic>
        <p:nvPicPr>
          <p:cNvPr id="7" name="Picture 6"/>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602376" y="2363416"/>
            <a:ext cx="2880320" cy="3096344"/>
          </a:xfrm>
          <a:prstGeom prst="rect">
            <a:avLst/>
          </a:prstGeom>
          <a:ln>
            <a:solidFill>
              <a:schemeClr val="tx1"/>
            </a:solidFill>
          </a:ln>
        </p:spPr>
      </p:pic>
      <p:pic>
        <p:nvPicPr>
          <p:cNvPr id="10" name="Picture 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58313" y="4301480"/>
            <a:ext cx="2339147" cy="2538772"/>
          </a:xfrm>
          <a:prstGeom prst="rect">
            <a:avLst/>
          </a:prstGeom>
        </p:spPr>
      </p:pic>
    </p:spTree>
    <p:extLst>
      <p:ext uri="{BB962C8B-B14F-4D97-AF65-F5344CB8AC3E}">
        <p14:creationId xmlns:p14="http://schemas.microsoft.com/office/powerpoint/2010/main" val="414237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par>
                          <p:cTn id="26" fill="hold">
                            <p:stCondLst>
                              <p:cond delay="2500"/>
                            </p:stCondLst>
                            <p:childTnLst>
                              <p:par>
                                <p:cTn id="27" presetID="31"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1000" fill="hold"/>
                                        <p:tgtEl>
                                          <p:spTgt spid="30"/>
                                        </p:tgtEl>
                                        <p:attrNameLst>
                                          <p:attrName>ppt_w</p:attrName>
                                        </p:attrNameLst>
                                      </p:cBhvr>
                                      <p:tavLst>
                                        <p:tav tm="0">
                                          <p:val>
                                            <p:fltVal val="0"/>
                                          </p:val>
                                        </p:tav>
                                        <p:tav tm="100000">
                                          <p:val>
                                            <p:strVal val="#ppt_w"/>
                                          </p:val>
                                        </p:tav>
                                      </p:tavLst>
                                    </p:anim>
                                    <p:anim calcmode="lin" valueType="num">
                                      <p:cBhvr>
                                        <p:cTn id="30" dur="1000" fill="hold"/>
                                        <p:tgtEl>
                                          <p:spTgt spid="30"/>
                                        </p:tgtEl>
                                        <p:attrNameLst>
                                          <p:attrName>ppt_h</p:attrName>
                                        </p:attrNameLst>
                                      </p:cBhvr>
                                      <p:tavLst>
                                        <p:tav tm="0">
                                          <p:val>
                                            <p:fltVal val="0"/>
                                          </p:val>
                                        </p:tav>
                                        <p:tav tm="100000">
                                          <p:val>
                                            <p:strVal val="#ppt_h"/>
                                          </p:val>
                                        </p:tav>
                                      </p:tavLst>
                                    </p:anim>
                                    <p:anim calcmode="lin" valueType="num">
                                      <p:cBhvr>
                                        <p:cTn id="31" dur="1000" fill="hold"/>
                                        <p:tgtEl>
                                          <p:spTgt spid="30"/>
                                        </p:tgtEl>
                                        <p:attrNameLst>
                                          <p:attrName>style.rotation</p:attrName>
                                        </p:attrNameLst>
                                      </p:cBhvr>
                                      <p:tavLst>
                                        <p:tav tm="0">
                                          <p:val>
                                            <p:fltVal val="90"/>
                                          </p:val>
                                        </p:tav>
                                        <p:tav tm="100000">
                                          <p:val>
                                            <p:fltVal val="0"/>
                                          </p:val>
                                        </p:tav>
                                      </p:tavLst>
                                    </p:anim>
                                    <p:animEffect transition="in" filter="fade">
                                      <p:cBhvr>
                                        <p:cTn id="32" dur="10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06859"/>
          </a:xfrm>
        </p:spPr>
        <p:txBody>
          <a:bodyPr/>
          <a:lstStyle/>
          <a:p>
            <a:r>
              <a:rPr lang="en-GB" sz="3500" dirty="0">
                <a:latin typeface="Twinkl" pitchFamily="2" charset="0"/>
              </a:rPr>
              <a:t>Where Does Self-Esteem Come From?</a:t>
            </a:r>
          </a:p>
        </p:txBody>
      </p:sp>
      <p:sp>
        <p:nvSpPr>
          <p:cNvPr id="20" name="Rectangle 19" hidden="1"/>
          <p:cNvSpPr/>
          <p:nvPr/>
        </p:nvSpPr>
        <p:spPr>
          <a:xfrm>
            <a:off x="-605414" y="2172556"/>
            <a:ext cx="432048" cy="432048"/>
          </a:xfrm>
          <a:prstGeom prst="rect">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hidden="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7665" y="4408983"/>
            <a:ext cx="2761091" cy="2471242"/>
          </a:xfrm>
          <a:prstGeom prst="rect">
            <a:avLst/>
          </a:prstGeom>
        </p:spPr>
      </p:pic>
      <p:pic>
        <p:nvPicPr>
          <p:cNvPr id="10" name="Picture 9"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313" y="4301480"/>
            <a:ext cx="2339147" cy="2538772"/>
          </a:xfrm>
          <a:prstGeom prst="rect">
            <a:avLst/>
          </a:prstGeom>
        </p:spPr>
      </p:pic>
      <p:sp>
        <p:nvSpPr>
          <p:cNvPr id="3" name="Oval 2"/>
          <p:cNvSpPr/>
          <p:nvPr/>
        </p:nvSpPr>
        <p:spPr>
          <a:xfrm>
            <a:off x="3347618" y="3392378"/>
            <a:ext cx="2439233" cy="13444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Influences on Self-Esteem</a:t>
            </a:r>
          </a:p>
        </p:txBody>
      </p:sp>
      <p:cxnSp>
        <p:nvCxnSpPr>
          <p:cNvPr id="6" name="Straight Connector 5"/>
          <p:cNvCxnSpPr/>
          <p:nvPr/>
        </p:nvCxnSpPr>
        <p:spPr>
          <a:xfrm flipH="1" flipV="1">
            <a:off x="3517900" y="2636912"/>
            <a:ext cx="440324" cy="869211"/>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876800" y="2636912"/>
            <a:ext cx="558800" cy="7920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 idx="7"/>
          </p:cNvCxnSpPr>
          <p:nvPr/>
        </p:nvCxnSpPr>
        <p:spPr>
          <a:xfrm flipV="1">
            <a:off x="5429634" y="2452204"/>
            <a:ext cx="1568066" cy="113706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3" idx="6"/>
          </p:cNvCxnSpPr>
          <p:nvPr/>
        </p:nvCxnSpPr>
        <p:spPr>
          <a:xfrm>
            <a:off x="5786851" y="4064614"/>
            <a:ext cx="135054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 idx="5"/>
          </p:cNvCxnSpPr>
          <p:nvPr/>
        </p:nvCxnSpPr>
        <p:spPr>
          <a:xfrm>
            <a:off x="5429634" y="4539957"/>
            <a:ext cx="1707766" cy="94644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53000" y="4655721"/>
            <a:ext cx="476634" cy="53857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347618" y="4635500"/>
            <a:ext cx="614782" cy="5588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918710" y="4279900"/>
            <a:ext cx="1599190" cy="3556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2044700" y="2806701"/>
            <a:ext cx="1549400" cy="87282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5650" y="5058436"/>
            <a:ext cx="1163060" cy="1250289"/>
          </a:xfrm>
          <a:prstGeom prst="rect">
            <a:avLst/>
          </a:prstGeom>
          <a:ln>
            <a:solidFill>
              <a:schemeClr val="tx1"/>
            </a:solidFill>
          </a:ln>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5651" y="5061821"/>
            <a:ext cx="1163059" cy="1243518"/>
          </a:xfrm>
          <a:prstGeom prst="rect">
            <a:avLst/>
          </a:prstGeom>
          <a:ln>
            <a:solidFill>
              <a:schemeClr val="tx1"/>
            </a:solidFill>
          </a:ln>
        </p:spPr>
      </p:pic>
      <p:pic>
        <p:nvPicPr>
          <p:cNvPr id="21" name="Picture 2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5651" y="5061821"/>
            <a:ext cx="1163059" cy="1243518"/>
          </a:xfrm>
          <a:prstGeom prst="rect">
            <a:avLst/>
          </a:prstGeom>
          <a:ln>
            <a:solidFill>
              <a:schemeClr val="tx1"/>
            </a:solidFill>
          </a:ln>
        </p:spPr>
      </p:pic>
      <p:pic>
        <p:nvPicPr>
          <p:cNvPr id="22" name="Picture 2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55651" y="5061821"/>
            <a:ext cx="1163059" cy="1243518"/>
          </a:xfrm>
          <a:prstGeom prst="rect">
            <a:avLst/>
          </a:prstGeom>
          <a:ln>
            <a:solidFill>
              <a:schemeClr val="tx1"/>
            </a:solidFill>
          </a:ln>
        </p:spPr>
      </p:pic>
      <p:pic>
        <p:nvPicPr>
          <p:cNvPr id="23" name="Picture 2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55651" y="5061821"/>
            <a:ext cx="1163059" cy="1243518"/>
          </a:xfrm>
          <a:prstGeom prst="rect">
            <a:avLst/>
          </a:prstGeom>
          <a:ln>
            <a:solidFill>
              <a:schemeClr val="tx1"/>
            </a:solidFill>
          </a:ln>
        </p:spPr>
      </p:pic>
      <p:pic>
        <p:nvPicPr>
          <p:cNvPr id="24" name="Picture 23"/>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55651" y="5061821"/>
            <a:ext cx="1163059" cy="1243518"/>
          </a:xfrm>
          <a:prstGeom prst="rect">
            <a:avLst/>
          </a:prstGeom>
          <a:ln>
            <a:solidFill>
              <a:schemeClr val="tx1"/>
            </a:solidFill>
          </a:ln>
        </p:spPr>
      </p:pic>
      <p:pic>
        <p:nvPicPr>
          <p:cNvPr id="25" name="Picture 24"/>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55651" y="5061821"/>
            <a:ext cx="1163059" cy="1243518"/>
          </a:xfrm>
          <a:prstGeom prst="rect">
            <a:avLst/>
          </a:prstGeom>
          <a:ln>
            <a:solidFill>
              <a:schemeClr val="tx1"/>
            </a:solidFill>
          </a:ln>
        </p:spPr>
      </p:pic>
      <p:pic>
        <p:nvPicPr>
          <p:cNvPr id="26" name="Picture 25"/>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55650" y="5058436"/>
            <a:ext cx="1163060" cy="1250289"/>
          </a:xfrm>
          <a:prstGeom prst="rect">
            <a:avLst/>
          </a:prstGeom>
          <a:ln>
            <a:solidFill>
              <a:schemeClr val="tx1"/>
            </a:solidFill>
          </a:ln>
        </p:spPr>
      </p:pic>
      <p:pic>
        <p:nvPicPr>
          <p:cNvPr id="27" name="Picture 26"/>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55650" y="5058436"/>
            <a:ext cx="1163060" cy="1250289"/>
          </a:xfrm>
          <a:prstGeom prst="rect">
            <a:avLst/>
          </a:prstGeom>
          <a:ln>
            <a:solidFill>
              <a:schemeClr val="tx1"/>
            </a:solidFill>
          </a:ln>
        </p:spPr>
      </p:pic>
      <p:sp>
        <p:nvSpPr>
          <p:cNvPr id="46" name="Rectangle: Rounded Corners 45"/>
          <p:cNvSpPr/>
          <p:nvPr/>
        </p:nvSpPr>
        <p:spPr>
          <a:xfrm>
            <a:off x="5511871" y="3966209"/>
            <a:ext cx="2769994" cy="3087733"/>
          </a:xfrm>
          <a:prstGeom prst="roundRect">
            <a:avLst>
              <a:gd name="adj" fmla="val 0"/>
            </a:avLst>
          </a:prstGeom>
          <a:solidFill>
            <a:srgbClr val="FCFCFC">
              <a:alpha val="92000"/>
            </a:srgb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r>
              <a:rPr lang="en-GB" dirty="0">
                <a:solidFill>
                  <a:schemeClr val="tx1"/>
                </a:solidFill>
              </a:rPr>
              <a:t>Now, let’s think about each of these pictures and add to the spider diagram. Can we create a sentence that explains how the event happening in each picture might make someone feel?</a:t>
            </a:r>
          </a:p>
        </p:txBody>
      </p:sp>
    </p:spTree>
    <p:extLst>
      <p:ext uri="{BB962C8B-B14F-4D97-AF65-F5344CB8AC3E}">
        <p14:creationId xmlns:p14="http://schemas.microsoft.com/office/powerpoint/2010/main" val="200419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5.55556E-7 -3.7037E-6 L 0.03438 -0.13796 " pathEditMode="relative" rAng="0" ptsTypes="AA">
                                      <p:cBhvr>
                                        <p:cTn id="18" dur="2000" fill="hold"/>
                                        <p:tgtEl>
                                          <p:spTgt spid="23"/>
                                        </p:tgtEl>
                                        <p:attrNameLst>
                                          <p:attrName>ppt_x</p:attrName>
                                          <p:attrName>ppt_y</p:attrName>
                                        </p:attrNameLst>
                                      </p:cBhvr>
                                      <p:rCtr x="1719" y="-6898"/>
                                    </p:animMotion>
                                  </p:childTnLst>
                                </p:cTn>
                              </p:par>
                              <p:par>
                                <p:cTn id="19" presetID="42" presetClass="path" presetSubtype="0" accel="50000" decel="50000" fill="hold" nodeType="withEffect">
                                  <p:stCondLst>
                                    <p:cond delay="0"/>
                                  </p:stCondLst>
                                  <p:childTnLst>
                                    <p:animMotion origin="layout" path="M -5.55556E-7 -3.7037E-6 L 0.21997 0.00186 " pathEditMode="relative" rAng="0" ptsTypes="AA">
                                      <p:cBhvr>
                                        <p:cTn id="20" dur="2500" fill="hold"/>
                                        <p:tgtEl>
                                          <p:spTgt spid="13"/>
                                        </p:tgtEl>
                                        <p:attrNameLst>
                                          <p:attrName>ppt_x</p:attrName>
                                          <p:attrName>ppt_y</p:attrName>
                                        </p:attrNameLst>
                                      </p:cBhvr>
                                      <p:rCtr x="10990" y="93"/>
                                    </p:animMotion>
                                  </p:childTnLst>
                                </p:cTn>
                              </p:par>
                              <p:par>
                                <p:cTn id="21" presetID="42" presetClass="path" presetSubtype="0" accel="50000" decel="50000" fill="hold" nodeType="withEffect">
                                  <p:stCondLst>
                                    <p:cond delay="0"/>
                                  </p:stCondLst>
                                  <p:childTnLst>
                                    <p:animMotion origin="layout" path="M -5.55556E-7 -3.7037E-6 L 0.46528 0.00324 " pathEditMode="relative" rAng="0" ptsTypes="AA">
                                      <p:cBhvr>
                                        <p:cTn id="22" dur="2000" fill="hold"/>
                                        <p:tgtEl>
                                          <p:spTgt spid="24"/>
                                        </p:tgtEl>
                                        <p:attrNameLst>
                                          <p:attrName>ppt_x</p:attrName>
                                          <p:attrName>ppt_y</p:attrName>
                                        </p:attrNameLst>
                                      </p:cBhvr>
                                      <p:rCtr x="23264" y="162"/>
                                    </p:animMotion>
                                  </p:childTnLst>
                                </p:cTn>
                              </p:par>
                              <p:par>
                                <p:cTn id="23" presetID="42" presetClass="path" presetSubtype="0" accel="50000" decel="50000" fill="hold" nodeType="withEffect">
                                  <p:stCondLst>
                                    <p:cond delay="0"/>
                                  </p:stCondLst>
                                  <p:childTnLst>
                                    <p:animMotion origin="layout" path="M -5.55556E-7 -3.7037E-6 L 0.65382 0.00186 " pathEditMode="relative" rAng="0" ptsTypes="AA">
                                      <p:cBhvr>
                                        <p:cTn id="24" dur="1500" fill="hold"/>
                                        <p:tgtEl>
                                          <p:spTgt spid="14"/>
                                        </p:tgtEl>
                                        <p:attrNameLst>
                                          <p:attrName>ppt_x</p:attrName>
                                          <p:attrName>ppt_y</p:attrName>
                                        </p:attrNameLst>
                                      </p:cBhvr>
                                      <p:rCtr x="32691" y="93"/>
                                    </p:animMotion>
                                  </p:childTnLst>
                                </p:cTn>
                              </p:par>
                              <p:par>
                                <p:cTn id="25" presetID="42" presetClass="path" presetSubtype="0" accel="50000" decel="50000" fill="hold" nodeType="withEffect">
                                  <p:stCondLst>
                                    <p:cond delay="0"/>
                                  </p:stCondLst>
                                  <p:childTnLst>
                                    <p:animMotion origin="layout" path="M -5.55556E-7 -3.7037E-6 L 0.65174 -0.25509 " pathEditMode="relative" rAng="0" ptsTypes="AA">
                                      <p:cBhvr>
                                        <p:cTn id="26" dur="2000" fill="hold"/>
                                        <p:tgtEl>
                                          <p:spTgt spid="25"/>
                                        </p:tgtEl>
                                        <p:attrNameLst>
                                          <p:attrName>ppt_x</p:attrName>
                                          <p:attrName>ppt_y</p:attrName>
                                        </p:attrNameLst>
                                      </p:cBhvr>
                                      <p:rCtr x="32587" y="-12755"/>
                                    </p:animMotion>
                                  </p:childTnLst>
                                </p:cTn>
                              </p:par>
                              <p:par>
                                <p:cTn id="27" presetID="42" presetClass="path" presetSubtype="0" accel="50000" decel="50000" fill="hold" nodeType="withEffect">
                                  <p:stCondLst>
                                    <p:cond delay="0"/>
                                  </p:stCondLst>
                                  <p:childTnLst>
                                    <p:animMotion origin="layout" path="M -5.55556E-7 -3.7037E-6 L 0.64965 -0.51481 " pathEditMode="relative" rAng="0" ptsTypes="AA">
                                      <p:cBhvr>
                                        <p:cTn id="28" dur="3000" fill="hold"/>
                                        <p:tgtEl>
                                          <p:spTgt spid="21"/>
                                        </p:tgtEl>
                                        <p:attrNameLst>
                                          <p:attrName>ppt_x</p:attrName>
                                          <p:attrName>ppt_y</p:attrName>
                                        </p:attrNameLst>
                                      </p:cBhvr>
                                      <p:rCtr x="32483" y="-25741"/>
                                    </p:animMotion>
                                  </p:childTnLst>
                                </p:cTn>
                              </p:par>
                              <p:par>
                                <p:cTn id="29" presetID="42" presetClass="path" presetSubtype="0" accel="50000" decel="50000" fill="hold" nodeType="withEffect">
                                  <p:stCondLst>
                                    <p:cond delay="0"/>
                                  </p:stCondLst>
                                  <p:childTnLst>
                                    <p:animMotion origin="layout" path="M -5.55556E-7 -3.7037E-6 L 0.45486 -0.51203 " pathEditMode="relative" rAng="0" ptsTypes="AA">
                                      <p:cBhvr>
                                        <p:cTn id="30" dur="2000" fill="hold"/>
                                        <p:tgtEl>
                                          <p:spTgt spid="26"/>
                                        </p:tgtEl>
                                        <p:attrNameLst>
                                          <p:attrName>ppt_x</p:attrName>
                                          <p:attrName>ppt_y</p:attrName>
                                        </p:attrNameLst>
                                      </p:cBhvr>
                                      <p:rCtr x="22743" y="-25602"/>
                                    </p:animMotion>
                                  </p:childTnLst>
                                </p:cTn>
                              </p:par>
                              <p:par>
                                <p:cTn id="31" presetID="42" presetClass="path" presetSubtype="0" accel="50000" decel="50000" fill="hold" nodeType="withEffect">
                                  <p:stCondLst>
                                    <p:cond delay="0"/>
                                  </p:stCondLst>
                                  <p:childTnLst>
                                    <p:animMotion origin="layout" path="M -5.55556E-7 -3.7037E-6 L 0.22882 -0.51064 " pathEditMode="relative" rAng="0" ptsTypes="AA">
                                      <p:cBhvr>
                                        <p:cTn id="32" dur="2000" fill="hold"/>
                                        <p:tgtEl>
                                          <p:spTgt spid="22"/>
                                        </p:tgtEl>
                                        <p:attrNameLst>
                                          <p:attrName>ppt_x</p:attrName>
                                          <p:attrName>ppt_y</p:attrName>
                                        </p:attrNameLst>
                                      </p:cBhvr>
                                      <p:rCtr x="11441" y="-25532"/>
                                    </p:animMotion>
                                  </p:childTnLst>
                                </p:cTn>
                              </p:par>
                              <p:par>
                                <p:cTn id="33" presetID="42" presetClass="path" presetSubtype="0" accel="50000" decel="50000" fill="hold" nodeType="withEffect">
                                  <p:stCondLst>
                                    <p:cond delay="0"/>
                                  </p:stCondLst>
                                  <p:childTnLst>
                                    <p:animMotion origin="layout" path="M -5.55556E-7 -3.7037E-6 L 0.03438 -0.44421 " pathEditMode="relative" rAng="0" ptsTypes="AA">
                                      <p:cBhvr>
                                        <p:cTn id="34" dur="3500" fill="hold"/>
                                        <p:tgtEl>
                                          <p:spTgt spid="27"/>
                                        </p:tgtEl>
                                        <p:attrNameLst>
                                          <p:attrName>ppt_x</p:attrName>
                                          <p:attrName>ppt_y</p:attrName>
                                        </p:attrNameLst>
                                      </p:cBhvr>
                                      <p:rCtr x="1719" y="-22222"/>
                                    </p:animMotion>
                                  </p:childTnLst>
                                </p:cTn>
                              </p:par>
                              <p:par>
                                <p:cTn id="35" presetID="8" presetClass="emph" presetSubtype="0" fill="hold" nodeType="withEffect">
                                  <p:stCondLst>
                                    <p:cond delay="0"/>
                                  </p:stCondLst>
                                  <p:childTnLst>
                                    <p:animRot by="21600000">
                                      <p:cBhvr>
                                        <p:cTn id="36" dur="2000" fill="hold"/>
                                        <p:tgtEl>
                                          <p:spTgt spid="23"/>
                                        </p:tgtEl>
                                        <p:attrNameLst>
                                          <p:attrName>r</p:attrName>
                                        </p:attrNameLst>
                                      </p:cBhvr>
                                    </p:animRot>
                                  </p:childTnLst>
                                </p:cTn>
                              </p:par>
                              <p:par>
                                <p:cTn id="37" presetID="8" presetClass="emph" presetSubtype="0" fill="hold" nodeType="withEffect">
                                  <p:stCondLst>
                                    <p:cond delay="0"/>
                                  </p:stCondLst>
                                  <p:childTnLst>
                                    <p:animRot by="21600000">
                                      <p:cBhvr>
                                        <p:cTn id="38" dur="2500" fill="hold"/>
                                        <p:tgtEl>
                                          <p:spTgt spid="13"/>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24"/>
                                        </p:tgtEl>
                                        <p:attrNameLst>
                                          <p:attrName>r</p:attrName>
                                        </p:attrNameLst>
                                      </p:cBhvr>
                                    </p:animRot>
                                  </p:childTnLst>
                                </p:cTn>
                              </p:par>
                              <p:par>
                                <p:cTn id="41" presetID="8" presetClass="emph" presetSubtype="0" fill="hold" nodeType="withEffect">
                                  <p:stCondLst>
                                    <p:cond delay="0"/>
                                  </p:stCondLst>
                                  <p:childTnLst>
                                    <p:animRot by="21600000">
                                      <p:cBhvr>
                                        <p:cTn id="42" dur="1500" fill="hold"/>
                                        <p:tgtEl>
                                          <p:spTgt spid="14"/>
                                        </p:tgtEl>
                                        <p:attrNameLst>
                                          <p:attrName>r</p:attrName>
                                        </p:attrNameLst>
                                      </p:cBhvr>
                                    </p:animRot>
                                  </p:childTnLst>
                                </p:cTn>
                              </p:par>
                              <p:par>
                                <p:cTn id="43" presetID="8" presetClass="emph" presetSubtype="0" fill="hold" nodeType="withEffect">
                                  <p:stCondLst>
                                    <p:cond delay="0"/>
                                  </p:stCondLst>
                                  <p:childTnLst>
                                    <p:animRot by="21600000">
                                      <p:cBhvr>
                                        <p:cTn id="44" dur="2000" fill="hold"/>
                                        <p:tgtEl>
                                          <p:spTgt spid="25"/>
                                        </p:tgtEl>
                                        <p:attrNameLst>
                                          <p:attrName>r</p:attrName>
                                        </p:attrNameLst>
                                      </p:cBhvr>
                                    </p:animRot>
                                  </p:childTnLst>
                                </p:cTn>
                              </p:par>
                              <p:par>
                                <p:cTn id="45" presetID="8" presetClass="emph" presetSubtype="0" fill="hold" nodeType="withEffect">
                                  <p:stCondLst>
                                    <p:cond delay="0"/>
                                  </p:stCondLst>
                                  <p:childTnLst>
                                    <p:animRot by="21600000">
                                      <p:cBhvr>
                                        <p:cTn id="46" dur="3000" fill="hold"/>
                                        <p:tgtEl>
                                          <p:spTgt spid="21"/>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26"/>
                                        </p:tgtEl>
                                        <p:attrNameLst>
                                          <p:attrName>r</p:attrName>
                                        </p:attrNameLst>
                                      </p:cBhvr>
                                    </p:animRot>
                                  </p:childTnLst>
                                </p:cTn>
                              </p:par>
                              <p:par>
                                <p:cTn id="49" presetID="8" presetClass="emph" presetSubtype="0" fill="hold" nodeType="withEffect">
                                  <p:stCondLst>
                                    <p:cond delay="0"/>
                                  </p:stCondLst>
                                  <p:childTnLst>
                                    <p:animRot by="21600000">
                                      <p:cBhvr>
                                        <p:cTn id="50" dur="2000" fill="hold"/>
                                        <p:tgtEl>
                                          <p:spTgt spid="22"/>
                                        </p:tgtEl>
                                        <p:attrNameLst>
                                          <p:attrName>r</p:attrName>
                                        </p:attrNameLst>
                                      </p:cBhvr>
                                    </p:animRot>
                                  </p:childTnLst>
                                </p:cTn>
                              </p:par>
                              <p:par>
                                <p:cTn id="51" presetID="8" presetClass="emph" presetSubtype="0" fill="hold" nodeType="withEffect">
                                  <p:stCondLst>
                                    <p:cond delay="0"/>
                                  </p:stCondLst>
                                  <p:childTnLst>
                                    <p:animRot by="21600000">
                                      <p:cBhvr>
                                        <p:cTn id="52" dur="3500" fill="hold"/>
                                        <p:tgtEl>
                                          <p:spTgt spid="27"/>
                                        </p:tgtEl>
                                        <p:attrNameLst>
                                          <p:attrName>r</p:attrName>
                                        </p:attrNameLst>
                                      </p:cBhvr>
                                    </p:animRot>
                                  </p:childTnLst>
                                </p:cTn>
                              </p:par>
                            </p:childTnLst>
                          </p:cTn>
                        </p:par>
                        <p:par>
                          <p:cTn id="53" fill="hold">
                            <p:stCondLst>
                              <p:cond delay="3500"/>
                            </p:stCondLst>
                            <p:childTnLst>
                              <p:par>
                                <p:cTn id="54" presetID="22" presetClass="entr" presetSubtype="2" fill="hold"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right)">
                                      <p:cBhvr>
                                        <p:cTn id="56" dur="500"/>
                                        <p:tgtEl>
                                          <p:spTgt spid="41"/>
                                        </p:tgtEl>
                                      </p:cBhvr>
                                    </p:animEffect>
                                  </p:childTnLst>
                                </p:cTn>
                              </p:par>
                              <p:par>
                                <p:cTn id="57" presetID="22" presetClass="entr" presetSubtype="4"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down)">
                                      <p:cBhvr>
                                        <p:cTn id="59" dur="500"/>
                                        <p:tgtEl>
                                          <p:spTgt spid="6"/>
                                        </p:tgtEl>
                                      </p:cBhvr>
                                    </p:animEffect>
                                  </p:childTnLst>
                                </p:cTn>
                              </p:par>
                              <p:par>
                                <p:cTn id="60" presetID="22" presetClass="entr" presetSubtype="4"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down)">
                                      <p:cBhvr>
                                        <p:cTn id="62" dur="500"/>
                                        <p:tgtEl>
                                          <p:spTgt spid="8"/>
                                        </p:tgtEl>
                                      </p:cBhvr>
                                    </p:animEffect>
                                  </p:childTnLst>
                                </p:cTn>
                              </p:par>
                              <p:par>
                                <p:cTn id="63" presetID="22" presetClass="entr" presetSubtype="4"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00"/>
                                        <p:tgtEl>
                                          <p:spTgt spid="12"/>
                                        </p:tgtEl>
                                      </p:cBhvr>
                                    </p:animEffect>
                                  </p:childTnLst>
                                </p:cTn>
                              </p:par>
                              <p:par>
                                <p:cTn id="66" presetID="22" presetClass="entr" presetSubtype="8"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cTn>
                              </p:par>
                              <p:par>
                                <p:cTn id="69" presetID="22" presetClass="entr" presetSubtype="8"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500"/>
                                        <p:tgtEl>
                                          <p:spTgt spid="33"/>
                                        </p:tgtEl>
                                      </p:cBhvr>
                                    </p:animEffect>
                                  </p:childTnLst>
                                </p:cTn>
                              </p:par>
                              <p:par>
                                <p:cTn id="72" presetID="22" presetClass="entr" presetSubtype="8"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left)">
                                      <p:cBhvr>
                                        <p:cTn id="74" dur="500"/>
                                        <p:tgtEl>
                                          <p:spTgt spid="35"/>
                                        </p:tgtEl>
                                      </p:cBhvr>
                                    </p:animEffect>
                                  </p:childTnLst>
                                </p:cTn>
                              </p:par>
                              <p:par>
                                <p:cTn id="75" presetID="22" presetClass="entr" presetSubtype="2"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right)">
                                      <p:cBhvr>
                                        <p:cTn id="77" dur="500"/>
                                        <p:tgtEl>
                                          <p:spTgt spid="37"/>
                                        </p:tgtEl>
                                      </p:cBhvr>
                                    </p:animEffect>
                                  </p:childTnLst>
                                </p:cTn>
                              </p:par>
                              <p:par>
                                <p:cTn id="78" presetID="22" presetClass="entr" presetSubtype="2" fill="hold"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right)">
                                      <p:cBhvr>
                                        <p:cTn id="80" dur="500"/>
                                        <p:tgtEl>
                                          <p:spTgt spid="39"/>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3" nodeType="click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additive="base">
                                        <p:cTn id="85" dur="500"/>
                                        <p:tgtEl>
                                          <p:spTgt spid="46"/>
                                        </p:tgtEl>
                                        <p:attrNameLst>
                                          <p:attrName>ppt_y</p:attrName>
                                        </p:attrNameLst>
                                      </p:cBhvr>
                                      <p:tavLst>
                                        <p:tav tm="0">
                                          <p:val>
                                            <p:strVal val="#ppt_y+#ppt_h*1.125000"/>
                                          </p:val>
                                        </p:tav>
                                        <p:tav tm="100000">
                                          <p:val>
                                            <p:strVal val="#ppt_y"/>
                                          </p:val>
                                        </p:tav>
                                      </p:tavLst>
                                    </p:anim>
                                    <p:animEffect transition="in" filter="wipe(up)">
                                      <p:cBhvr>
                                        <p:cTn id="86" dur="500"/>
                                        <p:tgtEl>
                                          <p:spTgt spid="46"/>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xit" presetSubtype="4" fill="hold" grpId="4" nodeType="clickEffect">
                                  <p:stCondLst>
                                    <p:cond delay="0"/>
                                  </p:stCondLst>
                                  <p:childTnLst>
                                    <p:anim calcmode="lin" valueType="num">
                                      <p:cBhvr additive="base">
                                        <p:cTn id="90" dur="500"/>
                                        <p:tgtEl>
                                          <p:spTgt spid="46"/>
                                        </p:tgtEl>
                                        <p:attrNameLst>
                                          <p:attrName>ppt_y</p:attrName>
                                        </p:attrNameLst>
                                      </p:cBhvr>
                                      <p:tavLst>
                                        <p:tav tm="0">
                                          <p:val>
                                            <p:strVal val="#ppt_y"/>
                                          </p:val>
                                        </p:tav>
                                        <p:tav tm="100000">
                                          <p:val>
                                            <p:strVal val="#ppt_y+#ppt_h*1.125000"/>
                                          </p:val>
                                        </p:tav>
                                      </p:tavLst>
                                    </p:anim>
                                    <p:animEffect transition="out" filter="wipe(down)">
                                      <p:cBhvr>
                                        <p:cTn id="91" dur="500"/>
                                        <p:tgtEl>
                                          <p:spTgt spid="46"/>
                                        </p:tgtEl>
                                      </p:cBhvr>
                                    </p:animEffect>
                                    <p:set>
                                      <p:cBhvr>
                                        <p:cTn id="9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3" animBg="1"/>
      <p:bldP spid="46"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ular Callout 13"/>
          <p:cNvSpPr/>
          <p:nvPr/>
        </p:nvSpPr>
        <p:spPr>
          <a:xfrm>
            <a:off x="1012581" y="2471650"/>
            <a:ext cx="3779521" cy="1720787"/>
          </a:xfrm>
          <a:prstGeom prst="wedgeRectCallout">
            <a:avLst>
              <a:gd name="adj1" fmla="val 81576"/>
              <a:gd name="adj2" fmla="val 12525"/>
            </a:avLst>
          </a:prstGeom>
          <a:solidFill>
            <a:srgbClr val="E94E13"/>
          </a:solidFill>
          <a:ln w="19050">
            <a:solidFill>
              <a:srgbClr val="CFB6D8"/>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lstStyle/>
          <a:p>
            <a:pPr algn="ctr"/>
            <a:r>
              <a:rPr lang="en-GB" dirty="0">
                <a:solidFill>
                  <a:schemeClr val="bg1"/>
                </a:solidFill>
              </a:rPr>
              <a:t>If we are feeling good about ourselves, we often display positive behaviour, think positive thoughts, feel positive emotions and get along well with others.</a:t>
            </a:r>
          </a:p>
        </p:txBody>
      </p:sp>
      <p:sp>
        <p:nvSpPr>
          <p:cNvPr id="2" name="Title 1"/>
          <p:cNvSpPr>
            <a:spLocks noGrp="1"/>
          </p:cNvSpPr>
          <p:nvPr>
            <p:ph type="title"/>
          </p:nvPr>
        </p:nvSpPr>
        <p:spPr>
          <a:xfrm>
            <a:off x="457198" y="478895"/>
            <a:ext cx="8220075" cy="906859"/>
          </a:xfrm>
        </p:spPr>
        <p:txBody>
          <a:bodyPr/>
          <a:lstStyle/>
          <a:p>
            <a:r>
              <a:rPr lang="en-GB" sz="3500" dirty="0">
                <a:latin typeface="Twinkl" pitchFamily="2" charset="0"/>
              </a:rPr>
              <a:t>How Does Self-Esteem Affect Us?</a:t>
            </a:r>
          </a:p>
        </p:txBody>
      </p:sp>
      <p:sp>
        <p:nvSpPr>
          <p:cNvPr id="4" name="Rectangle 3"/>
          <p:cNvSpPr/>
          <p:nvPr/>
        </p:nvSpPr>
        <p:spPr>
          <a:xfrm>
            <a:off x="755650" y="1340768"/>
            <a:ext cx="7632700" cy="830572"/>
          </a:xfrm>
          <a:prstGeom prst="rect">
            <a:avLst/>
          </a:prstGeom>
          <a:solidFill>
            <a:srgbClr val="FCFCFC"/>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lstStyle/>
          <a:p>
            <a:pPr algn="ctr"/>
            <a:r>
              <a:rPr lang="en-GB" dirty="0">
                <a:solidFill>
                  <a:schemeClr val="tx1"/>
                </a:solidFill>
              </a:rPr>
              <a:t>Whether our self-esteem is positive or negative, it can affect how we behave, the thoughts we have and how we get along with other people.</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16969" y="2026002"/>
            <a:ext cx="3262074" cy="4954261"/>
          </a:xfrm>
          <a:prstGeom prst="rect">
            <a:avLst/>
          </a:prstGeom>
        </p:spPr>
      </p:pic>
      <p:sp>
        <p:nvSpPr>
          <p:cNvPr id="24" name="Oval 23"/>
          <p:cNvSpPr/>
          <p:nvPr/>
        </p:nvSpPr>
        <p:spPr>
          <a:xfrm>
            <a:off x="1012581" y="4376832"/>
            <a:ext cx="3554654" cy="1805202"/>
          </a:xfrm>
          <a:prstGeom prst="ellipse">
            <a:avLst/>
          </a:prstGeom>
          <a:solidFill>
            <a:srgbClr val="8ACBC0"/>
          </a:solidFill>
          <a:ln w="28575">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might people behave towards others when they are feeling good about themselves?</a:t>
            </a:r>
          </a:p>
        </p:txBody>
      </p:sp>
    </p:spTree>
    <p:extLst>
      <p:ext uri="{BB962C8B-B14F-4D97-AF65-F5344CB8AC3E}">
        <p14:creationId xmlns:p14="http://schemas.microsoft.com/office/powerpoint/2010/main" val="44203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1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1000" fill="hold"/>
                                        <p:tgtEl>
                                          <p:spTgt spid="24"/>
                                        </p:tgtEl>
                                        <p:attrNameLst>
                                          <p:attrName>ppt_w</p:attrName>
                                        </p:attrNameLst>
                                      </p:cBhvr>
                                      <p:tavLst>
                                        <p:tav tm="0">
                                          <p:val>
                                            <p:fltVal val="0"/>
                                          </p:val>
                                        </p:tav>
                                        <p:tav tm="100000">
                                          <p:val>
                                            <p:strVal val="#ppt_w"/>
                                          </p:val>
                                        </p:tav>
                                      </p:tavLst>
                                    </p:anim>
                                    <p:anim calcmode="lin" valueType="num">
                                      <p:cBhvr>
                                        <p:cTn id="24" dur="1000" fill="hold"/>
                                        <p:tgtEl>
                                          <p:spTgt spid="24"/>
                                        </p:tgtEl>
                                        <p:attrNameLst>
                                          <p:attrName>ppt_h</p:attrName>
                                        </p:attrNameLst>
                                      </p:cBhvr>
                                      <p:tavLst>
                                        <p:tav tm="0">
                                          <p:val>
                                            <p:fltVal val="0"/>
                                          </p:val>
                                        </p:tav>
                                        <p:tav tm="100000">
                                          <p:val>
                                            <p:strVal val="#ppt_h"/>
                                          </p:val>
                                        </p:tav>
                                      </p:tavLst>
                                    </p:anim>
                                    <p:anim calcmode="lin" valueType="num">
                                      <p:cBhvr>
                                        <p:cTn id="25" dur="1000" fill="hold"/>
                                        <p:tgtEl>
                                          <p:spTgt spid="24"/>
                                        </p:tgtEl>
                                        <p:attrNameLst>
                                          <p:attrName>style.rotation</p:attrName>
                                        </p:attrNameLst>
                                      </p:cBhvr>
                                      <p:tavLst>
                                        <p:tav tm="0">
                                          <p:val>
                                            <p:fltVal val="90"/>
                                          </p:val>
                                        </p:tav>
                                        <p:tav tm="100000">
                                          <p:val>
                                            <p:fltVal val="0"/>
                                          </p:val>
                                        </p:tav>
                                      </p:tavLst>
                                    </p:anim>
                                    <p:animEffect transition="in" filter="fade">
                                      <p:cBhvr>
                                        <p:cTn id="2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ular Callout 20"/>
          <p:cNvSpPr/>
          <p:nvPr/>
        </p:nvSpPr>
        <p:spPr>
          <a:xfrm>
            <a:off x="3946358" y="2342925"/>
            <a:ext cx="4441992" cy="1884018"/>
          </a:xfrm>
          <a:prstGeom prst="wedgeRectCallout">
            <a:avLst>
              <a:gd name="adj1" fmla="val -65343"/>
              <a:gd name="adj2" fmla="val 18033"/>
            </a:avLst>
          </a:prstGeom>
          <a:solidFill>
            <a:srgbClr val="643C90"/>
          </a:solidFill>
          <a:ln w="19050">
            <a:solidFill>
              <a:srgbClr val="F8BD95"/>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lstStyle/>
          <a:p>
            <a:pPr algn="ctr"/>
            <a:r>
              <a:rPr lang="en-GB" dirty="0">
                <a:solidFill>
                  <a:schemeClr val="bg1"/>
                </a:solidFill>
              </a:rPr>
              <a:t>If we are feeling bad about ourselves, we can behave in a disruptive way, think negative thoughts and feel uncomfortable emotions. It can mean we find it hard to get along with </a:t>
            </a:r>
            <a:br>
              <a:rPr lang="en-GB" dirty="0">
                <a:solidFill>
                  <a:schemeClr val="bg1"/>
                </a:solidFill>
              </a:rPr>
            </a:br>
            <a:r>
              <a:rPr lang="en-GB" dirty="0">
                <a:solidFill>
                  <a:schemeClr val="bg1"/>
                </a:solidFill>
              </a:rPr>
              <a:t>other people.</a:t>
            </a:r>
          </a:p>
        </p:txBody>
      </p:sp>
      <p:sp>
        <p:nvSpPr>
          <p:cNvPr id="2" name="Title 1"/>
          <p:cNvSpPr>
            <a:spLocks noGrp="1"/>
          </p:cNvSpPr>
          <p:nvPr>
            <p:ph type="title"/>
          </p:nvPr>
        </p:nvSpPr>
        <p:spPr>
          <a:xfrm>
            <a:off x="457198" y="478895"/>
            <a:ext cx="8220075" cy="906859"/>
          </a:xfrm>
        </p:spPr>
        <p:txBody>
          <a:bodyPr/>
          <a:lstStyle/>
          <a:p>
            <a:r>
              <a:rPr lang="en-GB" sz="3500" dirty="0">
                <a:latin typeface="Twinkl" pitchFamily="2" charset="0"/>
              </a:rPr>
              <a:t>How Does Self-Esteem Affect Us?</a:t>
            </a:r>
          </a:p>
        </p:txBody>
      </p:sp>
      <p:sp>
        <p:nvSpPr>
          <p:cNvPr id="4" name="Rectangle 3"/>
          <p:cNvSpPr/>
          <p:nvPr/>
        </p:nvSpPr>
        <p:spPr>
          <a:xfrm>
            <a:off x="755650" y="1340768"/>
            <a:ext cx="7632700" cy="830572"/>
          </a:xfrm>
          <a:prstGeom prst="rect">
            <a:avLst/>
          </a:prstGeom>
          <a:solidFill>
            <a:srgbClr val="FCFCFC"/>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lstStyle/>
          <a:p>
            <a:pPr algn="ctr"/>
            <a:r>
              <a:rPr lang="en-GB" dirty="0">
                <a:solidFill>
                  <a:schemeClr val="tx1"/>
                </a:solidFill>
              </a:rPr>
              <a:t>Whether our self-esteem is positive or negative, it can affect how we behave, the thoughts we have and how we get along with other people.</a:t>
            </a: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66121" y="2296805"/>
            <a:ext cx="2182438" cy="4633384"/>
          </a:xfrm>
          <a:prstGeom prst="rect">
            <a:avLst/>
          </a:prstGeom>
        </p:spPr>
      </p:pic>
      <p:sp>
        <p:nvSpPr>
          <p:cNvPr id="24" name="Oval 23"/>
          <p:cNvSpPr/>
          <p:nvPr/>
        </p:nvSpPr>
        <p:spPr>
          <a:xfrm>
            <a:off x="4417518" y="4411338"/>
            <a:ext cx="3554654" cy="1805202"/>
          </a:xfrm>
          <a:prstGeom prst="ellipse">
            <a:avLst/>
          </a:prstGeom>
          <a:solidFill>
            <a:srgbClr val="8ACBC0"/>
          </a:solidFill>
          <a:ln w="28575">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might people behave towards others when they are feeling bad about themselves?</a:t>
            </a:r>
          </a:p>
        </p:txBody>
      </p:sp>
    </p:spTree>
    <p:extLst>
      <p:ext uri="{BB962C8B-B14F-4D97-AF65-F5344CB8AC3E}">
        <p14:creationId xmlns:p14="http://schemas.microsoft.com/office/powerpoint/2010/main" val="260774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1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1000" fill="hold"/>
                                        <p:tgtEl>
                                          <p:spTgt spid="24"/>
                                        </p:tgtEl>
                                        <p:attrNameLst>
                                          <p:attrName>ppt_w</p:attrName>
                                        </p:attrNameLst>
                                      </p:cBhvr>
                                      <p:tavLst>
                                        <p:tav tm="0">
                                          <p:val>
                                            <p:fltVal val="0"/>
                                          </p:val>
                                        </p:tav>
                                        <p:tav tm="100000">
                                          <p:val>
                                            <p:strVal val="#ppt_w"/>
                                          </p:val>
                                        </p:tav>
                                      </p:tavLst>
                                    </p:anim>
                                    <p:anim calcmode="lin" valueType="num">
                                      <p:cBhvr>
                                        <p:cTn id="19" dur="1000" fill="hold"/>
                                        <p:tgtEl>
                                          <p:spTgt spid="24"/>
                                        </p:tgtEl>
                                        <p:attrNameLst>
                                          <p:attrName>ppt_h</p:attrName>
                                        </p:attrNameLst>
                                      </p:cBhvr>
                                      <p:tavLst>
                                        <p:tav tm="0">
                                          <p:val>
                                            <p:fltVal val="0"/>
                                          </p:val>
                                        </p:tav>
                                        <p:tav tm="100000">
                                          <p:val>
                                            <p:strVal val="#ppt_h"/>
                                          </p:val>
                                        </p:tav>
                                      </p:tavLst>
                                    </p:anim>
                                    <p:anim calcmode="lin" valueType="num">
                                      <p:cBhvr>
                                        <p:cTn id="20" dur="1000" fill="hold"/>
                                        <p:tgtEl>
                                          <p:spTgt spid="24"/>
                                        </p:tgtEl>
                                        <p:attrNameLst>
                                          <p:attrName>style.rotation</p:attrName>
                                        </p:attrNameLst>
                                      </p:cBhvr>
                                      <p:tavLst>
                                        <p:tav tm="0">
                                          <p:val>
                                            <p:fltVal val="90"/>
                                          </p:val>
                                        </p:tav>
                                        <p:tav tm="100000">
                                          <p:val>
                                            <p:fltVal val="0"/>
                                          </p:val>
                                        </p:tav>
                                      </p:tavLst>
                                    </p:anim>
                                    <p:animEffect transition="in" filter="fade">
                                      <p:cBhvr>
                                        <p:cTn id="2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EFD35D8-46F3-4DAA-96BB-D589EEA969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32575" y="2934501"/>
            <a:ext cx="4771675" cy="3374224"/>
          </a:xfrm>
          <a:prstGeom prst="rect">
            <a:avLst/>
          </a:prstGeom>
          <a:ln w="19050">
            <a:solidFill>
              <a:srgbClr val="643C90"/>
            </a:solidFill>
          </a:ln>
        </p:spPr>
      </p:pic>
      <p:sp>
        <p:nvSpPr>
          <p:cNvPr id="2" name="Title 1"/>
          <p:cNvSpPr>
            <a:spLocks noGrp="1"/>
          </p:cNvSpPr>
          <p:nvPr>
            <p:ph type="title"/>
          </p:nvPr>
        </p:nvSpPr>
        <p:spPr/>
        <p:txBody>
          <a:bodyPr/>
          <a:lstStyle/>
          <a:p>
            <a:r>
              <a:rPr lang="en-GB" dirty="0">
                <a:latin typeface="Twinkl" pitchFamily="2" charset="0"/>
              </a:rPr>
              <a:t>Helping Others with Self-Esteem</a:t>
            </a:r>
          </a:p>
        </p:txBody>
      </p:sp>
      <p:sp>
        <p:nvSpPr>
          <p:cNvPr id="16" name="Rectangle 15"/>
          <p:cNvSpPr/>
          <p:nvPr/>
        </p:nvSpPr>
        <p:spPr>
          <a:xfrm>
            <a:off x="773733" y="1345704"/>
            <a:ext cx="7614617" cy="6073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lstStyle/>
          <a:p>
            <a:pPr algn="ctr"/>
            <a:r>
              <a:rPr lang="en-GB" dirty="0">
                <a:solidFill>
                  <a:schemeClr val="tx1"/>
                </a:solidFill>
              </a:rPr>
              <a:t>If we have positive self-esteem and are feeling good about ourselves, it is important to use this to help others to feel good about themselves too.</a:t>
            </a:r>
          </a:p>
        </p:txBody>
      </p:sp>
      <p:sp>
        <p:nvSpPr>
          <p:cNvPr id="17" name="Rectangle 16"/>
          <p:cNvSpPr/>
          <p:nvPr/>
        </p:nvSpPr>
        <p:spPr>
          <a:xfrm>
            <a:off x="773732" y="2027027"/>
            <a:ext cx="7614618" cy="792818"/>
          </a:xfrm>
          <a:prstGeom prst="rect">
            <a:avLst/>
          </a:prstGeom>
          <a:solidFill>
            <a:srgbClr val="E94E13"/>
          </a:solidFill>
          <a:ln w="1905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lstStyle/>
          <a:p>
            <a:pPr algn="ctr"/>
            <a:r>
              <a:rPr lang="en-GB" dirty="0">
                <a:solidFill>
                  <a:schemeClr val="bg1"/>
                </a:solidFill>
              </a:rPr>
              <a:t>How could we do this? What could we say to somebody who is having more negative experiences to help them improve their self-esteem?</a:t>
            </a:r>
          </a:p>
        </p:txBody>
      </p:sp>
      <p:sp>
        <p:nvSpPr>
          <p:cNvPr id="22" name="Rectangle: Rounded Corners 21">
            <a:extLst>
              <a:ext uri="{FF2B5EF4-FFF2-40B4-BE49-F238E27FC236}">
                <a16:creationId xmlns:a16="http://schemas.microsoft.com/office/drawing/2014/main" id="{42937E7A-FCBE-442E-A0D0-BB15167001AD}"/>
              </a:ext>
            </a:extLst>
          </p:cNvPr>
          <p:cNvSpPr/>
          <p:nvPr/>
        </p:nvSpPr>
        <p:spPr>
          <a:xfrm>
            <a:off x="539750" y="3382690"/>
            <a:ext cx="3653559" cy="2477845"/>
          </a:xfrm>
          <a:prstGeom prst="roundRect">
            <a:avLst>
              <a:gd name="adj" fmla="val 0"/>
            </a:avLst>
          </a:prstGeom>
          <a:solidFill>
            <a:srgbClr val="FCFCFC">
              <a:alpha val="92000"/>
            </a:srgbClr>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chorCtr="0"/>
          <a:lstStyle/>
          <a:p>
            <a:r>
              <a:rPr lang="en-GB" dirty="0">
                <a:solidFill>
                  <a:schemeClr val="tx1"/>
                </a:solidFill>
              </a:rPr>
              <a:t>One of the most powerful things we can do to help other people feel good about themselves is to show them kindness and respect and include them in the things we do or the conversations we are having. </a:t>
            </a:r>
          </a:p>
        </p:txBody>
      </p:sp>
    </p:spTree>
    <p:extLst>
      <p:ext uri="{BB962C8B-B14F-4D97-AF65-F5344CB8AC3E}">
        <p14:creationId xmlns:p14="http://schemas.microsoft.com/office/powerpoint/2010/main" val="33178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4" id="{83802F10-B957-4194-9FCC-F131BAEC0C4B}" vid="{CD92E6BF-77A4-4ADA-A251-97D08364F5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606</TotalTime>
  <Words>1166</Words>
  <Application>Microsoft Office PowerPoint</Application>
  <PresentationFormat>On-screen Show (4:3)</PresentationFormat>
  <Paragraphs>64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Roboto</vt:lpstr>
      <vt:lpstr>Twinkl</vt:lpstr>
      <vt:lpstr>Twinkl SemiBold</vt:lpstr>
      <vt:lpstr>Arial</vt:lpstr>
      <vt:lpstr>Office Theme</vt:lpstr>
      <vt:lpstr>PowerPoint Presentation</vt:lpstr>
      <vt:lpstr>What Is Self-Esteem?</vt:lpstr>
      <vt:lpstr>What Is Self-Esteem?</vt:lpstr>
      <vt:lpstr>Where Does Self-Esteem Come From?</vt:lpstr>
      <vt:lpstr>Where Does Self-Esteem Come From?</vt:lpstr>
      <vt:lpstr>Where Does Self-Esteem Come From?</vt:lpstr>
      <vt:lpstr>How Does Self-Esteem Affect Us?</vt:lpstr>
      <vt:lpstr>How Does Self-Esteem Affect Us?</vt:lpstr>
      <vt:lpstr>Helping Others with Self-Esteem</vt:lpstr>
      <vt:lpstr>Helping Others with Self-Esteem</vt:lpstr>
      <vt:lpstr>Helping Others with Self-Esteem</vt:lpstr>
      <vt:lpstr>Helping Others with Self-Esteem</vt:lpstr>
      <vt:lpstr>Helping Others with Self-Esteem</vt:lpstr>
      <vt:lpstr>Reflection </vt:lpstr>
      <vt:lpstr>Reflection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and Citizenship</dc:title>
  <dc:creator>Joseph Hayward</dc:creator>
  <cp:lastModifiedBy>megan marsh</cp:lastModifiedBy>
  <cp:revision>55</cp:revision>
  <dcterms:created xsi:type="dcterms:W3CDTF">2020-04-24T15:04:07Z</dcterms:created>
  <dcterms:modified xsi:type="dcterms:W3CDTF">2023-03-24T14:42:49Z</dcterms:modified>
</cp:coreProperties>
</file>