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2" r:id="rId2"/>
    <p:sldId id="270" r:id="rId3"/>
    <p:sldId id="274" r:id="rId4"/>
    <p:sldId id="263" r:id="rId5"/>
    <p:sldId id="266" r:id="rId6"/>
    <p:sldId id="269" r:id="rId7"/>
    <p:sldId id="277" r:id="rId8"/>
    <p:sldId id="272" r:id="rId9"/>
    <p:sldId id="273" r:id="rId10"/>
    <p:sldId id="278" r:id="rId11"/>
    <p:sldId id="276"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962" y="-8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8A5A7-E9A1-4B72-B27F-FACC629EEA7F}" type="datetimeFigureOut">
              <a:rPr lang="en-GB" smtClean="0"/>
              <a:t>05/02/2019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E5038-2171-42B9-BF92-0C6D2C78A98D}" type="slidenum">
              <a:rPr lang="en-GB" smtClean="0"/>
              <a:t>‹#›</a:t>
            </a:fld>
            <a:endParaRPr lang="en-GB"/>
          </a:p>
        </p:txBody>
      </p:sp>
    </p:spTree>
    <p:extLst>
      <p:ext uri="{BB962C8B-B14F-4D97-AF65-F5344CB8AC3E}">
        <p14:creationId xmlns:p14="http://schemas.microsoft.com/office/powerpoint/2010/main" val="147308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4597573" y="1722318"/>
            <a:ext cx="4280492" cy="1145005"/>
          </a:xfrm>
        </p:spPr>
        <p:txBody>
          <a:bodyPr/>
          <a:lstStyle>
            <a:lvl1pPr>
              <a:defRPr sz="3200"/>
            </a:lvl1pPr>
          </a:lstStyle>
          <a:p>
            <a:r>
              <a:rPr lang="en-US"/>
              <a:t>Click to edit Master title style</a:t>
            </a:r>
            <a:endParaRPr lang="en-US" dirty="0"/>
          </a:p>
        </p:txBody>
      </p:sp>
      <p:sp>
        <p:nvSpPr>
          <p:cNvPr id="3" name="Subtitle 2"/>
          <p:cNvSpPr>
            <a:spLocks noGrp="1"/>
          </p:cNvSpPr>
          <p:nvPr userDrawn="1">
            <p:ph type="subTitle" idx="1"/>
          </p:nvPr>
        </p:nvSpPr>
        <p:spPr>
          <a:xfrm>
            <a:off x="4597573" y="3136736"/>
            <a:ext cx="4280492" cy="1752600"/>
          </a:xfr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F-logo-RGB-Green+White.png"/>
          <p:cNvPicPr>
            <a:picLocks noChangeAspect="1"/>
          </p:cNvPicPr>
          <p:nvPr userDrawn="1"/>
        </p:nvPicPr>
        <p:blipFill>
          <a:blip r:embed="rId2"/>
          <a:stretch>
            <a:fillRect/>
          </a:stretch>
        </p:blipFill>
        <p:spPr>
          <a:xfrm>
            <a:off x="357813" y="5868612"/>
            <a:ext cx="2782899" cy="631173"/>
          </a:xfrm>
          <a:prstGeom prst="rect">
            <a:avLst/>
          </a:prstGeom>
        </p:spPr>
      </p:pic>
      <p:sp>
        <p:nvSpPr>
          <p:cNvPr id="10" name="Content Placeholder 12"/>
          <p:cNvSpPr>
            <a:spLocks noGrp="1"/>
          </p:cNvSpPr>
          <p:nvPr userDrawn="1">
            <p:ph sz="quarter" idx="11" hasCustomPrompt="1"/>
          </p:nvPr>
        </p:nvSpPr>
        <p:spPr>
          <a:xfrm>
            <a:off x="4597573" y="1300163"/>
            <a:ext cx="3385026" cy="365125"/>
          </a:xfrm>
        </p:spPr>
        <p:txBody>
          <a:bodyPr anchor="t" anchorCtr="0">
            <a:normAutofit/>
          </a:bodyPr>
          <a:lstStyle>
            <a:lvl1pPr marL="0" indent="0">
              <a:lnSpc>
                <a:spcPct val="100000"/>
              </a:lnSpc>
              <a:spcAft>
                <a:spcPts val="0"/>
              </a:spcAft>
              <a:defRPr sz="1200">
                <a:latin typeface="+mn-lt"/>
                <a:cs typeface="Verdana"/>
              </a:defRPr>
            </a:lvl1pPr>
          </a:lstStyle>
          <a:p>
            <a:pPr lvl="0"/>
            <a:r>
              <a:rPr lang="en-GB" dirty="0"/>
              <a:t>Date</a:t>
            </a:r>
            <a:endParaRPr lang="en-US" dirty="0"/>
          </a:p>
        </p:txBody>
      </p:sp>
    </p:spTree>
    <p:extLst>
      <p:ext uri="{BB962C8B-B14F-4D97-AF65-F5344CB8AC3E}">
        <p14:creationId xmlns:p14="http://schemas.microsoft.com/office/powerpoint/2010/main" val="11904678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2 images + captions">
    <p:spTree>
      <p:nvGrpSpPr>
        <p:cNvPr id="1" name=""/>
        <p:cNvGrpSpPr/>
        <p:nvPr/>
      </p:nvGrpSpPr>
      <p:grpSpPr>
        <a:xfrm>
          <a:off x="0" y="0"/>
          <a:ext cx="0" cy="0"/>
          <a:chOff x="0" y="0"/>
          <a:chExt cx="0" cy="0"/>
        </a:xfrm>
      </p:grpSpPr>
      <p:sp>
        <p:nvSpPr>
          <p:cNvPr id="20" name="Content Placeholder 3"/>
          <p:cNvSpPr>
            <a:spLocks noGrp="1"/>
          </p:cNvSpPr>
          <p:nvPr>
            <p:ph sz="quarter" idx="16" hasCustomPrompt="1"/>
          </p:nvPr>
        </p:nvSpPr>
        <p:spPr>
          <a:xfrm>
            <a:off x="4713288" y="1401777"/>
            <a:ext cx="4113212" cy="2339454"/>
          </a:xfrm>
        </p:spPr>
        <p:txBody>
          <a:bodyPr/>
          <a:lstStyle/>
          <a:p>
            <a:pPr lvl="0"/>
            <a:r>
              <a:rPr lang="en-US" dirty="0"/>
              <a:t>Object or image</a:t>
            </a:r>
          </a:p>
        </p:txBody>
      </p:sp>
      <p:sp>
        <p:nvSpPr>
          <p:cNvPr id="21" name="Content Placeholder 5"/>
          <p:cNvSpPr>
            <a:spLocks noGrp="1"/>
          </p:cNvSpPr>
          <p:nvPr>
            <p:ph sz="quarter" idx="17" hasCustomPrompt="1"/>
          </p:nvPr>
        </p:nvSpPr>
        <p:spPr>
          <a:xfrm>
            <a:off x="4713288" y="3867126"/>
            <a:ext cx="4113212" cy="2340305"/>
          </a:xfrm>
        </p:spPr>
        <p:txBody>
          <a:bodyPr/>
          <a:lstStyle>
            <a:lvl1pPr marL="0" marR="0" indent="0" algn="l" defTabSz="457200" rtl="0" eaLnBrk="1" fontAlgn="auto" latinLnBrk="0" hangingPunct="1">
              <a:lnSpc>
                <a:spcPct val="100000"/>
              </a:lnSpc>
              <a:spcBef>
                <a:spcPts val="0"/>
              </a:spcBef>
              <a:spcAft>
                <a:spcPts val="1200"/>
              </a:spcAft>
              <a:buClrTx/>
              <a:buSzTx/>
              <a:buFont typeface="Arial"/>
              <a:buNone/>
              <a:tabLst/>
              <a:defRPr/>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dirty="0"/>
              <a:t>Object or image</a:t>
            </a:r>
          </a:p>
        </p:txBody>
      </p:sp>
      <p:sp>
        <p:nvSpPr>
          <p:cNvPr id="2" name="Title 1"/>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pPr defTabSz="457200"/>
            <a:endParaRPr lang="en-US" dirty="0">
              <a:solidFill>
                <a:srgbClr val="796E65">
                  <a:tint val="75000"/>
                </a:srgbClr>
              </a:solidFill>
            </a:endParaRP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796E65">
                    <a:tint val="75000"/>
                  </a:srgbClr>
                </a:solidFill>
              </a:rPr>
              <a:pPr/>
              <a:t>‹#›</a:t>
            </a:fld>
            <a:endParaRPr lang="en-US" dirty="0">
              <a:solidFill>
                <a:srgbClr val="796E65">
                  <a:tint val="75000"/>
                </a:srgbClr>
              </a:solidFill>
            </a:endParaRPr>
          </a:p>
        </p:txBody>
      </p:sp>
      <p:sp>
        <p:nvSpPr>
          <p:cNvPr id="12" name="TextBox 11"/>
          <p:cNvSpPr txBox="1"/>
          <p:nvPr userDrawn="1"/>
        </p:nvSpPr>
        <p:spPr>
          <a:xfrm>
            <a:off x="280512" y="202720"/>
            <a:ext cx="4092709" cy="230832"/>
          </a:xfrm>
          <a:prstGeom prst="rect">
            <a:avLst/>
          </a:prstGeom>
          <a:noFill/>
        </p:spPr>
        <p:txBody>
          <a:bodyPr wrap="square" rtlCol="0">
            <a:spAutoFit/>
          </a:bodyPr>
          <a:lstStyle/>
          <a:p>
            <a:pPr defTabSz="457200"/>
            <a:r>
              <a:rPr lang="en-US" sz="900" b="1" dirty="0">
                <a:solidFill>
                  <a:srgbClr val="796E65"/>
                </a:solidFill>
                <a:cs typeface="Verdana"/>
              </a:rPr>
              <a:t>Anna Freud National Centre for Children and Families</a:t>
            </a:r>
          </a:p>
        </p:txBody>
      </p:sp>
      <p:sp>
        <p:nvSpPr>
          <p:cNvPr id="14" name="Content Placeholder 13"/>
          <p:cNvSpPr>
            <a:spLocks noGrp="1"/>
          </p:cNvSpPr>
          <p:nvPr>
            <p:ph sz="quarter" idx="10"/>
          </p:nvPr>
        </p:nvSpPr>
        <p:spPr>
          <a:xfrm>
            <a:off x="258426" y="1401777"/>
            <a:ext cx="4211752" cy="47273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2"/>
          <p:cNvSpPr>
            <a:spLocks noGrp="1"/>
          </p:cNvSpPr>
          <p:nvPr>
            <p:ph type="body" sz="quarter" idx="13"/>
          </p:nvPr>
        </p:nvSpPr>
        <p:spPr>
          <a:xfrm>
            <a:off x="4714011" y="3364301"/>
            <a:ext cx="4112490" cy="377487"/>
          </a:xfrm>
          <a:solidFill>
            <a:schemeClr val="tx2"/>
          </a:solidFill>
          <a:ln>
            <a:noFill/>
          </a:ln>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8" name="Text Placeholder 22"/>
          <p:cNvSpPr>
            <a:spLocks noGrp="1"/>
          </p:cNvSpPr>
          <p:nvPr>
            <p:ph type="body" sz="quarter" idx="15"/>
          </p:nvPr>
        </p:nvSpPr>
        <p:spPr>
          <a:xfrm>
            <a:off x="4714011" y="5829945"/>
            <a:ext cx="4112490" cy="377487"/>
          </a:xfrm>
          <a:solidFill>
            <a:schemeClr val="tx2"/>
          </a:solidFill>
          <a:ln>
            <a:noFill/>
          </a:ln>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pic>
        <p:nvPicPr>
          <p:cNvPr id="17" name="Picture 16" descr="AF-logo-Greyscale.png"/>
          <p:cNvPicPr>
            <a:picLocks noChangeAspect="1"/>
          </p:cNvPicPr>
          <p:nvPr userDrawn="1"/>
        </p:nvPicPr>
        <p:blipFill>
          <a:blip r:embed="rId2"/>
          <a:stretch>
            <a:fillRect/>
          </a:stretch>
        </p:blipFill>
        <p:spPr>
          <a:xfrm>
            <a:off x="344595" y="6248616"/>
            <a:ext cx="1579698" cy="358282"/>
          </a:xfrm>
          <a:prstGeom prst="rect">
            <a:avLst/>
          </a:prstGeom>
        </p:spPr>
      </p:pic>
    </p:spTree>
    <p:extLst>
      <p:ext uri="{BB962C8B-B14F-4D97-AF65-F5344CB8AC3E}">
        <p14:creationId xmlns:p14="http://schemas.microsoft.com/office/powerpoint/2010/main" val="95777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pull-out stats + image">
    <p:spTree>
      <p:nvGrpSpPr>
        <p:cNvPr id="1" name=""/>
        <p:cNvGrpSpPr/>
        <p:nvPr/>
      </p:nvGrpSpPr>
      <p:grpSpPr>
        <a:xfrm>
          <a:off x="0" y="0"/>
          <a:ext cx="0" cy="0"/>
          <a:chOff x="0" y="0"/>
          <a:chExt cx="0" cy="0"/>
        </a:xfrm>
      </p:grpSpPr>
      <p:sp>
        <p:nvSpPr>
          <p:cNvPr id="40" name="Text Placeholder 39"/>
          <p:cNvSpPr>
            <a:spLocks noGrp="1"/>
          </p:cNvSpPr>
          <p:nvPr>
            <p:ph type="body" sz="quarter" idx="25"/>
          </p:nvPr>
        </p:nvSpPr>
        <p:spPr>
          <a:xfrm>
            <a:off x="4713288" y="1401933"/>
            <a:ext cx="1962150" cy="2147887"/>
          </a:xfrm>
          <a:solidFill>
            <a:schemeClr val="tx2"/>
          </a:solidFill>
        </p:spPr>
        <p:txBody>
          <a:bodyPr/>
          <a:lstStyle>
            <a:lvl1pPr>
              <a:defRPr>
                <a:noFill/>
              </a:defRPr>
            </a:lvl1pPr>
          </a:lstStyle>
          <a:p>
            <a:pPr lvl="0"/>
            <a:r>
              <a:rPr lang="en-US"/>
              <a:t>Click to edit Master text styles</a:t>
            </a:r>
          </a:p>
        </p:txBody>
      </p:sp>
      <p:sp>
        <p:nvSpPr>
          <p:cNvPr id="42" name="Text Placeholder 39"/>
          <p:cNvSpPr>
            <a:spLocks noGrp="1"/>
          </p:cNvSpPr>
          <p:nvPr>
            <p:ph type="body" sz="quarter" idx="26"/>
          </p:nvPr>
        </p:nvSpPr>
        <p:spPr>
          <a:xfrm>
            <a:off x="6864350" y="1401933"/>
            <a:ext cx="1962150" cy="2147887"/>
          </a:xfrm>
          <a:solidFill>
            <a:srgbClr val="8C4799"/>
          </a:solidFill>
        </p:spPr>
        <p:txBody>
          <a:bodyPr/>
          <a:lstStyle>
            <a:lvl1pPr>
              <a:defRPr>
                <a:no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pPr defTabSz="457200"/>
            <a:endParaRPr lang="en-US" dirty="0">
              <a:solidFill>
                <a:srgbClr val="796E65">
                  <a:tint val="75000"/>
                </a:srgbClr>
              </a:solidFill>
            </a:endParaRP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796E65">
                    <a:tint val="75000"/>
                  </a:srgbClr>
                </a:solidFill>
              </a:rPr>
              <a:pPr/>
              <a:t>‹#›</a:t>
            </a:fld>
            <a:endParaRPr lang="en-US" dirty="0">
              <a:solidFill>
                <a:srgbClr val="796E65">
                  <a:tint val="75000"/>
                </a:srgbClr>
              </a:solidFill>
            </a:endParaRPr>
          </a:p>
        </p:txBody>
      </p:sp>
      <p:sp>
        <p:nvSpPr>
          <p:cNvPr id="12" name="TextBox 11"/>
          <p:cNvSpPr txBox="1"/>
          <p:nvPr userDrawn="1"/>
        </p:nvSpPr>
        <p:spPr>
          <a:xfrm>
            <a:off x="280512" y="202720"/>
            <a:ext cx="4092709" cy="230832"/>
          </a:xfrm>
          <a:prstGeom prst="rect">
            <a:avLst/>
          </a:prstGeom>
          <a:noFill/>
        </p:spPr>
        <p:txBody>
          <a:bodyPr wrap="square" rtlCol="0">
            <a:spAutoFit/>
          </a:bodyPr>
          <a:lstStyle/>
          <a:p>
            <a:pPr defTabSz="457200"/>
            <a:r>
              <a:rPr lang="en-US" sz="900" b="1" dirty="0">
                <a:solidFill>
                  <a:srgbClr val="796E65"/>
                </a:solidFill>
                <a:cs typeface="Verdana"/>
              </a:rPr>
              <a:t>Anna Freud National Centre for Children and Families</a:t>
            </a:r>
          </a:p>
        </p:txBody>
      </p:sp>
      <p:sp>
        <p:nvSpPr>
          <p:cNvPr id="14" name="Content Placeholder 13"/>
          <p:cNvSpPr>
            <a:spLocks noGrp="1"/>
          </p:cNvSpPr>
          <p:nvPr>
            <p:ph sz="quarter" idx="10"/>
          </p:nvPr>
        </p:nvSpPr>
        <p:spPr>
          <a:xfrm>
            <a:off x="258426" y="1405380"/>
            <a:ext cx="4115137" cy="4733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F-logo-Greyscale.png"/>
          <p:cNvPicPr>
            <a:picLocks noChangeAspect="1"/>
          </p:cNvPicPr>
          <p:nvPr userDrawn="1"/>
        </p:nvPicPr>
        <p:blipFill>
          <a:blip r:embed="rId2"/>
          <a:stretch>
            <a:fillRect/>
          </a:stretch>
        </p:blipFill>
        <p:spPr>
          <a:xfrm>
            <a:off x="344595" y="6248616"/>
            <a:ext cx="1579698" cy="358282"/>
          </a:xfrm>
          <a:prstGeom prst="rect">
            <a:avLst/>
          </a:prstGeom>
        </p:spPr>
      </p:pic>
      <p:cxnSp>
        <p:nvCxnSpPr>
          <p:cNvPr id="23" name="Straight Connector 22"/>
          <p:cNvCxnSpPr/>
          <p:nvPr userDrawn="1"/>
        </p:nvCxnSpPr>
        <p:spPr>
          <a:xfrm>
            <a:off x="4859849" y="2111123"/>
            <a:ext cx="1635227"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030691" y="2111123"/>
            <a:ext cx="1635227"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4" name="Content Placeholder 3"/>
          <p:cNvSpPr>
            <a:spLocks noGrp="1"/>
          </p:cNvSpPr>
          <p:nvPr>
            <p:ph sz="quarter" idx="17" hasCustomPrompt="1"/>
          </p:nvPr>
        </p:nvSpPr>
        <p:spPr>
          <a:xfrm>
            <a:off x="4713288" y="3858611"/>
            <a:ext cx="4113212" cy="2389790"/>
          </a:xfrm>
        </p:spPr>
        <p:txBody>
          <a:bodyPr/>
          <a:lstStyle>
            <a:lvl1pPr marL="0" marR="0" indent="0" algn="l" defTabSz="457200" rtl="0" eaLnBrk="1" fontAlgn="auto" latinLnBrk="0" hangingPunct="1">
              <a:lnSpc>
                <a:spcPct val="100000"/>
              </a:lnSpc>
              <a:spcBef>
                <a:spcPts val="0"/>
              </a:spcBef>
              <a:spcAft>
                <a:spcPts val="1200"/>
              </a:spcAft>
              <a:buClrTx/>
              <a:buSzTx/>
              <a:buFont typeface="Arial"/>
              <a:buNone/>
              <a:tabLst/>
              <a:defRPr/>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dirty="0"/>
              <a:t>Object or image</a:t>
            </a:r>
          </a:p>
        </p:txBody>
      </p:sp>
      <p:sp>
        <p:nvSpPr>
          <p:cNvPr id="6" name="Text Placeholder 5"/>
          <p:cNvSpPr>
            <a:spLocks noGrp="1"/>
          </p:cNvSpPr>
          <p:nvPr>
            <p:ph type="body" sz="quarter" idx="18" hasCustomPrompt="1"/>
          </p:nvPr>
        </p:nvSpPr>
        <p:spPr>
          <a:xfrm>
            <a:off x="4781551" y="1415200"/>
            <a:ext cx="1713526" cy="509588"/>
          </a:xfrm>
        </p:spPr>
        <p:txBody>
          <a:bodyPr>
            <a:noAutofit/>
          </a:bodyPr>
          <a:lstStyle>
            <a:lvl1pPr>
              <a:defRPr sz="3600" b="1">
                <a:solidFill>
                  <a:schemeClr val="bg1"/>
                </a:solidFill>
              </a:defRPr>
            </a:lvl1pPr>
          </a:lstStyle>
          <a:p>
            <a:pPr lvl="0"/>
            <a:r>
              <a:rPr lang="en-GB" dirty="0"/>
              <a:t>0.0%</a:t>
            </a:r>
            <a:endParaRPr lang="en-US" dirty="0"/>
          </a:p>
        </p:txBody>
      </p:sp>
      <p:sp>
        <p:nvSpPr>
          <p:cNvPr id="30" name="Text Placeholder 5"/>
          <p:cNvSpPr>
            <a:spLocks noGrp="1"/>
          </p:cNvSpPr>
          <p:nvPr>
            <p:ph type="body" sz="quarter" idx="19" hasCustomPrompt="1"/>
          </p:nvPr>
        </p:nvSpPr>
        <p:spPr>
          <a:xfrm>
            <a:off x="6934201" y="1415200"/>
            <a:ext cx="1717654" cy="509588"/>
          </a:xfrm>
        </p:spPr>
        <p:txBody>
          <a:bodyPr>
            <a:noAutofit/>
          </a:bodyPr>
          <a:lstStyle>
            <a:lvl1pPr>
              <a:defRPr sz="3600" b="1">
                <a:solidFill>
                  <a:schemeClr val="bg1"/>
                </a:solidFill>
              </a:defRPr>
            </a:lvl1pPr>
          </a:lstStyle>
          <a:p>
            <a:pPr lvl="0"/>
            <a:r>
              <a:rPr lang="en-GB" dirty="0"/>
              <a:t>0.0%</a:t>
            </a:r>
            <a:endParaRPr lang="en-US" dirty="0"/>
          </a:p>
        </p:txBody>
      </p:sp>
      <p:sp>
        <p:nvSpPr>
          <p:cNvPr id="17" name="Text Placeholder 16"/>
          <p:cNvSpPr>
            <a:spLocks noGrp="1"/>
          </p:cNvSpPr>
          <p:nvPr>
            <p:ph type="body" sz="quarter" idx="20"/>
          </p:nvPr>
        </p:nvSpPr>
        <p:spPr>
          <a:xfrm>
            <a:off x="4781551" y="2180612"/>
            <a:ext cx="1713526" cy="1289834"/>
          </a:xfrm>
        </p:spPr>
        <p:txBody>
          <a:bodyPr>
            <a:normAutofit/>
          </a:bodyPr>
          <a:lstStyle>
            <a:lvl1pPr>
              <a:defRPr sz="1400">
                <a:solidFill>
                  <a:srgbClr val="FFFFFF"/>
                </a:solidFill>
              </a:defRPr>
            </a:lvl1pPr>
          </a:lstStyle>
          <a:p>
            <a:pPr lvl="0"/>
            <a:r>
              <a:rPr lang="en-US"/>
              <a:t>Click to edit Master text styles</a:t>
            </a:r>
          </a:p>
        </p:txBody>
      </p:sp>
      <p:sp>
        <p:nvSpPr>
          <p:cNvPr id="31" name="Text Placeholder 16"/>
          <p:cNvSpPr>
            <a:spLocks noGrp="1"/>
          </p:cNvSpPr>
          <p:nvPr>
            <p:ph type="body" sz="quarter" idx="21"/>
          </p:nvPr>
        </p:nvSpPr>
        <p:spPr>
          <a:xfrm>
            <a:off x="6948265" y="2180612"/>
            <a:ext cx="1717654" cy="1289834"/>
          </a:xfrm>
        </p:spPr>
        <p:txBody>
          <a:bodyPr>
            <a:normAutofit/>
          </a:bodyPr>
          <a:lstStyle>
            <a:lvl1pPr>
              <a:defRPr sz="14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45580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image + pull-out st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pPr defTabSz="457200"/>
            <a:endParaRPr lang="en-US" dirty="0">
              <a:solidFill>
                <a:srgbClr val="796E65">
                  <a:tint val="75000"/>
                </a:srgbClr>
              </a:solidFill>
            </a:endParaRP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796E65">
                    <a:tint val="75000"/>
                  </a:srgbClr>
                </a:solidFill>
              </a:rPr>
              <a:pPr/>
              <a:t>‹#›</a:t>
            </a:fld>
            <a:endParaRPr lang="en-US" dirty="0">
              <a:solidFill>
                <a:srgbClr val="796E65">
                  <a:tint val="75000"/>
                </a:srgbClr>
              </a:solidFill>
            </a:endParaRPr>
          </a:p>
        </p:txBody>
      </p:sp>
      <p:sp>
        <p:nvSpPr>
          <p:cNvPr id="12" name="TextBox 11"/>
          <p:cNvSpPr txBox="1"/>
          <p:nvPr userDrawn="1"/>
        </p:nvSpPr>
        <p:spPr>
          <a:xfrm>
            <a:off x="280512" y="202720"/>
            <a:ext cx="4092709" cy="230832"/>
          </a:xfrm>
          <a:prstGeom prst="rect">
            <a:avLst/>
          </a:prstGeom>
          <a:noFill/>
        </p:spPr>
        <p:txBody>
          <a:bodyPr wrap="square" rtlCol="0">
            <a:spAutoFit/>
          </a:bodyPr>
          <a:lstStyle/>
          <a:p>
            <a:pPr defTabSz="457200"/>
            <a:r>
              <a:rPr lang="en-US" sz="900" b="1" dirty="0">
                <a:solidFill>
                  <a:srgbClr val="796E65"/>
                </a:solidFill>
                <a:cs typeface="Verdana"/>
              </a:rPr>
              <a:t>Anna Freud National Centre for Children and Families</a:t>
            </a:r>
          </a:p>
        </p:txBody>
      </p:sp>
      <p:sp>
        <p:nvSpPr>
          <p:cNvPr id="14" name="Content Placeholder 13"/>
          <p:cNvSpPr>
            <a:spLocks noGrp="1"/>
          </p:cNvSpPr>
          <p:nvPr>
            <p:ph sz="quarter" idx="10"/>
          </p:nvPr>
        </p:nvSpPr>
        <p:spPr>
          <a:xfrm>
            <a:off x="258426" y="1405380"/>
            <a:ext cx="4115137" cy="4733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F-logo-Greyscale.png"/>
          <p:cNvPicPr>
            <a:picLocks noChangeAspect="1"/>
          </p:cNvPicPr>
          <p:nvPr userDrawn="1"/>
        </p:nvPicPr>
        <p:blipFill>
          <a:blip r:embed="rId2"/>
          <a:stretch>
            <a:fillRect/>
          </a:stretch>
        </p:blipFill>
        <p:spPr>
          <a:xfrm>
            <a:off x="344595" y="6248616"/>
            <a:ext cx="1579698" cy="358282"/>
          </a:xfrm>
          <a:prstGeom prst="rect">
            <a:avLst/>
          </a:prstGeom>
        </p:spPr>
      </p:pic>
      <p:sp>
        <p:nvSpPr>
          <p:cNvPr id="19" name="Content Placeholder 20"/>
          <p:cNvSpPr>
            <a:spLocks noGrp="1"/>
          </p:cNvSpPr>
          <p:nvPr>
            <p:ph sz="quarter" idx="17" hasCustomPrompt="1"/>
          </p:nvPr>
        </p:nvSpPr>
        <p:spPr>
          <a:xfrm>
            <a:off x="6589978" y="4114800"/>
            <a:ext cx="2236522" cy="577582"/>
          </a:xfrm>
        </p:spPr>
        <p:txBody>
          <a:bodyPr>
            <a:noAutofit/>
          </a:bodyPr>
          <a:lstStyle>
            <a:lvl1pPr marL="0" indent="0">
              <a:spcBef>
                <a:spcPts val="0"/>
              </a:spcBef>
              <a:defRPr sz="4000" b="1">
                <a:solidFill>
                  <a:schemeClr val="tx2"/>
                </a:solidFill>
              </a:defRPr>
            </a:lvl1pPr>
          </a:lstStyle>
          <a:p>
            <a:pPr lvl="0"/>
            <a:r>
              <a:rPr lang="en-GB" dirty="0"/>
              <a:t>0.0%</a:t>
            </a:r>
          </a:p>
        </p:txBody>
      </p:sp>
      <p:sp>
        <p:nvSpPr>
          <p:cNvPr id="20" name="Content Placeholder 24"/>
          <p:cNvSpPr>
            <a:spLocks noGrp="1"/>
          </p:cNvSpPr>
          <p:nvPr>
            <p:ph sz="quarter" idx="18" hasCustomPrompt="1"/>
          </p:nvPr>
        </p:nvSpPr>
        <p:spPr>
          <a:xfrm>
            <a:off x="6593739" y="4822166"/>
            <a:ext cx="2217177" cy="1289050"/>
          </a:xfrm>
        </p:spPr>
        <p:txBody>
          <a:bodyPr>
            <a:normAutofit/>
          </a:bodyPr>
          <a:lstStyle>
            <a:lvl1pPr marL="0" indent="0">
              <a:defRPr sz="1400">
                <a:solidFill>
                  <a:schemeClr val="tx2"/>
                </a:solidFill>
              </a:defRPr>
            </a:lvl1pPr>
          </a:lstStyle>
          <a:p>
            <a:pPr lvl="0"/>
            <a:r>
              <a:rPr lang="en-GB" dirty="0"/>
              <a:t>Click to edit Master text styles=</a:t>
            </a:r>
            <a:endParaRPr lang="en-US" dirty="0"/>
          </a:p>
        </p:txBody>
      </p:sp>
      <p:sp>
        <p:nvSpPr>
          <p:cNvPr id="16" name="Content Placeholder 3"/>
          <p:cNvSpPr>
            <a:spLocks noGrp="1"/>
          </p:cNvSpPr>
          <p:nvPr>
            <p:ph sz="quarter" idx="19" hasCustomPrompt="1"/>
          </p:nvPr>
        </p:nvSpPr>
        <p:spPr>
          <a:xfrm>
            <a:off x="4713288" y="1405380"/>
            <a:ext cx="4097337" cy="2442891"/>
          </a:xfrm>
        </p:spPr>
        <p:txBody>
          <a:bodyPr/>
          <a:lstStyle>
            <a:lvl1pPr marL="0" marR="0" indent="0" algn="l" defTabSz="457200" rtl="0" eaLnBrk="1" fontAlgn="auto" latinLnBrk="0" hangingPunct="1">
              <a:lnSpc>
                <a:spcPct val="100000"/>
              </a:lnSpc>
              <a:spcBef>
                <a:spcPts val="0"/>
              </a:spcBef>
              <a:spcAft>
                <a:spcPts val="1200"/>
              </a:spcAft>
              <a:buClrTx/>
              <a:buSzTx/>
              <a:buFont typeface="Arial"/>
              <a:buNone/>
              <a:tabLst/>
              <a:defRPr/>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dirty="0"/>
              <a:t>Object or image</a:t>
            </a:r>
          </a:p>
        </p:txBody>
      </p:sp>
    </p:spTree>
    <p:extLst>
      <p:ext uri="{BB962C8B-B14F-4D97-AF65-F5344CB8AC3E}">
        <p14:creationId xmlns:p14="http://schemas.microsoft.com/office/powerpoint/2010/main" val="1114584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large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pPr defTabSz="457200"/>
            <a:endParaRPr lang="en-US" dirty="0">
              <a:solidFill>
                <a:srgbClr val="796E65">
                  <a:tint val="75000"/>
                </a:srgbClr>
              </a:solidFill>
            </a:endParaRP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796E65">
                    <a:tint val="75000"/>
                  </a:srgbClr>
                </a:solidFill>
              </a:rPr>
              <a:pPr/>
              <a:t>‹#›</a:t>
            </a:fld>
            <a:endParaRPr lang="en-US" dirty="0">
              <a:solidFill>
                <a:srgbClr val="796E65">
                  <a:tint val="75000"/>
                </a:srgbClr>
              </a:solidFill>
            </a:endParaRPr>
          </a:p>
        </p:txBody>
      </p:sp>
      <p:sp>
        <p:nvSpPr>
          <p:cNvPr id="12" name="TextBox 11"/>
          <p:cNvSpPr txBox="1"/>
          <p:nvPr userDrawn="1"/>
        </p:nvSpPr>
        <p:spPr>
          <a:xfrm>
            <a:off x="280512" y="202720"/>
            <a:ext cx="4092709" cy="230832"/>
          </a:xfrm>
          <a:prstGeom prst="rect">
            <a:avLst/>
          </a:prstGeom>
          <a:noFill/>
        </p:spPr>
        <p:txBody>
          <a:bodyPr wrap="square" rtlCol="0">
            <a:spAutoFit/>
          </a:bodyPr>
          <a:lstStyle/>
          <a:p>
            <a:pPr defTabSz="457200"/>
            <a:r>
              <a:rPr lang="en-US" sz="900" b="1" dirty="0">
                <a:solidFill>
                  <a:srgbClr val="796E65"/>
                </a:solidFill>
                <a:cs typeface="Verdana"/>
              </a:rPr>
              <a:t>Anna Freud National Centre for Children and Families</a:t>
            </a:r>
          </a:p>
        </p:txBody>
      </p:sp>
      <p:sp>
        <p:nvSpPr>
          <p:cNvPr id="14" name="Content Placeholder 13"/>
          <p:cNvSpPr>
            <a:spLocks noGrp="1"/>
          </p:cNvSpPr>
          <p:nvPr>
            <p:ph sz="quarter" idx="10"/>
          </p:nvPr>
        </p:nvSpPr>
        <p:spPr>
          <a:xfrm>
            <a:off x="258426" y="1415600"/>
            <a:ext cx="8567950" cy="474530"/>
          </a:xfrm>
        </p:spPr>
        <p:txBody>
          <a:bodyPr/>
          <a:lstStyle>
            <a:lvl1pPr>
              <a:defRPr baseline="0"/>
            </a:lvl1pPr>
          </a:lstStyle>
          <a:p>
            <a:pPr lvl="0"/>
            <a:r>
              <a:rPr lang="en-US"/>
              <a:t>Click to edit Master text styles</a:t>
            </a:r>
          </a:p>
        </p:txBody>
      </p:sp>
      <p:pic>
        <p:nvPicPr>
          <p:cNvPr id="15" name="Picture 14" descr="AF-logo-Greyscale.png"/>
          <p:cNvPicPr>
            <a:picLocks noChangeAspect="1"/>
          </p:cNvPicPr>
          <p:nvPr userDrawn="1"/>
        </p:nvPicPr>
        <p:blipFill>
          <a:blip r:embed="rId2"/>
          <a:stretch>
            <a:fillRect/>
          </a:stretch>
        </p:blipFill>
        <p:spPr>
          <a:xfrm>
            <a:off x="344595" y="6248616"/>
            <a:ext cx="1579698" cy="358282"/>
          </a:xfrm>
          <a:prstGeom prst="rect">
            <a:avLst/>
          </a:prstGeom>
        </p:spPr>
      </p:pic>
      <p:sp>
        <p:nvSpPr>
          <p:cNvPr id="6" name="Content Placeholder 5"/>
          <p:cNvSpPr>
            <a:spLocks noGrp="1"/>
          </p:cNvSpPr>
          <p:nvPr>
            <p:ph sz="quarter" idx="11" hasCustomPrompt="1"/>
          </p:nvPr>
        </p:nvSpPr>
        <p:spPr>
          <a:xfrm>
            <a:off x="258426" y="1948695"/>
            <a:ext cx="8568074" cy="3938071"/>
          </a:xfrm>
        </p:spPr>
        <p:txBody>
          <a:bodyPr/>
          <a:lstStyle>
            <a:lvl1pPr marL="0" marR="0" indent="0" algn="l" defTabSz="457200" rtl="0" eaLnBrk="1" fontAlgn="auto" latinLnBrk="0" hangingPunct="1">
              <a:lnSpc>
                <a:spcPct val="100000"/>
              </a:lnSpc>
              <a:spcBef>
                <a:spcPts val="0"/>
              </a:spcBef>
              <a:spcAft>
                <a:spcPts val="1200"/>
              </a:spcAft>
              <a:buClrTx/>
              <a:buSzTx/>
              <a:buFont typeface="Arial"/>
              <a:buNone/>
              <a:tabLst/>
              <a:defRPr/>
            </a:lvl1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lang="en-US" dirty="0"/>
              <a:t>Object or image</a:t>
            </a:r>
          </a:p>
        </p:txBody>
      </p:sp>
    </p:spTree>
    <p:extLst>
      <p:ext uri="{BB962C8B-B14F-4D97-AF65-F5344CB8AC3E}">
        <p14:creationId xmlns:p14="http://schemas.microsoft.com/office/powerpoint/2010/main" val="1935215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pPr defTabSz="457200"/>
            <a:endParaRPr lang="en-US" dirty="0">
              <a:solidFill>
                <a:srgbClr val="796E65">
                  <a:tint val="75000"/>
                </a:srgbClr>
              </a:solidFill>
            </a:endParaRP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796E65">
                    <a:tint val="75000"/>
                  </a:srgbClr>
                </a:solidFill>
              </a:rPr>
              <a:pPr/>
              <a:t>‹#›</a:t>
            </a:fld>
            <a:endParaRPr lang="en-US" dirty="0">
              <a:solidFill>
                <a:srgbClr val="796E65">
                  <a:tint val="75000"/>
                </a:srgbClr>
              </a:solidFill>
            </a:endParaRPr>
          </a:p>
        </p:txBody>
      </p:sp>
      <p:sp>
        <p:nvSpPr>
          <p:cNvPr id="12" name="TextBox 11"/>
          <p:cNvSpPr txBox="1"/>
          <p:nvPr userDrawn="1"/>
        </p:nvSpPr>
        <p:spPr>
          <a:xfrm>
            <a:off x="280512" y="202720"/>
            <a:ext cx="4092709" cy="230832"/>
          </a:xfrm>
          <a:prstGeom prst="rect">
            <a:avLst/>
          </a:prstGeom>
          <a:noFill/>
        </p:spPr>
        <p:txBody>
          <a:bodyPr wrap="square" rtlCol="0">
            <a:spAutoFit/>
          </a:bodyPr>
          <a:lstStyle/>
          <a:p>
            <a:pPr defTabSz="457200"/>
            <a:r>
              <a:rPr lang="en-US" sz="900" b="1" dirty="0">
                <a:solidFill>
                  <a:srgbClr val="796E65"/>
                </a:solidFill>
                <a:cs typeface="Verdana"/>
              </a:rPr>
              <a:t>Anna Freud National Centre for Children and Families</a:t>
            </a:r>
          </a:p>
        </p:txBody>
      </p:sp>
      <p:pic>
        <p:nvPicPr>
          <p:cNvPr id="15" name="Picture 14" descr="AF-logo-Greyscale.png"/>
          <p:cNvPicPr>
            <a:picLocks noChangeAspect="1"/>
          </p:cNvPicPr>
          <p:nvPr userDrawn="1"/>
        </p:nvPicPr>
        <p:blipFill>
          <a:blip r:embed="rId2"/>
          <a:stretch>
            <a:fillRect/>
          </a:stretch>
        </p:blipFill>
        <p:spPr>
          <a:xfrm>
            <a:off x="344595" y="6248616"/>
            <a:ext cx="1579698" cy="358282"/>
          </a:xfrm>
          <a:prstGeom prst="rect">
            <a:avLst/>
          </a:prstGeom>
        </p:spPr>
      </p:pic>
    </p:spTree>
    <p:extLst>
      <p:ext uri="{BB962C8B-B14F-4D97-AF65-F5344CB8AC3E}">
        <p14:creationId xmlns:p14="http://schemas.microsoft.com/office/powerpoint/2010/main" val="1272430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FCC99">
            <a:alpha val="20000"/>
          </a:srgbClr>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9978097">
            <a:off x="2303326" y="-118753"/>
            <a:ext cx="6762124" cy="6858000"/>
          </a:xfrm>
          <a:prstGeom prst="rect">
            <a:avLst/>
          </a:prstGeom>
        </p:spPr>
      </p:pic>
      <p:sp>
        <p:nvSpPr>
          <p:cNvPr id="4"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796E65">
                    <a:tint val="75000"/>
                  </a:srgbClr>
                </a:solidFill>
              </a:rPr>
              <a:pPr/>
              <a:t>‹#›</a:t>
            </a:fld>
            <a:endParaRPr lang="en-US" dirty="0">
              <a:solidFill>
                <a:srgbClr val="796E65">
                  <a:tint val="75000"/>
                </a:srgbClr>
              </a:solidFill>
            </a:endParaRPr>
          </a:p>
        </p:txBody>
      </p:sp>
    </p:spTree>
    <p:extLst>
      <p:ext uri="{BB962C8B-B14F-4D97-AF65-F5344CB8AC3E}">
        <p14:creationId xmlns:p14="http://schemas.microsoft.com/office/powerpoint/2010/main" val="213020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5729" y="1215161"/>
            <a:ext cx="4280492" cy="1145005"/>
          </a:xfrm>
        </p:spPr>
        <p:txBody>
          <a:bodyPr/>
          <a:lstStyle>
            <a:lvl1pPr>
              <a:defRPr sz="3200"/>
            </a:lvl1pPr>
          </a:lstStyle>
          <a:p>
            <a:r>
              <a:rPr lang="en-US"/>
              <a:t>Click to edit Master title style</a:t>
            </a:r>
            <a:endParaRPr lang="en-US" dirty="0"/>
          </a:p>
        </p:txBody>
      </p:sp>
      <p:cxnSp>
        <p:nvCxnSpPr>
          <p:cNvPr id="14" name="Straight Connector 13"/>
          <p:cNvCxnSpPr/>
          <p:nvPr userDrawn="1"/>
        </p:nvCxnSpPr>
        <p:spPr>
          <a:xfrm>
            <a:off x="357813" y="490643"/>
            <a:ext cx="8467909"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280512" y="202720"/>
            <a:ext cx="4092709" cy="230832"/>
          </a:xfrm>
          <a:prstGeom prst="rect">
            <a:avLst/>
          </a:prstGeom>
          <a:noFill/>
        </p:spPr>
        <p:txBody>
          <a:bodyPr wrap="square" rtlCol="0">
            <a:spAutoFit/>
          </a:bodyPr>
          <a:lstStyle/>
          <a:p>
            <a:pPr defTabSz="457200"/>
            <a:r>
              <a:rPr lang="en-US" sz="900" b="1" dirty="0">
                <a:solidFill>
                  <a:srgbClr val="FFFFFF"/>
                </a:solidFill>
                <a:cs typeface="Verdana"/>
              </a:rPr>
              <a:t>Anna Freud National Centre for Children and Families</a:t>
            </a:r>
          </a:p>
        </p:txBody>
      </p:sp>
      <p:pic>
        <p:nvPicPr>
          <p:cNvPr id="9" name="Picture 8" descr="AF-logo-RGB-Green+White.png"/>
          <p:cNvPicPr>
            <a:picLocks noChangeAspect="1"/>
          </p:cNvPicPr>
          <p:nvPr userDrawn="1"/>
        </p:nvPicPr>
        <p:blipFill>
          <a:blip r:embed="rId3"/>
          <a:stretch>
            <a:fillRect/>
          </a:stretch>
        </p:blipFill>
        <p:spPr>
          <a:xfrm>
            <a:off x="357813" y="5868612"/>
            <a:ext cx="2782899" cy="631173"/>
          </a:xfrm>
          <a:prstGeom prst="rect">
            <a:avLst/>
          </a:prstGeom>
        </p:spPr>
      </p:pic>
      <p:sp>
        <p:nvSpPr>
          <p:cNvPr id="12" name="Text Placeholder 10"/>
          <p:cNvSpPr>
            <a:spLocks noGrp="1"/>
          </p:cNvSpPr>
          <p:nvPr>
            <p:ph type="body" sz="quarter" idx="11"/>
          </p:nvPr>
        </p:nvSpPr>
        <p:spPr>
          <a:xfrm>
            <a:off x="245556" y="2629743"/>
            <a:ext cx="4279900" cy="1752600"/>
          </a:xfrm>
        </p:spPr>
        <p:txBody>
          <a:bodyPr/>
          <a:lstStyle>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4373221" y="6220060"/>
            <a:ext cx="4671414" cy="338554"/>
          </a:xfrm>
          <a:prstGeom prst="rect">
            <a:avLst/>
          </a:prstGeom>
          <a:noFill/>
        </p:spPr>
        <p:txBody>
          <a:bodyPr wrap="square" rtlCol="0">
            <a:spAutoFit/>
          </a:bodyPr>
          <a:lstStyle/>
          <a:p>
            <a:pPr defTabSz="457200"/>
            <a:r>
              <a:rPr lang="en-GB" sz="800" dirty="0">
                <a:solidFill>
                  <a:srgbClr val="FFFFFF"/>
                </a:solidFill>
              </a:rPr>
              <a:t>Anna Freud National Centre for Children and Families is a company limited by guarantee, company number 03819888, and a registered charity, number 1077106.</a:t>
            </a:r>
          </a:p>
        </p:txBody>
      </p:sp>
      <p:sp>
        <p:nvSpPr>
          <p:cNvPr id="8" name="TextBox 7"/>
          <p:cNvSpPr txBox="1"/>
          <p:nvPr userDrawn="1"/>
        </p:nvSpPr>
        <p:spPr>
          <a:xfrm>
            <a:off x="4373221" y="5943831"/>
            <a:ext cx="4092709" cy="230832"/>
          </a:xfrm>
          <a:prstGeom prst="rect">
            <a:avLst/>
          </a:prstGeom>
          <a:noFill/>
        </p:spPr>
        <p:txBody>
          <a:bodyPr wrap="square" rtlCol="0">
            <a:spAutoFit/>
          </a:bodyPr>
          <a:lstStyle/>
          <a:p>
            <a:pPr defTabSz="457200"/>
            <a:r>
              <a:rPr lang="en-US" sz="900" b="1" dirty="0">
                <a:solidFill>
                  <a:srgbClr val="FFFFFF"/>
                </a:solidFill>
                <a:cs typeface="Verdana"/>
              </a:rPr>
              <a:t>Our Patron: Her Royal Highness The Duchess of Cambridge</a:t>
            </a:r>
          </a:p>
        </p:txBody>
      </p:sp>
    </p:spTree>
    <p:extLst>
      <p:ext uri="{BB962C8B-B14F-4D97-AF65-F5344CB8AC3E}">
        <p14:creationId xmlns:p14="http://schemas.microsoft.com/office/powerpoint/2010/main" val="11183515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CC99">
            <a:alpha val="20000"/>
          </a:srgb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856" y="6007565"/>
            <a:ext cx="2571821" cy="582299"/>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5172" y="0"/>
            <a:ext cx="6762124" cy="6858000"/>
          </a:xfrm>
          <a:prstGeom prst="rect">
            <a:avLst/>
          </a:prstGeom>
        </p:spPr>
      </p:pic>
      <p:sp>
        <p:nvSpPr>
          <p:cNvPr id="4"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796E65">
                    <a:tint val="75000"/>
                  </a:srgbClr>
                </a:solidFill>
              </a:rPr>
              <a:pPr/>
              <a:t>‹#›</a:t>
            </a:fld>
            <a:endParaRPr lang="en-US" dirty="0">
              <a:solidFill>
                <a:srgbClr val="796E65">
                  <a:tint val="75000"/>
                </a:srgbClr>
              </a:solidFill>
            </a:endParaRPr>
          </a:p>
        </p:txBody>
      </p:sp>
    </p:spTree>
    <p:extLst>
      <p:ext uri="{BB962C8B-B14F-4D97-AF65-F5344CB8AC3E}">
        <p14:creationId xmlns:p14="http://schemas.microsoft.com/office/powerpoint/2010/main" val="229452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CC99">
            <a:alpha val="10000"/>
          </a:srgbClr>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10132" b="11495"/>
          <a:stretch/>
        </p:blipFill>
        <p:spPr>
          <a:xfrm>
            <a:off x="3067034" y="788276"/>
            <a:ext cx="6076966" cy="6069724"/>
          </a:xfrm>
          <a:prstGeom prst="rect">
            <a:avLst/>
          </a:prstGeom>
        </p:spPr>
      </p:pic>
      <p:sp>
        <p:nvSpPr>
          <p:cNvPr id="3"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796E65">
                    <a:tint val="75000"/>
                  </a:srgbClr>
                </a:solidFill>
              </a:rPr>
              <a:pPr/>
              <a:t>‹#›</a:t>
            </a:fld>
            <a:endParaRPr lang="en-US" dirty="0">
              <a:solidFill>
                <a:srgbClr val="796E65">
                  <a:tint val="75000"/>
                </a:srgbClr>
              </a:solidFill>
            </a:endParaRPr>
          </a:p>
        </p:txBody>
      </p:sp>
    </p:spTree>
    <p:extLst>
      <p:ext uri="{BB962C8B-B14F-4D97-AF65-F5344CB8AC3E}">
        <p14:creationId xmlns:p14="http://schemas.microsoft.com/office/powerpoint/2010/main" val="110582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r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7" name="Straight Connector 6"/>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pPr defTabSz="457200"/>
            <a:endParaRPr lang="en-US" dirty="0">
              <a:solidFill>
                <a:srgbClr val="796E65">
                  <a:tint val="75000"/>
                </a:srgbClr>
              </a:solidFill>
            </a:endParaRP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796E65">
                    <a:tint val="75000"/>
                  </a:srgbClr>
                </a:solidFill>
              </a:rPr>
              <a:pPr/>
              <a:t>‹#›</a:t>
            </a:fld>
            <a:endParaRPr lang="en-US" dirty="0">
              <a:solidFill>
                <a:srgbClr val="796E65">
                  <a:tint val="75000"/>
                </a:srgbClr>
              </a:solidFill>
            </a:endParaRPr>
          </a:p>
        </p:txBody>
      </p:sp>
      <p:sp>
        <p:nvSpPr>
          <p:cNvPr id="12" name="TextBox 11"/>
          <p:cNvSpPr txBox="1"/>
          <p:nvPr userDrawn="1"/>
        </p:nvSpPr>
        <p:spPr>
          <a:xfrm>
            <a:off x="280512" y="202720"/>
            <a:ext cx="4092709" cy="230832"/>
          </a:xfrm>
          <a:prstGeom prst="rect">
            <a:avLst/>
          </a:prstGeom>
          <a:noFill/>
        </p:spPr>
        <p:txBody>
          <a:bodyPr wrap="square" rtlCol="0">
            <a:spAutoFit/>
          </a:bodyPr>
          <a:lstStyle/>
          <a:p>
            <a:pPr defTabSz="457200"/>
            <a:r>
              <a:rPr lang="en-US" sz="900" b="1" dirty="0">
                <a:solidFill>
                  <a:srgbClr val="796E65"/>
                </a:solidFill>
                <a:cs typeface="Verdana"/>
              </a:rPr>
              <a:t>Anna Freud National Centre for Children and Families</a:t>
            </a:r>
          </a:p>
        </p:txBody>
      </p:sp>
      <p:pic>
        <p:nvPicPr>
          <p:cNvPr id="14" name="Picture 13" descr="AF-logo-Greyscale.png"/>
          <p:cNvPicPr>
            <a:picLocks noChangeAspect="1"/>
          </p:cNvPicPr>
          <p:nvPr userDrawn="1"/>
        </p:nvPicPr>
        <p:blipFill>
          <a:blip r:embed="rId2"/>
          <a:stretch>
            <a:fillRect/>
          </a:stretch>
        </p:blipFill>
        <p:spPr>
          <a:xfrm>
            <a:off x="344595" y="6248616"/>
            <a:ext cx="1579698" cy="358282"/>
          </a:xfrm>
          <a:prstGeom prst="rect">
            <a:avLst/>
          </a:prstGeom>
        </p:spPr>
      </p:pic>
      <p:sp>
        <p:nvSpPr>
          <p:cNvPr id="18" name="Text Placeholder 16"/>
          <p:cNvSpPr>
            <a:spLocks noGrp="1"/>
          </p:cNvSpPr>
          <p:nvPr>
            <p:ph type="body" sz="quarter" idx="10"/>
          </p:nvPr>
        </p:nvSpPr>
        <p:spPr>
          <a:xfrm>
            <a:off x="1211767" y="1600200"/>
            <a:ext cx="6949363" cy="4191000"/>
          </a:xfrm>
        </p:spPr>
        <p:txBody>
          <a:bodyPr>
            <a:noAutofit/>
          </a:bodyPr>
          <a:lstStyle>
            <a:lvl1pPr>
              <a:spcBef>
                <a:spcPts val="1200"/>
              </a:spcBef>
              <a:spcAft>
                <a:spcPts val="0"/>
              </a:spcAft>
              <a:defRPr sz="2200"/>
            </a:lvl1pPr>
            <a:lvl2pPr>
              <a:spcBef>
                <a:spcPts val="1200"/>
              </a:spcBef>
              <a:spcAft>
                <a:spcPts val="0"/>
              </a:spcAft>
              <a:defRPr sz="2200"/>
            </a:lvl2pPr>
            <a:lvl3pPr>
              <a:spcBef>
                <a:spcPts val="600"/>
              </a:spcBef>
              <a:spcAft>
                <a:spcPts val="0"/>
              </a:spcAft>
              <a:defRPr sz="2200"/>
            </a:lvl3pPr>
            <a:lvl4pPr>
              <a:spcBef>
                <a:spcPts val="600"/>
              </a:spcBef>
              <a:spcAft>
                <a:spcPts val="0"/>
              </a:spcAft>
              <a:defRPr sz="2200"/>
            </a:lvl4pPr>
            <a:lvl5pPr>
              <a:spcBef>
                <a:spcPts val="600"/>
              </a:spcBef>
              <a:spcAft>
                <a:spcPts val="0"/>
              </a:spcAf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568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80512" y="1722318"/>
            <a:ext cx="5264538" cy="1145005"/>
          </a:xfrm>
        </p:spPr>
        <p:txBody>
          <a:bodyPr/>
          <a:lstStyle>
            <a:lvl1pPr>
              <a:defRPr sz="3200"/>
            </a:lvl1pPr>
          </a:lstStyle>
          <a:p>
            <a:r>
              <a:rPr lang="en-US"/>
              <a:t>Click to edit Master title style</a:t>
            </a:r>
            <a:endParaRPr lang="en-US" dirty="0"/>
          </a:p>
        </p:txBody>
      </p:sp>
      <p:sp>
        <p:nvSpPr>
          <p:cNvPr id="8" name="Subtitle 2"/>
          <p:cNvSpPr>
            <a:spLocks noGrp="1"/>
          </p:cNvSpPr>
          <p:nvPr>
            <p:ph type="subTitle" idx="1"/>
          </p:nvPr>
        </p:nvSpPr>
        <p:spPr>
          <a:xfrm>
            <a:off x="280512" y="3136736"/>
            <a:ext cx="5264538" cy="1752600"/>
          </a:xfr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78782361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 Purp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80511" y="1722318"/>
            <a:ext cx="5245149" cy="1145005"/>
          </a:xfrm>
        </p:spPr>
        <p:txBody>
          <a:bodyPr/>
          <a:lstStyle>
            <a:lvl1pPr>
              <a:defRPr sz="3200"/>
            </a:lvl1pPr>
          </a:lstStyle>
          <a:p>
            <a:r>
              <a:rPr lang="en-US" dirty="0"/>
              <a:t>Click to edit Master title style</a:t>
            </a:r>
          </a:p>
        </p:txBody>
      </p:sp>
      <p:sp>
        <p:nvSpPr>
          <p:cNvPr id="8" name="Subtitle 2"/>
          <p:cNvSpPr>
            <a:spLocks noGrp="1"/>
          </p:cNvSpPr>
          <p:nvPr>
            <p:ph type="subTitle" idx="1"/>
          </p:nvPr>
        </p:nvSpPr>
        <p:spPr>
          <a:xfrm>
            <a:off x="280511" y="3136736"/>
            <a:ext cx="5245149" cy="1752600"/>
          </a:xfr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27421291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80511" y="1722318"/>
            <a:ext cx="5254843" cy="1145005"/>
          </a:xfrm>
        </p:spPr>
        <p:txBody>
          <a:bodyPr/>
          <a:lstStyle>
            <a:lvl1pPr>
              <a:defRPr sz="3200"/>
            </a:lvl1pPr>
          </a:lstStyle>
          <a:p>
            <a:r>
              <a:rPr lang="en-US"/>
              <a:t>Click to edit Master title style</a:t>
            </a:r>
            <a:endParaRPr lang="en-US" dirty="0"/>
          </a:p>
        </p:txBody>
      </p:sp>
      <p:sp>
        <p:nvSpPr>
          <p:cNvPr id="8" name="Subtitle 2"/>
          <p:cNvSpPr>
            <a:spLocks noGrp="1"/>
          </p:cNvSpPr>
          <p:nvPr>
            <p:ph type="subTitle" idx="1"/>
          </p:nvPr>
        </p:nvSpPr>
        <p:spPr>
          <a:xfrm>
            <a:off x="280511" y="3136736"/>
            <a:ext cx="5254843" cy="1752600"/>
          </a:xfr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53041425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80512" y="1722318"/>
            <a:ext cx="5264538" cy="1145005"/>
          </a:xfrm>
        </p:spPr>
        <p:txBody>
          <a:bodyPr/>
          <a:lstStyle>
            <a:lvl1pPr>
              <a:defRPr sz="3200"/>
            </a:lvl1pPr>
          </a:lstStyle>
          <a:p>
            <a:r>
              <a:rPr lang="en-US"/>
              <a:t>Click to edit Master title style</a:t>
            </a:r>
            <a:endParaRPr lang="en-US" dirty="0"/>
          </a:p>
        </p:txBody>
      </p:sp>
      <p:sp>
        <p:nvSpPr>
          <p:cNvPr id="8" name="Subtitle 2"/>
          <p:cNvSpPr>
            <a:spLocks noGrp="1"/>
          </p:cNvSpPr>
          <p:nvPr>
            <p:ph type="subTitle" idx="1"/>
          </p:nvPr>
        </p:nvSpPr>
        <p:spPr>
          <a:xfrm>
            <a:off x="280512" y="3136736"/>
            <a:ext cx="5264538" cy="1752600"/>
          </a:xfrm>
        </p:spPr>
        <p:txBody>
          <a:bodyPr/>
          <a:lstStyle>
            <a:lvl1pPr marL="0" indent="0" algn="l">
              <a:buNone/>
              <a:defRPr>
                <a:solidFill>
                  <a:schemeClr val="tx1">
                    <a:tint val="75000"/>
                  </a:schemeClr>
                </a:solidFill>
                <a:latin typeface="+mn-lt"/>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Content Placeholder 12"/>
          <p:cNvSpPr>
            <a:spLocks noGrp="1"/>
          </p:cNvSpPr>
          <p:nvPr>
            <p:ph sz="quarter" idx="11" hasCustomPrompt="1"/>
          </p:nvPr>
        </p:nvSpPr>
        <p:spPr>
          <a:xfrm>
            <a:off x="280512" y="1300163"/>
            <a:ext cx="3385026" cy="365125"/>
          </a:xfrm>
        </p:spPr>
        <p:txBody>
          <a:bodyPr anchor="t" anchorCtr="0">
            <a:normAutofit/>
          </a:bodyPr>
          <a:lstStyle>
            <a:lvl1pPr marL="0" indent="0">
              <a:lnSpc>
                <a:spcPct val="100000"/>
              </a:lnSpc>
              <a:spcAft>
                <a:spcPts val="0"/>
              </a:spcAft>
              <a:defRPr sz="1200">
                <a:latin typeface="+mn-lt"/>
                <a:cs typeface="Verdana"/>
              </a:defRPr>
            </a:lvl1pPr>
          </a:lstStyle>
          <a:p>
            <a:pPr lvl="0"/>
            <a:r>
              <a:rPr lang="en-GB" dirty="0"/>
              <a:t>Section #</a:t>
            </a:r>
            <a:endParaRPr lang="en-US" dirty="0"/>
          </a:p>
        </p:txBody>
      </p:sp>
      <p:sp>
        <p:nvSpPr>
          <p:cNvPr id="5"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81094709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image + caption">
    <p:spTree>
      <p:nvGrpSpPr>
        <p:cNvPr id="1" name=""/>
        <p:cNvGrpSpPr/>
        <p:nvPr/>
      </p:nvGrpSpPr>
      <p:grpSpPr>
        <a:xfrm>
          <a:off x="0" y="0"/>
          <a:ext cx="0" cy="0"/>
          <a:chOff x="0" y="0"/>
          <a:chExt cx="0" cy="0"/>
        </a:xfrm>
      </p:grpSpPr>
      <p:sp>
        <p:nvSpPr>
          <p:cNvPr id="15" name="Content Placeholder 3"/>
          <p:cNvSpPr>
            <a:spLocks noGrp="1"/>
          </p:cNvSpPr>
          <p:nvPr>
            <p:ph sz="quarter" idx="13" hasCustomPrompt="1"/>
          </p:nvPr>
        </p:nvSpPr>
        <p:spPr>
          <a:xfrm>
            <a:off x="4713288" y="1395685"/>
            <a:ext cx="4113212" cy="4724128"/>
          </a:xfrm>
        </p:spPr>
        <p:txBody>
          <a:bodyPr/>
          <a:lstStyle/>
          <a:p>
            <a:pPr lvl="0"/>
            <a:r>
              <a:rPr lang="en-US" dirty="0"/>
              <a:t>Object or image</a:t>
            </a:r>
          </a:p>
        </p:txBody>
      </p:sp>
      <p:sp>
        <p:nvSpPr>
          <p:cNvPr id="2" name="Title 1"/>
          <p:cNvSpPr>
            <a:spLocks noGrp="1"/>
          </p:cNvSpPr>
          <p:nvPr>
            <p:ph type="title"/>
          </p:nvPr>
        </p:nvSpPr>
        <p:spPr/>
        <p:txBody>
          <a:bodyPr/>
          <a:lstStyle/>
          <a:p>
            <a:r>
              <a:rPr lang="en-US"/>
              <a:t>Click to edit Master title style</a:t>
            </a:r>
          </a:p>
        </p:txBody>
      </p:sp>
      <p:cxnSp>
        <p:nvCxnSpPr>
          <p:cNvPr id="8" name="Straight Connector 7"/>
          <p:cNvCxnSpPr/>
          <p:nvPr userDrawn="1"/>
        </p:nvCxnSpPr>
        <p:spPr>
          <a:xfrm>
            <a:off x="357813"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714011" y="491437"/>
            <a:ext cx="4112365" cy="1588"/>
          </a:xfrm>
          <a:prstGeom prst="line">
            <a:avLst/>
          </a:prstGeom>
          <a:ln w="12700" cap="flat" cmpd="sng" algn="ctr">
            <a:solidFill>
              <a:schemeClr val="accent5">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4636056" y="202721"/>
            <a:ext cx="3525075" cy="230832"/>
          </a:xfrm>
          <a:prstGeom prst="rect">
            <a:avLst/>
          </a:prstGeom>
        </p:spPr>
        <p:txBody>
          <a:bodyPr vert="horz" lIns="91440" tIns="45720" rIns="91440" bIns="45720" rtlCol="0" anchor="t" anchorCtr="0"/>
          <a:lstStyle>
            <a:lvl1pPr algn="l">
              <a:defRPr sz="800">
                <a:solidFill>
                  <a:schemeClr val="tx1">
                    <a:tint val="75000"/>
                  </a:schemeClr>
                </a:solidFill>
                <a:latin typeface="+mn-lt"/>
                <a:cs typeface="Verdana"/>
              </a:defRPr>
            </a:lvl1pPr>
          </a:lstStyle>
          <a:p>
            <a:pPr defTabSz="457200"/>
            <a:endParaRPr lang="en-US" dirty="0">
              <a:solidFill>
                <a:srgbClr val="796E65">
                  <a:tint val="75000"/>
                </a:srgbClr>
              </a:solidFill>
            </a:endParaRPr>
          </a:p>
        </p:txBody>
      </p:sp>
      <p:sp>
        <p:nvSpPr>
          <p:cNvPr id="11"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fld id="{462AC695-DD95-4246-9D7F-71FDA65D9A0C}" type="slidenum">
              <a:rPr lang="en-US" smtClean="0">
                <a:solidFill>
                  <a:srgbClr val="796E65">
                    <a:tint val="75000"/>
                  </a:srgbClr>
                </a:solidFill>
              </a:rPr>
              <a:pPr/>
              <a:t>‹#›</a:t>
            </a:fld>
            <a:endParaRPr lang="en-US" dirty="0">
              <a:solidFill>
                <a:srgbClr val="796E65">
                  <a:tint val="75000"/>
                </a:srgbClr>
              </a:solidFill>
            </a:endParaRPr>
          </a:p>
        </p:txBody>
      </p:sp>
      <p:sp>
        <p:nvSpPr>
          <p:cNvPr id="12" name="TextBox 11"/>
          <p:cNvSpPr txBox="1"/>
          <p:nvPr userDrawn="1"/>
        </p:nvSpPr>
        <p:spPr>
          <a:xfrm>
            <a:off x="280512" y="202720"/>
            <a:ext cx="4092709" cy="230832"/>
          </a:xfrm>
          <a:prstGeom prst="rect">
            <a:avLst/>
          </a:prstGeom>
          <a:noFill/>
        </p:spPr>
        <p:txBody>
          <a:bodyPr wrap="square" rtlCol="0">
            <a:spAutoFit/>
          </a:bodyPr>
          <a:lstStyle/>
          <a:p>
            <a:pPr defTabSz="457200"/>
            <a:r>
              <a:rPr lang="en-US" sz="900" b="1" dirty="0">
                <a:solidFill>
                  <a:srgbClr val="796E65"/>
                </a:solidFill>
                <a:cs typeface="Verdana"/>
              </a:rPr>
              <a:t>Anna Freud National Centre for Children and Families</a:t>
            </a:r>
          </a:p>
        </p:txBody>
      </p:sp>
      <p:sp>
        <p:nvSpPr>
          <p:cNvPr id="14" name="Content Placeholder 13"/>
          <p:cNvSpPr>
            <a:spLocks noGrp="1"/>
          </p:cNvSpPr>
          <p:nvPr>
            <p:ph sz="quarter" idx="10"/>
          </p:nvPr>
        </p:nvSpPr>
        <p:spPr>
          <a:xfrm>
            <a:off x="258426" y="1395685"/>
            <a:ext cx="4115137" cy="4723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descr="AF-logo-Greyscale.png"/>
          <p:cNvPicPr>
            <a:picLocks noChangeAspect="1"/>
          </p:cNvPicPr>
          <p:nvPr userDrawn="1"/>
        </p:nvPicPr>
        <p:blipFill>
          <a:blip r:embed="rId2"/>
          <a:stretch>
            <a:fillRect/>
          </a:stretch>
        </p:blipFill>
        <p:spPr>
          <a:xfrm>
            <a:off x="344595" y="6248616"/>
            <a:ext cx="1579698" cy="358282"/>
          </a:xfrm>
          <a:prstGeom prst="rect">
            <a:avLst/>
          </a:prstGeom>
        </p:spPr>
      </p:pic>
      <p:sp>
        <p:nvSpPr>
          <p:cNvPr id="16" name="Text Placeholder 22"/>
          <p:cNvSpPr>
            <a:spLocks noGrp="1"/>
          </p:cNvSpPr>
          <p:nvPr>
            <p:ph type="body" sz="quarter" idx="12"/>
          </p:nvPr>
        </p:nvSpPr>
        <p:spPr>
          <a:xfrm>
            <a:off x="4713288" y="5393424"/>
            <a:ext cx="4113212" cy="726096"/>
          </a:xfrm>
          <a:solidFill>
            <a:schemeClr val="tx2"/>
          </a:solidFill>
        </p:spPr>
        <p:txBody>
          <a:bodyPr>
            <a:no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3540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426" y="697341"/>
            <a:ext cx="8229600" cy="698344"/>
          </a:xfrm>
          <a:prstGeom prst="rect">
            <a:avLst/>
          </a:prstGeom>
        </p:spPr>
        <p:txBody>
          <a:bodyPr vert="horz" wrap="square"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258426" y="1395685"/>
            <a:ext cx="8229600" cy="4598752"/>
          </a:xfrm>
          <a:prstGeom prst="rect">
            <a:avLst/>
          </a:prstGeom>
        </p:spPr>
        <p:txBody>
          <a:bodyPr vert="horz" lIns="91440" tIns="45720" rIns="91440" bIns="45720" rtlCol="0">
            <a:noAutofit/>
          </a:bodyPr>
          <a:lstStyle/>
          <a:p>
            <a:pPr lvl="0"/>
            <a:r>
              <a:rPr lang="en-US" dirty="0"/>
              <a:t>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348870" y="202721"/>
            <a:ext cx="529195" cy="230832"/>
          </a:xfrm>
          <a:prstGeom prst="rect">
            <a:avLst/>
          </a:prstGeom>
        </p:spPr>
        <p:txBody>
          <a:bodyPr vert="horz" lIns="91440" tIns="45720" rIns="91440" bIns="45720" rtlCol="0" anchor="t" anchorCtr="0"/>
          <a:lstStyle>
            <a:lvl1pPr algn="r">
              <a:defRPr sz="900" b="1">
                <a:solidFill>
                  <a:schemeClr val="tx1">
                    <a:tint val="75000"/>
                  </a:schemeClr>
                </a:solidFill>
                <a:latin typeface="+mn-lt"/>
                <a:cs typeface="Verdana"/>
              </a:defRPr>
            </a:lvl1pPr>
          </a:lstStyle>
          <a:p>
            <a:pPr defTabSz="457200"/>
            <a:fld id="{462AC695-DD95-4246-9D7F-71FDA65D9A0C}" type="slidenum">
              <a:rPr lang="en-US" smtClean="0">
                <a:solidFill>
                  <a:srgbClr val="796E65">
                    <a:tint val="75000"/>
                  </a:srgbClr>
                </a:solidFill>
              </a:rPr>
              <a:pPr defTabSz="457200"/>
              <a:t>‹#›</a:t>
            </a:fld>
            <a:endParaRPr lang="en-US" dirty="0">
              <a:solidFill>
                <a:srgbClr val="796E65">
                  <a:tint val="75000"/>
                </a:srgbClr>
              </a:solidFill>
            </a:endParaRPr>
          </a:p>
        </p:txBody>
      </p:sp>
    </p:spTree>
    <p:extLst>
      <p:ext uri="{BB962C8B-B14F-4D97-AF65-F5344CB8AC3E}">
        <p14:creationId xmlns:p14="http://schemas.microsoft.com/office/powerpoint/2010/main" val="2815972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2200" b="1" i="0" kern="1200">
          <a:solidFill>
            <a:schemeClr val="tx1"/>
          </a:solidFill>
          <a:latin typeface="+mj-lt"/>
          <a:ea typeface="+mj-ea"/>
          <a:cs typeface="Verdana"/>
        </a:defRPr>
      </a:lvl1pPr>
    </p:titleStyle>
    <p:bodyStyle>
      <a:lvl1pPr marL="0" indent="0" algn="l" defTabSz="457200" rtl="0" eaLnBrk="1" latinLnBrk="0" hangingPunct="1">
        <a:lnSpc>
          <a:spcPct val="100000"/>
        </a:lnSpc>
        <a:spcBef>
          <a:spcPts val="1200"/>
        </a:spcBef>
        <a:spcAft>
          <a:spcPts val="0"/>
        </a:spcAft>
        <a:buFont typeface="Arial"/>
        <a:buNone/>
        <a:defRPr sz="2200" kern="1200">
          <a:solidFill>
            <a:schemeClr val="tx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www.youtube.com/watch?v=z9_SqJcNons&amp;safe=tru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p:cNvSpPr/>
          <p:nvPr/>
        </p:nvSpPr>
        <p:spPr>
          <a:xfrm>
            <a:off x="6558380" y="3868378"/>
            <a:ext cx="1478403" cy="2404852"/>
          </a:xfrm>
          <a:prstGeom prst="rect">
            <a:avLst/>
          </a:prstGeom>
          <a:blipFill>
            <a:blip r:embed="rId2" cstate="print">
              <a:extLst>
                <a:ext uri="{BEBA8EAE-BF5A-486C-A8C5-ECC9F3942E4B}">
                  <a14:imgProps xmlns:a14="http://schemas.microsoft.com/office/drawing/2010/main">
                    <a14:imgLayer r:embed="rId3">
                      <a14:imgEffect>
                        <a14:backgroundRemoval t="11974" b="100000" l="0" r="45466"/>
                      </a14:imgEffect>
                    </a14:imgLayer>
                  </a14:imgProps>
                </a:ext>
              </a:extLst>
            </a:blip>
            <a:srcRect/>
            <a:stretch>
              <a:fillRect l="-100000" b="-7586"/>
            </a:stretch>
          </a:blipFill>
        </p:spPr>
        <p:txBody>
          <a:bodyPr wrap="square" lIns="0" tIns="0" rIns="0" bIns="0" rtlCol="0"/>
          <a:lstStyle/>
          <a:p>
            <a:pPr defTabSz="457200"/>
            <a:endParaRPr>
              <a:solidFill>
                <a:srgbClr val="796E65"/>
              </a:solidFill>
            </a:endParaRPr>
          </a:p>
        </p:txBody>
      </p:sp>
      <p:sp>
        <p:nvSpPr>
          <p:cNvPr id="8" name="object 27"/>
          <p:cNvSpPr/>
          <p:nvPr/>
        </p:nvSpPr>
        <p:spPr>
          <a:xfrm>
            <a:off x="454762" y="3936238"/>
            <a:ext cx="8234474" cy="2691921"/>
          </a:xfrm>
          <a:prstGeom prst="rect">
            <a:avLst/>
          </a:prstGeom>
          <a:blipFill>
            <a:blip r:embed="rId4" cstate="print"/>
            <a:stretch>
              <a:fillRect/>
            </a:stretch>
          </a:blipFill>
        </p:spPr>
        <p:txBody>
          <a:bodyPr wrap="square" lIns="0" tIns="0" rIns="0" bIns="0" rtlCol="0"/>
          <a:lstStyle/>
          <a:p>
            <a:pPr defTabSz="457200"/>
            <a:endParaRPr>
              <a:solidFill>
                <a:srgbClr val="796E65"/>
              </a:solidFill>
            </a:endParaRPr>
          </a:p>
        </p:txBody>
      </p:sp>
      <p:sp>
        <p:nvSpPr>
          <p:cNvPr id="2" name="TextBox 1"/>
          <p:cNvSpPr txBox="1"/>
          <p:nvPr/>
        </p:nvSpPr>
        <p:spPr>
          <a:xfrm>
            <a:off x="593556" y="195837"/>
            <a:ext cx="7956885" cy="3600986"/>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en-GB" sz="6000" dirty="0">
                <a:solidFill>
                  <a:schemeClr val="accent2">
                    <a:lumMod val="75000"/>
                  </a:schemeClr>
                </a:solidFill>
                <a:latin typeface="Lucida Handwriting" panose="03010101010101010101" pitchFamily="66" charset="0"/>
              </a:rPr>
              <a:t>Children’s Mental Health Week</a:t>
            </a:r>
            <a:r>
              <a:rPr lang="en-GB" sz="6000" dirty="0" smtClean="0">
                <a:solidFill>
                  <a:schemeClr val="accent2">
                    <a:lumMod val="75000"/>
                  </a:schemeClr>
                </a:solidFill>
                <a:latin typeface="Lucida Handwriting" panose="03010101010101010101" pitchFamily="66" charset="0"/>
              </a:rPr>
              <a:t>!</a:t>
            </a:r>
          </a:p>
          <a:p>
            <a:pPr algn="ctr"/>
            <a:endParaRPr lang="en-GB" sz="5400" dirty="0" smtClean="0">
              <a:solidFill>
                <a:srgbClr val="FFC000"/>
              </a:solidFill>
              <a:latin typeface="Lucida Handwriting" panose="03010101010101010101" pitchFamily="66" charset="0"/>
            </a:endParaRPr>
          </a:p>
          <a:p>
            <a:pPr algn="ctr"/>
            <a:r>
              <a:rPr lang="en-GB" sz="5400" dirty="0" smtClean="0">
                <a:solidFill>
                  <a:schemeClr val="accent2">
                    <a:lumMod val="60000"/>
                    <a:lumOff val="40000"/>
                  </a:schemeClr>
                </a:solidFill>
                <a:latin typeface="Lucida Handwriting" panose="03010101010101010101" pitchFamily="66" charset="0"/>
              </a:rPr>
              <a:t>Meeting for Parents</a:t>
            </a:r>
            <a:endParaRPr lang="en-GB" sz="5400" dirty="0">
              <a:solidFill>
                <a:schemeClr val="accent2">
                  <a:lumMod val="60000"/>
                  <a:lumOff val="40000"/>
                </a:schemeClr>
              </a:solidFill>
              <a:latin typeface="Lucida Handwriting" panose="03010101010101010101" pitchFamily="66" charset="0"/>
            </a:endParaRPr>
          </a:p>
        </p:txBody>
      </p:sp>
    </p:spTree>
    <p:extLst>
      <p:ext uri="{BB962C8B-B14F-4D97-AF65-F5344CB8AC3E}">
        <p14:creationId xmlns:p14="http://schemas.microsoft.com/office/powerpoint/2010/main" val="1525504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p:cNvSpPr/>
          <p:nvPr/>
        </p:nvSpPr>
        <p:spPr>
          <a:xfrm>
            <a:off x="6558380" y="3868378"/>
            <a:ext cx="1478403" cy="2404852"/>
          </a:xfrm>
          <a:prstGeom prst="rect">
            <a:avLst/>
          </a:prstGeom>
          <a:blipFill>
            <a:blip r:embed="rId2" cstate="print">
              <a:extLst>
                <a:ext uri="{BEBA8EAE-BF5A-486C-A8C5-ECC9F3942E4B}">
                  <a14:imgProps xmlns:a14="http://schemas.microsoft.com/office/drawing/2010/main">
                    <a14:imgLayer r:embed="rId3">
                      <a14:imgEffect>
                        <a14:backgroundRemoval t="11974" b="100000" l="0" r="45466"/>
                      </a14:imgEffect>
                    </a14:imgLayer>
                  </a14:imgProps>
                </a:ext>
              </a:extLst>
            </a:blip>
            <a:srcRect/>
            <a:stretch>
              <a:fillRect l="-100000" b="-7586"/>
            </a:stretch>
          </a:blipFill>
        </p:spPr>
        <p:txBody>
          <a:bodyPr wrap="square" lIns="0" tIns="0" rIns="0" bIns="0" rtlCol="0"/>
          <a:lstStyle/>
          <a:p>
            <a:pPr defTabSz="457200"/>
            <a:endParaRPr>
              <a:solidFill>
                <a:srgbClr val="796E65"/>
              </a:solidFill>
            </a:endParaRPr>
          </a:p>
        </p:txBody>
      </p:sp>
      <p:sp>
        <p:nvSpPr>
          <p:cNvPr id="4" name="TextBox 3"/>
          <p:cNvSpPr txBox="1"/>
          <p:nvPr/>
        </p:nvSpPr>
        <p:spPr>
          <a:xfrm>
            <a:off x="429690" y="548680"/>
            <a:ext cx="7921699" cy="707886"/>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Develop a purposeful </a:t>
            </a:r>
            <a:r>
              <a:rPr lang="en-GB" sz="2000" dirty="0">
                <a:solidFill>
                  <a:srgbClr val="7030A0"/>
                </a:solidFill>
                <a:latin typeface="Comic Sans MS" panose="030F0702030302020204" pitchFamily="66" charset="0"/>
              </a:rPr>
              <a:t>environment to work with parents on ways to support their children</a:t>
            </a:r>
          </a:p>
        </p:txBody>
      </p:sp>
      <p:sp>
        <p:nvSpPr>
          <p:cNvPr id="5" name="TextBox 4"/>
          <p:cNvSpPr txBox="1"/>
          <p:nvPr/>
        </p:nvSpPr>
        <p:spPr>
          <a:xfrm>
            <a:off x="420313" y="1373446"/>
            <a:ext cx="7921699" cy="400110"/>
          </a:xfrm>
          <a:prstGeom prst="rect">
            <a:avLst/>
          </a:prstGeom>
          <a:noFill/>
        </p:spPr>
        <p:txBody>
          <a:bodyPr wrap="square" rtlCol="0">
            <a:spAutoFit/>
          </a:bodyPr>
          <a:lstStyle/>
          <a:p>
            <a:r>
              <a:rPr lang="en-GB" sz="2000" dirty="0" smtClean="0">
                <a:solidFill>
                  <a:srgbClr val="0070C0"/>
                </a:solidFill>
                <a:latin typeface="Comic Sans MS" panose="030F0702030302020204" pitchFamily="66" charset="0"/>
              </a:rPr>
              <a:t>Create an emphasis </a:t>
            </a:r>
            <a:r>
              <a:rPr lang="en-GB" sz="2000" dirty="0">
                <a:solidFill>
                  <a:srgbClr val="0070C0"/>
                </a:solidFill>
                <a:latin typeface="Comic Sans MS" panose="030F0702030302020204" pitchFamily="66" charset="0"/>
              </a:rPr>
              <a:t>on problem solving rather than the behaviour</a:t>
            </a:r>
          </a:p>
        </p:txBody>
      </p:sp>
      <p:sp>
        <p:nvSpPr>
          <p:cNvPr id="6" name="TextBox 5"/>
          <p:cNvSpPr txBox="1"/>
          <p:nvPr/>
        </p:nvSpPr>
        <p:spPr>
          <a:xfrm>
            <a:off x="387373" y="1971080"/>
            <a:ext cx="7921699"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Teach the children about how/why they react in certain ways</a:t>
            </a:r>
            <a:endParaRPr lang="en-GB" sz="2000" dirty="0">
              <a:solidFill>
                <a:srgbClr val="7030A0"/>
              </a:solidFill>
              <a:latin typeface="Comic Sans MS" panose="030F0702030302020204" pitchFamily="66" charset="0"/>
            </a:endParaRPr>
          </a:p>
        </p:txBody>
      </p:sp>
      <p:sp>
        <p:nvSpPr>
          <p:cNvPr id="8" name="TextBox 7"/>
          <p:cNvSpPr txBox="1"/>
          <p:nvPr/>
        </p:nvSpPr>
        <p:spPr>
          <a:xfrm>
            <a:off x="420312" y="2636912"/>
            <a:ext cx="7921699" cy="707886"/>
          </a:xfrm>
          <a:prstGeom prst="rect">
            <a:avLst/>
          </a:prstGeom>
          <a:noFill/>
        </p:spPr>
        <p:txBody>
          <a:bodyPr wrap="square" rtlCol="0">
            <a:spAutoFit/>
          </a:bodyPr>
          <a:lstStyle/>
          <a:p>
            <a:r>
              <a:rPr lang="en-GB" sz="2000" dirty="0" smtClean="0">
                <a:solidFill>
                  <a:srgbClr val="0070C0"/>
                </a:solidFill>
                <a:latin typeface="Comic Sans MS" panose="030F0702030302020204" pitchFamily="66" charset="0"/>
              </a:rPr>
              <a:t>Have a calm zone on the playground for those children who find playtimes too busy</a:t>
            </a:r>
            <a:endParaRPr lang="en-GB" sz="2000" dirty="0">
              <a:solidFill>
                <a:srgbClr val="0070C0"/>
              </a:solidFill>
              <a:latin typeface="Comic Sans MS" panose="030F0702030302020204" pitchFamily="66" charset="0"/>
            </a:endParaRPr>
          </a:p>
        </p:txBody>
      </p:sp>
      <p:sp>
        <p:nvSpPr>
          <p:cNvPr id="9" name="TextBox 8"/>
          <p:cNvSpPr txBox="1"/>
          <p:nvPr/>
        </p:nvSpPr>
        <p:spPr>
          <a:xfrm>
            <a:off x="381569" y="4028493"/>
            <a:ext cx="7921699" cy="400110"/>
          </a:xfrm>
          <a:prstGeom prst="rect">
            <a:avLst/>
          </a:prstGeom>
          <a:noFill/>
        </p:spPr>
        <p:txBody>
          <a:bodyPr wrap="square" rtlCol="0">
            <a:spAutoFit/>
          </a:bodyPr>
          <a:lstStyle/>
          <a:p>
            <a:r>
              <a:rPr lang="en-GB" sz="2000" dirty="0" smtClean="0">
                <a:solidFill>
                  <a:srgbClr val="0070C0"/>
                </a:solidFill>
                <a:latin typeface="Comic Sans MS" panose="030F0702030302020204" pitchFamily="66" charset="0"/>
              </a:rPr>
              <a:t>Run a mindfulness club at playtime</a:t>
            </a:r>
            <a:endParaRPr lang="en-GB" sz="2000" dirty="0">
              <a:solidFill>
                <a:srgbClr val="0070C0"/>
              </a:solidFill>
              <a:latin typeface="Comic Sans MS" panose="030F0702030302020204" pitchFamily="66" charset="0"/>
            </a:endParaRPr>
          </a:p>
        </p:txBody>
      </p:sp>
      <p:sp>
        <p:nvSpPr>
          <p:cNvPr id="10" name="TextBox 9"/>
          <p:cNvSpPr txBox="1"/>
          <p:nvPr/>
        </p:nvSpPr>
        <p:spPr>
          <a:xfrm>
            <a:off x="420165" y="3514435"/>
            <a:ext cx="7921699" cy="400110"/>
          </a:xfrm>
          <a:prstGeom prst="rect">
            <a:avLst/>
          </a:prstGeom>
          <a:noFill/>
        </p:spPr>
        <p:txBody>
          <a:bodyPr wrap="square" rtlCol="0">
            <a:spAutoFit/>
          </a:bodyPr>
          <a:lstStyle/>
          <a:p>
            <a:r>
              <a:rPr lang="en-GB" sz="2000" dirty="0">
                <a:solidFill>
                  <a:srgbClr val="7030A0"/>
                </a:solidFill>
                <a:latin typeface="Comic Sans MS" panose="030F0702030302020204" pitchFamily="66" charset="0"/>
              </a:rPr>
              <a:t>M</a:t>
            </a:r>
            <a:r>
              <a:rPr lang="en-GB" sz="2000" dirty="0" smtClean="0">
                <a:solidFill>
                  <a:srgbClr val="7030A0"/>
                </a:solidFill>
                <a:latin typeface="Comic Sans MS" panose="030F0702030302020204" pitchFamily="66" charset="0"/>
              </a:rPr>
              <a:t>odel </a:t>
            </a:r>
            <a:r>
              <a:rPr lang="en-GB" sz="2000" dirty="0">
                <a:solidFill>
                  <a:srgbClr val="7030A0"/>
                </a:solidFill>
                <a:latin typeface="Comic Sans MS" panose="030F0702030302020204" pitchFamily="66" charset="0"/>
              </a:rPr>
              <a:t>play, </a:t>
            </a:r>
            <a:r>
              <a:rPr lang="en-GB" sz="2000" dirty="0" smtClean="0">
                <a:solidFill>
                  <a:srgbClr val="7030A0"/>
                </a:solidFill>
                <a:latin typeface="Comic Sans MS" panose="030F0702030302020204" pitchFamily="66" charset="0"/>
              </a:rPr>
              <a:t>turn-taking </a:t>
            </a:r>
            <a:r>
              <a:rPr lang="en-GB" sz="2000" dirty="0" err="1" smtClean="0">
                <a:solidFill>
                  <a:srgbClr val="7030A0"/>
                </a:solidFill>
                <a:latin typeface="Comic Sans MS" panose="030F0702030302020204" pitchFamily="66" charset="0"/>
              </a:rPr>
              <a:t>etc</a:t>
            </a:r>
            <a:endParaRPr lang="en-GB" sz="2000" dirty="0">
              <a:solidFill>
                <a:srgbClr val="7030A0"/>
              </a:solidFill>
              <a:latin typeface="Comic Sans MS" panose="030F0702030302020204" pitchFamily="66" charset="0"/>
            </a:endParaRPr>
          </a:p>
        </p:txBody>
      </p:sp>
      <p:sp>
        <p:nvSpPr>
          <p:cNvPr id="11" name="TextBox 10"/>
          <p:cNvSpPr txBox="1"/>
          <p:nvPr/>
        </p:nvSpPr>
        <p:spPr>
          <a:xfrm>
            <a:off x="3059831" y="4588599"/>
            <a:ext cx="5904657" cy="1015663"/>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Provide additional lunch time provision for                                        those children who find the dining room too busy</a:t>
            </a:r>
            <a:endParaRPr lang="en-GB" sz="2000" dirty="0">
              <a:solidFill>
                <a:srgbClr val="7030A0"/>
              </a:solidFill>
              <a:latin typeface="Comic Sans MS" panose="030F0702030302020204" pitchFamily="66"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287" y="4477906"/>
            <a:ext cx="2843808" cy="2252712"/>
          </a:xfrm>
          <a:prstGeom prst="rect">
            <a:avLst/>
          </a:prstGeom>
        </p:spPr>
      </p:pic>
      <p:sp>
        <p:nvSpPr>
          <p:cNvPr id="3" name="Rectangle 2"/>
          <p:cNvSpPr/>
          <p:nvPr/>
        </p:nvSpPr>
        <p:spPr>
          <a:xfrm>
            <a:off x="3131840" y="5604262"/>
            <a:ext cx="4572000" cy="1015663"/>
          </a:xfrm>
          <a:prstGeom prst="rect">
            <a:avLst/>
          </a:prstGeom>
        </p:spPr>
        <p:txBody>
          <a:bodyPr>
            <a:spAutoFit/>
          </a:bodyPr>
          <a:lstStyle/>
          <a:p>
            <a:r>
              <a:rPr lang="en-GB" sz="2000" dirty="0" smtClean="0">
                <a:solidFill>
                  <a:srgbClr val="0070C0"/>
                </a:solidFill>
                <a:latin typeface="Comic Sans MS" panose="030F0702030302020204" pitchFamily="66" charset="0"/>
              </a:rPr>
              <a:t>Help the children to see that not </a:t>
            </a:r>
            <a:r>
              <a:rPr lang="en-GB" sz="2000" dirty="0">
                <a:solidFill>
                  <a:srgbClr val="0070C0"/>
                </a:solidFill>
                <a:latin typeface="Comic Sans MS" panose="030F0702030302020204" pitchFamily="66" charset="0"/>
              </a:rPr>
              <a:t>all stress is bad e.g. a bit of adrenaline is good to enable high </a:t>
            </a:r>
            <a:r>
              <a:rPr lang="en-GB" sz="2000" dirty="0" smtClean="0">
                <a:solidFill>
                  <a:srgbClr val="0070C0"/>
                </a:solidFill>
                <a:latin typeface="Comic Sans MS" panose="030F0702030302020204" pitchFamily="66" charset="0"/>
              </a:rPr>
              <a:t>performance</a:t>
            </a:r>
            <a:endParaRPr lang="en-GB" sz="20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2198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p:cNvSpPr/>
          <p:nvPr/>
        </p:nvSpPr>
        <p:spPr>
          <a:xfrm>
            <a:off x="6558380" y="3868378"/>
            <a:ext cx="1478403" cy="2404852"/>
          </a:xfrm>
          <a:prstGeom prst="rect">
            <a:avLst/>
          </a:prstGeom>
          <a:blipFill>
            <a:blip r:embed="rId2" cstate="print">
              <a:extLst>
                <a:ext uri="{BEBA8EAE-BF5A-486C-A8C5-ECC9F3942E4B}">
                  <a14:imgProps xmlns:a14="http://schemas.microsoft.com/office/drawing/2010/main">
                    <a14:imgLayer r:embed="rId3">
                      <a14:imgEffect>
                        <a14:backgroundRemoval t="11974" b="100000" l="0" r="45466"/>
                      </a14:imgEffect>
                    </a14:imgLayer>
                  </a14:imgProps>
                </a:ext>
              </a:extLst>
            </a:blip>
            <a:srcRect/>
            <a:stretch>
              <a:fillRect l="-100000" b="-7586"/>
            </a:stretch>
          </a:blipFill>
        </p:spPr>
        <p:txBody>
          <a:bodyPr wrap="square" lIns="0" tIns="0" rIns="0" bIns="0" rtlCol="0"/>
          <a:lstStyle/>
          <a:p>
            <a:pPr defTabSz="457200"/>
            <a:endParaRPr>
              <a:solidFill>
                <a:srgbClr val="796E65"/>
              </a:solidFill>
            </a:endParaRPr>
          </a:p>
        </p:txBody>
      </p:sp>
      <p:sp>
        <p:nvSpPr>
          <p:cNvPr id="3" name="Title 20"/>
          <p:cNvSpPr txBox="1">
            <a:spLocks/>
          </p:cNvSpPr>
          <p:nvPr/>
        </p:nvSpPr>
        <p:spPr>
          <a:xfrm>
            <a:off x="457200" y="479425"/>
            <a:ext cx="8220075" cy="1221383"/>
          </a:xfrm>
          <a:prstGeom prst="roundRect">
            <a:avLst>
              <a:gd name="adj" fmla="val 9639"/>
            </a:avLst>
          </a:prstGeom>
        </p:spPr>
        <p:txBody>
          <a:bodyPr/>
          <a:lstStyle>
            <a:lvl1pPr algn="l" defTabSz="457200" rtl="0" eaLnBrk="1" latinLnBrk="0" hangingPunct="1">
              <a:spcBef>
                <a:spcPct val="0"/>
              </a:spcBef>
              <a:buNone/>
              <a:defRPr sz="2200" b="1" i="0" kern="1200">
                <a:solidFill>
                  <a:schemeClr val="tx1"/>
                </a:solidFill>
                <a:latin typeface="+mj-lt"/>
                <a:ea typeface="+mj-ea"/>
                <a:cs typeface="Verdana"/>
              </a:defRPr>
            </a:lvl1pPr>
          </a:lstStyle>
          <a:p>
            <a:pPr algn="ctr"/>
            <a:r>
              <a:rPr lang="en-GB" altLang="en-US" sz="3600" dirty="0" smtClean="0">
                <a:solidFill>
                  <a:schemeClr val="accent2">
                    <a:lumMod val="60000"/>
                    <a:lumOff val="40000"/>
                  </a:schemeClr>
                </a:solidFill>
                <a:effectLst>
                  <a:outerShdw blurRad="38100" dist="38100" dir="2700000" algn="tl">
                    <a:srgbClr val="000000">
                      <a:alpha val="43137"/>
                    </a:srgbClr>
                  </a:outerShdw>
                </a:effectLst>
                <a:latin typeface="Lucida Handwriting" panose="03010101010101010101" pitchFamily="66" charset="0"/>
              </a:rPr>
              <a:t>What should you do if you are concerned?</a:t>
            </a:r>
            <a:endParaRPr lang="en-GB" altLang="en-US" sz="3600" dirty="0">
              <a:solidFill>
                <a:schemeClr val="accent2">
                  <a:lumMod val="60000"/>
                  <a:lumOff val="40000"/>
                </a:schemeClr>
              </a:solidFill>
              <a:effectLst>
                <a:outerShdw blurRad="38100" dist="38100" dir="2700000" algn="tl">
                  <a:srgbClr val="000000">
                    <a:alpha val="43137"/>
                  </a:srgbClr>
                </a:outerShdw>
              </a:effectLst>
              <a:latin typeface="Lucida Handwriting" panose="03010101010101010101" pitchFamily="66" charset="0"/>
            </a:endParaRPr>
          </a:p>
        </p:txBody>
      </p:sp>
      <p:sp>
        <p:nvSpPr>
          <p:cNvPr id="2" name="TextBox 1"/>
          <p:cNvSpPr txBox="1"/>
          <p:nvPr/>
        </p:nvSpPr>
        <p:spPr>
          <a:xfrm>
            <a:off x="611560" y="1916832"/>
            <a:ext cx="8065715" cy="2862322"/>
          </a:xfrm>
          <a:prstGeom prst="rect">
            <a:avLst/>
          </a:prstGeom>
          <a:noFill/>
        </p:spPr>
        <p:txBody>
          <a:bodyPr wrap="square" rtlCol="0">
            <a:spAutoFit/>
          </a:bodyPr>
          <a:lstStyle/>
          <a:p>
            <a:pPr marL="285750" indent="-285750">
              <a:buFont typeface="Wingdings" panose="05000000000000000000" pitchFamily="2" charset="2"/>
              <a:buChar char="q"/>
            </a:pPr>
            <a:r>
              <a:rPr lang="en-GB" sz="2000" dirty="0" smtClean="0">
                <a:solidFill>
                  <a:srgbClr val="7030A0"/>
                </a:solidFill>
                <a:latin typeface="Comic Sans MS" panose="030F0702030302020204" pitchFamily="66" charset="0"/>
              </a:rPr>
              <a:t>Come in and talk to us at school</a:t>
            </a:r>
          </a:p>
          <a:p>
            <a:pPr marL="285750" indent="-285750">
              <a:buFont typeface="Wingdings" panose="05000000000000000000" pitchFamily="2" charset="2"/>
              <a:buChar char="q"/>
            </a:pPr>
            <a:r>
              <a:rPr lang="en-GB" sz="2000" dirty="0">
                <a:solidFill>
                  <a:srgbClr val="7030A0"/>
                </a:solidFill>
                <a:latin typeface="Comic Sans MS" panose="030F0702030302020204" pitchFamily="66" charset="0"/>
              </a:rPr>
              <a:t>The School Nurse</a:t>
            </a:r>
          </a:p>
          <a:p>
            <a:pPr marL="285750" indent="-285750">
              <a:buFont typeface="Wingdings" panose="05000000000000000000" pitchFamily="2" charset="2"/>
              <a:buChar char="q"/>
            </a:pPr>
            <a:r>
              <a:rPr lang="en-GB" sz="2000" dirty="0">
                <a:solidFill>
                  <a:srgbClr val="7030A0"/>
                </a:solidFill>
                <a:latin typeface="Comic Sans MS" panose="030F0702030302020204" pitchFamily="66" charset="0"/>
              </a:rPr>
              <a:t>G.Ps</a:t>
            </a:r>
          </a:p>
          <a:p>
            <a:pPr marL="285750" indent="-285750">
              <a:buFont typeface="Wingdings" panose="05000000000000000000" pitchFamily="2" charset="2"/>
              <a:buChar char="q"/>
            </a:pPr>
            <a:r>
              <a:rPr lang="en-GB" sz="2000" dirty="0">
                <a:solidFill>
                  <a:srgbClr val="7030A0"/>
                </a:solidFill>
                <a:latin typeface="Comic Sans MS" panose="030F0702030302020204" pitchFamily="66" charset="0"/>
              </a:rPr>
              <a:t>Paediatricians. </a:t>
            </a:r>
          </a:p>
          <a:p>
            <a:pPr marL="285750" indent="-285750">
              <a:buFont typeface="Wingdings" panose="05000000000000000000" pitchFamily="2" charset="2"/>
              <a:buChar char="q"/>
            </a:pPr>
            <a:r>
              <a:rPr lang="en-GB" sz="2000" dirty="0">
                <a:solidFill>
                  <a:srgbClr val="7030A0"/>
                </a:solidFill>
                <a:latin typeface="Comic Sans MS" panose="030F0702030302020204" pitchFamily="66" charset="0"/>
              </a:rPr>
              <a:t>Educational Psychology services.</a:t>
            </a:r>
          </a:p>
          <a:p>
            <a:pPr marL="285750" indent="-285750">
              <a:buFont typeface="Wingdings" panose="05000000000000000000" pitchFamily="2" charset="2"/>
              <a:buChar char="q"/>
            </a:pPr>
            <a:r>
              <a:rPr lang="en-GB" sz="2000" dirty="0">
                <a:solidFill>
                  <a:srgbClr val="7030A0"/>
                </a:solidFill>
                <a:latin typeface="Comic Sans MS" panose="030F0702030302020204" pitchFamily="66" charset="0"/>
              </a:rPr>
              <a:t>Family support workers.</a:t>
            </a:r>
          </a:p>
          <a:p>
            <a:pPr marL="285750" indent="-285750">
              <a:buFont typeface="Wingdings" panose="05000000000000000000" pitchFamily="2" charset="2"/>
              <a:buChar char="q"/>
            </a:pPr>
            <a:r>
              <a:rPr lang="en-GB" sz="2000" dirty="0">
                <a:solidFill>
                  <a:srgbClr val="7030A0"/>
                </a:solidFill>
                <a:latin typeface="Comic Sans MS" panose="030F0702030302020204" pitchFamily="66" charset="0"/>
              </a:rPr>
              <a:t>Social workers</a:t>
            </a:r>
          </a:p>
          <a:p>
            <a:pPr marL="285750" indent="-285750">
              <a:buFont typeface="Wingdings" panose="05000000000000000000" pitchFamily="2" charset="2"/>
              <a:buChar char="q"/>
            </a:pPr>
            <a:r>
              <a:rPr lang="en-GB" sz="2000" dirty="0">
                <a:solidFill>
                  <a:srgbClr val="7030A0"/>
                </a:solidFill>
                <a:latin typeface="Comic Sans MS" panose="030F0702030302020204" pitchFamily="66" charset="0"/>
              </a:rPr>
              <a:t>Counsellors/therapists</a:t>
            </a:r>
            <a:r>
              <a:rPr lang="en-GB" sz="2000" dirty="0" smtClean="0">
                <a:solidFill>
                  <a:srgbClr val="7030A0"/>
                </a:solidFill>
                <a:latin typeface="Comic Sans MS" panose="030F0702030302020204" pitchFamily="66" charset="0"/>
              </a:rPr>
              <a:t>.</a:t>
            </a:r>
          </a:p>
          <a:p>
            <a:pPr marL="285750" indent="-285750">
              <a:buFont typeface="Wingdings" panose="05000000000000000000" pitchFamily="2" charset="2"/>
              <a:buChar char="q"/>
            </a:pPr>
            <a:r>
              <a:rPr lang="en-GB" sz="2000" dirty="0" smtClean="0">
                <a:solidFill>
                  <a:srgbClr val="7030A0"/>
                </a:solidFill>
                <a:latin typeface="Comic Sans MS" panose="030F0702030302020204" pitchFamily="66" charset="0"/>
              </a:rPr>
              <a:t>Above all else …. </a:t>
            </a:r>
            <a:r>
              <a:rPr lang="en-GB" sz="2000" dirty="0" smtClean="0">
                <a:solidFill>
                  <a:srgbClr val="FF0000"/>
                </a:solidFill>
                <a:latin typeface="Comic Sans MS" panose="030F0702030302020204" pitchFamily="66" charset="0"/>
              </a:rPr>
              <a:t>TALK TO AND LISTEN TO YOUR CHILD!</a:t>
            </a:r>
            <a:endParaRPr lang="en-GB" sz="2000" dirty="0">
              <a:solidFill>
                <a:srgbClr val="FF0000"/>
              </a:solidFill>
              <a:latin typeface="Comic Sans MS" panose="030F0702030302020204" pitchFamily="66" charset="0"/>
            </a:endParaRPr>
          </a:p>
        </p:txBody>
      </p:sp>
      <p:sp>
        <p:nvSpPr>
          <p:cNvPr id="4" name="TextBox 3"/>
          <p:cNvSpPr txBox="1"/>
          <p:nvPr/>
        </p:nvSpPr>
        <p:spPr>
          <a:xfrm>
            <a:off x="611560" y="5229200"/>
            <a:ext cx="7704856" cy="707886"/>
          </a:xfrm>
          <a:prstGeom prst="rect">
            <a:avLst/>
          </a:prstGeom>
          <a:noFill/>
        </p:spPr>
        <p:txBody>
          <a:bodyPr wrap="square" rtlCol="0">
            <a:spAutoFit/>
          </a:bodyPr>
          <a:lstStyle/>
          <a:p>
            <a:r>
              <a:rPr lang="en-GB" sz="2000" dirty="0" smtClean="0">
                <a:solidFill>
                  <a:srgbClr val="FF0000"/>
                </a:solidFill>
                <a:latin typeface="Comic Sans MS" panose="030F0702030302020204" pitchFamily="66" charset="0"/>
              </a:rPr>
              <a:t>Finally .. Check out our school website for useful telephone numbers</a:t>
            </a:r>
            <a:endParaRPr lang="en-GB" sz="2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05384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txBox="1">
            <a:spLocks/>
          </p:cNvSpPr>
          <p:nvPr/>
        </p:nvSpPr>
        <p:spPr>
          <a:xfrm>
            <a:off x="457200" y="479425"/>
            <a:ext cx="8220075" cy="789335"/>
          </a:xfrm>
          <a:prstGeom prst="roundRect">
            <a:avLst>
              <a:gd name="adj" fmla="val 9639"/>
            </a:avLst>
          </a:prstGeom>
        </p:spPr>
        <p:txBody>
          <a:bodyPr/>
          <a:lstStyle>
            <a:lvl1pPr algn="l" defTabSz="457200" rtl="0" eaLnBrk="1" latinLnBrk="0" hangingPunct="1">
              <a:spcBef>
                <a:spcPct val="0"/>
              </a:spcBef>
              <a:buNone/>
              <a:defRPr sz="2200" b="1" i="0" kern="1200">
                <a:solidFill>
                  <a:schemeClr val="tx1"/>
                </a:solidFill>
                <a:latin typeface="+mj-lt"/>
                <a:ea typeface="+mj-ea"/>
                <a:cs typeface="Verdana"/>
              </a:defRPr>
            </a:lvl1pPr>
          </a:lstStyle>
          <a:p>
            <a:pPr algn="ctr"/>
            <a:r>
              <a:rPr lang="en-GB" altLang="en-US" sz="3600" dirty="0" smtClean="0">
                <a:solidFill>
                  <a:schemeClr val="accent2">
                    <a:lumMod val="60000"/>
                    <a:lumOff val="40000"/>
                  </a:schemeClr>
                </a:solidFill>
                <a:effectLst>
                  <a:outerShdw blurRad="38100" dist="38100" dir="2700000" algn="tl">
                    <a:srgbClr val="000000">
                      <a:alpha val="43137"/>
                    </a:srgbClr>
                  </a:outerShdw>
                </a:effectLst>
                <a:latin typeface="Lucida Handwriting" panose="03010101010101010101" pitchFamily="66" charset="0"/>
              </a:rPr>
              <a:t>Moving Forward………..</a:t>
            </a:r>
            <a:endParaRPr lang="en-GB" altLang="en-US" sz="3600" dirty="0">
              <a:solidFill>
                <a:schemeClr val="accent2">
                  <a:lumMod val="60000"/>
                  <a:lumOff val="40000"/>
                </a:schemeClr>
              </a:solidFill>
              <a:effectLst>
                <a:outerShdw blurRad="38100" dist="38100" dir="2700000" algn="tl">
                  <a:srgbClr val="000000">
                    <a:alpha val="43137"/>
                  </a:srgbClr>
                </a:outerShdw>
              </a:effectLst>
              <a:latin typeface="Lucida Handwriting" panose="03010101010101010101" pitchFamily="66" charset="0"/>
            </a:endParaRPr>
          </a:p>
        </p:txBody>
      </p:sp>
      <p:grpSp>
        <p:nvGrpSpPr>
          <p:cNvPr id="3" name="Group 2"/>
          <p:cNvGrpSpPr/>
          <p:nvPr/>
        </p:nvGrpSpPr>
        <p:grpSpPr>
          <a:xfrm>
            <a:off x="-75719" y="929585"/>
            <a:ext cx="9212638" cy="5993923"/>
            <a:chOff x="-75719" y="929585"/>
            <a:chExt cx="9212638" cy="5993923"/>
          </a:xfrm>
        </p:grpSpPr>
        <p:pic>
          <p:nvPicPr>
            <p:cNvPr id="1035" name="Picture 11" descr="C:\Users\sjeffery\AppData\Local\Microsoft\Windows\Temporary Internet Files\Content.IE5\ZGG3R4H3\green_foot_print[1].png"/>
            <p:cNvPicPr>
              <a:picLocks noChangeAspect="1" noChangeArrowheads="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2724994">
              <a:off x="-75719" y="5374249"/>
              <a:ext cx="1549259" cy="15492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7876">
              <a:off x="661367" y="3970666"/>
              <a:ext cx="22002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16501">
              <a:off x="1769195" y="3074467"/>
              <a:ext cx="22002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0619">
              <a:off x="3095178" y="2277237"/>
              <a:ext cx="22002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833">
              <a:off x="4332398" y="1680790"/>
              <a:ext cx="22002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79938">
              <a:off x="5621425" y="1224011"/>
              <a:ext cx="22002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10006">
              <a:off x="6936644" y="929585"/>
              <a:ext cx="22002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92397" y="2426986"/>
            <a:ext cx="4474840" cy="707886"/>
          </a:xfrm>
          <a:prstGeom prst="rect">
            <a:avLst/>
          </a:prstGeom>
          <a:noFill/>
        </p:spPr>
        <p:txBody>
          <a:bodyPr wrap="square" rtlCol="0">
            <a:spAutoFit/>
          </a:bodyPr>
          <a:lstStyle/>
          <a:p>
            <a:r>
              <a:rPr lang="en-GB" sz="2000" dirty="0" smtClean="0">
                <a:solidFill>
                  <a:srgbClr val="0070C0"/>
                </a:solidFill>
                <a:latin typeface="Comic Sans MS" panose="030F0702030302020204" pitchFamily="66" charset="0"/>
              </a:rPr>
              <a:t>Tell us if you think there is something we can improve….</a:t>
            </a:r>
            <a:endParaRPr lang="en-GB" sz="2000" dirty="0">
              <a:solidFill>
                <a:srgbClr val="0070C0"/>
              </a:solidFill>
              <a:latin typeface="Comic Sans MS" panose="030F0702030302020204" pitchFamily="66" charset="0"/>
            </a:endParaRPr>
          </a:p>
        </p:txBody>
      </p:sp>
      <p:sp>
        <p:nvSpPr>
          <p:cNvPr id="21" name="TextBox 20"/>
          <p:cNvSpPr txBox="1"/>
          <p:nvPr/>
        </p:nvSpPr>
        <p:spPr>
          <a:xfrm>
            <a:off x="323528" y="1220419"/>
            <a:ext cx="4474840"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We are on a continual journey….</a:t>
            </a:r>
            <a:endParaRPr lang="en-GB" sz="2000" dirty="0">
              <a:solidFill>
                <a:srgbClr val="7030A0"/>
              </a:solidFill>
              <a:latin typeface="Comic Sans MS" panose="030F0702030302020204" pitchFamily="66" charset="0"/>
            </a:endParaRPr>
          </a:p>
        </p:txBody>
      </p:sp>
      <p:sp>
        <p:nvSpPr>
          <p:cNvPr id="22" name="TextBox 21"/>
          <p:cNvSpPr txBox="1"/>
          <p:nvPr/>
        </p:nvSpPr>
        <p:spPr>
          <a:xfrm>
            <a:off x="4484142" y="3580020"/>
            <a:ext cx="4474840" cy="707886"/>
          </a:xfrm>
          <a:prstGeom prst="rect">
            <a:avLst/>
          </a:prstGeom>
          <a:noFill/>
        </p:spPr>
        <p:txBody>
          <a:bodyPr wrap="square" rtlCol="0">
            <a:spAutoFit/>
          </a:bodyPr>
          <a:lstStyle/>
          <a:p>
            <a:r>
              <a:rPr lang="en-GB" sz="2000" dirty="0" smtClean="0">
                <a:solidFill>
                  <a:srgbClr val="0070C0"/>
                </a:solidFill>
                <a:latin typeface="Comic Sans MS" panose="030F0702030302020204" pitchFamily="66" charset="0"/>
              </a:rPr>
              <a:t>….. or investigate to do in the future </a:t>
            </a:r>
            <a:endParaRPr lang="en-GB" sz="2000" dirty="0">
              <a:solidFill>
                <a:srgbClr val="0070C0"/>
              </a:solidFill>
              <a:latin typeface="Comic Sans MS" panose="030F0702030302020204" pitchFamily="66" charset="0"/>
            </a:endParaRPr>
          </a:p>
        </p:txBody>
      </p:sp>
      <p:pic>
        <p:nvPicPr>
          <p:cNvPr id="1042" name="Picture 18" descr="R:\AAA MP Sept 2016-\Healthy Minds Day\Pictures\IMG_11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239323" y="4307480"/>
            <a:ext cx="2430449" cy="216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73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p:cNvSpPr/>
          <p:nvPr/>
        </p:nvSpPr>
        <p:spPr>
          <a:xfrm>
            <a:off x="6558380" y="3868378"/>
            <a:ext cx="1478403" cy="2404852"/>
          </a:xfrm>
          <a:prstGeom prst="rect">
            <a:avLst/>
          </a:prstGeom>
          <a:blipFill>
            <a:blip r:embed="rId2" cstate="print">
              <a:extLst>
                <a:ext uri="{BEBA8EAE-BF5A-486C-A8C5-ECC9F3942E4B}">
                  <a14:imgProps xmlns:a14="http://schemas.microsoft.com/office/drawing/2010/main">
                    <a14:imgLayer r:embed="rId3">
                      <a14:imgEffect>
                        <a14:backgroundRemoval t="11974" b="100000" l="0" r="45466"/>
                      </a14:imgEffect>
                    </a14:imgLayer>
                  </a14:imgProps>
                </a:ext>
              </a:extLst>
            </a:blip>
            <a:srcRect/>
            <a:stretch>
              <a:fillRect l="-100000" b="-7586"/>
            </a:stretch>
          </a:blipFill>
        </p:spPr>
        <p:txBody>
          <a:bodyPr wrap="square" lIns="0" tIns="0" rIns="0" bIns="0" rtlCol="0"/>
          <a:lstStyle/>
          <a:p>
            <a:pPr defTabSz="457200"/>
            <a:endParaRPr>
              <a:solidFill>
                <a:srgbClr val="796E65"/>
              </a:solidFill>
            </a:endParaRPr>
          </a:p>
        </p:txBody>
      </p:sp>
      <p:sp>
        <p:nvSpPr>
          <p:cNvPr id="2" name="Rectangle 1"/>
          <p:cNvSpPr/>
          <p:nvPr/>
        </p:nvSpPr>
        <p:spPr>
          <a:xfrm>
            <a:off x="1043608" y="2204864"/>
            <a:ext cx="7344816" cy="646331"/>
          </a:xfrm>
          <a:prstGeom prst="rect">
            <a:avLst/>
          </a:prstGeom>
        </p:spPr>
        <p:txBody>
          <a:bodyPr wrap="square">
            <a:spAutoFit/>
          </a:bodyPr>
          <a:lstStyle/>
          <a:p>
            <a:r>
              <a:rPr lang="en-GB" dirty="0">
                <a:hlinkClick r:id="rId4"/>
              </a:rPr>
              <a:t>https://</a:t>
            </a:r>
            <a:r>
              <a:rPr lang="en-GB" dirty="0" smtClean="0">
                <a:hlinkClick r:id="rId4"/>
              </a:rPr>
              <a:t>www.youtube.com/watch?v=z9_SqJcNons&amp;safe=true</a:t>
            </a:r>
            <a:endParaRPr lang="en-GB" dirty="0" smtClean="0"/>
          </a:p>
          <a:p>
            <a:endParaRPr lang="en-GB" dirty="0"/>
          </a:p>
        </p:txBody>
      </p:sp>
      <p:sp>
        <p:nvSpPr>
          <p:cNvPr id="4" name="TextBox 3"/>
          <p:cNvSpPr txBox="1"/>
          <p:nvPr/>
        </p:nvSpPr>
        <p:spPr>
          <a:xfrm>
            <a:off x="549535" y="476672"/>
            <a:ext cx="7956885" cy="923330"/>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en-GB" sz="5400" dirty="0" smtClean="0">
                <a:solidFill>
                  <a:schemeClr val="accent2">
                    <a:lumMod val="60000"/>
                    <a:lumOff val="40000"/>
                  </a:schemeClr>
                </a:solidFill>
                <a:latin typeface="Lucida Handwriting" panose="03010101010101010101" pitchFamily="66" charset="0"/>
              </a:rPr>
              <a:t>Time to Chill!!</a:t>
            </a:r>
          </a:p>
        </p:txBody>
      </p:sp>
      <p:pic>
        <p:nvPicPr>
          <p:cNvPr id="1026" name="Picture 2" descr="Image result for relaxation cartoon"/>
          <p:cNvPicPr>
            <a:picLocks noChangeAspect="1" noChangeArrowheads="1"/>
          </p:cNvPicPr>
          <p:nvPr/>
        </p:nvPicPr>
        <p:blipFill rotWithShape="1">
          <a:blip r:embed="rId5">
            <a:extLst>
              <a:ext uri="{28A0092B-C50C-407E-A947-70E740481C1C}">
                <a14:useLocalDpi xmlns:a14="http://schemas.microsoft.com/office/drawing/2010/main" val="0"/>
              </a:ext>
            </a:extLst>
          </a:blip>
          <a:srcRect b="5536"/>
          <a:stretch/>
        </p:blipFill>
        <p:spPr bwMode="auto">
          <a:xfrm>
            <a:off x="4696296" y="3383738"/>
            <a:ext cx="4286250" cy="337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463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9535" y="476672"/>
            <a:ext cx="7956885" cy="1754326"/>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en-GB" sz="5400" dirty="0" smtClean="0">
                <a:solidFill>
                  <a:schemeClr val="accent2">
                    <a:lumMod val="60000"/>
                    <a:lumOff val="40000"/>
                  </a:schemeClr>
                </a:solidFill>
                <a:latin typeface="Lucida Handwriting" panose="03010101010101010101" pitchFamily="66" charset="0"/>
              </a:rPr>
              <a:t>What’s important to us at Manor Park?</a:t>
            </a:r>
          </a:p>
        </p:txBody>
      </p:sp>
      <p:sp>
        <p:nvSpPr>
          <p:cNvPr id="2" name="TextBox 1"/>
          <p:cNvSpPr txBox="1"/>
          <p:nvPr/>
        </p:nvSpPr>
        <p:spPr>
          <a:xfrm>
            <a:off x="4527977" y="3642047"/>
            <a:ext cx="2737058" cy="461665"/>
          </a:xfrm>
          <a:prstGeom prst="rect">
            <a:avLst/>
          </a:prstGeom>
          <a:noFill/>
        </p:spPr>
        <p:txBody>
          <a:bodyPr wrap="square" rtlCol="0">
            <a:spAutoFit/>
          </a:bodyPr>
          <a:lstStyle/>
          <a:p>
            <a:r>
              <a:rPr lang="en-GB" sz="2400" dirty="0" smtClean="0">
                <a:solidFill>
                  <a:srgbClr val="7030A0"/>
                </a:solidFill>
                <a:latin typeface="Comic Sans MS" panose="030F0702030302020204" pitchFamily="66" charset="0"/>
              </a:rPr>
              <a:t>Staff Wellbeing</a:t>
            </a:r>
            <a:endParaRPr lang="en-GB" sz="2400" dirty="0">
              <a:solidFill>
                <a:srgbClr val="7030A0"/>
              </a:solidFill>
              <a:latin typeface="Comic Sans MS" panose="030F0702030302020204" pitchFamily="66" charset="0"/>
            </a:endParaRPr>
          </a:p>
        </p:txBody>
      </p:sp>
      <p:pic>
        <p:nvPicPr>
          <p:cNvPr id="2050" name="Picture 2" descr="C:\Users\sjeffery\AppData\Local\Microsoft\Windows\Temporary Internet Files\Content.IE5\Q5NPKWU4\teacher[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6472" y="3429000"/>
            <a:ext cx="1270251"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36649" y="2494603"/>
            <a:ext cx="3759823" cy="461665"/>
          </a:xfrm>
          <a:prstGeom prst="rect">
            <a:avLst/>
          </a:prstGeom>
          <a:noFill/>
        </p:spPr>
        <p:txBody>
          <a:bodyPr wrap="square" rtlCol="0">
            <a:spAutoFit/>
          </a:bodyPr>
          <a:lstStyle/>
          <a:p>
            <a:r>
              <a:rPr lang="en-GB" sz="2400" dirty="0" smtClean="0">
                <a:solidFill>
                  <a:srgbClr val="7030A0"/>
                </a:solidFill>
                <a:latin typeface="Comic Sans MS" panose="030F0702030302020204" pitchFamily="66" charset="0"/>
              </a:rPr>
              <a:t>Wellbeing of children</a:t>
            </a:r>
            <a:endParaRPr lang="en-GB" sz="2400" dirty="0">
              <a:solidFill>
                <a:srgbClr val="7030A0"/>
              </a:solidFill>
              <a:latin typeface="Comic Sans MS" panose="030F0702030302020204" pitchFamily="66" charset="0"/>
            </a:endParaRPr>
          </a:p>
        </p:txBody>
      </p:sp>
      <p:sp>
        <p:nvSpPr>
          <p:cNvPr id="4" name="AutoShape 4" descr="Image result for children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children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5" y="2348880"/>
            <a:ext cx="3000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28326" y="4437112"/>
            <a:ext cx="1811426" cy="1200329"/>
          </a:xfrm>
          <a:prstGeom prst="rect">
            <a:avLst/>
          </a:prstGeom>
          <a:noFill/>
        </p:spPr>
        <p:txBody>
          <a:bodyPr wrap="square" rtlCol="0">
            <a:spAutoFit/>
          </a:bodyPr>
          <a:lstStyle/>
          <a:p>
            <a:r>
              <a:rPr lang="en-GB" sz="2400" dirty="0" smtClean="0">
                <a:solidFill>
                  <a:srgbClr val="7030A0"/>
                </a:solidFill>
                <a:latin typeface="Comic Sans MS" panose="030F0702030302020204" pitchFamily="66" charset="0"/>
              </a:rPr>
              <a:t>Improving outcomes </a:t>
            </a:r>
          </a:p>
          <a:p>
            <a:r>
              <a:rPr lang="en-GB" sz="2400" dirty="0" smtClean="0">
                <a:solidFill>
                  <a:srgbClr val="7030A0"/>
                </a:solidFill>
                <a:latin typeface="Comic Sans MS" panose="030F0702030302020204" pitchFamily="66" charset="0"/>
              </a:rPr>
              <a:t>for all</a:t>
            </a:r>
            <a:endParaRPr lang="en-GB" sz="2400" dirty="0">
              <a:solidFill>
                <a:srgbClr val="7030A0"/>
              </a:solidFill>
              <a:latin typeface="Comic Sans MS" panose="030F0702030302020204" pitchFamily="66" charset="0"/>
            </a:endParaRPr>
          </a:p>
        </p:txBody>
      </p:sp>
      <p:pic>
        <p:nvPicPr>
          <p:cNvPr id="2056"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898"/>
          <a:stretch/>
        </p:blipFill>
        <p:spPr bwMode="auto">
          <a:xfrm>
            <a:off x="2284582" y="4210057"/>
            <a:ext cx="2209611" cy="247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5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wipe(down)">
                                      <p:cBhvr>
                                        <p:cTn id="15" dur="500"/>
                                        <p:tgtEl>
                                          <p:spTgt spid="205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wipe(down)">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056"/>
                                        </p:tgtEl>
                                        <p:attrNameLst>
                                          <p:attrName>style.visibility</p:attrName>
                                        </p:attrNameLst>
                                      </p:cBhvr>
                                      <p:to>
                                        <p:strVal val="visible"/>
                                      </p:to>
                                    </p:set>
                                    <p:animEffect transition="in" filter="wipe(down)">
                                      <p:cBhvr>
                                        <p:cTn id="41"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p:cNvSpPr/>
          <p:nvPr/>
        </p:nvSpPr>
        <p:spPr>
          <a:xfrm>
            <a:off x="6558380" y="3868378"/>
            <a:ext cx="1478403" cy="2404852"/>
          </a:xfrm>
          <a:prstGeom prst="rect">
            <a:avLst/>
          </a:prstGeom>
          <a:blipFill>
            <a:blip r:embed="rId2" cstate="print">
              <a:extLst>
                <a:ext uri="{BEBA8EAE-BF5A-486C-A8C5-ECC9F3942E4B}">
                  <a14:imgProps xmlns:a14="http://schemas.microsoft.com/office/drawing/2010/main">
                    <a14:imgLayer r:embed="rId3">
                      <a14:imgEffect>
                        <a14:backgroundRemoval t="11974" b="100000" l="0" r="45466"/>
                      </a14:imgEffect>
                    </a14:imgLayer>
                  </a14:imgProps>
                </a:ext>
              </a:extLst>
            </a:blip>
            <a:srcRect/>
            <a:stretch>
              <a:fillRect l="-100000" b="-7586"/>
            </a:stretch>
          </a:blipFill>
        </p:spPr>
        <p:txBody>
          <a:bodyPr wrap="square" lIns="0" tIns="0" rIns="0" bIns="0" rtlCol="0"/>
          <a:lstStyle/>
          <a:p>
            <a:pPr defTabSz="457200"/>
            <a:endParaRPr>
              <a:solidFill>
                <a:srgbClr val="796E65"/>
              </a:solidFill>
            </a:endParaRPr>
          </a:p>
        </p:txBody>
      </p:sp>
      <p:sp>
        <p:nvSpPr>
          <p:cNvPr id="5" name="Title 20"/>
          <p:cNvSpPr txBox="1">
            <a:spLocks/>
          </p:cNvSpPr>
          <p:nvPr/>
        </p:nvSpPr>
        <p:spPr>
          <a:xfrm>
            <a:off x="457200" y="479425"/>
            <a:ext cx="8220075" cy="993775"/>
          </a:xfrm>
          <a:prstGeom prst="roundRect">
            <a:avLst>
              <a:gd name="adj" fmla="val 9639"/>
            </a:avLst>
          </a:prstGeom>
        </p:spPr>
        <p:txBody>
          <a:bodyPr/>
          <a:lstStyle>
            <a:lvl1pPr algn="l" defTabSz="457200" rtl="0" eaLnBrk="1" latinLnBrk="0" hangingPunct="1">
              <a:spcBef>
                <a:spcPct val="0"/>
              </a:spcBef>
              <a:buNone/>
              <a:defRPr sz="2200" b="1" i="0" kern="1200">
                <a:solidFill>
                  <a:schemeClr val="tx1"/>
                </a:solidFill>
                <a:latin typeface="+mj-lt"/>
                <a:ea typeface="+mj-ea"/>
                <a:cs typeface="Verdana"/>
              </a:defRPr>
            </a:lvl1pPr>
          </a:lstStyle>
          <a:p>
            <a:pPr algn="ctr"/>
            <a:r>
              <a:rPr lang="en-GB" altLang="en-US" sz="3600" dirty="0">
                <a:solidFill>
                  <a:schemeClr val="accent2">
                    <a:lumMod val="60000"/>
                    <a:lumOff val="40000"/>
                  </a:schemeClr>
                </a:solidFill>
                <a:effectLst>
                  <a:outerShdw blurRad="38100" dist="38100" dir="2700000" algn="tl">
                    <a:srgbClr val="000000">
                      <a:alpha val="43137"/>
                    </a:srgbClr>
                  </a:outerShdw>
                </a:effectLst>
                <a:latin typeface="Lucida Handwriting" panose="03010101010101010101" pitchFamily="66" charset="0"/>
              </a:rPr>
              <a:t>What Is Mental Health?</a:t>
            </a:r>
          </a:p>
        </p:txBody>
      </p:sp>
      <p:sp>
        <p:nvSpPr>
          <p:cNvPr id="6" name="Rectangle 5"/>
          <p:cNvSpPr>
            <a:spLocks noChangeArrowheads="1"/>
          </p:cNvSpPr>
          <p:nvPr/>
        </p:nvSpPr>
        <p:spPr bwMode="auto">
          <a:xfrm>
            <a:off x="539552" y="1473200"/>
            <a:ext cx="5649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dirty="0">
                <a:solidFill>
                  <a:srgbClr val="7030A0"/>
                </a:solidFill>
                <a:latin typeface="Comic Sans MS" panose="030F0702030302020204" pitchFamily="66" charset="0"/>
              </a:rPr>
              <a:t>Mental health is all about how we </a:t>
            </a:r>
            <a:r>
              <a:rPr lang="en-GB" altLang="en-US" sz="2000" b="1" dirty="0">
                <a:solidFill>
                  <a:srgbClr val="7030A0"/>
                </a:solidFill>
                <a:latin typeface="Comic Sans MS" panose="030F0702030302020204" pitchFamily="66" charset="0"/>
              </a:rPr>
              <a:t>think, feel and act. </a:t>
            </a:r>
          </a:p>
        </p:txBody>
      </p:sp>
      <p:sp>
        <p:nvSpPr>
          <p:cNvPr id="9" name="Rectangle 8"/>
          <p:cNvSpPr>
            <a:spLocks noChangeArrowheads="1"/>
          </p:cNvSpPr>
          <p:nvPr/>
        </p:nvSpPr>
        <p:spPr bwMode="auto">
          <a:xfrm>
            <a:off x="539552" y="2276872"/>
            <a:ext cx="5842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dirty="0">
                <a:solidFill>
                  <a:srgbClr val="7030A0"/>
                </a:solidFill>
                <a:latin typeface="Comic Sans MS" panose="030F0702030302020204" pitchFamily="66" charset="0"/>
              </a:rPr>
              <a:t>Sometimes people have happy, comfortable thoughts and feelings. Sometimes, people have thoughts and feelings that don’t feel so good and might feel upsetting or uncomfortable</a:t>
            </a:r>
            <a:r>
              <a:rPr lang="en-GB" altLang="en-US" sz="2000" dirty="0">
                <a:solidFill>
                  <a:srgbClr val="00B0F0"/>
                </a:solidFill>
                <a:latin typeface="Comic Sans MS" panose="030F0702030302020204" pitchFamily="66" charset="0"/>
              </a:rPr>
              <a:t>.</a:t>
            </a:r>
          </a:p>
        </p:txBody>
      </p:sp>
      <p:sp>
        <p:nvSpPr>
          <p:cNvPr id="10" name="Rectangle 9"/>
          <p:cNvSpPr>
            <a:spLocks noChangeArrowheads="1"/>
          </p:cNvSpPr>
          <p:nvPr/>
        </p:nvSpPr>
        <p:spPr bwMode="auto">
          <a:xfrm>
            <a:off x="591146" y="3840798"/>
            <a:ext cx="57388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dirty="0">
                <a:solidFill>
                  <a:srgbClr val="7030A0"/>
                </a:solidFill>
                <a:latin typeface="Comic Sans MS" panose="030F0702030302020204" pitchFamily="66" charset="0"/>
              </a:rPr>
              <a:t>All these thoughts and feelings are what make up our mental health.</a:t>
            </a:r>
          </a:p>
        </p:txBody>
      </p:sp>
      <p:sp>
        <p:nvSpPr>
          <p:cNvPr id="11" name="Title 5"/>
          <p:cNvSpPr txBox="1">
            <a:spLocks/>
          </p:cNvSpPr>
          <p:nvPr/>
        </p:nvSpPr>
        <p:spPr>
          <a:xfrm>
            <a:off x="517971" y="4684382"/>
            <a:ext cx="7983297" cy="794424"/>
          </a:xfrm>
          <a:prstGeom prst="rect">
            <a:avLst/>
          </a:prstGeom>
        </p:spPr>
        <p:txBody>
          <a:bodyPr vert="horz" wrap="square" lIns="91440" tIns="45720" rIns="91440" bIns="45720" rtlCol="0" anchor="t" anchorCtr="0">
            <a:noAutofit/>
          </a:bodyPr>
          <a:lstStyle>
            <a:lvl1pPr algn="l" defTabSz="457200" rtl="0" eaLnBrk="1" latinLnBrk="0" hangingPunct="1">
              <a:spcBef>
                <a:spcPct val="0"/>
              </a:spcBef>
              <a:buNone/>
              <a:defRPr sz="3200" b="1" i="0" kern="1200">
                <a:solidFill>
                  <a:schemeClr val="tx1"/>
                </a:solidFill>
                <a:latin typeface="+mj-lt"/>
                <a:ea typeface="+mj-ea"/>
                <a:cs typeface="Verdana"/>
              </a:defRPr>
            </a:lvl1pPr>
          </a:lstStyle>
          <a:p>
            <a:r>
              <a:rPr lang="en-GB" sz="2000" b="0" dirty="0">
                <a:solidFill>
                  <a:srgbClr val="7030A0"/>
                </a:solidFill>
                <a:latin typeface="Comic Sans MS" panose="030F0702030302020204" pitchFamily="66" charset="0"/>
              </a:rPr>
              <a:t>It is about our </a:t>
            </a:r>
            <a:r>
              <a:rPr lang="en-GB" sz="2000" dirty="0">
                <a:solidFill>
                  <a:srgbClr val="7030A0"/>
                </a:solidFill>
                <a:latin typeface="Comic Sans MS" panose="030F0702030302020204" pitchFamily="66" charset="0"/>
              </a:rPr>
              <a:t>feelings</a:t>
            </a:r>
            <a:r>
              <a:rPr lang="en-GB" sz="2000" b="0" dirty="0">
                <a:solidFill>
                  <a:srgbClr val="7030A0"/>
                </a:solidFill>
                <a:latin typeface="Comic Sans MS" panose="030F0702030302020204" pitchFamily="66" charset="0"/>
              </a:rPr>
              <a:t>, our </a:t>
            </a:r>
            <a:r>
              <a:rPr lang="en-GB" sz="2000" dirty="0">
                <a:solidFill>
                  <a:srgbClr val="7030A0"/>
                </a:solidFill>
                <a:latin typeface="Comic Sans MS" panose="030F0702030302020204" pitchFamily="66" charset="0"/>
              </a:rPr>
              <a:t>thinking</a:t>
            </a:r>
            <a:r>
              <a:rPr lang="en-GB" sz="2000" b="0" dirty="0">
                <a:solidFill>
                  <a:srgbClr val="7030A0"/>
                </a:solidFill>
                <a:latin typeface="Comic Sans MS" panose="030F0702030302020204" pitchFamily="66" charset="0"/>
              </a:rPr>
              <a:t>, our </a:t>
            </a:r>
            <a:r>
              <a:rPr lang="en-GB" sz="2000" dirty="0">
                <a:solidFill>
                  <a:srgbClr val="7030A0"/>
                </a:solidFill>
                <a:latin typeface="Comic Sans MS" panose="030F0702030302020204" pitchFamily="66" charset="0"/>
              </a:rPr>
              <a:t>emotions</a:t>
            </a:r>
            <a:r>
              <a:rPr lang="en-GB" sz="2000" b="0" dirty="0">
                <a:solidFill>
                  <a:srgbClr val="7030A0"/>
                </a:solidFill>
                <a:latin typeface="Comic Sans MS" panose="030F0702030302020204" pitchFamily="66" charset="0"/>
              </a:rPr>
              <a:t> and our </a:t>
            </a:r>
            <a:r>
              <a:rPr lang="en-GB" sz="2000" dirty="0">
                <a:solidFill>
                  <a:srgbClr val="7030A0"/>
                </a:solidFill>
                <a:latin typeface="Comic Sans MS" panose="030F0702030302020204" pitchFamily="66" charset="0"/>
              </a:rPr>
              <a:t>moods</a:t>
            </a:r>
            <a:r>
              <a:rPr lang="en-GB" sz="2000" b="0" dirty="0">
                <a:solidFill>
                  <a:srgbClr val="7030A0"/>
                </a:solidFill>
                <a:latin typeface="Comic Sans MS" panose="030F0702030302020204" pitchFamily="66" charset="0"/>
              </a:rPr>
              <a:t>.</a:t>
            </a:r>
          </a:p>
        </p:txBody>
      </p:sp>
      <p:sp>
        <p:nvSpPr>
          <p:cNvPr id="12" name="object 4"/>
          <p:cNvSpPr/>
          <p:nvPr/>
        </p:nvSpPr>
        <p:spPr>
          <a:xfrm>
            <a:off x="7720152" y="4797152"/>
            <a:ext cx="1358800" cy="1816559"/>
          </a:xfrm>
          <a:prstGeom prst="rect">
            <a:avLst/>
          </a:prstGeom>
          <a:blipFill>
            <a:blip r:embed="rId4" cstate="print"/>
            <a:srcRect/>
            <a:stretch>
              <a:fillRect l="-44643" t="-5882" r="-198214" b="-25792"/>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3" name="object 4"/>
          <p:cNvSpPr/>
          <p:nvPr/>
        </p:nvSpPr>
        <p:spPr>
          <a:xfrm>
            <a:off x="6323791" y="1293567"/>
            <a:ext cx="2286000" cy="2524125"/>
          </a:xfrm>
          <a:prstGeom prst="rect">
            <a:avLst/>
          </a:prstGeom>
          <a:blipFill>
            <a:blip r:embed="rId4" cstate="print"/>
            <a:srcRect/>
            <a:stretch>
              <a:fillRect l="-176666" t="-52079" r="-43334" b="-33758"/>
            </a:stretch>
          </a:blipFill>
        </p:spPr>
        <p:txBody>
          <a:bodyPr wrap="square" lIns="0" tIns="0" rIns="0" bIns="0" rtlCol="0"/>
          <a:lstStyle/>
          <a:p>
            <a:endParaRPr lang="en-GB"/>
          </a:p>
        </p:txBody>
      </p:sp>
    </p:spTree>
    <p:extLst>
      <p:ext uri="{BB962C8B-B14F-4D97-AF65-F5344CB8AC3E}">
        <p14:creationId xmlns:p14="http://schemas.microsoft.com/office/powerpoint/2010/main" val="140457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p:cNvSpPr/>
          <p:nvPr/>
        </p:nvSpPr>
        <p:spPr>
          <a:xfrm>
            <a:off x="6558380" y="3868378"/>
            <a:ext cx="1478403" cy="2404852"/>
          </a:xfrm>
          <a:prstGeom prst="rect">
            <a:avLst/>
          </a:prstGeom>
          <a:blipFill>
            <a:blip r:embed="rId2" cstate="print">
              <a:extLst>
                <a:ext uri="{BEBA8EAE-BF5A-486C-A8C5-ECC9F3942E4B}">
                  <a14:imgProps xmlns:a14="http://schemas.microsoft.com/office/drawing/2010/main">
                    <a14:imgLayer r:embed="rId3">
                      <a14:imgEffect>
                        <a14:backgroundRemoval t="11974" b="100000" l="0" r="45466"/>
                      </a14:imgEffect>
                    </a14:imgLayer>
                  </a14:imgProps>
                </a:ext>
              </a:extLst>
            </a:blip>
            <a:srcRect/>
            <a:stretch>
              <a:fillRect l="-100000" b="-7586"/>
            </a:stretch>
          </a:blipFill>
        </p:spPr>
        <p:txBody>
          <a:bodyPr wrap="square" lIns="0" tIns="0" rIns="0" bIns="0" rtlCol="0"/>
          <a:lstStyle/>
          <a:p>
            <a:pPr defTabSz="457200"/>
            <a:endParaRPr>
              <a:solidFill>
                <a:srgbClr val="796E65"/>
              </a:solidFill>
            </a:endParaRPr>
          </a:p>
        </p:txBody>
      </p:sp>
      <p:sp>
        <p:nvSpPr>
          <p:cNvPr id="3" name="Title 5"/>
          <p:cNvSpPr txBox="1">
            <a:spLocks/>
          </p:cNvSpPr>
          <p:nvPr/>
        </p:nvSpPr>
        <p:spPr>
          <a:xfrm>
            <a:off x="250703" y="678848"/>
            <a:ext cx="8627359" cy="1173704"/>
          </a:xfrm>
          <a:prstGeom prst="rect">
            <a:avLst/>
          </a:prstGeom>
        </p:spPr>
        <p:txBody>
          <a:bodyPr vert="horz" wrap="square" lIns="91440" tIns="45720" rIns="91440" bIns="45720" rtlCol="0" anchor="t" anchorCtr="0">
            <a:noAutofit/>
          </a:bodyPr>
          <a:lstStyle>
            <a:lvl1pPr algn="l" defTabSz="457200" rtl="0" eaLnBrk="1" latinLnBrk="0" hangingPunct="1">
              <a:spcBef>
                <a:spcPct val="0"/>
              </a:spcBef>
              <a:buNone/>
              <a:defRPr sz="3200" b="1" i="0" kern="1200">
                <a:solidFill>
                  <a:schemeClr val="tx1"/>
                </a:solidFill>
                <a:latin typeface="+mj-lt"/>
                <a:ea typeface="+mj-ea"/>
                <a:cs typeface="Verdana"/>
              </a:defRPr>
            </a:lvl1pPr>
          </a:lstStyle>
          <a:p>
            <a:r>
              <a:rPr lang="en-GB" sz="2800" b="0" dirty="0">
                <a:solidFill>
                  <a:srgbClr val="7030A0"/>
                </a:solidFill>
                <a:latin typeface="Comic Sans MS" panose="030F0702030302020204" pitchFamily="66" charset="0"/>
              </a:rPr>
              <a:t>Everybody knows how to look after </a:t>
            </a:r>
            <a:r>
              <a:rPr lang="en-GB" sz="2800" dirty="0">
                <a:solidFill>
                  <a:srgbClr val="7030A0"/>
                </a:solidFill>
                <a:latin typeface="Comic Sans MS" panose="030F0702030302020204" pitchFamily="66" charset="0"/>
              </a:rPr>
              <a:t>physical health</a:t>
            </a:r>
            <a:r>
              <a:rPr lang="en-GB" sz="2800" b="0" dirty="0">
                <a:solidFill>
                  <a:srgbClr val="7030A0"/>
                </a:solidFill>
                <a:latin typeface="Comic Sans MS" panose="030F0702030302020204" pitchFamily="66" charset="0"/>
              </a:rPr>
              <a:t>…</a:t>
            </a:r>
          </a:p>
        </p:txBody>
      </p:sp>
      <p:sp>
        <p:nvSpPr>
          <p:cNvPr id="4" name="Title 5"/>
          <p:cNvSpPr txBox="1">
            <a:spLocks/>
          </p:cNvSpPr>
          <p:nvPr/>
        </p:nvSpPr>
        <p:spPr>
          <a:xfrm>
            <a:off x="250703" y="5173546"/>
            <a:ext cx="8627359" cy="1223185"/>
          </a:xfrm>
          <a:prstGeom prst="rect">
            <a:avLst/>
          </a:prstGeom>
        </p:spPr>
        <p:txBody>
          <a:bodyPr vert="horz" wrap="square" lIns="91440" tIns="45720" rIns="91440" bIns="45720" rtlCol="0" anchor="t" anchorCtr="0">
            <a:noAutofit/>
          </a:bodyPr>
          <a:lstStyle>
            <a:lvl1pPr algn="l" defTabSz="457200" rtl="0" eaLnBrk="1" latinLnBrk="0" hangingPunct="1">
              <a:spcBef>
                <a:spcPct val="0"/>
              </a:spcBef>
              <a:buNone/>
              <a:defRPr sz="3200" b="1" i="0" kern="1200">
                <a:solidFill>
                  <a:schemeClr val="tx1"/>
                </a:solidFill>
                <a:latin typeface="+mj-lt"/>
                <a:ea typeface="+mj-ea"/>
                <a:cs typeface="Verdana"/>
              </a:defRPr>
            </a:lvl1pPr>
          </a:lstStyle>
          <a:p>
            <a:r>
              <a:rPr lang="en-GB" sz="2400" b="0" dirty="0">
                <a:solidFill>
                  <a:srgbClr val="7030A0"/>
                </a:solidFill>
                <a:latin typeface="Comic Sans MS" panose="030F0702030302020204" pitchFamily="66" charset="0"/>
              </a:rPr>
              <a:t>…</a:t>
            </a:r>
            <a:r>
              <a:rPr lang="en-GB" sz="2800" dirty="0">
                <a:solidFill>
                  <a:srgbClr val="7030A0"/>
                </a:solidFill>
                <a:latin typeface="Comic Sans MS" panose="030F0702030302020204" pitchFamily="66" charset="0"/>
              </a:rPr>
              <a:t>looking after our mental health is just as importan</a:t>
            </a:r>
            <a:r>
              <a:rPr lang="en-GB" sz="2400" dirty="0">
                <a:solidFill>
                  <a:srgbClr val="7030A0"/>
                </a:solidFill>
                <a:latin typeface="Comic Sans MS" panose="030F0702030302020204" pitchFamily="66" charset="0"/>
              </a:rPr>
              <a:t>t</a:t>
            </a:r>
            <a:r>
              <a:rPr lang="en-GB" sz="2400" b="0" dirty="0">
                <a:solidFill>
                  <a:srgbClr val="7030A0"/>
                </a:solidFill>
                <a:latin typeface="Comic Sans MS" panose="030F0702030302020204" pitchFamily="66" charset="0"/>
              </a:rPr>
              <a:t>.</a:t>
            </a:r>
          </a:p>
        </p:txBody>
      </p:sp>
      <p:sp>
        <p:nvSpPr>
          <p:cNvPr id="5" name="object 5"/>
          <p:cNvSpPr/>
          <p:nvPr/>
        </p:nvSpPr>
        <p:spPr>
          <a:xfrm>
            <a:off x="1739281" y="2115083"/>
            <a:ext cx="4812804" cy="2674834"/>
          </a:xfrm>
          <a:prstGeom prst="rect">
            <a:avLst/>
          </a:prstGeom>
          <a:blipFill>
            <a:blip r:embed="rId4" cstate="print"/>
            <a:srcRect/>
            <a:stretch>
              <a:fillRect l="6492" t="-7412" r="-6492" b="-16746"/>
            </a:stretch>
          </a:blipFill>
        </p:spPr>
        <p:txBody>
          <a:bodyPr wrap="square" lIns="0" tIns="0" rIns="0" bIns="0" rtlCol="0"/>
          <a:lstStyle/>
          <a:p>
            <a:endParaRPr/>
          </a:p>
        </p:txBody>
      </p:sp>
    </p:spTree>
    <p:extLst>
      <p:ext uri="{BB962C8B-B14F-4D97-AF65-F5344CB8AC3E}">
        <p14:creationId xmlns:p14="http://schemas.microsoft.com/office/powerpoint/2010/main" val="80288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p:cNvSpPr/>
          <p:nvPr/>
        </p:nvSpPr>
        <p:spPr>
          <a:xfrm>
            <a:off x="6558380" y="3868378"/>
            <a:ext cx="1478403" cy="2404852"/>
          </a:xfrm>
          <a:prstGeom prst="rect">
            <a:avLst/>
          </a:prstGeom>
          <a:blipFill>
            <a:blip r:embed="rId2" cstate="print">
              <a:extLst>
                <a:ext uri="{BEBA8EAE-BF5A-486C-A8C5-ECC9F3942E4B}">
                  <a14:imgProps xmlns:a14="http://schemas.microsoft.com/office/drawing/2010/main">
                    <a14:imgLayer r:embed="rId3">
                      <a14:imgEffect>
                        <a14:backgroundRemoval t="11974" b="100000" l="0" r="45466"/>
                      </a14:imgEffect>
                    </a14:imgLayer>
                  </a14:imgProps>
                </a:ext>
              </a:extLst>
            </a:blip>
            <a:srcRect/>
            <a:stretch>
              <a:fillRect l="-100000" b="-7586"/>
            </a:stretch>
          </a:blipFill>
        </p:spPr>
        <p:txBody>
          <a:bodyPr wrap="square" lIns="0" tIns="0" rIns="0" bIns="0" rtlCol="0"/>
          <a:lstStyle/>
          <a:p>
            <a:pPr defTabSz="457200"/>
            <a:endParaRPr>
              <a:solidFill>
                <a:srgbClr val="796E65"/>
              </a:solidFill>
            </a:endParaRPr>
          </a:p>
        </p:txBody>
      </p:sp>
      <p:pic>
        <p:nvPicPr>
          <p:cNvPr id="4" name="Picture 2" descr="Related image">
            <a:extLst>
              <a:ext uri="{FF2B5EF4-FFF2-40B4-BE49-F238E27FC236}">
                <a16:creationId xmlns="" xmlns:a16="http://schemas.microsoft.com/office/drawing/2014/main" id="{1B5AB081-9CDD-494B-9933-EA2531EEE8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815"/>
          <a:stretch/>
        </p:blipFill>
        <p:spPr bwMode="auto">
          <a:xfrm>
            <a:off x="174750" y="188640"/>
            <a:ext cx="8710776" cy="1012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 xmlns:a16="http://schemas.microsoft.com/office/drawing/2014/main" id="{72F285DB-26A3-4A57-8188-CEDD40FBAAFA}"/>
              </a:ext>
            </a:extLst>
          </p:cNvPr>
          <p:cNvSpPr/>
          <p:nvPr/>
        </p:nvSpPr>
        <p:spPr>
          <a:xfrm>
            <a:off x="281666" y="1412776"/>
            <a:ext cx="8496944" cy="2961583"/>
          </a:xfrm>
          <a:prstGeom prst="roundRect">
            <a:avLst/>
          </a:prstGeom>
          <a:solidFill>
            <a:srgbClr val="653B8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08000" bIns="108000" rtlCol="0" anchor="ctr"/>
          <a:lstStyle/>
          <a:p>
            <a:pPr marL="457200">
              <a:lnSpc>
                <a:spcPct val="115000"/>
              </a:lnSpc>
              <a:spcAft>
                <a:spcPts val="1000"/>
              </a:spcAft>
              <a:defRPr/>
            </a:pPr>
            <a:r>
              <a:rPr lang="en-GB" sz="24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Our minds and bodies are connected. To learn, we need to have both healthy minds and healthy bodies. Our mind can affect our body and our body can affect our mind. We need to look after both to be healthy inside and out and to be in a position where we can learn..</a:t>
            </a:r>
          </a:p>
        </p:txBody>
      </p:sp>
      <p:pic>
        <p:nvPicPr>
          <p:cNvPr id="1028" name="Picture 4" descr="Image result for healthy minds and bodies">
            <a:extLst>
              <a:ext uri="{FF2B5EF4-FFF2-40B4-BE49-F238E27FC236}">
                <a16:creationId xmlns="" xmlns:a16="http://schemas.microsoft.com/office/drawing/2014/main" id="{7DABA97B-040F-43A7-93BC-F1FF1EE5D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595" y="4512024"/>
            <a:ext cx="7467085" cy="215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622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p:cNvSpPr/>
          <p:nvPr/>
        </p:nvSpPr>
        <p:spPr>
          <a:xfrm>
            <a:off x="6558380" y="3868378"/>
            <a:ext cx="1478403" cy="2404852"/>
          </a:xfrm>
          <a:prstGeom prst="rect">
            <a:avLst/>
          </a:prstGeom>
          <a:blipFill>
            <a:blip r:embed="rId2" cstate="print">
              <a:extLst>
                <a:ext uri="{BEBA8EAE-BF5A-486C-A8C5-ECC9F3942E4B}">
                  <a14:imgProps xmlns:a14="http://schemas.microsoft.com/office/drawing/2010/main">
                    <a14:imgLayer r:embed="rId3">
                      <a14:imgEffect>
                        <a14:backgroundRemoval t="11974" b="100000" l="0" r="45466"/>
                      </a14:imgEffect>
                    </a14:imgLayer>
                  </a14:imgProps>
                </a:ext>
              </a:extLst>
            </a:blip>
            <a:srcRect/>
            <a:stretch>
              <a:fillRect l="-100000" b="-7586"/>
            </a:stretch>
          </a:blipFill>
        </p:spPr>
        <p:txBody>
          <a:bodyPr wrap="square" lIns="0" tIns="0" rIns="0" bIns="0" rtlCol="0"/>
          <a:lstStyle/>
          <a:p>
            <a:pPr defTabSz="457200"/>
            <a:endParaRPr>
              <a:solidFill>
                <a:srgbClr val="796E65"/>
              </a:solidFill>
            </a:endParaRPr>
          </a:p>
        </p:txBody>
      </p:sp>
      <p:sp>
        <p:nvSpPr>
          <p:cNvPr id="3" name="Title 20"/>
          <p:cNvSpPr txBox="1">
            <a:spLocks/>
          </p:cNvSpPr>
          <p:nvPr/>
        </p:nvSpPr>
        <p:spPr>
          <a:xfrm>
            <a:off x="457200" y="479425"/>
            <a:ext cx="8220075" cy="993775"/>
          </a:xfrm>
          <a:prstGeom prst="roundRect">
            <a:avLst>
              <a:gd name="adj" fmla="val 9639"/>
            </a:avLst>
          </a:prstGeom>
        </p:spPr>
        <p:txBody>
          <a:bodyPr/>
          <a:lstStyle>
            <a:lvl1pPr algn="l" defTabSz="457200" rtl="0" eaLnBrk="1" latinLnBrk="0" hangingPunct="1">
              <a:spcBef>
                <a:spcPct val="0"/>
              </a:spcBef>
              <a:buNone/>
              <a:defRPr sz="2200" b="1" i="0" kern="1200">
                <a:solidFill>
                  <a:schemeClr val="tx1"/>
                </a:solidFill>
                <a:latin typeface="+mj-lt"/>
                <a:ea typeface="+mj-ea"/>
                <a:cs typeface="Verdana"/>
              </a:defRPr>
            </a:lvl1pPr>
          </a:lstStyle>
          <a:p>
            <a:pPr algn="ctr"/>
            <a:r>
              <a:rPr lang="en-GB" altLang="en-US" sz="3600" dirty="0" smtClean="0">
                <a:solidFill>
                  <a:schemeClr val="accent2">
                    <a:lumMod val="60000"/>
                    <a:lumOff val="40000"/>
                  </a:schemeClr>
                </a:solidFill>
                <a:effectLst>
                  <a:outerShdw blurRad="38100" dist="38100" dir="2700000" algn="tl">
                    <a:srgbClr val="000000">
                      <a:alpha val="43137"/>
                    </a:srgbClr>
                  </a:outerShdw>
                </a:effectLst>
                <a:latin typeface="Lucida Handwriting" panose="03010101010101010101" pitchFamily="66" charset="0"/>
              </a:rPr>
              <a:t>Facts and Figures</a:t>
            </a:r>
            <a:endParaRPr lang="en-GB" altLang="en-US" sz="3600" dirty="0">
              <a:solidFill>
                <a:schemeClr val="accent2">
                  <a:lumMod val="60000"/>
                  <a:lumOff val="40000"/>
                </a:schemeClr>
              </a:solidFill>
              <a:effectLst>
                <a:outerShdw blurRad="38100" dist="38100" dir="2700000" algn="tl">
                  <a:srgbClr val="000000">
                    <a:alpha val="43137"/>
                  </a:srgbClr>
                </a:outerShdw>
              </a:effectLst>
              <a:latin typeface="Lucida Handwriting" panose="03010101010101010101" pitchFamily="66"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346124"/>
            <a:ext cx="2016224" cy="2476628"/>
          </a:xfrm>
          <a:prstGeom prst="rect">
            <a:avLst/>
          </a:prstGeom>
        </p:spPr>
      </p:pic>
      <p:sp>
        <p:nvSpPr>
          <p:cNvPr id="2" name="Rectangle 1"/>
          <p:cNvSpPr/>
          <p:nvPr/>
        </p:nvSpPr>
        <p:spPr>
          <a:xfrm>
            <a:off x="2286247" y="1346124"/>
            <a:ext cx="6391027" cy="707886"/>
          </a:xfrm>
          <a:prstGeom prst="rect">
            <a:avLst/>
          </a:prstGeom>
        </p:spPr>
        <p:txBody>
          <a:bodyPr wrap="square">
            <a:spAutoFit/>
          </a:bodyPr>
          <a:lstStyle/>
          <a:p>
            <a:pPr marL="342900" lvl="0" indent="-342900">
              <a:buFont typeface="Arial" panose="020B0604020202020204" pitchFamily="34" charset="0"/>
              <a:buChar char="•"/>
            </a:pPr>
            <a:r>
              <a:rPr lang="en-GB" sz="2000" dirty="0">
                <a:solidFill>
                  <a:srgbClr val="7030A0"/>
                </a:solidFill>
                <a:latin typeface="Comic Sans MS" pitchFamily="66" charset="0"/>
              </a:rPr>
              <a:t>One in ten 5 to 16yr-olds has </a:t>
            </a:r>
            <a:r>
              <a:rPr lang="en-GB" sz="2000" dirty="0" smtClean="0">
                <a:solidFill>
                  <a:srgbClr val="7030A0"/>
                </a:solidFill>
                <a:latin typeface="Comic Sans MS" pitchFamily="66" charset="0"/>
              </a:rPr>
              <a:t>a diagnosed  </a:t>
            </a:r>
            <a:r>
              <a:rPr lang="en-GB" sz="2000" dirty="0">
                <a:solidFill>
                  <a:srgbClr val="7030A0"/>
                </a:solidFill>
                <a:latin typeface="Comic Sans MS" pitchFamily="66" charset="0"/>
              </a:rPr>
              <a:t>mental </a:t>
            </a:r>
            <a:r>
              <a:rPr lang="en-GB" sz="2000" dirty="0" smtClean="0">
                <a:solidFill>
                  <a:srgbClr val="7030A0"/>
                </a:solidFill>
                <a:latin typeface="Comic Sans MS" pitchFamily="66" charset="0"/>
              </a:rPr>
              <a:t>health concern</a:t>
            </a:r>
            <a:endParaRPr lang="en-GB" sz="2000" dirty="0">
              <a:solidFill>
                <a:srgbClr val="7030A0"/>
              </a:solidFill>
              <a:latin typeface="Comic Sans MS" pitchFamily="66" charset="0"/>
            </a:endParaRPr>
          </a:p>
        </p:txBody>
      </p:sp>
      <p:sp>
        <p:nvSpPr>
          <p:cNvPr id="5" name="Rectangle 4"/>
          <p:cNvSpPr/>
          <p:nvPr/>
        </p:nvSpPr>
        <p:spPr>
          <a:xfrm>
            <a:off x="2294258" y="2204864"/>
            <a:ext cx="6310189" cy="923330"/>
          </a:xfrm>
          <a:prstGeom prst="rect">
            <a:avLst/>
          </a:prstGeom>
        </p:spPr>
        <p:txBody>
          <a:bodyPr wrap="square">
            <a:spAutoFit/>
          </a:bodyPr>
          <a:lstStyle/>
          <a:p>
            <a:pPr marL="342900" lvl="0" indent="-342900">
              <a:lnSpc>
                <a:spcPct val="90000"/>
              </a:lnSpc>
              <a:buFont typeface="Arial" panose="020B0604020202020204" pitchFamily="34" charset="0"/>
              <a:buChar char="•"/>
            </a:pPr>
            <a:r>
              <a:rPr lang="en-GB" altLang="en-US" sz="2000" dirty="0">
                <a:solidFill>
                  <a:srgbClr val="7030A0"/>
                </a:solidFill>
                <a:latin typeface="Comic Sans MS" pitchFamily="66" charset="0"/>
              </a:rPr>
              <a:t>At least 3%  of children suffer from anxiety disorders but relatively few are  referred for treatment</a:t>
            </a:r>
            <a:endParaRPr lang="en-GB" altLang="en-US" dirty="0">
              <a:solidFill>
                <a:srgbClr val="7030A0"/>
              </a:solidFill>
              <a:latin typeface="Comic Sans MS" pitchFamily="66" charset="0"/>
            </a:endParaRPr>
          </a:p>
        </p:txBody>
      </p:sp>
      <p:sp>
        <p:nvSpPr>
          <p:cNvPr id="6" name="Rectangle 5"/>
          <p:cNvSpPr/>
          <p:nvPr/>
        </p:nvSpPr>
        <p:spPr>
          <a:xfrm>
            <a:off x="2294258" y="3268213"/>
            <a:ext cx="6480719" cy="1200329"/>
          </a:xfrm>
          <a:prstGeom prst="rect">
            <a:avLst/>
          </a:prstGeom>
        </p:spPr>
        <p:txBody>
          <a:bodyPr wrap="square">
            <a:spAutoFit/>
          </a:bodyPr>
          <a:lstStyle/>
          <a:p>
            <a:pPr marL="342900" lvl="0" indent="-342900">
              <a:lnSpc>
                <a:spcPct val="90000"/>
              </a:lnSpc>
              <a:buFont typeface="Arial" panose="020B0604020202020204" pitchFamily="34" charset="0"/>
              <a:buChar char="•"/>
            </a:pPr>
            <a:r>
              <a:rPr lang="en-GB" altLang="en-US" sz="2000" dirty="0">
                <a:solidFill>
                  <a:srgbClr val="7030A0"/>
                </a:solidFill>
                <a:latin typeface="Comic Sans MS" pitchFamily="66" charset="0"/>
                <a:cs typeface="Arial" charset="0"/>
              </a:rPr>
              <a:t>Nearly 80,000</a:t>
            </a:r>
            <a:r>
              <a:rPr lang="en-GB" altLang="en-US" sz="2000" b="1" dirty="0">
                <a:solidFill>
                  <a:srgbClr val="7030A0"/>
                </a:solidFill>
                <a:latin typeface="Comic Sans MS" pitchFamily="66" charset="0"/>
                <a:cs typeface="Arial" charset="0"/>
              </a:rPr>
              <a:t> </a:t>
            </a:r>
            <a:r>
              <a:rPr lang="en-GB" altLang="en-US" sz="2000" dirty="0">
                <a:solidFill>
                  <a:srgbClr val="7030A0"/>
                </a:solidFill>
                <a:latin typeface="Comic Sans MS" pitchFamily="66" charset="0"/>
                <a:cs typeface="Arial" charset="0"/>
              </a:rPr>
              <a:t>children and young people suffer from severe depression. Over 8,000 children aged under ten years old suffer from severe depression. </a:t>
            </a:r>
            <a:r>
              <a:rPr lang="en-GB" altLang="en-US" sz="2000" baseline="30000" dirty="0">
                <a:solidFill>
                  <a:srgbClr val="7030A0"/>
                </a:solidFill>
                <a:latin typeface="Comic Sans MS" pitchFamily="66" charset="0"/>
                <a:cs typeface="Arial" charset="0"/>
              </a:rPr>
              <a:t> </a:t>
            </a:r>
            <a:endParaRPr lang="en-GB" altLang="en-US" dirty="0">
              <a:solidFill>
                <a:srgbClr val="7030A0"/>
              </a:solidFill>
              <a:latin typeface="Comic Sans MS" pitchFamily="66" charset="0"/>
              <a:cs typeface="Arial" charset="0"/>
            </a:endParaRPr>
          </a:p>
        </p:txBody>
      </p:sp>
      <p:pic>
        <p:nvPicPr>
          <p:cNvPr id="4098" name="Picture 2" descr="Image result for mental health carto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3564" y="4384337"/>
            <a:ext cx="2232249" cy="223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23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1"/>
          <p:cNvSpPr/>
          <p:nvPr/>
        </p:nvSpPr>
        <p:spPr>
          <a:xfrm>
            <a:off x="6558380" y="3868378"/>
            <a:ext cx="1478403" cy="2404852"/>
          </a:xfrm>
          <a:prstGeom prst="rect">
            <a:avLst/>
          </a:prstGeom>
          <a:blipFill>
            <a:blip r:embed="rId2" cstate="print">
              <a:extLst>
                <a:ext uri="{BEBA8EAE-BF5A-486C-A8C5-ECC9F3942E4B}">
                  <a14:imgProps xmlns:a14="http://schemas.microsoft.com/office/drawing/2010/main">
                    <a14:imgLayer r:embed="rId3">
                      <a14:imgEffect>
                        <a14:backgroundRemoval t="11974" b="100000" l="0" r="45466"/>
                      </a14:imgEffect>
                    </a14:imgLayer>
                  </a14:imgProps>
                </a:ext>
              </a:extLst>
            </a:blip>
            <a:srcRect/>
            <a:stretch>
              <a:fillRect l="-100000" b="-7586"/>
            </a:stretch>
          </a:blipFill>
        </p:spPr>
        <p:txBody>
          <a:bodyPr wrap="square" lIns="0" tIns="0" rIns="0" bIns="0" rtlCol="0"/>
          <a:lstStyle/>
          <a:p>
            <a:pPr defTabSz="457200"/>
            <a:endParaRPr>
              <a:solidFill>
                <a:srgbClr val="796E65"/>
              </a:solidFill>
            </a:endParaRPr>
          </a:p>
        </p:txBody>
      </p:sp>
      <p:sp>
        <p:nvSpPr>
          <p:cNvPr id="4" name="Title 20"/>
          <p:cNvSpPr txBox="1">
            <a:spLocks/>
          </p:cNvSpPr>
          <p:nvPr/>
        </p:nvSpPr>
        <p:spPr>
          <a:xfrm>
            <a:off x="457200" y="479425"/>
            <a:ext cx="8220075" cy="993775"/>
          </a:xfrm>
          <a:prstGeom prst="roundRect">
            <a:avLst>
              <a:gd name="adj" fmla="val 9639"/>
            </a:avLst>
          </a:prstGeom>
        </p:spPr>
        <p:txBody>
          <a:bodyPr/>
          <a:lstStyle>
            <a:lvl1pPr algn="l" defTabSz="457200" rtl="0" eaLnBrk="1" latinLnBrk="0" hangingPunct="1">
              <a:spcBef>
                <a:spcPct val="0"/>
              </a:spcBef>
              <a:buNone/>
              <a:defRPr sz="2200" b="1" i="0" kern="1200">
                <a:solidFill>
                  <a:schemeClr val="tx1"/>
                </a:solidFill>
                <a:latin typeface="+mj-lt"/>
                <a:ea typeface="+mj-ea"/>
                <a:cs typeface="Verdana"/>
              </a:defRPr>
            </a:lvl1pPr>
          </a:lstStyle>
          <a:p>
            <a:pPr algn="ctr"/>
            <a:r>
              <a:rPr lang="en-GB" altLang="en-US" sz="3600" dirty="0" smtClean="0">
                <a:solidFill>
                  <a:schemeClr val="accent2">
                    <a:lumMod val="60000"/>
                    <a:lumOff val="40000"/>
                  </a:schemeClr>
                </a:solidFill>
                <a:effectLst>
                  <a:outerShdw blurRad="38100" dist="38100" dir="2700000" algn="tl">
                    <a:srgbClr val="000000">
                      <a:alpha val="43137"/>
                    </a:srgbClr>
                  </a:outerShdw>
                </a:effectLst>
                <a:latin typeface="Lucida Handwriting" panose="03010101010101010101" pitchFamily="66" charset="0"/>
              </a:rPr>
              <a:t>What do we see in school?</a:t>
            </a:r>
            <a:endParaRPr lang="en-GB" altLang="en-US" sz="3600" dirty="0">
              <a:solidFill>
                <a:schemeClr val="accent2">
                  <a:lumMod val="60000"/>
                  <a:lumOff val="40000"/>
                </a:schemeClr>
              </a:solidFill>
              <a:effectLst>
                <a:outerShdw blurRad="38100" dist="38100" dir="2700000" algn="tl">
                  <a:srgbClr val="000000">
                    <a:alpha val="43137"/>
                  </a:srgbClr>
                </a:outerShdw>
              </a:effectLst>
              <a:latin typeface="Lucida Handwriting" panose="03010101010101010101" pitchFamily="66" charset="0"/>
            </a:endParaRPr>
          </a:p>
        </p:txBody>
      </p:sp>
      <p:pic>
        <p:nvPicPr>
          <p:cNvPr id="5" name="Picture 4">
            <a:extLst>
              <a:ext uri="{FF2B5EF4-FFF2-40B4-BE49-F238E27FC236}">
                <a16:creationId xmlns="" xmlns:a16="http://schemas.microsoft.com/office/drawing/2014/main" id="{44B8419D-0C57-4028-87D4-2A8177ADA7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3935573"/>
            <a:ext cx="28384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32148" y="1156682"/>
            <a:ext cx="1306488"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Anxiety</a:t>
            </a:r>
            <a:endParaRPr lang="en-GB" sz="2000" dirty="0">
              <a:solidFill>
                <a:srgbClr val="7030A0"/>
              </a:solidFill>
              <a:latin typeface="Comic Sans MS" panose="030F0702030302020204" pitchFamily="66" charset="0"/>
            </a:endParaRPr>
          </a:p>
        </p:txBody>
      </p:sp>
      <p:sp>
        <p:nvSpPr>
          <p:cNvPr id="14" name="TextBox 13"/>
          <p:cNvSpPr txBox="1"/>
          <p:nvPr/>
        </p:nvSpPr>
        <p:spPr>
          <a:xfrm>
            <a:off x="5119096" y="5649303"/>
            <a:ext cx="3622155"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Lack of concentration</a:t>
            </a:r>
            <a:endParaRPr lang="en-GB" sz="2000" dirty="0">
              <a:solidFill>
                <a:srgbClr val="7030A0"/>
              </a:solidFill>
              <a:latin typeface="Comic Sans MS" panose="030F0702030302020204" pitchFamily="66" charset="0"/>
            </a:endParaRPr>
          </a:p>
        </p:txBody>
      </p:sp>
      <p:sp>
        <p:nvSpPr>
          <p:cNvPr id="15" name="TextBox 14"/>
          <p:cNvSpPr txBox="1"/>
          <p:nvPr/>
        </p:nvSpPr>
        <p:spPr>
          <a:xfrm>
            <a:off x="5652119" y="1473200"/>
            <a:ext cx="2384663"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Low self esteem</a:t>
            </a:r>
            <a:endParaRPr lang="en-GB" sz="2000" dirty="0">
              <a:solidFill>
                <a:srgbClr val="7030A0"/>
              </a:solidFill>
              <a:latin typeface="Comic Sans MS" panose="030F0702030302020204" pitchFamily="66" charset="0"/>
            </a:endParaRPr>
          </a:p>
        </p:txBody>
      </p:sp>
      <p:sp>
        <p:nvSpPr>
          <p:cNvPr id="16" name="TextBox 15"/>
          <p:cNvSpPr txBox="1"/>
          <p:nvPr/>
        </p:nvSpPr>
        <p:spPr>
          <a:xfrm>
            <a:off x="2699792" y="1943651"/>
            <a:ext cx="2486069" cy="707886"/>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Lack of empathy with others</a:t>
            </a:r>
            <a:endParaRPr lang="en-GB" sz="2000" dirty="0">
              <a:solidFill>
                <a:srgbClr val="7030A0"/>
              </a:solidFill>
              <a:latin typeface="Comic Sans MS" panose="030F0702030302020204" pitchFamily="66" charset="0"/>
            </a:endParaRPr>
          </a:p>
        </p:txBody>
      </p:sp>
      <p:sp>
        <p:nvSpPr>
          <p:cNvPr id="17" name="TextBox 16"/>
          <p:cNvSpPr txBox="1"/>
          <p:nvPr/>
        </p:nvSpPr>
        <p:spPr>
          <a:xfrm>
            <a:off x="190823" y="2451482"/>
            <a:ext cx="2261220"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Argumentative</a:t>
            </a:r>
            <a:endParaRPr lang="en-GB" sz="2000" dirty="0">
              <a:solidFill>
                <a:srgbClr val="7030A0"/>
              </a:solidFill>
              <a:latin typeface="Comic Sans MS" panose="030F0702030302020204" pitchFamily="66" charset="0"/>
            </a:endParaRPr>
          </a:p>
        </p:txBody>
      </p:sp>
      <p:sp>
        <p:nvSpPr>
          <p:cNvPr id="18" name="TextBox 17"/>
          <p:cNvSpPr txBox="1"/>
          <p:nvPr/>
        </p:nvSpPr>
        <p:spPr>
          <a:xfrm>
            <a:off x="32792" y="5229200"/>
            <a:ext cx="3600400" cy="707886"/>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Regularly complaining of feeling unwell</a:t>
            </a:r>
            <a:endParaRPr lang="en-GB" sz="2000" dirty="0">
              <a:solidFill>
                <a:srgbClr val="7030A0"/>
              </a:solidFill>
              <a:latin typeface="Comic Sans MS" panose="030F0702030302020204" pitchFamily="66" charset="0"/>
            </a:endParaRPr>
          </a:p>
        </p:txBody>
      </p:sp>
      <p:sp>
        <p:nvSpPr>
          <p:cNvPr id="19" name="TextBox 18"/>
          <p:cNvSpPr txBox="1"/>
          <p:nvPr/>
        </p:nvSpPr>
        <p:spPr>
          <a:xfrm>
            <a:off x="1974074" y="1202849"/>
            <a:ext cx="2880321" cy="707886"/>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Reluctance to join in with others</a:t>
            </a:r>
            <a:endParaRPr lang="en-GB" sz="2000" dirty="0">
              <a:solidFill>
                <a:srgbClr val="7030A0"/>
              </a:solidFill>
              <a:latin typeface="Comic Sans MS" panose="030F0702030302020204" pitchFamily="66" charset="0"/>
            </a:endParaRPr>
          </a:p>
        </p:txBody>
      </p:sp>
      <p:sp>
        <p:nvSpPr>
          <p:cNvPr id="20" name="TextBox 19"/>
          <p:cNvSpPr txBox="1"/>
          <p:nvPr/>
        </p:nvSpPr>
        <p:spPr>
          <a:xfrm>
            <a:off x="5905136" y="4021033"/>
            <a:ext cx="2555296"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Tearfulness</a:t>
            </a:r>
            <a:endParaRPr lang="en-GB" sz="2000" dirty="0">
              <a:solidFill>
                <a:srgbClr val="7030A0"/>
              </a:solidFill>
              <a:latin typeface="Comic Sans MS" panose="030F0702030302020204" pitchFamily="66" charset="0"/>
            </a:endParaRPr>
          </a:p>
        </p:txBody>
      </p:sp>
      <p:sp>
        <p:nvSpPr>
          <p:cNvPr id="21" name="TextBox 20"/>
          <p:cNvSpPr txBox="1"/>
          <p:nvPr/>
        </p:nvSpPr>
        <p:spPr>
          <a:xfrm>
            <a:off x="190823" y="4221088"/>
            <a:ext cx="1800200" cy="707886"/>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Appearing withdrawn</a:t>
            </a:r>
            <a:endParaRPr lang="en-GB" sz="2000" dirty="0">
              <a:solidFill>
                <a:srgbClr val="7030A0"/>
              </a:solidFill>
              <a:latin typeface="Comic Sans MS" panose="030F0702030302020204" pitchFamily="66" charset="0"/>
            </a:endParaRPr>
          </a:p>
        </p:txBody>
      </p:sp>
      <p:sp>
        <p:nvSpPr>
          <p:cNvPr id="22" name="TextBox 21"/>
          <p:cNvSpPr txBox="1"/>
          <p:nvPr/>
        </p:nvSpPr>
        <p:spPr>
          <a:xfrm>
            <a:off x="5224356" y="2097539"/>
            <a:ext cx="1860934"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Poor appetite</a:t>
            </a:r>
            <a:endParaRPr lang="en-GB" sz="2000" dirty="0">
              <a:solidFill>
                <a:srgbClr val="7030A0"/>
              </a:solidFill>
              <a:latin typeface="Comic Sans MS" panose="030F0702030302020204" pitchFamily="66" charset="0"/>
            </a:endParaRPr>
          </a:p>
        </p:txBody>
      </p:sp>
      <p:sp>
        <p:nvSpPr>
          <p:cNvPr id="23" name="TextBox 22"/>
          <p:cNvSpPr txBox="1"/>
          <p:nvPr/>
        </p:nvSpPr>
        <p:spPr>
          <a:xfrm>
            <a:off x="6154823" y="4728919"/>
            <a:ext cx="2093405" cy="707886"/>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Violent outbursts</a:t>
            </a:r>
            <a:endParaRPr lang="en-GB" sz="2000" dirty="0">
              <a:solidFill>
                <a:srgbClr val="7030A0"/>
              </a:solidFill>
              <a:latin typeface="Comic Sans MS" panose="030F0702030302020204" pitchFamily="66" charset="0"/>
            </a:endParaRPr>
          </a:p>
        </p:txBody>
      </p:sp>
      <p:sp>
        <p:nvSpPr>
          <p:cNvPr id="24" name="TextBox 23"/>
          <p:cNvSpPr txBox="1"/>
          <p:nvPr/>
        </p:nvSpPr>
        <p:spPr>
          <a:xfrm>
            <a:off x="4180194" y="2735243"/>
            <a:ext cx="3776182"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Disruptive Behaviour</a:t>
            </a:r>
            <a:endParaRPr lang="en-GB" sz="2000" dirty="0">
              <a:solidFill>
                <a:srgbClr val="7030A0"/>
              </a:solidFill>
              <a:latin typeface="Comic Sans MS" panose="030F0702030302020204" pitchFamily="66" charset="0"/>
            </a:endParaRPr>
          </a:p>
        </p:txBody>
      </p:sp>
      <p:sp>
        <p:nvSpPr>
          <p:cNvPr id="25" name="TextBox 24"/>
          <p:cNvSpPr txBox="1"/>
          <p:nvPr/>
        </p:nvSpPr>
        <p:spPr>
          <a:xfrm>
            <a:off x="254956" y="3135353"/>
            <a:ext cx="1719118"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Tiredness</a:t>
            </a:r>
            <a:endParaRPr lang="en-GB" sz="2000" dirty="0">
              <a:solidFill>
                <a:srgbClr val="7030A0"/>
              </a:solidFill>
              <a:latin typeface="Comic Sans MS" panose="030F0702030302020204" pitchFamily="66" charset="0"/>
            </a:endParaRPr>
          </a:p>
        </p:txBody>
      </p:sp>
      <p:sp>
        <p:nvSpPr>
          <p:cNvPr id="28" name="TextBox 27"/>
          <p:cNvSpPr txBox="1"/>
          <p:nvPr/>
        </p:nvSpPr>
        <p:spPr>
          <a:xfrm>
            <a:off x="2267744" y="3335408"/>
            <a:ext cx="2115195"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School Refusal</a:t>
            </a:r>
            <a:endParaRPr lang="en-GB" sz="2000" dirty="0">
              <a:solidFill>
                <a:srgbClr val="7030A0"/>
              </a:solidFill>
              <a:latin typeface="Comic Sans MS" panose="030F0702030302020204" pitchFamily="66" charset="0"/>
            </a:endParaRPr>
          </a:p>
        </p:txBody>
      </p:sp>
      <p:sp>
        <p:nvSpPr>
          <p:cNvPr id="29" name="TextBox 28"/>
          <p:cNvSpPr txBox="1"/>
          <p:nvPr/>
        </p:nvSpPr>
        <p:spPr>
          <a:xfrm>
            <a:off x="5823565" y="3193900"/>
            <a:ext cx="2213218" cy="707886"/>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Frequent headaches</a:t>
            </a:r>
            <a:endParaRPr lang="en-GB" sz="2000" dirty="0">
              <a:solidFill>
                <a:srgbClr val="7030A0"/>
              </a:solidFill>
              <a:latin typeface="Comic Sans MS" panose="030F0702030302020204" pitchFamily="66" charset="0"/>
            </a:endParaRPr>
          </a:p>
        </p:txBody>
      </p:sp>
      <p:sp>
        <p:nvSpPr>
          <p:cNvPr id="30" name="TextBox 29"/>
          <p:cNvSpPr txBox="1"/>
          <p:nvPr/>
        </p:nvSpPr>
        <p:spPr>
          <a:xfrm>
            <a:off x="254956" y="3735518"/>
            <a:ext cx="3378236"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Feeling sad all the time</a:t>
            </a:r>
            <a:endParaRPr lang="en-GB" sz="2000" dirty="0">
              <a:solidFill>
                <a:srgbClr val="7030A0"/>
              </a:solidFill>
              <a:latin typeface="Comic Sans MS" panose="030F0702030302020204" pitchFamily="66" charset="0"/>
            </a:endParaRPr>
          </a:p>
        </p:txBody>
      </p:sp>
      <p:sp>
        <p:nvSpPr>
          <p:cNvPr id="31" name="TextBox 30"/>
          <p:cNvSpPr txBox="1"/>
          <p:nvPr/>
        </p:nvSpPr>
        <p:spPr>
          <a:xfrm>
            <a:off x="190822" y="6049413"/>
            <a:ext cx="8269609" cy="707886"/>
          </a:xfrm>
          <a:prstGeom prst="rect">
            <a:avLst/>
          </a:prstGeom>
          <a:noFill/>
        </p:spPr>
        <p:txBody>
          <a:bodyPr wrap="square" rtlCol="0">
            <a:spAutoFit/>
          </a:bodyPr>
          <a:lstStyle/>
          <a:p>
            <a:r>
              <a:rPr lang="en-GB" sz="4000" dirty="0" smtClean="0">
                <a:solidFill>
                  <a:srgbClr val="FF0000"/>
                </a:solidFill>
                <a:latin typeface="Comic Sans MS" panose="030F0702030302020204" pitchFamily="66" charset="0"/>
              </a:rPr>
              <a:t>Do you recognise any of these?</a:t>
            </a:r>
            <a:endParaRPr lang="en-GB" sz="4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6391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p:cTn id="21"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p:cTn id="28"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 calcmode="lin" valueType="num">
                                      <p:cBhvr>
                                        <p:cTn id="3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 calcmode="lin" valueType="num">
                                      <p:cBhvr>
                                        <p:cTn id="4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 calcmode="lin" valueType="num">
                                      <p:cBhvr>
                                        <p:cTn id="49"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1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9">
                                            <p:txEl>
                                              <p:pRg st="0" end="0"/>
                                            </p:txEl>
                                          </p:spTgt>
                                        </p:tgtEl>
                                        <p:attrNameLst>
                                          <p:attrName>style.visibility</p:attrName>
                                        </p:attrNameLst>
                                      </p:cBhvr>
                                      <p:to>
                                        <p:strVal val="visible"/>
                                      </p:to>
                                    </p:set>
                                    <p:anim calcmode="lin" valueType="num">
                                      <p:cBhvr>
                                        <p:cTn id="56"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1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 calcmode="lin" valueType="num">
                                      <p:cBhvr>
                                        <p:cTn id="63"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2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1">
                                            <p:txEl>
                                              <p:pRg st="0" end="0"/>
                                            </p:txEl>
                                          </p:spTgt>
                                        </p:tgtEl>
                                        <p:attrNameLst>
                                          <p:attrName>style.visibility</p:attrName>
                                        </p:attrNameLst>
                                      </p:cBhvr>
                                      <p:to>
                                        <p:strVal val="visible"/>
                                      </p:to>
                                    </p:set>
                                    <p:anim calcmode="lin" valueType="num">
                                      <p:cBhvr>
                                        <p:cTn id="7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2">
                                            <p:txEl>
                                              <p:pRg st="0" end="0"/>
                                            </p:txEl>
                                          </p:spTgt>
                                        </p:tgtEl>
                                        <p:attrNameLst>
                                          <p:attrName>style.visibility</p:attrName>
                                        </p:attrNameLst>
                                      </p:cBhvr>
                                      <p:to>
                                        <p:strVal val="visible"/>
                                      </p:to>
                                    </p:set>
                                    <p:anim calcmode="lin" valueType="num">
                                      <p:cBhvr>
                                        <p:cTn id="7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2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3">
                                            <p:txEl>
                                              <p:pRg st="0" end="0"/>
                                            </p:txEl>
                                          </p:spTgt>
                                        </p:tgtEl>
                                        <p:attrNameLst>
                                          <p:attrName>style.visibility</p:attrName>
                                        </p:attrNameLst>
                                      </p:cBhvr>
                                      <p:to>
                                        <p:strVal val="visible"/>
                                      </p:to>
                                    </p:set>
                                    <p:anim calcmode="lin" valueType="num">
                                      <p:cBhvr>
                                        <p:cTn id="84"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23">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24">
                                            <p:txEl>
                                              <p:pRg st="0" end="0"/>
                                            </p:txEl>
                                          </p:spTgt>
                                        </p:tgtEl>
                                        <p:attrNameLst>
                                          <p:attrName>style.visibility</p:attrName>
                                        </p:attrNameLst>
                                      </p:cBhvr>
                                      <p:to>
                                        <p:strVal val="visible"/>
                                      </p:to>
                                    </p:set>
                                    <p:anim calcmode="lin" valueType="num">
                                      <p:cBhvr>
                                        <p:cTn id="91"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4">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5">
                                            <p:txEl>
                                              <p:pRg st="0" end="0"/>
                                            </p:txEl>
                                          </p:spTgt>
                                        </p:tgtEl>
                                        <p:attrNameLst>
                                          <p:attrName>style.visibility</p:attrName>
                                        </p:attrNameLst>
                                      </p:cBhvr>
                                      <p:to>
                                        <p:strVal val="visible"/>
                                      </p:to>
                                    </p:set>
                                    <p:anim calcmode="lin" valueType="num">
                                      <p:cBhvr>
                                        <p:cTn id="98"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00" dur="500"/>
                                        <p:tgtEl>
                                          <p:spTgt spid="25">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28">
                                            <p:txEl>
                                              <p:pRg st="0" end="0"/>
                                            </p:txEl>
                                          </p:spTgt>
                                        </p:tgtEl>
                                        <p:attrNameLst>
                                          <p:attrName>style.visibility</p:attrName>
                                        </p:attrNameLst>
                                      </p:cBhvr>
                                      <p:to>
                                        <p:strVal val="visible"/>
                                      </p:to>
                                    </p:set>
                                    <p:anim calcmode="lin" valueType="num">
                                      <p:cBhvr>
                                        <p:cTn id="10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07" dur="500"/>
                                        <p:tgtEl>
                                          <p:spTgt spid="28">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29">
                                            <p:txEl>
                                              <p:pRg st="0" end="0"/>
                                            </p:txEl>
                                          </p:spTgt>
                                        </p:tgtEl>
                                        <p:attrNameLst>
                                          <p:attrName>style.visibility</p:attrName>
                                        </p:attrNameLst>
                                      </p:cBhvr>
                                      <p:to>
                                        <p:strVal val="visible"/>
                                      </p:to>
                                    </p:set>
                                    <p:anim calcmode="lin" valueType="num">
                                      <p:cBhvr>
                                        <p:cTn id="112"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114" dur="500"/>
                                        <p:tgtEl>
                                          <p:spTgt spid="29">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30">
                                            <p:txEl>
                                              <p:pRg st="0" end="0"/>
                                            </p:txEl>
                                          </p:spTgt>
                                        </p:tgtEl>
                                        <p:attrNameLst>
                                          <p:attrName>style.visibility</p:attrName>
                                        </p:attrNameLst>
                                      </p:cBhvr>
                                      <p:to>
                                        <p:strVal val="visible"/>
                                      </p:to>
                                    </p:set>
                                    <p:anim calcmode="lin" valueType="num">
                                      <p:cBhvr>
                                        <p:cTn id="119"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20"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121" dur="500"/>
                                        <p:tgtEl>
                                          <p:spTgt spid="30">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31">
                                            <p:txEl>
                                              <p:pRg st="0" end="0"/>
                                            </p:txEl>
                                          </p:spTgt>
                                        </p:tgtEl>
                                        <p:attrNameLst>
                                          <p:attrName>style.visibility</p:attrName>
                                        </p:attrNameLst>
                                      </p:cBhvr>
                                      <p:to>
                                        <p:strVal val="visible"/>
                                      </p:to>
                                    </p:set>
                                    <p:anim calcmode="lin" valueType="num">
                                      <p:cBhvr>
                                        <p:cTn id="126"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27"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12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txBox="1">
            <a:spLocks/>
          </p:cNvSpPr>
          <p:nvPr/>
        </p:nvSpPr>
        <p:spPr>
          <a:xfrm>
            <a:off x="457200" y="479425"/>
            <a:ext cx="8220075" cy="993775"/>
          </a:xfrm>
          <a:prstGeom prst="roundRect">
            <a:avLst>
              <a:gd name="adj" fmla="val 9639"/>
            </a:avLst>
          </a:prstGeom>
        </p:spPr>
        <p:txBody>
          <a:bodyPr/>
          <a:lstStyle>
            <a:lvl1pPr algn="l" defTabSz="457200" rtl="0" eaLnBrk="1" latinLnBrk="0" hangingPunct="1">
              <a:spcBef>
                <a:spcPct val="0"/>
              </a:spcBef>
              <a:buNone/>
              <a:defRPr sz="2200" b="1" i="0" kern="1200">
                <a:solidFill>
                  <a:schemeClr val="tx1"/>
                </a:solidFill>
                <a:latin typeface="+mj-lt"/>
                <a:ea typeface="+mj-ea"/>
                <a:cs typeface="Verdana"/>
              </a:defRPr>
            </a:lvl1pPr>
          </a:lstStyle>
          <a:p>
            <a:pPr algn="ctr"/>
            <a:r>
              <a:rPr lang="en-GB" altLang="en-US" sz="3600" dirty="0" smtClean="0">
                <a:solidFill>
                  <a:schemeClr val="accent2">
                    <a:lumMod val="60000"/>
                    <a:lumOff val="40000"/>
                  </a:schemeClr>
                </a:solidFill>
                <a:effectLst>
                  <a:outerShdw blurRad="38100" dist="38100" dir="2700000" algn="tl">
                    <a:srgbClr val="000000">
                      <a:alpha val="43137"/>
                    </a:srgbClr>
                  </a:outerShdw>
                </a:effectLst>
                <a:latin typeface="Lucida Handwriting" panose="03010101010101010101" pitchFamily="66" charset="0"/>
              </a:rPr>
              <a:t>What do we do in school?</a:t>
            </a:r>
            <a:endParaRPr lang="en-GB" altLang="en-US" sz="3600" dirty="0">
              <a:solidFill>
                <a:schemeClr val="accent2">
                  <a:lumMod val="60000"/>
                  <a:lumOff val="40000"/>
                </a:schemeClr>
              </a:solidFill>
              <a:effectLst>
                <a:outerShdw blurRad="38100" dist="38100" dir="2700000" algn="tl">
                  <a:srgbClr val="000000">
                    <a:alpha val="43137"/>
                  </a:srgbClr>
                </a:outerShdw>
              </a:effectLst>
              <a:latin typeface="Lucida Handwriting" panose="03010101010101010101" pitchFamily="66" charset="0"/>
            </a:endParaRPr>
          </a:p>
        </p:txBody>
      </p:sp>
      <p:sp>
        <p:nvSpPr>
          <p:cNvPr id="4" name="TextBox 3"/>
          <p:cNvSpPr txBox="1"/>
          <p:nvPr/>
        </p:nvSpPr>
        <p:spPr>
          <a:xfrm>
            <a:off x="326108" y="1285845"/>
            <a:ext cx="7921699"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Have a full time Learning Mentor available to work with children </a:t>
            </a:r>
            <a:endParaRPr lang="en-GB" sz="2000" dirty="0">
              <a:solidFill>
                <a:srgbClr val="7030A0"/>
              </a:solidFill>
              <a:latin typeface="Comic Sans MS" panose="030F0702030302020204" pitchFamily="66" charset="0"/>
            </a:endParaRPr>
          </a:p>
        </p:txBody>
      </p:sp>
      <p:sp>
        <p:nvSpPr>
          <p:cNvPr id="6" name="TextBox 5"/>
          <p:cNvSpPr txBox="1"/>
          <p:nvPr/>
        </p:nvSpPr>
        <p:spPr>
          <a:xfrm>
            <a:off x="326108" y="1873310"/>
            <a:ext cx="7921699" cy="707886"/>
          </a:xfrm>
          <a:prstGeom prst="rect">
            <a:avLst/>
          </a:prstGeom>
          <a:noFill/>
        </p:spPr>
        <p:txBody>
          <a:bodyPr wrap="square" rtlCol="0">
            <a:spAutoFit/>
          </a:bodyPr>
          <a:lstStyle/>
          <a:p>
            <a:r>
              <a:rPr lang="en-GB" sz="2000" dirty="0" smtClean="0">
                <a:solidFill>
                  <a:srgbClr val="0070C0"/>
                </a:solidFill>
                <a:latin typeface="Comic Sans MS" panose="030F0702030302020204" pitchFamily="66" charset="0"/>
              </a:rPr>
              <a:t>Have a designated safe space where children can take time to discuss their concerns and regroup their emotions</a:t>
            </a:r>
            <a:endParaRPr lang="en-GB" sz="2000" dirty="0">
              <a:solidFill>
                <a:srgbClr val="0070C0"/>
              </a:solidFill>
              <a:latin typeface="Comic Sans MS" panose="030F0702030302020204" pitchFamily="66" charset="0"/>
            </a:endParaRPr>
          </a:p>
        </p:txBody>
      </p:sp>
      <p:sp>
        <p:nvSpPr>
          <p:cNvPr id="8" name="TextBox 7"/>
          <p:cNvSpPr txBox="1"/>
          <p:nvPr/>
        </p:nvSpPr>
        <p:spPr>
          <a:xfrm>
            <a:off x="318094" y="2612837"/>
            <a:ext cx="7921699" cy="400110"/>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Deliver a range of emotional interventions</a:t>
            </a:r>
            <a:endParaRPr lang="en-GB" sz="2000" dirty="0">
              <a:solidFill>
                <a:srgbClr val="7030A0"/>
              </a:solidFill>
              <a:latin typeface="Comic Sans MS" panose="030F0702030302020204" pitchFamily="66" charset="0"/>
            </a:endParaRPr>
          </a:p>
        </p:txBody>
      </p:sp>
      <p:sp>
        <p:nvSpPr>
          <p:cNvPr id="9" name="TextBox 8"/>
          <p:cNvSpPr txBox="1"/>
          <p:nvPr/>
        </p:nvSpPr>
        <p:spPr>
          <a:xfrm>
            <a:off x="311918" y="3044659"/>
            <a:ext cx="7921699" cy="400110"/>
          </a:xfrm>
          <a:prstGeom prst="rect">
            <a:avLst/>
          </a:prstGeom>
          <a:noFill/>
        </p:spPr>
        <p:txBody>
          <a:bodyPr wrap="square" rtlCol="0">
            <a:spAutoFit/>
          </a:bodyPr>
          <a:lstStyle/>
          <a:p>
            <a:r>
              <a:rPr lang="en-GB" sz="2000" dirty="0" smtClean="0">
                <a:solidFill>
                  <a:srgbClr val="0070C0"/>
                </a:solidFill>
                <a:latin typeface="Comic Sans MS" panose="030F0702030302020204" pitchFamily="66" charset="0"/>
              </a:rPr>
              <a:t>Organise regular drop ins and catch ups with specific children</a:t>
            </a:r>
            <a:endParaRPr lang="en-GB" sz="2000" dirty="0">
              <a:solidFill>
                <a:srgbClr val="0070C0"/>
              </a:solidFill>
              <a:latin typeface="Comic Sans MS" panose="030F0702030302020204" pitchFamily="66" charset="0"/>
            </a:endParaRPr>
          </a:p>
        </p:txBody>
      </p:sp>
      <p:sp>
        <p:nvSpPr>
          <p:cNvPr id="11" name="TextBox 10"/>
          <p:cNvSpPr txBox="1"/>
          <p:nvPr/>
        </p:nvSpPr>
        <p:spPr>
          <a:xfrm>
            <a:off x="323529" y="3514435"/>
            <a:ext cx="6552728" cy="707886"/>
          </a:xfrm>
          <a:prstGeom prst="rect">
            <a:avLst/>
          </a:prstGeom>
          <a:noFill/>
        </p:spPr>
        <p:txBody>
          <a:bodyPr wrap="square" rtlCol="0">
            <a:spAutoFit/>
          </a:bodyPr>
          <a:lstStyle/>
          <a:p>
            <a:r>
              <a:rPr lang="en-GB" sz="2000" dirty="0" smtClean="0">
                <a:solidFill>
                  <a:srgbClr val="7030A0"/>
                </a:solidFill>
                <a:latin typeface="Comic Sans MS" panose="030F0702030302020204" pitchFamily="66" charset="0"/>
              </a:rPr>
              <a:t>Encourage the children to express their emotions and                           label their feelings </a:t>
            </a:r>
            <a:endParaRPr lang="en-GB" sz="2000" dirty="0">
              <a:solidFill>
                <a:srgbClr val="7030A0"/>
              </a:solidFill>
              <a:latin typeface="Comic Sans MS" panose="030F0702030302020204" pitchFamily="66" charset="0"/>
            </a:endParaRPr>
          </a:p>
        </p:txBody>
      </p:sp>
      <p:sp>
        <p:nvSpPr>
          <p:cNvPr id="12" name="TextBox 11"/>
          <p:cNvSpPr txBox="1"/>
          <p:nvPr/>
        </p:nvSpPr>
        <p:spPr>
          <a:xfrm>
            <a:off x="311917" y="4222321"/>
            <a:ext cx="7921699" cy="707886"/>
          </a:xfrm>
          <a:prstGeom prst="rect">
            <a:avLst/>
          </a:prstGeom>
          <a:noFill/>
        </p:spPr>
        <p:txBody>
          <a:bodyPr wrap="square" rtlCol="0">
            <a:spAutoFit/>
          </a:bodyPr>
          <a:lstStyle/>
          <a:p>
            <a:r>
              <a:rPr lang="en-GB" sz="2000" dirty="0" smtClean="0">
                <a:solidFill>
                  <a:srgbClr val="0070C0"/>
                </a:solidFill>
                <a:latin typeface="Comic Sans MS" panose="030F0702030302020204" pitchFamily="66" charset="0"/>
              </a:rPr>
              <a:t>Provide opportunities for teaching relaxation techniques                         to all children throughout the day</a:t>
            </a:r>
            <a:endParaRPr lang="en-GB" sz="2000" dirty="0">
              <a:solidFill>
                <a:srgbClr val="0070C0"/>
              </a:solidFill>
              <a:latin typeface="Comic Sans MS" panose="030F0702030302020204" pitchFamily="66"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372541" y="4116449"/>
            <a:ext cx="3298418" cy="1855359"/>
          </a:xfrm>
          <a:prstGeom prst="rect">
            <a:avLst/>
          </a:prstGeom>
        </p:spPr>
      </p:pic>
      <p:sp>
        <p:nvSpPr>
          <p:cNvPr id="5" name="Rectangle 4"/>
          <p:cNvSpPr/>
          <p:nvPr/>
        </p:nvSpPr>
        <p:spPr>
          <a:xfrm>
            <a:off x="346324" y="4993000"/>
            <a:ext cx="5801072" cy="400110"/>
          </a:xfrm>
          <a:prstGeom prst="rect">
            <a:avLst/>
          </a:prstGeom>
        </p:spPr>
        <p:txBody>
          <a:bodyPr wrap="square">
            <a:spAutoFit/>
          </a:bodyPr>
          <a:lstStyle/>
          <a:p>
            <a:r>
              <a:rPr lang="en-GB" sz="2000" dirty="0">
                <a:solidFill>
                  <a:srgbClr val="7030A0"/>
                </a:solidFill>
                <a:latin typeface="Comic Sans MS" panose="030F0702030302020204" pitchFamily="66" charset="0"/>
              </a:rPr>
              <a:t>Help individuals to recognise their strengths</a:t>
            </a:r>
          </a:p>
        </p:txBody>
      </p:sp>
      <p:sp>
        <p:nvSpPr>
          <p:cNvPr id="15" name="Rectangle 14"/>
          <p:cNvSpPr/>
          <p:nvPr/>
        </p:nvSpPr>
        <p:spPr>
          <a:xfrm>
            <a:off x="346324" y="5433017"/>
            <a:ext cx="6190108" cy="707886"/>
          </a:xfrm>
          <a:prstGeom prst="rect">
            <a:avLst/>
          </a:prstGeom>
        </p:spPr>
        <p:txBody>
          <a:bodyPr wrap="square">
            <a:spAutoFit/>
          </a:bodyPr>
          <a:lstStyle/>
          <a:p>
            <a:pPr lvl="0"/>
            <a:r>
              <a:rPr lang="en-GB" sz="2000" dirty="0">
                <a:solidFill>
                  <a:srgbClr val="0070C0"/>
                </a:solidFill>
                <a:latin typeface="Comic Sans MS" pitchFamily="66" charset="0"/>
              </a:rPr>
              <a:t>Encourage rehearsal for how they would manage a stressful situation</a:t>
            </a:r>
          </a:p>
        </p:txBody>
      </p:sp>
      <p:sp>
        <p:nvSpPr>
          <p:cNvPr id="16" name="Rectangle 15"/>
          <p:cNvSpPr/>
          <p:nvPr/>
        </p:nvSpPr>
        <p:spPr>
          <a:xfrm>
            <a:off x="311917" y="6140903"/>
            <a:ext cx="6190108" cy="400110"/>
          </a:xfrm>
          <a:prstGeom prst="rect">
            <a:avLst/>
          </a:prstGeom>
        </p:spPr>
        <p:txBody>
          <a:bodyPr wrap="square">
            <a:spAutoFit/>
          </a:bodyPr>
          <a:lstStyle/>
          <a:p>
            <a:pPr lvl="0"/>
            <a:r>
              <a:rPr lang="en-GB" sz="2000" dirty="0" smtClean="0">
                <a:solidFill>
                  <a:srgbClr val="7030A0"/>
                </a:solidFill>
                <a:latin typeface="Comic Sans MS" pitchFamily="66" charset="0"/>
              </a:rPr>
              <a:t>Use our school values to teach about resilience</a:t>
            </a:r>
            <a:endParaRPr lang="en-GB" sz="2000" dirty="0">
              <a:solidFill>
                <a:srgbClr val="7030A0"/>
              </a:solidFill>
              <a:latin typeface="Comic Sans MS" pitchFamily="66" charset="0"/>
            </a:endParaRPr>
          </a:p>
        </p:txBody>
      </p:sp>
    </p:spTree>
    <p:extLst>
      <p:ext uri="{BB962C8B-B14F-4D97-AF65-F5344CB8AC3E}">
        <p14:creationId xmlns:p14="http://schemas.microsoft.com/office/powerpoint/2010/main" val="13280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1" grpId="0"/>
      <p:bldP spid="12" grpId="0"/>
      <p:bldP spid="5" grpId="0"/>
      <p:bldP spid="15" grpId="0"/>
      <p:bldP spid="16" grpId="0"/>
    </p:bldLst>
  </p:timing>
</p:sld>
</file>

<file path=ppt/theme/theme1.xml><?xml version="1.0" encoding="utf-8"?>
<a:theme xmlns:a="http://schemas.openxmlformats.org/drawingml/2006/main" name="Anna Freud PowerPoint Template 2016">
  <a:themeElements>
    <a:clrScheme name="Anna Freud">
      <a:dk1>
        <a:srgbClr val="796E65"/>
      </a:dk1>
      <a:lt1>
        <a:srgbClr val="FFFFFF"/>
      </a:lt1>
      <a:dk2>
        <a:srgbClr val="00957A"/>
      </a:dk2>
      <a:lt2>
        <a:srgbClr val="FFFFFF"/>
      </a:lt2>
      <a:accent1>
        <a:srgbClr val="00957A"/>
      </a:accent1>
      <a:accent2>
        <a:srgbClr val="8C4799"/>
      </a:accent2>
      <a:accent3>
        <a:srgbClr val="147BD1"/>
      </a:accent3>
      <a:accent4>
        <a:srgbClr val="E87722"/>
      </a:accent4>
      <a:accent5>
        <a:srgbClr val="796E65"/>
      </a:accent5>
      <a:accent6>
        <a:srgbClr val="000000"/>
      </a:accent6>
      <a:hlink>
        <a:srgbClr val="0000FF"/>
      </a:hlink>
      <a:folHlink>
        <a:srgbClr val="800080"/>
      </a:folHlink>
    </a:clrScheme>
    <a:fontScheme name="Verdana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cmpd="sng" algn="ctr">
          <a:solidFill>
            <a:schemeClr val="tx2"/>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583</Words>
  <Application>Microsoft Office PowerPoint</Application>
  <PresentationFormat>On-screen Show (4:3)</PresentationFormat>
  <Paragraphs>73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Anna Freud PowerPoint Template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Jeffery</dc:creator>
  <cp:lastModifiedBy>Sarah Jeffery</cp:lastModifiedBy>
  <cp:revision>31</cp:revision>
  <dcterms:created xsi:type="dcterms:W3CDTF">2019-02-01T15:14:39Z</dcterms:created>
  <dcterms:modified xsi:type="dcterms:W3CDTF">2019-02-05T08:32:39Z</dcterms:modified>
</cp:coreProperties>
</file>