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4"/>
  </p:notesMasterIdLst>
  <p:sldIdLst>
    <p:sldId id="256" r:id="rId2"/>
    <p:sldId id="297" r:id="rId3"/>
    <p:sldId id="281" r:id="rId4"/>
    <p:sldId id="258" r:id="rId5"/>
    <p:sldId id="259" r:id="rId6"/>
    <p:sldId id="264" r:id="rId7"/>
    <p:sldId id="262" r:id="rId8"/>
    <p:sldId id="263" r:id="rId9"/>
    <p:sldId id="279" r:id="rId10"/>
    <p:sldId id="296" r:id="rId11"/>
    <p:sldId id="293" r:id="rId12"/>
    <p:sldId id="294" r:id="rId13"/>
    <p:sldId id="269" r:id="rId14"/>
    <p:sldId id="265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80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C6A07-95A6-463A-A8E2-91FB4900A616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7B91F-17F4-4A62-9B9F-444812D06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27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7B91F-17F4-4A62-9B9F-444812D063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239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7B91F-17F4-4A62-9B9F-444812D0633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75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7B91F-17F4-4A62-9B9F-444812D0633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85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A661E-72EC-4042-A946-F5631CBF0918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361F-1EBF-4815-B191-DFA98A4A4A9B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0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71C2-2FB7-4EEA-BA64-19B33B516FCD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9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161C-0496-44F4-9039-A7252C192187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E1C2-1FE5-4494-A0E0-22DDC2723496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8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A53-E1E3-41A0-A86B-E1CBBCF9D3E3}" type="datetime1">
              <a:rPr lang="en-GB" smtClean="0"/>
              <a:t>20/11/2023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22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893-2D89-462F-B9B0-5A70478F8FB5}" type="datetime1">
              <a:rPr lang="en-GB" smtClean="0"/>
              <a:t>20/11/2023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9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FAC-79BE-4FCA-86A7-525C2A43BBDC}" type="datetime1">
              <a:rPr lang="en-GB" smtClean="0"/>
              <a:t>20/11/2023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5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E784-C4FF-4C6A-8C8E-D594D0D5BE4F}" type="datetime1">
              <a:rPr lang="en-GB" smtClean="0"/>
              <a:t>20/11/2023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1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086E-FF0C-42C5-855F-21154E956430}" type="datetime1">
              <a:rPr lang="en-GB" smtClean="0"/>
              <a:t>20/11/2023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2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F650-6321-4542-85C3-FC47DF603F84}" type="datetime1">
              <a:rPr lang="en-GB" smtClean="0"/>
              <a:t>20/11/2023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55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55EEB25-9A1E-48F6-88BD-472495EBFE55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1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7D7DE-6A1E-8821-94DA-FAC20C8CB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5" b="9098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1C9607-8195-38AA-0950-E488FC839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143" y="873457"/>
            <a:ext cx="5586488" cy="1773151"/>
          </a:xfrm>
        </p:spPr>
        <p:txBody>
          <a:bodyPr>
            <a:normAutofit/>
          </a:bodyPr>
          <a:lstStyle/>
          <a:p>
            <a:r>
              <a:rPr lang="en-GB"/>
              <a:t>MPSA Annual General Meeting (AGM)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952A8-94FE-2F78-CA33-D7ED17058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7144" y="2729552"/>
            <a:ext cx="4139823" cy="1481840"/>
          </a:xfrm>
        </p:spPr>
        <p:txBody>
          <a:bodyPr>
            <a:normAutofit/>
          </a:bodyPr>
          <a:lstStyle/>
          <a:p>
            <a:r>
              <a:rPr lang="en-GB" b="1"/>
              <a:t>20</a:t>
            </a:r>
            <a:r>
              <a:rPr lang="en-GB" b="1" baseline="30000"/>
              <a:t>th</a:t>
            </a:r>
            <a:r>
              <a:rPr lang="en-GB" b="1"/>
              <a:t> November 2023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8A8E3-CCEE-E8FE-C9D8-178356EC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282A-7942-4964-9696-B2400E760D50}" type="datetime1">
              <a:rPr lang="en-GB" smtClean="0"/>
              <a:t>20/11/2023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1C384-7023-ACE5-766A-F91B9BA92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AADEF-59AD-2C20-C7E2-6A366D70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1">
            <a:extLst>
              <a:ext uri="{FF2B5EF4-FFF2-40B4-BE49-F238E27FC236}">
                <a16:creationId xmlns:a16="http://schemas.microsoft.com/office/drawing/2014/main" id="{DD084BC9-9589-DA0E-171E-997C32DCC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084008"/>
            <a:ext cx="6944436" cy="2090634"/>
          </a:xfrm>
        </p:spPr>
        <p:txBody>
          <a:bodyPr anchor="b">
            <a:normAutofit/>
          </a:bodyPr>
          <a:lstStyle/>
          <a:p>
            <a:r>
              <a:rPr lang="en-US" sz="6000" dirty="0"/>
              <a:t>2022/23 Treasurer Report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233019"/>
            <a:ext cx="4559643" cy="17711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7379" y="4629744"/>
            <a:ext cx="26535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B4199CB-681D-4724-96CF-9C6DF72249F7}" type="datetime1">
              <a:rPr lang="en-GB" smtClean="0"/>
              <a:t>20/11/2023</a:t>
            </a:fld>
            <a:endParaRPr lang="en-US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2" y="6318446"/>
            <a:ext cx="274319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8446"/>
            <a:ext cx="61569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5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55DFE-9BFF-7429-4B20-FB4BDF60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8659"/>
            <a:ext cx="8886884" cy="953669"/>
          </a:xfrm>
        </p:spPr>
        <p:txBody>
          <a:bodyPr/>
          <a:lstStyle/>
          <a:p>
            <a:r>
              <a:rPr lang="en-GB" dirty="0"/>
              <a:t>2022/23 Income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5F940-FFC9-1460-484A-42841CD10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04950"/>
            <a:ext cx="8883836" cy="4743450"/>
          </a:xfrm>
        </p:spPr>
        <p:txBody>
          <a:bodyPr>
            <a:normAutofit/>
          </a:bodyPr>
          <a:lstStyle/>
          <a:p>
            <a:r>
              <a:rPr lang="en-GB" dirty="0"/>
              <a:t>Starting balance: 		£8542.47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29D27-04A9-EB2D-756C-F07F1343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B792-D53F-4A39-BC3E-7063F4CF3EE1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6ED04-1813-2653-7690-C34F33CE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9B11F-6837-7D05-3866-E5FF6702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85BCEBA-14AF-D03D-39EA-C9149C2FD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28559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3393F52-38FE-0A14-9A73-B76540831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728241"/>
              </p:ext>
            </p:extLst>
          </p:nvPr>
        </p:nvGraphicFramePr>
        <p:xfrm>
          <a:off x="990599" y="2105026"/>
          <a:ext cx="8791576" cy="3914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5788">
                  <a:extLst>
                    <a:ext uri="{9D8B030D-6E8A-4147-A177-3AD203B41FA5}">
                      <a16:colId xmlns:a16="http://schemas.microsoft.com/office/drawing/2014/main" val="973310063"/>
                    </a:ext>
                  </a:extLst>
                </a:gridCol>
                <a:gridCol w="4395788">
                  <a:extLst>
                    <a:ext uri="{9D8B030D-6E8A-4147-A177-3AD203B41FA5}">
                      <a16:colId xmlns:a16="http://schemas.microsoft.com/office/drawing/2014/main" val="814129919"/>
                    </a:ext>
                  </a:extLst>
                </a:gridCol>
              </a:tblGrid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Event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Profit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0769790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Primary School Ball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£3600.00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304995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Summer Fair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£2284.09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3494189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Christmas Raffle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798.00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8308505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Christmas Cards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355.30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3745066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Halloween Disco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318.32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841938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Film Night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304.90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4697135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Spring Disco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285.56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849147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Play Festival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211.71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1722781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Advent Calendars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115.94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3341975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Amazon Smile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110.81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4768773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Quiz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 107.17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565535"/>
                  </a:ext>
                </a:extLst>
              </a:tr>
              <a:tr h="301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Sports Day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£    26.10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0894204"/>
                  </a:ext>
                </a:extLst>
              </a:tr>
            </a:tbl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id="{8E396D04-3F8E-0941-F95C-4A69B808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27622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145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55DFE-9BFF-7429-4B20-FB4BDF60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8659"/>
            <a:ext cx="8886884" cy="953669"/>
          </a:xfrm>
        </p:spPr>
        <p:txBody>
          <a:bodyPr/>
          <a:lstStyle/>
          <a:p>
            <a:r>
              <a:rPr lang="en-GB" dirty="0"/>
              <a:t>2022/23 Expenditure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5F940-FFC9-1460-484A-42841CD10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04950"/>
            <a:ext cx="8883836" cy="474345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Closing Balance		£11607.24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29D27-04A9-EB2D-756C-F07F1343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B792-D53F-4A39-BC3E-7063F4CF3EE1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6ED04-1813-2653-7690-C34F33CE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9B11F-6837-7D05-3866-E5FF6702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12</a:t>
            </a:fld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6EF8279-B8F8-E8C7-8D22-6652E2537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3416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29AB607-62B1-9661-F100-DBF4CBD10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586132"/>
              </p:ext>
            </p:extLst>
          </p:nvPr>
        </p:nvGraphicFramePr>
        <p:xfrm>
          <a:off x="906144" y="1639058"/>
          <a:ext cx="8636318" cy="3066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8159">
                  <a:extLst>
                    <a:ext uri="{9D8B030D-6E8A-4147-A177-3AD203B41FA5}">
                      <a16:colId xmlns:a16="http://schemas.microsoft.com/office/drawing/2014/main" val="4086496481"/>
                    </a:ext>
                  </a:extLst>
                </a:gridCol>
                <a:gridCol w="4318159">
                  <a:extLst>
                    <a:ext uri="{9D8B030D-6E8A-4147-A177-3AD203B41FA5}">
                      <a16:colId xmlns:a16="http://schemas.microsoft.com/office/drawing/2014/main" val="1969002202"/>
                    </a:ext>
                  </a:extLst>
                </a:gridCol>
              </a:tblGrid>
              <a:tr h="43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Charitable Expense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Cost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6317873"/>
                  </a:ext>
                </a:extLst>
              </a:tr>
              <a:tr h="43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School trips contribution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£1500.00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9647902"/>
                  </a:ext>
                </a:extLst>
              </a:tr>
              <a:tr h="43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Library Development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£1500.00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9571871"/>
                  </a:ext>
                </a:extLst>
              </a:tr>
              <a:tr h="43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Yearbooks 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£ 971.09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4879578"/>
                  </a:ext>
                </a:extLst>
              </a:tr>
              <a:tr h="43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Theatre Company Visit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450.00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0952690"/>
                  </a:ext>
                </a:extLst>
              </a:tr>
              <a:tr h="43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KS1 Room Improvements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£  400.00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14332"/>
                  </a:ext>
                </a:extLst>
              </a:tr>
              <a:tr h="43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Christmas Gifts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£  398.00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4110935"/>
                  </a:ext>
                </a:extLst>
              </a:tr>
            </a:tbl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:a16="http://schemas.microsoft.com/office/drawing/2014/main" id="{8A246FB4-334E-DCC9-0879-9C1ECC973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3" y="163975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804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1">
            <a:extLst>
              <a:ext uri="{FF2B5EF4-FFF2-40B4-BE49-F238E27FC236}">
                <a16:creationId xmlns:a16="http://schemas.microsoft.com/office/drawing/2014/main" id="{DD084BC9-9589-DA0E-171E-997C32DCC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084008"/>
            <a:ext cx="6944436" cy="2090634"/>
          </a:xfrm>
        </p:spPr>
        <p:txBody>
          <a:bodyPr anchor="b">
            <a:normAutofit/>
          </a:bodyPr>
          <a:lstStyle/>
          <a:p>
            <a:r>
              <a:rPr lang="en-US" sz="6000"/>
              <a:t>2023/24 Events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233019"/>
            <a:ext cx="4559643" cy="17711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7379" y="4629744"/>
            <a:ext cx="26535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B4199CB-681D-4724-96CF-9C6DF72249F7}" type="datetime1">
              <a:rPr lang="en-GB" smtClean="0"/>
              <a:t>20/11/2023</a:t>
            </a:fld>
            <a:endParaRPr lang="en-US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2" y="6318446"/>
            <a:ext cx="274319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8446"/>
            <a:ext cx="61569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68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D74132-0C39-EB80-262A-78585337B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69" t="16696" r="13647" b="8073"/>
          <a:stretch/>
        </p:blipFill>
        <p:spPr>
          <a:xfrm>
            <a:off x="7130811" y="164746"/>
            <a:ext cx="4235397" cy="5866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1A527-1614-3690-334C-458690B20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7" t="17432" r="73647" b="37064"/>
          <a:stretch/>
        </p:blipFill>
        <p:spPr>
          <a:xfrm>
            <a:off x="444615" y="914400"/>
            <a:ext cx="6383743" cy="2827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EF139-0A67-E760-1616-BD436F45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D366-EF57-40BE-9B74-F632FE75142D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0A0CE-5C14-27C1-E9F2-CC91D9A2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3A641-2F7A-E4CB-2634-D72E219E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45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084008"/>
            <a:ext cx="6944436" cy="2090634"/>
          </a:xfrm>
        </p:spPr>
        <p:txBody>
          <a:bodyPr anchor="b">
            <a:normAutofit/>
          </a:bodyPr>
          <a:lstStyle/>
          <a:p>
            <a:r>
              <a:rPr lang="en-GB" sz="6000" dirty="0"/>
              <a:t>2023/24 </a:t>
            </a:r>
            <a:br>
              <a:rPr lang="en-GB" sz="6000" dirty="0"/>
            </a:br>
            <a:r>
              <a:rPr lang="en-GB" sz="6000" dirty="0"/>
              <a:t>Forward Look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233019"/>
            <a:ext cx="4559643" cy="17711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7379" y="4629744"/>
            <a:ext cx="26535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9D09BC4-0DE3-4627-9268-DAA1C99F6305}" type="datetime1">
              <a:rPr lang="en-GB" smtClean="0"/>
              <a:t>20/11/2023</a:t>
            </a:fld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2" y="6318446"/>
            <a:ext cx="274319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8446"/>
            <a:ext cx="61569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1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099D-F9C7-A7C9-BF18-70FB1421A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35509"/>
            <a:ext cx="4766932" cy="3151535"/>
          </a:xfrm>
        </p:spPr>
        <p:txBody>
          <a:bodyPr anchor="t">
            <a:normAutofit/>
          </a:bodyPr>
          <a:lstStyle/>
          <a:p>
            <a:r>
              <a:rPr lang="en-GB" sz="4800"/>
              <a:t>Charity Constitution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B9960E-9AC5-7E03-1968-2AB54A59D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23" t="24041" r="69694" b="5813"/>
          <a:stretch/>
        </p:blipFill>
        <p:spPr>
          <a:xfrm>
            <a:off x="5239359" y="763398"/>
            <a:ext cx="6258652" cy="4160940"/>
          </a:xfrm>
          <a:ln>
            <a:solidFill>
              <a:schemeClr val="tx1"/>
            </a:solidFill>
          </a:ln>
        </p:spPr>
      </p:pic>
      <p:sp>
        <p:nvSpPr>
          <p:cNvPr id="10" name="Date Placeholder 10">
            <a:extLst>
              <a:ext uri="{FF2B5EF4-FFF2-40B4-BE49-F238E27FC236}">
                <a16:creationId xmlns:a16="http://schemas.microsoft.com/office/drawing/2014/main" id="{4DEB0A7C-20DF-4833-FAB5-B191FC96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7379" y="4629744"/>
            <a:ext cx="26535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AF4760B-C9FB-48A2-A393-51E9C38325BE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3F11434-174D-1999-3EFB-12EAB103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2" y="6318446"/>
            <a:ext cx="274319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E81E43C7-A0CC-1802-1337-C7217771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8446"/>
            <a:ext cx="61569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1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6555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400961"/>
            <a:ext cx="4809482" cy="4917485"/>
          </a:xfrm>
        </p:spPr>
        <p:txBody>
          <a:bodyPr>
            <a:normAutofit fontScale="85000" lnSpcReduction="20000"/>
          </a:bodyPr>
          <a:lstStyle/>
          <a:p>
            <a:r>
              <a:rPr lang="en-US" sz="3600" b="1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865A-D13E-59CA-FE86-6D4E2A7EE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1684" y="1400961"/>
            <a:ext cx="5127593" cy="47381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Chairs and facilitates meetings in a manner that encourages everyone to contribute</a:t>
            </a:r>
          </a:p>
          <a:p>
            <a:r>
              <a:rPr lang="en-GB" dirty="0"/>
              <a:t>Sets the date and agenda for meetings and keeps the discussion on track</a:t>
            </a:r>
          </a:p>
          <a:p>
            <a:r>
              <a:rPr lang="en-GB" dirty="0"/>
              <a:t>Delegates tasks to committee members</a:t>
            </a:r>
          </a:p>
          <a:p>
            <a:r>
              <a:rPr lang="en-GB" dirty="0"/>
              <a:t>Ensures decisions are implemented</a:t>
            </a:r>
          </a:p>
          <a:p>
            <a:r>
              <a:rPr lang="en-GB" dirty="0"/>
              <a:t>Liaises with the school about fundraising priorities </a:t>
            </a:r>
            <a:r>
              <a:rPr lang="en-GB" dirty="0">
                <a:solidFill>
                  <a:srgbClr val="FF0000"/>
                </a:solidFill>
              </a:rPr>
              <a:t>(refer possibly to school liaison role?)</a:t>
            </a:r>
          </a:p>
          <a:p>
            <a:r>
              <a:rPr lang="en-GB" dirty="0"/>
              <a:t>Welcomes and motivates new volunteers</a:t>
            </a:r>
          </a:p>
          <a:p>
            <a:r>
              <a:rPr lang="en-GB" dirty="0"/>
              <a:t>Is a designated signatory on the PTA bank account</a:t>
            </a:r>
          </a:p>
          <a:p>
            <a:r>
              <a:rPr lang="en-GB" dirty="0"/>
              <a:t>Ensures the PTA is registered with regulatory bodies </a:t>
            </a:r>
            <a:r>
              <a:rPr lang="en-GB" dirty="0" err="1"/>
              <a:t>eg</a:t>
            </a:r>
            <a:r>
              <a:rPr lang="en-GB" dirty="0"/>
              <a:t>, the Charity Commission, and submits reports where necessary </a:t>
            </a:r>
            <a:r>
              <a:rPr lang="en-GB" dirty="0">
                <a:solidFill>
                  <a:srgbClr val="FF0000"/>
                </a:solidFill>
              </a:rPr>
              <a:t>(possibly combine with or move to the compliance role?)</a:t>
            </a:r>
          </a:p>
          <a:p>
            <a:endParaRPr lang="en-GB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72E20F5-E5E5-476B-8761-8DCC5ED584AF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55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15705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551963"/>
            <a:ext cx="4809482" cy="469783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sz="3600" b="1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11CA-93FA-7E2C-AAA4-AB7235B30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1551963"/>
            <a:ext cx="4809482" cy="458709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To support the chair to meet the objectives and complete all of the designated responsibilities</a:t>
            </a:r>
          </a:p>
          <a:p>
            <a:endParaRPr lang="en-GB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10C89-46B5-4313-BA33-56E561E39A17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4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2104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195774"/>
            <a:ext cx="4809482" cy="49432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sz="3600" b="1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EA304-7C00-C509-CE60-784EA45AB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1292" y="1195774"/>
            <a:ext cx="5437985" cy="4943288"/>
          </a:xfrm>
        </p:spPr>
        <p:txBody>
          <a:bodyPr>
            <a:noAutofit/>
          </a:bodyPr>
          <a:lstStyle/>
          <a:p>
            <a:r>
              <a:rPr lang="en-GB" sz="1400" dirty="0"/>
              <a:t>Assists the chair with planning meetings</a:t>
            </a:r>
          </a:p>
          <a:p>
            <a:r>
              <a:rPr lang="en-GB" sz="1400" dirty="0"/>
              <a:t>Communicates with the school and committee members, including circulating the agenda before PTA meetings</a:t>
            </a:r>
          </a:p>
          <a:p>
            <a:r>
              <a:rPr lang="en-GB" sz="1400" dirty="0"/>
              <a:t>Takes minutes at meetings, recording the key points, decisions made and relevant action points</a:t>
            </a:r>
          </a:p>
          <a:p>
            <a:r>
              <a:rPr lang="en-GB" sz="1400" dirty="0"/>
              <a:t>Manages communication between the committee, volunteers, school and school community </a:t>
            </a:r>
            <a:r>
              <a:rPr lang="en-GB" sz="1400" dirty="0">
                <a:solidFill>
                  <a:srgbClr val="FF0000"/>
                </a:solidFill>
              </a:rPr>
              <a:t>(link also with social media role and school liaison role and confirm where this sits or across all?)</a:t>
            </a:r>
          </a:p>
          <a:p>
            <a:r>
              <a:rPr lang="en-GB" sz="1400" dirty="0"/>
              <a:t>Maintains copies of all letter templates required throughout the year and updates as required.  Sends to school by the required dates</a:t>
            </a:r>
          </a:p>
          <a:p>
            <a:r>
              <a:rPr lang="en-GB" sz="1400" dirty="0"/>
              <a:t>Ensures meetings have enough attendees to form a quorum</a:t>
            </a:r>
          </a:p>
          <a:p>
            <a:r>
              <a:rPr lang="en-GB" sz="1400" dirty="0"/>
              <a:t>Keeps records</a:t>
            </a:r>
          </a:p>
          <a:p>
            <a:r>
              <a:rPr lang="en-GB" sz="1400" dirty="0"/>
              <a:t>Shares information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CA6C3DA-DB34-4629-909E-126701D54B8A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3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B5DCF-9A9D-B896-B561-BF3E56A3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35509"/>
            <a:ext cx="4766932" cy="3151535"/>
          </a:xfrm>
        </p:spPr>
        <p:txBody>
          <a:bodyPr anchor="t">
            <a:normAutofit/>
          </a:bodyPr>
          <a:lstStyle/>
          <a:p>
            <a:r>
              <a:rPr lang="en-GB" sz="48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1AFA9-6688-A7BA-E1D6-A95C6D8C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732" y="1451294"/>
            <a:ext cx="4072268" cy="4263705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GB"/>
              <a:t>Committee Member Update</a:t>
            </a:r>
          </a:p>
          <a:p>
            <a:pPr>
              <a:lnSpc>
                <a:spcPct val="110000"/>
              </a:lnSpc>
            </a:pPr>
            <a:r>
              <a:rPr lang="en-GB"/>
              <a:t>2022/23 Events</a:t>
            </a:r>
          </a:p>
          <a:p>
            <a:pPr>
              <a:lnSpc>
                <a:spcPct val="110000"/>
              </a:lnSpc>
            </a:pPr>
            <a:r>
              <a:rPr lang="en-GB"/>
              <a:t>2022/23 Financial Support</a:t>
            </a:r>
          </a:p>
          <a:p>
            <a:pPr>
              <a:lnSpc>
                <a:spcPct val="110000"/>
              </a:lnSpc>
            </a:pPr>
            <a:r>
              <a:rPr lang="en-GB"/>
              <a:t>Treasurer Report</a:t>
            </a:r>
          </a:p>
          <a:p>
            <a:pPr>
              <a:lnSpc>
                <a:spcPct val="110000"/>
              </a:lnSpc>
            </a:pPr>
            <a:r>
              <a:rPr lang="en-GB"/>
              <a:t>2023/24 Events</a:t>
            </a:r>
          </a:p>
          <a:p>
            <a:pPr>
              <a:lnSpc>
                <a:spcPct val="110000"/>
              </a:lnSpc>
            </a:pPr>
            <a:r>
              <a:rPr lang="en-GB"/>
              <a:t>2023/24 Forward Look</a:t>
            </a:r>
          </a:p>
          <a:p>
            <a:pPr>
              <a:lnSpc>
                <a:spcPct val="110000"/>
              </a:lnSpc>
            </a:pPr>
            <a:r>
              <a:rPr lang="en-GB"/>
              <a:t>2023/24 Committee Member Election</a:t>
            </a:r>
          </a:p>
          <a:p>
            <a:pPr>
              <a:lnSpc>
                <a:spcPct val="110000"/>
              </a:lnSpc>
            </a:pPr>
            <a:r>
              <a:rPr lang="en-GB"/>
              <a:t>2023/24 Financial Support</a:t>
            </a:r>
          </a:p>
          <a:p>
            <a:pPr>
              <a:lnSpc>
                <a:spcPct val="110000"/>
              </a:lnSpc>
            </a:pPr>
            <a:r>
              <a:rPr lang="en-GB"/>
              <a:t>2023/24 Activities</a:t>
            </a:r>
          </a:p>
          <a:p>
            <a:pPr>
              <a:lnSpc>
                <a:spcPct val="110000"/>
              </a:lnSpc>
            </a:pPr>
            <a:endParaRPr lang="en-GB"/>
          </a:p>
          <a:p>
            <a:pPr>
              <a:lnSpc>
                <a:spcPct val="110000"/>
              </a:lnSpc>
            </a:pP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9A531-BAFB-3597-7C38-2ED63C0F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7379" y="4629744"/>
            <a:ext cx="2653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6F5161C-0496-44F4-9039-A7252C192187}" type="datetime1">
              <a:rPr lang="en-GB" smtClean="0"/>
              <a:pPr>
                <a:spcAft>
                  <a:spcPts val="600"/>
                </a:spcAft>
              </a:pPr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48BDE-A02B-585A-B785-57D1915C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2" y="6318446"/>
            <a:ext cx="274319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EE12-E1E8-9004-5BB8-DDFE348D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8446"/>
            <a:ext cx="61569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A33CB2A-1702-4C1D-9CC4-8D472D39F19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97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sz="3600" b="1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69AD9-AF5B-4C49-AC0D-484C8930BA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To support the Secretary to meet the objectives and complete all of the designated responsibilities</a:t>
            </a:r>
            <a:r>
              <a:rPr lang="en-GB" sz="2000" dirty="0"/>
              <a:t> 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8750628-36B5-414E-9781-F4D218806BF6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8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6962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240630"/>
            <a:ext cx="4809482" cy="507781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sz="3600" b="1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794B-A28B-11A4-7B93-B916AB1C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1240631"/>
            <a:ext cx="4809482" cy="507781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Manages the day-to-day finances</a:t>
            </a:r>
          </a:p>
          <a:p>
            <a:r>
              <a:rPr lang="en-GB" dirty="0"/>
              <a:t>Keeps a detailed and accurate record of the PTA’s financial activity</a:t>
            </a:r>
          </a:p>
          <a:p>
            <a:r>
              <a:rPr lang="en-GB" dirty="0"/>
              <a:t>Responsible for keeping account of all income and expenditure</a:t>
            </a:r>
          </a:p>
          <a:p>
            <a:r>
              <a:rPr lang="en-GB" dirty="0"/>
              <a:t>Reports on the finances at meetings in a clear, concise way</a:t>
            </a:r>
          </a:p>
          <a:p>
            <a:r>
              <a:rPr lang="en-GB" dirty="0"/>
              <a:t>Arranges floats for events</a:t>
            </a:r>
          </a:p>
          <a:p>
            <a:r>
              <a:rPr lang="en-GB" dirty="0"/>
              <a:t>Ensures money is kept safely before and during events</a:t>
            </a:r>
          </a:p>
          <a:p>
            <a:r>
              <a:rPr lang="en-GB" dirty="0"/>
              <a:t>Reconciles payments made (cash and bank transfers) to class lists</a:t>
            </a:r>
          </a:p>
          <a:p>
            <a:r>
              <a:rPr lang="en-GB" dirty="0"/>
              <a:t>Banks the takings from events and fundraisers</a:t>
            </a:r>
          </a:p>
          <a:p>
            <a:r>
              <a:rPr lang="en-GB" dirty="0"/>
              <a:t>Makes Gift Aid claims</a:t>
            </a:r>
          </a:p>
          <a:p>
            <a:r>
              <a:rPr lang="en-GB" dirty="0"/>
              <a:t>Implements procedures for making payments and claiming expenses</a:t>
            </a:r>
          </a:p>
          <a:p>
            <a:r>
              <a:rPr lang="en-GB" dirty="0"/>
              <a:t>Completes the Charity Commission annual return (if registered)</a:t>
            </a:r>
          </a:p>
          <a:p>
            <a:r>
              <a:rPr lang="en-GB" dirty="0"/>
              <a:t>Gets accounts audited where necessary</a:t>
            </a:r>
          </a:p>
          <a:p>
            <a:r>
              <a:rPr lang="en-GB" dirty="0"/>
              <a:t>Is a designated signatory on the PTA bank account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31F269-5487-4FC6-964B-88D8E143B6D5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85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890510"/>
            <a:ext cx="4809482" cy="442793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sz="3600" b="1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794B-A28B-11A4-7B93-B916AB1C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1890511"/>
            <a:ext cx="4809482" cy="4248550"/>
          </a:xfrm>
        </p:spPr>
        <p:txBody>
          <a:bodyPr>
            <a:normAutofit fontScale="70000" lnSpcReduction="20000"/>
          </a:bodyPr>
          <a:lstStyle/>
          <a:p>
            <a:r>
              <a:rPr lang="en-GB" sz="2800" b="0" i="0" u="none" strike="noStrike" dirty="0">
                <a:solidFill>
                  <a:srgbClr val="000000"/>
                </a:solidFill>
                <a:effectLst/>
              </a:rPr>
              <a:t>To support the Treasurer to meet the objectives and complete all of the designated responsibilities</a:t>
            </a:r>
            <a:r>
              <a:rPr lang="en-GB" sz="2800" dirty="0"/>
              <a:t> 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31F269-5487-4FC6-964B-88D8E143B6D5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35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01281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890511"/>
            <a:ext cx="4809482" cy="398695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sz="3600" b="1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794B-A28B-11A4-7B93-B916AB1C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1890511"/>
            <a:ext cx="4809482" cy="3986954"/>
          </a:xfrm>
        </p:spPr>
        <p:txBody>
          <a:bodyPr>
            <a:noAutofit/>
          </a:bodyPr>
          <a:lstStyle/>
          <a:p>
            <a:r>
              <a:rPr lang="en-GB" sz="1400" dirty="0"/>
              <a:t>Promoting upcoming events across all social media, sharing photos and videos from events.  Prepares the publicity for events, including flyers, posters and tickets</a:t>
            </a:r>
          </a:p>
          <a:p>
            <a:r>
              <a:rPr lang="en-GB" sz="1400" dirty="0"/>
              <a:t>Sharing details of other local events linked to the school </a:t>
            </a:r>
            <a:r>
              <a:rPr lang="en-GB" sz="1400" dirty="0">
                <a:solidFill>
                  <a:srgbClr val="FF0000"/>
                </a:solidFill>
              </a:rPr>
              <a:t>(with the school's permission?)</a:t>
            </a:r>
          </a:p>
          <a:p>
            <a:r>
              <a:rPr lang="en-GB" sz="1400" dirty="0"/>
              <a:t>Raising awareness of what the committee does</a:t>
            </a:r>
          </a:p>
          <a:p>
            <a:r>
              <a:rPr lang="en-GB" sz="1400" dirty="0"/>
              <a:t>Maintenance of the various WhatsApp groups</a:t>
            </a:r>
          </a:p>
          <a:p>
            <a:r>
              <a:rPr lang="en-GB" sz="1400" dirty="0"/>
              <a:t>Administrator of access levels and rights within social media platforms</a:t>
            </a:r>
          </a:p>
          <a:p>
            <a:r>
              <a:rPr lang="en-GB" sz="1400" dirty="0"/>
              <a:t>Work with the school to keep the MPSA page on the website up to date</a:t>
            </a:r>
          </a:p>
          <a:p>
            <a:r>
              <a:rPr lang="en-GB" sz="1400" dirty="0"/>
              <a:t>Requesting volunteers for the committee and for events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31F269-5487-4FC6-964B-88D8E143B6D5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70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890511"/>
            <a:ext cx="4809482" cy="398695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sz="3600" b="1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794B-A28B-11A4-7B93-B916AB1C9C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sz="3600" dirty="0"/>
              <a:t>To support the social media representative to meet the objectives and complete all of the designated responsibilities</a:t>
            </a:r>
          </a:p>
          <a:p>
            <a:endParaRPr lang="en-GB" sz="1800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31F269-5487-4FC6-964B-88D8E143B6D5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94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4094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610687"/>
            <a:ext cx="4809482" cy="452837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sz="3600" b="1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794B-A28B-11A4-7B93-B916AB1C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1610687"/>
            <a:ext cx="4809482" cy="4266777"/>
          </a:xfrm>
        </p:spPr>
        <p:txBody>
          <a:bodyPr>
            <a:normAutofit fontScale="70000" lnSpcReduction="20000"/>
          </a:bodyPr>
          <a:lstStyle/>
          <a:p>
            <a:r>
              <a:rPr lang="en-GB" sz="2500" dirty="0"/>
              <a:t>Conducting stock takes of items stored on site at the school and ensuring sufficient stock throughout the year of agreed key items.</a:t>
            </a:r>
          </a:p>
          <a:p>
            <a:r>
              <a:rPr lang="en-GB" sz="2500" dirty="0"/>
              <a:t>Responsible for purchasing items for MPSA events within agreed budgets</a:t>
            </a:r>
          </a:p>
          <a:p>
            <a:r>
              <a:rPr lang="en-GB" sz="2500" dirty="0"/>
              <a:t>Working with the Treasurer to ensure that we have a focus on costs and can track profit per event</a:t>
            </a:r>
          </a:p>
          <a:p>
            <a:endParaRPr lang="en-GB" sz="1800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31F269-5487-4FC6-964B-88D8E143B6D5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09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3226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596895"/>
            <a:ext cx="4809482" cy="454216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sz="3600" b="1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794B-A28B-11A4-7B93-B916AB1C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1596895"/>
            <a:ext cx="4809482" cy="4280569"/>
          </a:xfrm>
        </p:spPr>
        <p:txBody>
          <a:bodyPr>
            <a:normAutofit fontScale="70000" lnSpcReduction="20000"/>
          </a:bodyPr>
          <a:lstStyle/>
          <a:p>
            <a:r>
              <a:rPr lang="en-GB" sz="3600" dirty="0"/>
              <a:t>To support the provisioning representative to meet the objectives and complete all of the designated responsibilities</a:t>
            </a:r>
          </a:p>
          <a:p>
            <a:endParaRPr lang="en-GB" sz="1800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31F269-5487-4FC6-964B-88D8E143B6D5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42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8927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452596"/>
            <a:ext cx="4809482" cy="490647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sz="3600" b="1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794B-A28B-11A4-7B93-B916AB1C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1452597"/>
            <a:ext cx="4809482" cy="4424868"/>
          </a:xfrm>
        </p:spPr>
        <p:txBody>
          <a:bodyPr>
            <a:normAutofit fontScale="70000" lnSpcReduction="20000"/>
          </a:bodyPr>
          <a:lstStyle/>
          <a:p>
            <a:r>
              <a:rPr lang="en-GB" sz="2500" dirty="0"/>
              <a:t>Main point of contact between the school and the committee through sharing of updates and feedback at committee meetings/school meetings</a:t>
            </a:r>
          </a:p>
          <a:p>
            <a:r>
              <a:rPr lang="en-GB" sz="2500" dirty="0"/>
              <a:t>Co-ordinating decisions where required</a:t>
            </a:r>
          </a:p>
          <a:p>
            <a:r>
              <a:rPr lang="en-GB" sz="2500" dirty="0"/>
              <a:t>Agreeing dates for events throughout the year</a:t>
            </a:r>
          </a:p>
          <a:p>
            <a:r>
              <a:rPr lang="en-GB" sz="2500" dirty="0"/>
              <a:t>Providing class lists and numbers, etc. to help with event planning</a:t>
            </a:r>
          </a:p>
          <a:p>
            <a:r>
              <a:rPr lang="en-GB" sz="2500" dirty="0"/>
              <a:t>Setting up access to the school where required - e.g. for meetings, accessing the stock cupboard, collecting raffle tickets, returned forms, etc.</a:t>
            </a:r>
          </a:p>
          <a:p>
            <a:endParaRPr lang="en-GB" sz="1800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31F269-5487-4FC6-964B-88D8E143B6D5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19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6347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420017"/>
            <a:ext cx="4809482" cy="47190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sz="3600" b="1" dirty="0"/>
              <a:t>Compliance Lead</a:t>
            </a:r>
          </a:p>
          <a:p>
            <a:r>
              <a:rPr lang="en-US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794B-A28B-11A4-7B93-B916AB1C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1420017"/>
            <a:ext cx="4809482" cy="4719044"/>
          </a:xfrm>
        </p:spPr>
        <p:txBody>
          <a:bodyPr>
            <a:normAutofit fontScale="62500" lnSpcReduction="20000"/>
          </a:bodyPr>
          <a:lstStyle/>
          <a:p>
            <a:r>
              <a:rPr lang="en-GB" sz="2200" dirty="0"/>
              <a:t>Responsible for organising and renewing all required insurances</a:t>
            </a:r>
          </a:p>
          <a:p>
            <a:r>
              <a:rPr lang="en-GB" sz="2200" dirty="0"/>
              <a:t>Responsible for organising an alcohol license for any events where there is alcohol (e.g. the summer fair)</a:t>
            </a:r>
          </a:p>
          <a:p>
            <a:r>
              <a:rPr lang="en-GB" sz="2200" dirty="0"/>
              <a:t>Responsible for reviewing and logging that we have checked the required insurances for all parties</a:t>
            </a:r>
          </a:p>
          <a:p>
            <a:r>
              <a:rPr lang="en-GB" sz="2200" dirty="0"/>
              <a:t>Responsible for ensuring compliance with the constitution</a:t>
            </a:r>
          </a:p>
          <a:p>
            <a:r>
              <a:rPr lang="en-GB" sz="2200" dirty="0"/>
              <a:t>Responsible for ensuring compliance with all other requirements as a charity</a:t>
            </a:r>
          </a:p>
          <a:p>
            <a:r>
              <a:rPr lang="en-GB" sz="2200" dirty="0"/>
              <a:t>Health and safety for events </a:t>
            </a:r>
            <a:r>
              <a:rPr lang="en-GB" sz="2200" dirty="0">
                <a:solidFill>
                  <a:srgbClr val="FF0000"/>
                </a:solidFill>
              </a:rPr>
              <a:t>(school or the MPSA?)</a:t>
            </a:r>
          </a:p>
          <a:p>
            <a:r>
              <a:rPr lang="en-GB" sz="2200" dirty="0"/>
              <a:t>Ensure compliance with school data protection agreements with parents when promoting events (photos, etc.)</a:t>
            </a:r>
          </a:p>
          <a:p>
            <a:endParaRPr lang="en-GB" sz="1800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31F269-5487-4FC6-964B-88D8E143B6D5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20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7316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MPSA Committee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526797"/>
            <a:ext cx="4809482" cy="451327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Chair</a:t>
            </a:r>
          </a:p>
          <a:p>
            <a:r>
              <a:rPr lang="en-US" dirty="0"/>
              <a:t>Deputy Chair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Deputy Secretary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Deputy Treasurer</a:t>
            </a:r>
          </a:p>
          <a:p>
            <a:r>
              <a:rPr lang="en-US" dirty="0"/>
              <a:t>Social Media Rep</a:t>
            </a:r>
          </a:p>
          <a:p>
            <a:r>
              <a:rPr lang="en-US" dirty="0"/>
              <a:t>Social Media Deputy</a:t>
            </a:r>
          </a:p>
          <a:p>
            <a:r>
              <a:rPr lang="en-US" dirty="0"/>
              <a:t>Provisioning Rep</a:t>
            </a:r>
          </a:p>
          <a:p>
            <a:r>
              <a:rPr lang="en-US" dirty="0"/>
              <a:t>Provisioning Deputy</a:t>
            </a:r>
          </a:p>
          <a:p>
            <a:r>
              <a:rPr lang="en-US" dirty="0"/>
              <a:t>School Liaison</a:t>
            </a:r>
          </a:p>
          <a:p>
            <a:r>
              <a:rPr lang="en-US" dirty="0"/>
              <a:t>Compliance Lead</a:t>
            </a:r>
          </a:p>
          <a:p>
            <a:r>
              <a:rPr lang="en-US" sz="3600" b="1" dirty="0"/>
              <a:t>MPSA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794B-A28B-11A4-7B93-B916AB1C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1526797"/>
            <a:ext cx="4809482" cy="43506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1800" dirty="0"/>
              <a:t>List of activities that can either be for members or incorporated into other roles</a:t>
            </a:r>
          </a:p>
          <a:p>
            <a:r>
              <a:rPr lang="en-GB" sz="1800" dirty="0"/>
              <a:t>Volunteer to run events </a:t>
            </a:r>
            <a:r>
              <a:rPr lang="en-GB" sz="1800" dirty="0">
                <a:solidFill>
                  <a:srgbClr val="FF0000"/>
                </a:solidFill>
              </a:rPr>
              <a:t>(refer also to parents who are happy to volunteer events but not official committee members)</a:t>
            </a:r>
          </a:p>
          <a:p>
            <a:r>
              <a:rPr lang="en-GB" sz="1800" dirty="0"/>
              <a:t>Collect and reconcile class lists</a:t>
            </a:r>
          </a:p>
          <a:p>
            <a:r>
              <a:rPr lang="en-GB" sz="1800" dirty="0"/>
              <a:t>Source donations for raffles</a:t>
            </a:r>
          </a:p>
          <a:p>
            <a:r>
              <a:rPr lang="en-GB" sz="1800" dirty="0"/>
              <a:t>School ball</a:t>
            </a:r>
          </a:p>
          <a:p>
            <a:r>
              <a:rPr lang="en-GB" sz="1800" dirty="0"/>
              <a:t>Summer fair organisation, including performers and stalls</a:t>
            </a:r>
          </a:p>
          <a:p>
            <a:r>
              <a:rPr lang="en-GB" sz="1800" dirty="0"/>
              <a:t>Book DJ for all events in advance (provisional bookings) </a:t>
            </a:r>
            <a:r>
              <a:rPr lang="en-GB" sz="1800" dirty="0">
                <a:solidFill>
                  <a:srgbClr val="FF0000"/>
                </a:solidFill>
              </a:rPr>
              <a:t>(Do we add this into the provisioning role?)</a:t>
            </a:r>
          </a:p>
          <a:p>
            <a:r>
              <a:rPr lang="en-GB" sz="1800" dirty="0"/>
              <a:t>Book other third parties (e.g. Santa) </a:t>
            </a:r>
            <a:r>
              <a:rPr lang="en-GB" sz="1800" dirty="0">
                <a:solidFill>
                  <a:srgbClr val="FF0000"/>
                </a:solidFill>
              </a:rPr>
              <a:t>(Do we add this into the provisioning role?)</a:t>
            </a:r>
          </a:p>
          <a:p>
            <a:r>
              <a:rPr lang="en-GB" sz="1800" dirty="0"/>
              <a:t>Organise activities such as the Christmas cards </a:t>
            </a:r>
            <a:r>
              <a:rPr lang="en-GB" sz="1800" dirty="0">
                <a:solidFill>
                  <a:srgbClr val="FF0000"/>
                </a:solidFill>
              </a:rPr>
              <a:t>(does this fit into any role?)</a:t>
            </a:r>
          </a:p>
          <a:p>
            <a:endParaRPr lang="en-GB" sz="1800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31F269-5487-4FC6-964B-88D8E143B6D5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AB37-3DAB-970B-6C9B-4491CA374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084008"/>
            <a:ext cx="6944436" cy="1271265"/>
          </a:xfrm>
        </p:spPr>
        <p:txBody>
          <a:bodyPr anchor="b">
            <a:normAutofit/>
          </a:bodyPr>
          <a:lstStyle/>
          <a:p>
            <a:r>
              <a:rPr lang="en-GB" sz="6000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7875A-7320-1BB4-529E-377FC860A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2994870"/>
            <a:ext cx="4559643" cy="2852257"/>
          </a:xfrm>
        </p:spPr>
        <p:txBody>
          <a:bodyPr>
            <a:normAutofit/>
          </a:bodyPr>
          <a:lstStyle/>
          <a:p>
            <a:r>
              <a:rPr lang="en-GB" dirty="0"/>
              <a:t>MPSA Members</a:t>
            </a:r>
          </a:p>
          <a:p>
            <a:r>
              <a:rPr lang="en-GB" dirty="0"/>
              <a:t>Committee Members</a:t>
            </a:r>
          </a:p>
          <a:p>
            <a:r>
              <a:rPr lang="en-GB" dirty="0"/>
              <a:t>School</a:t>
            </a:r>
          </a:p>
          <a:p>
            <a:r>
              <a:rPr lang="en-GB" dirty="0"/>
              <a:t>Children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7379" y="4629744"/>
            <a:ext cx="26535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80E1CC1-AB6C-4FD3-9B28-DCC3342F6CC2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2" y="6318446"/>
            <a:ext cx="274319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8446"/>
            <a:ext cx="61569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4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47B-2962-95B0-BE6B-1E59353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7316"/>
            <a:ext cx="10092477" cy="953669"/>
          </a:xfrm>
        </p:spPr>
        <p:txBody>
          <a:bodyPr anchor="ctr">
            <a:normAutofit/>
          </a:bodyPr>
          <a:lstStyle/>
          <a:p>
            <a:r>
              <a:rPr lang="en-GB" sz="4800" dirty="0"/>
              <a:t>Other Positions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610685"/>
            <a:ext cx="4809482" cy="4266779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794B-A28B-11A4-7B93-B916AB1C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8971" y="1610686"/>
            <a:ext cx="4280305" cy="4266778"/>
          </a:xfrm>
        </p:spPr>
        <p:txBody>
          <a:bodyPr>
            <a:normAutofit/>
          </a:bodyPr>
          <a:lstStyle/>
          <a:p>
            <a:r>
              <a:rPr lang="en-GB" sz="1800" dirty="0"/>
              <a:t>Set up of events</a:t>
            </a:r>
          </a:p>
          <a:p>
            <a:r>
              <a:rPr lang="en-GB" sz="1800" dirty="0"/>
              <a:t>Work at events</a:t>
            </a:r>
          </a:p>
          <a:p>
            <a:r>
              <a:rPr lang="en-GB" sz="1800" dirty="0"/>
              <a:t>Clear up after events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dirty="0"/>
              <a:t>Elected at the AGM to audit the accounts and books of the association</a:t>
            </a:r>
          </a:p>
          <a:p>
            <a:endParaRPr lang="en-GB" sz="1800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31F269-5487-4FC6-964B-88D8E143B6D5}" type="datetime1">
              <a:rPr lang="en-GB" smtClean="0"/>
              <a:t>20/11/2023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4A6A7D-9A65-20DE-AE9C-ABC10512231F}"/>
              </a:ext>
            </a:extLst>
          </p:cNvPr>
          <p:cNvSpPr txBox="1">
            <a:spLocks/>
          </p:cNvSpPr>
          <p:nvPr/>
        </p:nvSpPr>
        <p:spPr>
          <a:xfrm>
            <a:off x="755010" y="1610686"/>
            <a:ext cx="5661668" cy="4266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Events Volunteer (not members of the committee)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US" dirty="0"/>
              <a:t>Auditor (Not a member of the committee)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30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55DFE-9BFF-7429-4B20-FB4BDF60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2023/24 Financial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5F940-FFC9-1460-484A-42841CD10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Class Residential’s</a:t>
            </a:r>
          </a:p>
          <a:p>
            <a:r>
              <a:rPr lang="en-GB" dirty="0"/>
              <a:t>Sports Week Medals</a:t>
            </a:r>
          </a:p>
          <a:p>
            <a:r>
              <a:rPr lang="en-GB" dirty="0"/>
              <a:t>Yearbook Contribution</a:t>
            </a:r>
          </a:p>
          <a:p>
            <a:r>
              <a:rPr lang="en-GB" dirty="0"/>
              <a:t>Theatre Production Company</a:t>
            </a:r>
          </a:p>
          <a:p>
            <a:endParaRPr lang="en-GB" dirty="0"/>
          </a:p>
          <a:p>
            <a:r>
              <a:rPr lang="en-GB" dirty="0"/>
              <a:t>IT Equipment (TBC)</a:t>
            </a:r>
          </a:p>
          <a:p>
            <a:r>
              <a:rPr lang="en-GB" dirty="0"/>
              <a:t>Rainbow Room Renovation (TBC)</a:t>
            </a:r>
          </a:p>
          <a:p>
            <a:r>
              <a:rPr lang="en-GB" dirty="0"/>
              <a:t>Entrance/Exit at the bottom of the Spinney (TBC)</a:t>
            </a:r>
          </a:p>
          <a:p>
            <a:r>
              <a:rPr lang="en-GB" dirty="0"/>
              <a:t>Booklet to accompany the 11 x 11 initiative (TBC)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6BB37-2662-C821-E7F7-07AC615F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EC1C9-3918-4864-A98E-D96CBA9585D2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01945-49B4-572C-8A99-40A2E82F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ECA99-4782-EBD4-EA4C-5FEF7470D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34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55DFE-9BFF-7429-4B20-FB4BDF60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54062"/>
            <a:ext cx="8886884" cy="702951"/>
          </a:xfrm>
        </p:spPr>
        <p:txBody>
          <a:bodyPr/>
          <a:lstStyle/>
          <a:p>
            <a:r>
              <a:rPr lang="en-GB" dirty="0"/>
              <a:t>2023/24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5F940-FFC9-1460-484A-42841CD10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54599"/>
            <a:ext cx="8883836" cy="5229423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Christmas Advent Calendar Raffle</a:t>
            </a:r>
          </a:p>
          <a:p>
            <a:r>
              <a:rPr lang="en-GB" dirty="0">
                <a:solidFill>
                  <a:srgbClr val="FF0000"/>
                </a:solidFill>
              </a:rPr>
              <a:t>Visit from Santa with gifts</a:t>
            </a:r>
          </a:p>
          <a:p>
            <a:r>
              <a:rPr lang="en-GB" dirty="0">
                <a:solidFill>
                  <a:srgbClr val="FF0000"/>
                </a:solidFill>
              </a:rPr>
              <a:t>Main Christmas Raffle</a:t>
            </a:r>
          </a:p>
          <a:p>
            <a:r>
              <a:rPr lang="en-GB" dirty="0">
                <a:solidFill>
                  <a:srgbClr val="FF0000"/>
                </a:solidFill>
              </a:rPr>
              <a:t>Christmas Craft Competition</a:t>
            </a:r>
          </a:p>
          <a:p>
            <a:r>
              <a:rPr lang="en-GB" dirty="0"/>
              <a:t>Spring Term Film Night</a:t>
            </a:r>
          </a:p>
          <a:p>
            <a:r>
              <a:rPr lang="en-GB" dirty="0"/>
              <a:t>Quiz</a:t>
            </a:r>
          </a:p>
          <a:p>
            <a:r>
              <a:rPr lang="en-GB" dirty="0"/>
              <a:t>Spring Disco</a:t>
            </a:r>
          </a:p>
          <a:p>
            <a:r>
              <a:rPr lang="en-GB" dirty="0"/>
              <a:t>Comic Relief</a:t>
            </a:r>
          </a:p>
          <a:p>
            <a:r>
              <a:rPr lang="en-GB" dirty="0"/>
              <a:t>Easter Craft Activity</a:t>
            </a:r>
          </a:p>
          <a:p>
            <a:r>
              <a:rPr lang="en-GB" dirty="0"/>
              <a:t>Easter Egg Hunt</a:t>
            </a:r>
          </a:p>
          <a:p>
            <a:r>
              <a:rPr lang="en-GB" dirty="0"/>
              <a:t>Summer Term Film Night</a:t>
            </a:r>
          </a:p>
          <a:p>
            <a:r>
              <a:rPr lang="en-GB" dirty="0"/>
              <a:t>Sports Day</a:t>
            </a:r>
          </a:p>
          <a:p>
            <a:r>
              <a:rPr lang="en-GB" dirty="0"/>
              <a:t>Knutsford Primary Schools Ball</a:t>
            </a:r>
          </a:p>
          <a:p>
            <a:r>
              <a:rPr lang="en-GB" dirty="0"/>
              <a:t>Yearbooks</a:t>
            </a:r>
          </a:p>
          <a:p>
            <a:r>
              <a:rPr lang="en-GB" dirty="0"/>
              <a:t>Summer Fair</a:t>
            </a:r>
          </a:p>
          <a:p>
            <a:r>
              <a:rPr lang="en-GB" dirty="0"/>
              <a:t>Schools Out Disco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3AA0C-9A38-DFF9-3D98-BFF4CC25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1154-4F67-42B8-8487-27A0CCFA119C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63AFC-8E66-E421-A255-3C881000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D5671-717B-526B-BE31-940B91F42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1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AA6AB5-E1DE-8725-2274-2F279A15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4800" dirty="0"/>
              <a:t>Committee Members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E3253E-5A7A-7E69-2BA5-75B37612D4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0142" y="1879287"/>
            <a:ext cx="3113125" cy="582117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GB" dirty="0"/>
              <a:t>existing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25A51FD-1140-0B86-3961-7F55E6A08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0142" y="2696281"/>
            <a:ext cx="3113125" cy="304004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dirty="0"/>
              <a:t>Simon Cotterill - Headteacher</a:t>
            </a:r>
          </a:p>
          <a:p>
            <a:r>
              <a:rPr lang="en-GB" dirty="0"/>
              <a:t>Alix Shepherd - Chair</a:t>
            </a:r>
          </a:p>
          <a:p>
            <a:r>
              <a:rPr lang="en-GB" dirty="0"/>
              <a:t>Nicole Malloy - Treasurer</a:t>
            </a:r>
          </a:p>
          <a:p>
            <a:r>
              <a:rPr lang="en-GB" dirty="0"/>
              <a:t>Ann </a:t>
            </a:r>
            <a:r>
              <a:rPr lang="en-GB" dirty="0" err="1"/>
              <a:t>Hollingsbee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E3DA1AA-4BBD-31B3-0380-BB0333A7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D6C0DAE-C71D-47DE-9687-FB997EE0A8F2}" type="datetime1">
              <a:rPr lang="en-GB" smtClean="0"/>
              <a:t>20/11/2023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08E09F-170D-14D7-B0A7-90CEA3BF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MPSA AGM Chair Report 2023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76A1578-4BAB-8672-0768-2FB5B6E7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5977C6-C4D7-7708-2A94-0F5A5AA48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2055" y="1879286"/>
            <a:ext cx="2842457" cy="582117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GB" dirty="0"/>
              <a:t>leaving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D28C3F-556C-629D-7A01-F47F1D0F8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4153" y="2683872"/>
            <a:ext cx="2842456" cy="304004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Kelly Stevenson</a:t>
            </a:r>
          </a:p>
          <a:p>
            <a:r>
              <a:rPr lang="en-GB" dirty="0"/>
              <a:t>Cathryn Walley</a:t>
            </a:r>
          </a:p>
          <a:p>
            <a:r>
              <a:rPr lang="en-GB" dirty="0"/>
              <a:t>Rachel Tully</a:t>
            </a:r>
          </a:p>
          <a:p>
            <a:r>
              <a:rPr lang="en-GB" dirty="0"/>
              <a:t>Helena Renshaw</a:t>
            </a:r>
          </a:p>
          <a:p>
            <a:r>
              <a:rPr lang="en-GB" dirty="0"/>
              <a:t>Louise Carter</a:t>
            </a:r>
          </a:p>
          <a:p>
            <a:r>
              <a:rPr lang="en-GB" dirty="0"/>
              <a:t>Rebecca O’Rourke</a:t>
            </a: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E4F3C3F4-9B3A-E58C-2C85-E49FE3D8A405}"/>
              </a:ext>
            </a:extLst>
          </p:cNvPr>
          <p:cNvSpPr txBox="1">
            <a:spLocks/>
          </p:cNvSpPr>
          <p:nvPr/>
        </p:nvSpPr>
        <p:spPr>
          <a:xfrm>
            <a:off x="1066800" y="2696281"/>
            <a:ext cx="2842456" cy="30400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Michelle Boyd</a:t>
            </a:r>
          </a:p>
          <a:p>
            <a:r>
              <a:rPr lang="en-GB" dirty="0"/>
              <a:t>Anna Warrington</a:t>
            </a:r>
          </a:p>
          <a:p>
            <a:r>
              <a:rPr lang="en-GB" dirty="0"/>
              <a:t>Vicki Jones</a:t>
            </a:r>
          </a:p>
          <a:p>
            <a:r>
              <a:rPr lang="en-GB" dirty="0"/>
              <a:t>Fiona </a:t>
            </a:r>
            <a:r>
              <a:rPr lang="en-GB" dirty="0" err="1"/>
              <a:t>McAll</a:t>
            </a:r>
            <a:endParaRPr lang="en-GB" dirty="0"/>
          </a:p>
          <a:p>
            <a:r>
              <a:rPr lang="en-GB" dirty="0"/>
              <a:t>Kirsty Thatcher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B5F0BAE-0642-68E7-13A8-BBBA9605CC7F}"/>
              </a:ext>
            </a:extLst>
          </p:cNvPr>
          <p:cNvSpPr txBox="1">
            <a:spLocks/>
          </p:cNvSpPr>
          <p:nvPr/>
        </p:nvSpPr>
        <p:spPr>
          <a:xfrm>
            <a:off x="1066799" y="1879287"/>
            <a:ext cx="2842457" cy="5821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joining</a:t>
            </a:r>
          </a:p>
        </p:txBody>
      </p:sp>
    </p:spTree>
    <p:extLst>
      <p:ext uri="{BB962C8B-B14F-4D97-AF65-F5344CB8AC3E}">
        <p14:creationId xmlns:p14="http://schemas.microsoft.com/office/powerpoint/2010/main" val="3090102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1">
            <a:extLst>
              <a:ext uri="{FF2B5EF4-FFF2-40B4-BE49-F238E27FC236}">
                <a16:creationId xmlns:a16="http://schemas.microsoft.com/office/drawing/2014/main" id="{DD084BC9-9589-DA0E-171E-997C32DCC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084008"/>
            <a:ext cx="6944436" cy="2090634"/>
          </a:xfrm>
        </p:spPr>
        <p:txBody>
          <a:bodyPr anchor="b">
            <a:normAutofit/>
          </a:bodyPr>
          <a:lstStyle/>
          <a:p>
            <a:r>
              <a:rPr lang="en-US" sz="6000"/>
              <a:t>2022/23 Events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FF44CBA-6187-7260-37EE-B4BEA4B80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233019"/>
            <a:ext cx="4559643" cy="17711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70531179-3EFA-503A-6828-894991F6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7379" y="4629744"/>
            <a:ext cx="26535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25D494F-27B3-42CB-AD9B-3D3BFF03783D}" type="datetime1">
              <a:rPr lang="en-GB" smtClean="0"/>
              <a:t>20/11/2023</a:t>
            </a:fld>
            <a:endParaRPr lang="en-US"/>
          </a:p>
        </p:txBody>
      </p: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321280BD-CE1E-6936-977D-A4274EA5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2" y="6318446"/>
            <a:ext cx="274319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MPSA AGM Chair Report 2023</a:t>
            </a:r>
            <a:endParaRPr lang="en-US" dirty="0"/>
          </a:p>
        </p:txBody>
      </p:sp>
      <p:sp>
        <p:nvSpPr>
          <p:cNvPr id="25" name="Slide Number Placeholder 8">
            <a:extLst>
              <a:ext uri="{FF2B5EF4-FFF2-40B4-BE49-F238E27FC236}">
                <a16:creationId xmlns:a16="http://schemas.microsoft.com/office/drawing/2014/main" id="{DD07FCD6-FE6A-38F4-3D58-E6D3DD6A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8446"/>
            <a:ext cx="61569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3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6E22D-9D3C-6649-F988-64C37CF90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9" t="23048" r="72707" b="13608"/>
          <a:stretch/>
        </p:blipFill>
        <p:spPr>
          <a:xfrm>
            <a:off x="1547091" y="879764"/>
            <a:ext cx="9097818" cy="5098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E4CB2-6509-275E-7324-5A6EDCBC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2F2EB-BC52-4C74-A02A-43A11FD2B151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F234-D52D-6479-8A76-A1EE15E4D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ED540-34EA-3F93-7355-588FB01F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7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FA1F5-9D03-1E57-DEFF-15FFDCEF7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79" t="12230" r="13258" b="4040"/>
          <a:stretch/>
        </p:blipFill>
        <p:spPr>
          <a:xfrm>
            <a:off x="312637" y="285933"/>
            <a:ext cx="4553528" cy="640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DEEEC9-4F50-C649-9731-1A7531E5B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33" t="11111" r="8712" b="5656"/>
          <a:stretch/>
        </p:blipFill>
        <p:spPr>
          <a:xfrm>
            <a:off x="5192785" y="848421"/>
            <a:ext cx="6441749" cy="4914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C0C55C-2312-D482-145D-7CB648B83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83AA-C1FD-41E4-BE37-C547B14FE2B9}" type="datetime1">
              <a:rPr lang="en-GB" smtClean="0"/>
              <a:t>20/11/2023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D8C4FF1-D17C-5898-1D04-839DC0AB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C8CBFE-7C13-63FE-F7B3-61D0218A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1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EE3C9C-D60E-6692-B2B2-233521215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46" t="20808" r="11591" b="33535"/>
          <a:stretch/>
        </p:blipFill>
        <p:spPr>
          <a:xfrm>
            <a:off x="6000450" y="2692866"/>
            <a:ext cx="5687194" cy="3511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FCA767-0757-D4DF-BA89-6410E9BD0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61" t="14128" r="11927" b="14679"/>
          <a:stretch/>
        </p:blipFill>
        <p:spPr>
          <a:xfrm>
            <a:off x="402672" y="389121"/>
            <a:ext cx="5212360" cy="4861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8BED95B-6AB8-44CF-561D-797C5DE0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2241-7744-4CBD-AF18-34A585D88EF9}" type="datetime1">
              <a:rPr lang="en-GB" smtClean="0"/>
              <a:t>20/11/2023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0AF59CF-B390-1E67-FB10-14929A26C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C72B801-41C4-734D-99B0-31702FDE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80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55DFE-9BFF-7429-4B20-FB4BDF60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2022/23 Financial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5F940-FFC9-1460-484A-42841CD10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Class Residential’s</a:t>
            </a:r>
          </a:p>
          <a:p>
            <a:r>
              <a:rPr lang="en-GB" dirty="0"/>
              <a:t>Library Development</a:t>
            </a:r>
          </a:p>
          <a:p>
            <a:r>
              <a:rPr lang="en-GB" dirty="0"/>
              <a:t>Sports Week Medals</a:t>
            </a:r>
          </a:p>
          <a:p>
            <a:r>
              <a:rPr lang="en-GB" dirty="0"/>
              <a:t>Yearbook Contribution</a:t>
            </a:r>
          </a:p>
          <a:p>
            <a:r>
              <a:rPr lang="en-GB" dirty="0"/>
              <a:t>Theatre Production Company</a:t>
            </a:r>
          </a:p>
          <a:p>
            <a:r>
              <a:rPr lang="en-GB" dirty="0"/>
              <a:t>KS1 Room Improvements</a:t>
            </a:r>
          </a:p>
          <a:p>
            <a:r>
              <a:rPr lang="en-GB" dirty="0"/>
              <a:t>Christmas Gifts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29D27-04A9-EB2D-756C-F07F1343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B792-D53F-4A39-BC3E-7063F4CF3EE1}" type="datetime1">
              <a:rPr lang="en-GB" smtClean="0"/>
              <a:t>20/11/2023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6ED04-1813-2653-7690-C34F33CE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MPSA AGM Chair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9B11F-6837-7D05-3866-E5FF6702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41936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1728</Words>
  <Application>Microsoft Office PowerPoint</Application>
  <PresentationFormat>Widescreen</PresentationFormat>
  <Paragraphs>491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Neue Haas Grotesk Text Pro</vt:lpstr>
      <vt:lpstr>SwellVTI</vt:lpstr>
      <vt:lpstr>MPSA Annual General Meeting (AGM)</vt:lpstr>
      <vt:lpstr>Agenda</vt:lpstr>
      <vt:lpstr>Thank you</vt:lpstr>
      <vt:lpstr>Committee Members</vt:lpstr>
      <vt:lpstr>2022/23 Events</vt:lpstr>
      <vt:lpstr>PowerPoint Presentation</vt:lpstr>
      <vt:lpstr>PowerPoint Presentation</vt:lpstr>
      <vt:lpstr>PowerPoint Presentation</vt:lpstr>
      <vt:lpstr>2022/23 Financial Support</vt:lpstr>
      <vt:lpstr>2022/23 Treasurer Report</vt:lpstr>
      <vt:lpstr>2022/23 Income</vt:lpstr>
      <vt:lpstr>2022/23 Expenditure</vt:lpstr>
      <vt:lpstr>2023/24 Events</vt:lpstr>
      <vt:lpstr>PowerPoint Presentation</vt:lpstr>
      <vt:lpstr>2023/24  Forward Look</vt:lpstr>
      <vt:lpstr>Charity Constitution</vt:lpstr>
      <vt:lpstr>MPSA Committee</vt:lpstr>
      <vt:lpstr>MPSA Committee</vt:lpstr>
      <vt:lpstr>MPSA Committee</vt:lpstr>
      <vt:lpstr>MPSA Committee</vt:lpstr>
      <vt:lpstr>MPSA Committee</vt:lpstr>
      <vt:lpstr>MPSA Committee</vt:lpstr>
      <vt:lpstr>MPSA Committee</vt:lpstr>
      <vt:lpstr>MPSA Committee</vt:lpstr>
      <vt:lpstr>MPSA Committee</vt:lpstr>
      <vt:lpstr>MPSA Committee</vt:lpstr>
      <vt:lpstr>MPSA Committee</vt:lpstr>
      <vt:lpstr>MPSA Committee</vt:lpstr>
      <vt:lpstr>MPSA Committee</vt:lpstr>
      <vt:lpstr>Other Positions</vt:lpstr>
      <vt:lpstr>2023/24 Financial Support</vt:lpstr>
      <vt:lpstr>2023/24 Activities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MPSA Annual General Meeting (AGM)</dc:title>
  <dc:creator>Alix Shepherd</dc:creator>
  <cp:lastModifiedBy>Alix Shepherd</cp:lastModifiedBy>
  <cp:revision>9</cp:revision>
  <dcterms:created xsi:type="dcterms:W3CDTF">2023-11-19T21:31:34Z</dcterms:created>
  <dcterms:modified xsi:type="dcterms:W3CDTF">2023-11-20T14:04:10Z</dcterms:modified>
</cp:coreProperties>
</file>