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334" r:id="rId5"/>
    <p:sldId id="302" r:id="rId6"/>
    <p:sldId id="322" r:id="rId7"/>
    <p:sldId id="325" r:id="rId8"/>
    <p:sldId id="303" r:id="rId9"/>
    <p:sldId id="304" r:id="rId10"/>
    <p:sldId id="321" r:id="rId11"/>
    <p:sldId id="332" r:id="rId12"/>
    <p:sldId id="333" r:id="rId13"/>
    <p:sldId id="331" r:id="rId14"/>
    <p:sldId id="330" r:id="rId15"/>
    <p:sldId id="323" r:id="rId16"/>
    <p:sldId id="328" r:id="rId17"/>
    <p:sldId id="324" r:id="rId18"/>
    <p:sldId id="326"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p:restoredTop sz="73537" autoAdjust="0"/>
  </p:normalViewPr>
  <p:slideViewPr>
    <p:cSldViewPr>
      <p:cViewPr varScale="1">
        <p:scale>
          <a:sx n="60" d="100"/>
          <a:sy n="60" d="100"/>
        </p:scale>
        <p:origin x="946" y="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FAFDDC-8F9A-4C23-81B4-BE3B61936F55}" type="datetimeFigureOut">
              <a:rPr lang="en-GB" smtClean="0"/>
              <a:t>17/11/2025</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70CC1D15-B5DE-4BD5-A4FB-8CE7A139D482}" type="slidenum">
              <a:rPr lang="en-GB" smtClean="0"/>
              <a:t>1</a:t>
            </a:fld>
            <a:endParaRPr lang="en-GB"/>
          </a:p>
        </p:txBody>
      </p:sp>
    </p:spTree>
    <p:extLst>
      <p:ext uri="{BB962C8B-B14F-4D97-AF65-F5344CB8AC3E}">
        <p14:creationId xmlns:p14="http://schemas.microsoft.com/office/powerpoint/2010/main" val="25320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Reading until they are 3 improves outcomes in YR, reading until they are 5 improves outcomes in Y6 and reading until they are 8 improves outcomes aged 16!</a:t>
            </a:r>
          </a:p>
          <a:p>
            <a:endParaRPr lang="en-US" dirty="0"/>
          </a:p>
          <a:p>
            <a:r>
              <a:rPr lang="en-US" dirty="0"/>
              <a:t>Children who achieved the Early Learning goals for literacy are 11 times more likely to achieve the expected outcomes in </a:t>
            </a:r>
            <a:r>
              <a:rPr lang="en-US" dirty="0" err="1"/>
              <a:t>Maths</a:t>
            </a:r>
            <a:r>
              <a:rPr lang="en-US" dirty="0"/>
              <a:t> at the end of KS2. Reading underpins everything. </a:t>
            </a:r>
          </a:p>
          <a:p>
            <a:endParaRPr lang="en-US" dirty="0"/>
          </a:p>
          <a:p>
            <a:r>
              <a:rPr lang="en-US" dirty="0"/>
              <a:t>We want all our children to leave primary school able to read well and confidently – you can support us in this journey. </a:t>
            </a:r>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134229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Government approved.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
        <p:nvSpPr>
          <p:cNvPr id="7" name="Rectangle 6">
            <a:extLst>
              <a:ext uri="{FF2B5EF4-FFF2-40B4-BE49-F238E27FC236}">
                <a16:creationId xmlns:a16="http://schemas.microsoft.com/office/drawing/2014/main" id="{9E5203A9-005D-5178-5EED-55127D51D3F1}"/>
              </a:ext>
            </a:extLst>
          </p:cNvPr>
          <p:cNvSpPr/>
          <p:nvPr userDrawn="1"/>
        </p:nvSpPr>
        <p:spPr>
          <a:xfrm>
            <a:off x="0" y="0"/>
            <a:ext cx="12192000" cy="900000"/>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Graphic 7">
            <a:extLst>
              <a:ext uri="{FF2B5EF4-FFF2-40B4-BE49-F238E27FC236}">
                <a16:creationId xmlns:a16="http://schemas.microsoft.com/office/drawing/2014/main" id="{F80FCCFA-0978-9449-3585-5BA8CCC1752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pic>
        <p:nvPicPr>
          <p:cNvPr id="9" name="Picture 8" descr="A white letter on a black background&#10;&#10;Description automatically generated">
            <a:extLst>
              <a:ext uri="{FF2B5EF4-FFF2-40B4-BE49-F238E27FC236}">
                <a16:creationId xmlns:a16="http://schemas.microsoft.com/office/drawing/2014/main" id="{5F4F94D1-F17C-AE14-BFEE-CB69FA475C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75100" y="127241"/>
            <a:ext cx="2134332" cy="645517"/>
          </a:xfrm>
          <a:prstGeom prst="rect">
            <a:avLst/>
          </a:prstGeom>
        </p:spPr>
      </p:pic>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duc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32000" y="1260000"/>
            <a:ext cx="9162574" cy="720000"/>
          </a:xfrm>
        </p:spPr>
        <p:txBody>
          <a:bodyPr anchor="t" anchorCtr="0"/>
          <a:lstStyle>
            <a:lvl1pPr algn="l">
              <a:defRPr sz="3000">
                <a:solidFill>
                  <a:schemeClr val="tx2"/>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32000" y="2088000"/>
            <a:ext cx="9144000" cy="234000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introduction text or statement</a:t>
            </a:r>
            <a:endParaRPr lang="en-GB"/>
          </a:p>
        </p:txBody>
      </p:sp>
      <p:sp>
        <p:nvSpPr>
          <p:cNvPr id="5" name="Footer Placeholder 4">
            <a:extLst>
              <a:ext uri="{FF2B5EF4-FFF2-40B4-BE49-F238E27FC236}">
                <a16:creationId xmlns:a16="http://schemas.microsoft.com/office/drawing/2014/main" id="{1570FF5F-86DC-2A48-BA0E-9956D2F5E68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
        <p:nvSpPr>
          <p:cNvPr id="12" name="TextBox 11">
            <a:extLst>
              <a:ext uri="{FF2B5EF4-FFF2-40B4-BE49-F238E27FC236}">
                <a16:creationId xmlns:a16="http://schemas.microsoft.com/office/drawing/2014/main" id="{15EB2273-3E9C-714C-947C-062AFA427E83}"/>
              </a:ext>
            </a:extLst>
          </p:cNvPr>
          <p:cNvSpPr txBox="1"/>
          <p:nvPr userDrawn="1"/>
        </p:nvSpPr>
        <p:spPr>
          <a:xfrm>
            <a:off x="13462355" y="-351692"/>
            <a:ext cx="0" cy="0"/>
          </a:xfrm>
          <a:prstGeom prst="rect">
            <a:avLst/>
          </a:prstGeom>
          <a:noFill/>
        </p:spPr>
        <p:txBody>
          <a:bodyPr wrap="none" lIns="0" tIns="0" rIns="0" bIns="0" rtlCol="0">
            <a:noAutofit/>
          </a:bodyPr>
          <a:lstStyle/>
          <a:p>
            <a:pPr algn="l"/>
            <a:endParaRPr lang="en-GB" sz="1200">
              <a:solidFill>
                <a:schemeClr val="tx2"/>
              </a:solidFill>
            </a:endParaRPr>
          </a:p>
        </p:txBody>
      </p:sp>
      <p:cxnSp>
        <p:nvCxnSpPr>
          <p:cNvPr id="8" name="Straight Connector 7">
            <a:extLst>
              <a:ext uri="{FF2B5EF4-FFF2-40B4-BE49-F238E27FC236}">
                <a16:creationId xmlns:a16="http://schemas.microsoft.com/office/drawing/2014/main" id="{60399DBD-03B7-8A4A-96A1-57D466B2A4DA}"/>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C7ED201-DC4D-DD43-B1BA-D1C5FD977E0D}"/>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sp>
        <p:nvSpPr>
          <p:cNvPr id="4" name="TextBox 3">
            <a:extLst>
              <a:ext uri="{FF2B5EF4-FFF2-40B4-BE49-F238E27FC236}">
                <a16:creationId xmlns:a16="http://schemas.microsoft.com/office/drawing/2014/main" id="{D849884F-C230-2840-A235-C67DEF4D638D}"/>
              </a:ext>
            </a:extLst>
          </p:cNvPr>
          <p:cNvSpPr txBox="1"/>
          <p:nvPr userDrawn="1"/>
        </p:nvSpPr>
        <p:spPr>
          <a:xfrm>
            <a:off x="0" y="828961"/>
            <a:ext cx="12192000" cy="6029039"/>
          </a:xfrm>
          <a:prstGeom prst="rect">
            <a:avLst/>
          </a:prstGeom>
          <a:solidFill>
            <a:srgbClr val="82368C"/>
          </a:solidFill>
        </p:spPr>
        <p:txBody>
          <a:bodyPr wrap="none" lIns="0" tIns="0" rIns="0" bIns="0" rtlCol="0">
            <a:noAutofit/>
          </a:bodyPr>
          <a:lstStyle/>
          <a:p>
            <a:pPr algn="l"/>
            <a:endParaRPr lang="en-US" sz="1200">
              <a:solidFill>
                <a:schemeClr val="tx2"/>
              </a:solidFill>
            </a:endParaRPr>
          </a:p>
        </p:txBody>
      </p:sp>
      <p:sp>
        <p:nvSpPr>
          <p:cNvPr id="13" name="Rectangle 12">
            <a:extLst>
              <a:ext uri="{FF2B5EF4-FFF2-40B4-BE49-F238E27FC236}">
                <a16:creationId xmlns:a16="http://schemas.microsoft.com/office/drawing/2014/main" id="{039BEB5F-9D55-FF46-AD50-3DDD9975C106}"/>
              </a:ext>
            </a:extLst>
          </p:cNvPr>
          <p:cNvSpPr/>
          <p:nvPr userDrawn="1"/>
        </p:nvSpPr>
        <p:spPr>
          <a:xfrm>
            <a:off x="0" y="0"/>
            <a:ext cx="12192000" cy="900000"/>
          </a:xfrm>
          <a:prstGeom prst="rect">
            <a:avLst/>
          </a:prstGeom>
          <a:solidFill>
            <a:srgbClr val="01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5" name="Graphic 14">
            <a:extLst>
              <a:ext uri="{FF2B5EF4-FFF2-40B4-BE49-F238E27FC236}">
                <a16:creationId xmlns:a16="http://schemas.microsoft.com/office/drawing/2014/main" id="{3B2138DE-848C-BD44-81AE-E236870F01B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26533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EE6DAC1-D1C4-44C1-94A2-421CC7912EFD}" type="datetimeFigureOut">
              <a:rPr lang="en-GB" smtClean="0"/>
              <a:t>17/11/2025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youtube.com/watch?v=gDInVjBUGC0" TargetMode="External"/><Relationship Id="rId5" Type="http://schemas.openxmlformats.org/officeDocument/2006/relationships/hyperlink" Target="https://www.youtube.com/watch?v=nBFnAcXHOUQ"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2966852-58B6-B649-819B-039C5C71167D}"/>
              </a:ext>
            </a:extLst>
          </p:cNvPr>
          <p:cNvSpPr txBox="1"/>
          <p:nvPr/>
        </p:nvSpPr>
        <p:spPr>
          <a:xfrm>
            <a:off x="2454442" y="2983832"/>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22" name="TextBox 21">
            <a:extLst>
              <a:ext uri="{FF2B5EF4-FFF2-40B4-BE49-F238E27FC236}">
                <a16:creationId xmlns:a16="http://schemas.microsoft.com/office/drawing/2014/main" id="{EBD68600-D377-0043-B364-5B211374D95B}"/>
              </a:ext>
            </a:extLst>
          </p:cNvPr>
          <p:cNvSpPr txBox="1"/>
          <p:nvPr/>
        </p:nvSpPr>
        <p:spPr>
          <a:xfrm>
            <a:off x="2454442" y="3070459"/>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23" name="TextBox 22">
            <a:extLst>
              <a:ext uri="{FF2B5EF4-FFF2-40B4-BE49-F238E27FC236}">
                <a16:creationId xmlns:a16="http://schemas.microsoft.com/office/drawing/2014/main" id="{C1D0776D-710E-384C-BA98-543A04B6B13D}"/>
              </a:ext>
            </a:extLst>
          </p:cNvPr>
          <p:cNvSpPr txBox="1"/>
          <p:nvPr/>
        </p:nvSpPr>
        <p:spPr>
          <a:xfrm>
            <a:off x="2897204" y="3031958"/>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24" name="TextBox 23">
            <a:extLst>
              <a:ext uri="{FF2B5EF4-FFF2-40B4-BE49-F238E27FC236}">
                <a16:creationId xmlns:a16="http://schemas.microsoft.com/office/drawing/2014/main" id="{87D384C4-5185-644B-80D8-1E7243BC7E58}"/>
              </a:ext>
            </a:extLst>
          </p:cNvPr>
          <p:cNvSpPr txBox="1"/>
          <p:nvPr/>
        </p:nvSpPr>
        <p:spPr>
          <a:xfrm>
            <a:off x="3051208" y="3003082"/>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25" name="TextBox 24">
            <a:extLst>
              <a:ext uri="{FF2B5EF4-FFF2-40B4-BE49-F238E27FC236}">
                <a16:creationId xmlns:a16="http://schemas.microsoft.com/office/drawing/2014/main" id="{DCCBC664-4DCE-8845-B646-922F1513CFC2}"/>
              </a:ext>
            </a:extLst>
          </p:cNvPr>
          <p:cNvSpPr txBox="1"/>
          <p:nvPr/>
        </p:nvSpPr>
        <p:spPr>
          <a:xfrm>
            <a:off x="2752825" y="3243714"/>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2" name="TextBox 1">
            <a:extLst>
              <a:ext uri="{FF2B5EF4-FFF2-40B4-BE49-F238E27FC236}">
                <a16:creationId xmlns:a16="http://schemas.microsoft.com/office/drawing/2014/main" id="{F6FBA2A3-D307-6147-A3E2-9594050BC8A1}"/>
              </a:ext>
            </a:extLst>
          </p:cNvPr>
          <p:cNvSpPr txBox="1"/>
          <p:nvPr/>
        </p:nvSpPr>
        <p:spPr>
          <a:xfrm>
            <a:off x="2365513" y="3409122"/>
            <a:ext cx="0" cy="0"/>
          </a:xfrm>
          <a:prstGeom prst="rect">
            <a:avLst/>
          </a:prstGeom>
          <a:noFill/>
        </p:spPr>
        <p:txBody>
          <a:bodyPr wrap="none" lIns="0" tIns="0" rIns="0" bIns="0" rtlCol="0">
            <a:noAutofit/>
          </a:bodyPr>
          <a:lstStyle/>
          <a:p>
            <a:pPr algn="l"/>
            <a:endParaRPr lang="en-US" sz="1200">
              <a:solidFill>
                <a:schemeClr val="tx2"/>
              </a:solidFill>
            </a:endParaRPr>
          </a:p>
        </p:txBody>
      </p:sp>
      <p:sp>
        <p:nvSpPr>
          <p:cNvPr id="3" name="TextBox 2">
            <a:extLst>
              <a:ext uri="{FF2B5EF4-FFF2-40B4-BE49-F238E27FC236}">
                <a16:creationId xmlns:a16="http://schemas.microsoft.com/office/drawing/2014/main" id="{F206D9C1-7D05-BF49-A5B0-6A2A3AE5F12C}"/>
              </a:ext>
            </a:extLst>
          </p:cNvPr>
          <p:cNvSpPr txBox="1"/>
          <p:nvPr/>
        </p:nvSpPr>
        <p:spPr>
          <a:xfrm>
            <a:off x="3717235" y="4144617"/>
            <a:ext cx="0" cy="0"/>
          </a:xfrm>
          <a:prstGeom prst="rect">
            <a:avLst/>
          </a:prstGeom>
          <a:noFill/>
        </p:spPr>
        <p:txBody>
          <a:bodyPr wrap="none" lIns="0" tIns="0" rIns="0" bIns="0" rtlCol="0">
            <a:noAutofit/>
          </a:bodyPr>
          <a:lstStyle/>
          <a:p>
            <a:pPr algn="l"/>
            <a:endParaRPr lang="en-US" sz="1200">
              <a:solidFill>
                <a:schemeClr val="tx2"/>
              </a:solidFill>
            </a:endParaRPr>
          </a:p>
        </p:txBody>
      </p:sp>
      <p:pic>
        <p:nvPicPr>
          <p:cNvPr id="8" name="Picture 7" descr="A picture containing plant, flower&#10;&#10;Description automatically generated">
            <a:extLst>
              <a:ext uri="{FF2B5EF4-FFF2-40B4-BE49-F238E27FC236}">
                <a16:creationId xmlns:a16="http://schemas.microsoft.com/office/drawing/2014/main" id="{A580D6EF-E9F8-3345-9DD6-F4A27DFCA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1" y="804102"/>
            <a:ext cx="12192000" cy="6316719"/>
          </a:xfrm>
          <a:prstGeom prst="rect">
            <a:avLst/>
          </a:prstGeom>
        </p:spPr>
      </p:pic>
      <p:pic>
        <p:nvPicPr>
          <p:cNvPr id="13" name="Picture 12">
            <a:extLst>
              <a:ext uri="{FF2B5EF4-FFF2-40B4-BE49-F238E27FC236}">
                <a16:creationId xmlns:a16="http://schemas.microsoft.com/office/drawing/2014/main" id="{F153C795-0DF0-4FF4-B151-C58596BD5131}"/>
              </a:ext>
            </a:extLst>
          </p:cNvPr>
          <p:cNvPicPr>
            <a:picLocks noChangeAspect="1"/>
          </p:cNvPicPr>
          <p:nvPr/>
        </p:nvPicPr>
        <p:blipFill>
          <a:blip r:embed="rId4"/>
          <a:stretch>
            <a:fillRect/>
          </a:stretch>
        </p:blipFill>
        <p:spPr>
          <a:xfrm>
            <a:off x="509964" y="1340499"/>
            <a:ext cx="3519038" cy="1064315"/>
          </a:xfrm>
          <a:prstGeom prst="rect">
            <a:avLst/>
          </a:prstGeom>
        </p:spPr>
      </p:pic>
      <p:sp>
        <p:nvSpPr>
          <p:cNvPr id="10" name="Title 1">
            <a:extLst>
              <a:ext uri="{FF2B5EF4-FFF2-40B4-BE49-F238E27FC236}">
                <a16:creationId xmlns:a16="http://schemas.microsoft.com/office/drawing/2014/main" id="{2A54F4E7-F314-F64E-8752-DB21BD0B962D}"/>
              </a:ext>
            </a:extLst>
          </p:cNvPr>
          <p:cNvSpPr txBox="1">
            <a:spLocks/>
          </p:cNvSpPr>
          <p:nvPr/>
        </p:nvSpPr>
        <p:spPr>
          <a:xfrm>
            <a:off x="317460" y="2745852"/>
            <a:ext cx="6426612" cy="1366295"/>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6500" kern="1200">
                <a:solidFill>
                  <a:schemeClr val="accent4"/>
                </a:solidFill>
                <a:latin typeface="+mj-lt"/>
                <a:ea typeface="+mj-ea"/>
                <a:cs typeface="+mj-cs"/>
              </a:defRPr>
            </a:lvl1pPr>
          </a:lstStyle>
          <a:p>
            <a:r>
              <a:rPr lang="en-US" sz="4400" b="1" baseline="0" dirty="0">
                <a:solidFill>
                  <a:schemeClr val="bg1"/>
                </a:solidFill>
                <a:latin typeface="Source Sans Pro" panose="020B0503030403020204" pitchFamily="34" charset="0"/>
              </a:rPr>
              <a:t>Getting all children to read well, quickly. </a:t>
            </a:r>
          </a:p>
        </p:txBody>
      </p:sp>
      <p:pic>
        <p:nvPicPr>
          <p:cNvPr id="5" name="Picture 4">
            <a:extLst>
              <a:ext uri="{FF2B5EF4-FFF2-40B4-BE49-F238E27FC236}">
                <a16:creationId xmlns:a16="http://schemas.microsoft.com/office/drawing/2014/main" id="{3A5F6D8A-ECC0-02CE-0157-B0A443763E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75920" y="4037401"/>
            <a:ext cx="2448316" cy="2092816"/>
          </a:xfrm>
          <a:prstGeom prst="rect">
            <a:avLst/>
          </a:prstGeom>
        </p:spPr>
      </p:pic>
    </p:spTree>
    <p:extLst>
      <p:ext uri="{BB962C8B-B14F-4D97-AF65-F5344CB8AC3E}">
        <p14:creationId xmlns:p14="http://schemas.microsoft.com/office/powerpoint/2010/main" val="107637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16" y="5238886"/>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1862" y="4705116"/>
            <a:ext cx="1800244" cy="153884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5"/>
          <a:stretch>
            <a:fillRect/>
          </a:stretch>
        </p:blipFill>
        <p:spPr>
          <a:xfrm>
            <a:off x="3233936" y="2166032"/>
            <a:ext cx="5724128" cy="3310444"/>
          </a:xfrm>
          <a:prstGeom prst="rect">
            <a:avLst/>
          </a:prstGeom>
          <a:noFill/>
          <a:ln>
            <a:solidFill>
              <a:schemeClr val="bg1">
                <a:lumMod val="75000"/>
              </a:schemeClr>
            </a:solidFill>
          </a:ln>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495016" y="1197314"/>
            <a:ext cx="11217090"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How do we teach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83993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6137" y="1199381"/>
            <a:ext cx="11210352" cy="635001"/>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ELS Progression</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37" y="5242022"/>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6245" y="4701850"/>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2068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3" name="Picture 2">
            <a:extLst>
              <a:ext uri="{FF2B5EF4-FFF2-40B4-BE49-F238E27FC236}">
                <a16:creationId xmlns:a16="http://schemas.microsoft.com/office/drawing/2014/main" id="{C7211C9C-B5C4-FFC7-B149-AF4C669897EE}"/>
              </a:ext>
            </a:extLst>
          </p:cNvPr>
          <p:cNvPicPr>
            <a:picLocks noChangeAspect="1"/>
          </p:cNvPicPr>
          <p:nvPr/>
        </p:nvPicPr>
        <p:blipFill>
          <a:blip r:embed="rId5"/>
          <a:stretch>
            <a:fillRect/>
          </a:stretch>
        </p:blipFill>
        <p:spPr>
          <a:xfrm>
            <a:off x="3368783" y="1834382"/>
            <a:ext cx="5526490" cy="4782665"/>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03512" y="6497598"/>
            <a:ext cx="1661032" cy="230832"/>
          </a:xfrm>
          <a:prstGeom prst="rect">
            <a:avLst/>
          </a:prstGeom>
        </p:spPr>
        <p:txBody>
          <a:bodyPr wrap="none">
            <a:spAutoFit/>
          </a:bodyPr>
          <a:lstStyle/>
          <a:p>
            <a:r>
              <a:rPr lang="en-US" sz="900" dirty="0">
                <a:solidFill>
                  <a:srgbClr val="191C51"/>
                </a:solidFill>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7532" y="1194587"/>
            <a:ext cx="11214573" cy="535122"/>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533" y="5233505"/>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1862" y="4704110"/>
            <a:ext cx="1800244" cy="153884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1415480" y="2046896"/>
            <a:ext cx="936104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Only 1 in 3 children are read a bedtime story night</a:t>
            </a:r>
          </a:p>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Reading a bedtime story every night to your child improves their outcomes</a:t>
            </a:r>
          </a:p>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If your child views themselves as a ‘good reader’ when they leave Primary School they are more likely to earn a higher salary in their 40s.</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660830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6406" y="1209101"/>
            <a:ext cx="11221315" cy="57869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406" y="5233505"/>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7477" y="4699622"/>
            <a:ext cx="1800244" cy="153884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1415480" y="2069504"/>
            <a:ext cx="9361040" cy="41549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Children are only reading from books that are entirely decodable</a:t>
            </a:r>
          </a:p>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Your child should be able to read their book confidently</a:t>
            </a:r>
          </a:p>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We only use pure sounds when decoding words (no ‘uh’ after the sound)</a:t>
            </a:r>
          </a:p>
          <a:p>
            <a:pPr marL="285750" indent="-28575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We want them to practise reading their book four times across the week working on these skills:</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	-decoding</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	-fluency</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7084" y="1209101"/>
            <a:ext cx="11208768" cy="593305"/>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84" y="5233505"/>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5608" y="4699622"/>
            <a:ext cx="1800244" cy="153884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1415480" y="2060848"/>
            <a:ext cx="9361039" cy="3274807"/>
          </a:xfrm>
          <a:prstGeom prst="rect">
            <a:avLst/>
          </a:prstGeom>
          <a:noFill/>
        </p:spPr>
        <p:txBody>
          <a:bodyPr wrap="square" rtlCol="0">
            <a:spAutoFit/>
          </a:bodyPr>
          <a:lstStyle/>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We want children to create a strong orthographic map. This means that they learn sounds spelt by the letters or groups of letters in each word. </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To read fluently, or well, we need a strong orthographic map.</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To consistently recognise that the &lt;</a:t>
            </a:r>
            <a:r>
              <a:rPr lang="en-GB" sz="2000" dirty="0" err="1">
                <a:latin typeface="Open Sans" panose="020B0606030504020204" pitchFamily="34" charset="0"/>
                <a:ea typeface="Open Sans" panose="020B0606030504020204" pitchFamily="34" charset="0"/>
                <a:cs typeface="Open Sans" panose="020B0606030504020204" pitchFamily="34" charset="0"/>
              </a:rPr>
              <a:t>ea</a:t>
            </a:r>
            <a:r>
              <a:rPr lang="en-GB" sz="2000" dirty="0">
                <a:latin typeface="Open Sans" panose="020B0606030504020204" pitchFamily="34" charset="0"/>
                <a:ea typeface="Open Sans" panose="020B0606030504020204" pitchFamily="34" charset="0"/>
                <a:cs typeface="Open Sans" panose="020B0606030504020204" pitchFamily="34" charset="0"/>
              </a:rPr>
              <a:t>&gt; in bread spells /e/ we 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1555" y="1197876"/>
            <a:ext cx="11215954" cy="80848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80" y="5229200"/>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0990" y="4700345"/>
            <a:ext cx="1800244" cy="153884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1559496" y="2035434"/>
            <a:ext cx="8712968" cy="4428969"/>
          </a:xfrm>
          <a:prstGeom prst="rect">
            <a:avLst/>
          </a:prstGeom>
          <a:noFill/>
        </p:spPr>
        <p:txBody>
          <a:bodyPr wrap="square" rtlCol="0">
            <a:spAutoFit/>
          </a:bodyPr>
          <a:lstStyle/>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We must use pure sounds when we are pronouncing the sounds and supporting children in reading words.</a:t>
            </a:r>
          </a:p>
          <a:p>
            <a:pPr algn="ctr">
              <a:lnSpc>
                <a:spcPct val="150000"/>
              </a:lnSpc>
            </a:pPr>
            <a:r>
              <a:rPr lang="en-GB" sz="24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c  a  t		    </a:t>
            </a:r>
            <a:r>
              <a:rPr lang="en-GB" sz="2400" b="1" dirty="0">
                <a:latin typeface="Open Sans" panose="020B0606030504020204" pitchFamily="34" charset="0"/>
                <a:ea typeface="Open Sans" panose="020B0606030504020204" pitchFamily="34" charset="0"/>
                <a:cs typeface="Open Sans" panose="020B0606030504020204" pitchFamily="34" charset="0"/>
              </a:rPr>
              <a:t>not		</a:t>
            </a:r>
            <a:r>
              <a:rPr lang="en-GB" sz="2400"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cuh</a:t>
            </a:r>
            <a:r>
              <a:rPr lang="en-GB" sz="24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 </a:t>
            </a:r>
            <a:r>
              <a:rPr lang="en-GB" sz="2400" b="1" dirty="0" err="1">
                <a:solidFill>
                  <a:srgbClr val="0070C0"/>
                </a:solidFill>
                <a:latin typeface="Open Sans" panose="020B0606030504020204" pitchFamily="34" charset="0"/>
                <a:ea typeface="Open Sans" panose="020B0606030504020204" pitchFamily="34" charset="0"/>
                <a:cs typeface="Open Sans" panose="020B0606030504020204" pitchFamily="34" charset="0"/>
              </a:rPr>
              <a:t>tuh</a:t>
            </a:r>
            <a:endParaRPr lang="en-GB" sz="2400" b="1"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If we mispronounce these sounds, we will make reading harder for our children.</a:t>
            </a:r>
          </a:p>
          <a:p>
            <a:pPr>
              <a:lnSpc>
                <a:spcPct val="150000"/>
              </a:lnSpc>
            </a:pPr>
            <a:endParaRPr lang="en-GB"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There are videos for this on our school website where you can hear the correct pronunciation of the sounds.</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hlinkClick r:id="rId5"/>
              </a:rPr>
              <a:t>https://www.youtube.com/watch?v=nBFnAcXHOUQ</a:t>
            </a:r>
            <a:r>
              <a:rPr lang="en-GB" sz="2000" dirty="0">
                <a:latin typeface="Open Sans" panose="020B0606030504020204" pitchFamily="34" charset="0"/>
                <a:ea typeface="Open Sans" panose="020B0606030504020204" pitchFamily="34" charset="0"/>
                <a:cs typeface="Open Sans" panose="020B0606030504020204" pitchFamily="34" charset="0"/>
              </a:rPr>
              <a:t> </a:t>
            </a:r>
          </a:p>
          <a:p>
            <a:pPr>
              <a:lnSpc>
                <a:spcPct val="150000"/>
              </a:lnSpc>
            </a:pPr>
            <a:r>
              <a:rPr lang="en-GB" sz="2000">
                <a:latin typeface="Open Sans" panose="020B0606030504020204" pitchFamily="34" charset="0"/>
                <a:ea typeface="Open Sans" panose="020B0606030504020204" pitchFamily="34" charset="0"/>
                <a:cs typeface="Open Sans" panose="020B0606030504020204" pitchFamily="34" charset="0"/>
                <a:hlinkClick r:id="rId6"/>
              </a:rPr>
              <a:t>https://www.youtube.com/watch?v=gDInVjBUGC0</a:t>
            </a:r>
            <a:r>
              <a:rPr lang="en-GB" sz="2000">
                <a:latin typeface="Open Sans" panose="020B0606030504020204" pitchFamily="34" charset="0"/>
                <a:ea typeface="Open Sans" panose="020B0606030504020204" pitchFamily="34" charset="0"/>
                <a:cs typeface="Open Sans" panose="020B0606030504020204" pitchFamily="34" charset="0"/>
              </a:rPr>
              <a:t> </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0279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1456961" y="1209481"/>
            <a:ext cx="10268352" cy="556235"/>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What are we going to cover?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84" y="5232073"/>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056440" y="4698190"/>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1456961" y="1988840"/>
            <a:ext cx="8815503" cy="3736472"/>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is Phonics? </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What is Essential Letters and Sounds?</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How we teach phonics</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Getting children ready to read</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Supporting your child with reading at home</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Pronouncing pure sounds</a:t>
            </a:r>
          </a:p>
          <a:p>
            <a:pPr marL="342900" indent="-342900">
              <a:lnSpc>
                <a:spcPct val="150000"/>
              </a:lnSpc>
              <a:buFont typeface="Arial" panose="020B0604020202020204" pitchFamily="34" charset="0"/>
              <a:buChar char="•"/>
            </a:pPr>
            <a:r>
              <a:rPr lang="en-GB" sz="2000" dirty="0">
                <a:latin typeface="Open Sans" panose="020B0606030504020204" pitchFamily="34" charset="0"/>
                <a:ea typeface="Open Sans" panose="020B0606030504020204" pitchFamily="34" charset="0"/>
                <a:cs typeface="Open Sans" panose="020B0606030504020204" pitchFamily="34" charset="0"/>
              </a:rPr>
              <a:t>Using the letter formations and spelling sequence to support writing at home</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8215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4452" y="1192703"/>
            <a:ext cx="11211409" cy="628735"/>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What is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52" y="5229200"/>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5617" y="4695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1441128" y="2030853"/>
            <a:ext cx="9335392" cy="2769989"/>
          </a:xfrm>
          <a:prstGeom prst="rect">
            <a:avLst/>
          </a:prstGeom>
        </p:spPr>
        <p:txBody>
          <a:bodyPr wrap="square" lIns="91440" tIns="45720" rIns="91440" bIns="45720" anchor="t">
            <a:spAutoFit/>
          </a:bodyPr>
          <a:lstStyle/>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A method of teaching beginners to read and pronounce words by learning to associate letters or letter groups with the sounds they represent. </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There are 44 main sounds in the English Language. Each sound is represented by a grapheme (the written representation of a sound). </a:t>
            </a:r>
          </a:p>
          <a:p>
            <a:endParaRPr lang="en-GB" sz="2400" dirty="0">
              <a:cs typeface="Calibri"/>
            </a:endParaRPr>
          </a:p>
        </p:txBody>
      </p:sp>
    </p:spTree>
    <p:extLst>
      <p:ext uri="{BB962C8B-B14F-4D97-AF65-F5344CB8AC3E}">
        <p14:creationId xmlns:p14="http://schemas.microsoft.com/office/powerpoint/2010/main" val="48340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79376" y="1207274"/>
            <a:ext cx="11233248" cy="72008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What is phonics?</a:t>
            </a:r>
            <a:r>
              <a:rPr lang="en-GB" sz="3500" b="1" dirty="0">
                <a:solidFill>
                  <a:srgbClr val="82368C"/>
                </a:solidFill>
                <a:effectLst/>
              </a:rPr>
              <a:t>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1415480" y="1844824"/>
            <a:ext cx="9361040" cy="4198137"/>
          </a:xfrm>
          <a:prstGeom prst="rect">
            <a:avLst/>
          </a:prstGeom>
        </p:spPr>
        <p:txBody>
          <a:bodyPr wrap="square" lIns="91440" tIns="45720" rIns="91440" bIns="45720" anchor="t">
            <a:spAutoFit/>
          </a:bodyPr>
          <a:lstStyle/>
          <a:p>
            <a:pPr>
              <a:lnSpc>
                <a:spcPct val="150000"/>
              </a:lnSpc>
            </a:pPr>
            <a:r>
              <a:rPr lang="en-GB" sz="2000" b="1" dirty="0">
                <a:latin typeface="Open Sans" panose="020B0606030504020204" pitchFamily="34" charset="0"/>
                <a:ea typeface="Open Sans" panose="020B0606030504020204" pitchFamily="34" charset="0"/>
                <a:cs typeface="Open Sans" panose="020B0606030504020204" pitchFamily="34" charset="0"/>
              </a:rPr>
              <a:t>Phoneme</a:t>
            </a:r>
            <a:r>
              <a:rPr lang="en-GB" sz="2000" dirty="0">
                <a:latin typeface="Open Sans" panose="020B0606030504020204" pitchFamily="34" charset="0"/>
                <a:ea typeface="Open Sans" panose="020B0606030504020204" pitchFamily="34" charset="0"/>
                <a:cs typeface="Open Sans" panose="020B0606030504020204" pitchFamily="34" charset="0"/>
              </a:rPr>
              <a:t>: the smallest single identifiable sound in a word. </a:t>
            </a: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For example, in the word 'cat' there are three phonemes c/a/t.</a:t>
            </a:r>
          </a:p>
          <a:p>
            <a:pPr>
              <a:lnSpc>
                <a:spcPct val="150000"/>
              </a:lnSpc>
            </a:pPr>
            <a:r>
              <a:rPr lang="en-GB" sz="2000" b="1" dirty="0">
                <a:latin typeface="Open Sans" panose="020B0606030504020204" pitchFamily="34" charset="0"/>
                <a:ea typeface="Open Sans" panose="020B0606030504020204" pitchFamily="34" charset="0"/>
                <a:cs typeface="Open Sans" panose="020B0606030504020204" pitchFamily="34" charset="0"/>
              </a:rPr>
              <a:t>Grapheme: </a:t>
            </a:r>
            <a:r>
              <a:rPr lang="en-GB" sz="2000" dirty="0">
                <a:latin typeface="Open Sans" panose="020B0606030504020204" pitchFamily="34" charset="0"/>
                <a:ea typeface="Open Sans" panose="020B0606030504020204" pitchFamily="34" charset="0"/>
                <a:cs typeface="Open Sans" panose="020B0606030504020204" pitchFamily="34" charset="0"/>
              </a:rPr>
              <a:t>the written representation of a sound. </a:t>
            </a:r>
          </a:p>
          <a:p>
            <a:pPr>
              <a:lnSpc>
                <a:spcPct val="150000"/>
              </a:lnSpc>
            </a:pPr>
            <a:r>
              <a:rPr lang="en-GB" sz="2000" b="1" dirty="0">
                <a:latin typeface="Open Sans" panose="020B0606030504020204" pitchFamily="34" charset="0"/>
                <a:ea typeface="Open Sans" panose="020B0606030504020204" pitchFamily="34" charset="0"/>
                <a:cs typeface="Open Sans" panose="020B0606030504020204" pitchFamily="34" charset="0"/>
              </a:rPr>
              <a:t>Digraph:</a:t>
            </a:r>
            <a:r>
              <a:rPr lang="en-GB" sz="2000" dirty="0">
                <a:latin typeface="Open Sans" panose="020B0606030504020204" pitchFamily="34" charset="0"/>
                <a:ea typeface="Open Sans" panose="020B0606030504020204" pitchFamily="34" charset="0"/>
                <a:cs typeface="Open Sans" panose="020B0606030504020204" pitchFamily="34" charset="0"/>
              </a:rPr>
              <a:t> two letters making one sound. For example, /sh/ in the word '</a:t>
            </a:r>
            <a:r>
              <a:rPr lang="en-GB" sz="2000" b="1" dirty="0">
                <a:solidFill>
                  <a:srgbClr val="82368C"/>
                </a:solidFill>
                <a:latin typeface="Open Sans" panose="020B0606030504020204" pitchFamily="34" charset="0"/>
                <a:ea typeface="Open Sans" panose="020B0606030504020204" pitchFamily="34" charset="0"/>
                <a:cs typeface="Open Sans" panose="020B0606030504020204" pitchFamily="34" charset="0"/>
              </a:rPr>
              <a:t>sh</a:t>
            </a:r>
            <a:r>
              <a:rPr lang="en-GB" sz="2000" dirty="0">
                <a:latin typeface="Open Sans" panose="020B0606030504020204" pitchFamily="34" charset="0"/>
                <a:ea typeface="Open Sans" panose="020B0606030504020204" pitchFamily="34" charset="0"/>
                <a:cs typeface="Open Sans" panose="020B0606030504020204" pitchFamily="34" charset="0"/>
              </a:rPr>
              <a:t>op'. </a:t>
            </a:r>
          </a:p>
          <a:p>
            <a:pPr>
              <a:lnSpc>
                <a:spcPct val="150000"/>
              </a:lnSpc>
            </a:pPr>
            <a:r>
              <a:rPr lang="en-GB" sz="2000" b="1" dirty="0">
                <a:latin typeface="Open Sans" panose="020B0606030504020204" pitchFamily="34" charset="0"/>
                <a:ea typeface="Open Sans" panose="020B0606030504020204" pitchFamily="34" charset="0"/>
                <a:cs typeface="Open Sans" panose="020B0606030504020204" pitchFamily="34" charset="0"/>
              </a:rPr>
              <a:t>Trigraph:</a:t>
            </a:r>
            <a:r>
              <a:rPr lang="en-GB" sz="2000" dirty="0">
                <a:latin typeface="Open Sans" panose="020B0606030504020204" pitchFamily="34" charset="0"/>
                <a:ea typeface="Open Sans" panose="020B0606030504020204" pitchFamily="34" charset="0"/>
                <a:cs typeface="Open Sans" panose="020B0606030504020204" pitchFamily="34" charset="0"/>
              </a:rPr>
              <a:t> three letters making one sound. For example, /igh/ in the word 'n</a:t>
            </a:r>
            <a:r>
              <a:rPr lang="en-GB" sz="2000" b="1" dirty="0">
                <a:solidFill>
                  <a:srgbClr val="82368C"/>
                </a:solidFill>
                <a:latin typeface="Open Sans" panose="020B0606030504020204" pitchFamily="34" charset="0"/>
                <a:ea typeface="Open Sans" panose="020B0606030504020204" pitchFamily="34" charset="0"/>
                <a:cs typeface="Open Sans" panose="020B0606030504020204" pitchFamily="34" charset="0"/>
              </a:rPr>
              <a:t>igh</a:t>
            </a:r>
            <a:r>
              <a:rPr lang="en-GB" sz="2000" dirty="0">
                <a:latin typeface="Open Sans" panose="020B0606030504020204" pitchFamily="34" charset="0"/>
                <a:ea typeface="Open Sans" panose="020B0606030504020204" pitchFamily="34" charset="0"/>
                <a:cs typeface="Open Sans" panose="020B0606030504020204" pitchFamily="34" charset="0"/>
              </a:rPr>
              <a:t>t'.</a:t>
            </a:r>
          </a:p>
          <a:p>
            <a:pPr>
              <a:lnSpc>
                <a:spcPct val="150000"/>
              </a:lnSpc>
            </a:pPr>
            <a:r>
              <a:rPr lang="en-GB" sz="2000" b="1" dirty="0">
                <a:latin typeface="Open Sans" panose="020B0606030504020204" pitchFamily="34" charset="0"/>
                <a:ea typeface="Open Sans" panose="020B0606030504020204" pitchFamily="34" charset="0"/>
                <a:cs typeface="Open Sans" panose="020B0606030504020204" pitchFamily="34" charset="0"/>
              </a:rPr>
              <a:t>Split digraph</a:t>
            </a:r>
            <a:r>
              <a:rPr lang="en-GB" sz="2000" dirty="0">
                <a:latin typeface="Open Sans" panose="020B0606030504020204" pitchFamily="34" charset="0"/>
                <a:ea typeface="Open Sans" panose="020B0606030504020204" pitchFamily="34" charset="0"/>
                <a:cs typeface="Open Sans" panose="020B0606030504020204" pitchFamily="34" charset="0"/>
              </a:rPr>
              <a:t>: two vowel letters split but are split by one or more consonants. For example, /a-e/ in the word 'c</a:t>
            </a:r>
            <a:r>
              <a:rPr lang="en-GB" sz="2000" b="1" dirty="0">
                <a:solidFill>
                  <a:srgbClr val="82368C"/>
                </a:solidFill>
                <a:latin typeface="Open Sans" panose="020B0606030504020204" pitchFamily="34" charset="0"/>
                <a:ea typeface="Open Sans" panose="020B0606030504020204" pitchFamily="34" charset="0"/>
                <a:cs typeface="Open Sans" panose="020B0606030504020204" pitchFamily="34" charset="0"/>
              </a:rPr>
              <a:t>a</a:t>
            </a:r>
            <a:r>
              <a:rPr lang="en-GB" sz="2000" dirty="0">
                <a:latin typeface="Open Sans" panose="020B0606030504020204" pitchFamily="34" charset="0"/>
                <a:ea typeface="Open Sans" panose="020B0606030504020204" pitchFamily="34" charset="0"/>
                <a:cs typeface="Open Sans" panose="020B0606030504020204" pitchFamily="34" charset="0"/>
              </a:rPr>
              <a:t>k</a:t>
            </a:r>
            <a:r>
              <a:rPr lang="en-GB" sz="2000" b="1" dirty="0">
                <a:solidFill>
                  <a:srgbClr val="82368C"/>
                </a:solidFill>
                <a:latin typeface="Open Sans" panose="020B0606030504020204" pitchFamily="34" charset="0"/>
                <a:ea typeface="Open Sans" panose="020B0606030504020204" pitchFamily="34" charset="0"/>
                <a:cs typeface="Open Sans" panose="020B0606030504020204" pitchFamily="34" charset="0"/>
              </a:rPr>
              <a:t>e</a:t>
            </a:r>
            <a:r>
              <a:rPr lang="en-GB" sz="20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919347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02607" y="1183362"/>
            <a:ext cx="11210017" cy="557552"/>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What is ELS?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37" y="5241908"/>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5910" y="4708025"/>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1443946" y="2046320"/>
            <a:ext cx="9332574" cy="2677656"/>
          </a:xfrm>
          <a:prstGeom prst="rect">
            <a:avLst/>
          </a:prstGeom>
        </p:spPr>
        <p:txBody>
          <a:bodyPr wrap="square">
            <a:spAutoFit/>
          </a:bodyPr>
          <a:lstStyle/>
          <a:p>
            <a:pPr>
              <a:lnSpc>
                <a:spcPct val="150000"/>
              </a:lnSpc>
            </a:pPr>
            <a:r>
              <a:rPr lang="en-US" sz="2000" dirty="0">
                <a:latin typeface="Open Sans" panose="020B0606030504020204" pitchFamily="34" charset="0"/>
                <a:ea typeface="Open Sans" panose="020B0606030504020204" pitchFamily="34" charset="0"/>
                <a:cs typeface="Open Sans" panose="020B0606030504020204" pitchFamily="34" charset="0"/>
              </a:rPr>
              <a:t>Essential Letters and Sounds (ELS) is our chosen phonics programme</a:t>
            </a:r>
          </a:p>
          <a:p>
            <a:pPr>
              <a:lnSpc>
                <a:spcPct val="15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US" sz="2000" dirty="0">
                <a:latin typeface="Open Sans" panose="020B0606030504020204" pitchFamily="34" charset="0"/>
                <a:ea typeface="Open Sans" panose="020B0606030504020204" pitchFamily="34" charset="0"/>
                <a:cs typeface="Open Sans" panose="020B0606030504020204" pitchFamily="34" charset="0"/>
              </a:rPr>
              <a:t>Children will experience the joy of books and language whilst rapidly acquiring the skills they need to become fluent independent readers and writers. </a:t>
            </a:r>
          </a:p>
          <a:p>
            <a:pPr lvl="0"/>
            <a:endParaRPr lang="en-GB" dirty="0">
              <a:solidFill>
                <a:srgbClr val="3E3F3E"/>
              </a:solidFill>
            </a:endParaRPr>
          </a:p>
        </p:txBody>
      </p:sp>
    </p:spTree>
    <p:extLst>
      <p:ext uri="{BB962C8B-B14F-4D97-AF65-F5344CB8AC3E}">
        <p14:creationId xmlns:p14="http://schemas.microsoft.com/office/powerpoint/2010/main" val="3810125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05842" y="1196667"/>
            <a:ext cx="11209722" cy="648072"/>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How do we teach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137" y="5238885"/>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05615" y="4702861"/>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1430183" y="2067716"/>
            <a:ext cx="9361040" cy="1428148"/>
          </a:xfrm>
          <a:prstGeom prst="rect">
            <a:avLst/>
          </a:prstGeom>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We use a simple, consistent approach to  teaching phonics.</a:t>
            </a:r>
          </a:p>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We have mnemonics and rhymes to support learning and recall</a:t>
            </a:r>
          </a:p>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We teach phonics every single day from the first days of Reception</a:t>
            </a:r>
          </a:p>
        </p:txBody>
      </p:sp>
    </p:spTree>
    <p:extLst>
      <p:ext uri="{BB962C8B-B14F-4D97-AF65-F5344CB8AC3E}">
        <p14:creationId xmlns:p14="http://schemas.microsoft.com/office/powerpoint/2010/main" val="25115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5280" y="1197913"/>
            <a:ext cx="11215685" cy="72008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How do we teach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80" y="5241908"/>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0721" y="4704710"/>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1415480" y="2153290"/>
            <a:ext cx="9361040" cy="2339102"/>
          </a:xfrm>
          <a:prstGeom prst="rect">
            <a:avLst/>
          </a:prstGeom>
        </p:spPr>
        <p:txBody>
          <a:bodyPr wrap="square" lIns="91440" tIns="45720" rIns="91440" bIns="45720" anchor="t">
            <a:spAutoFit/>
          </a:bodyPr>
          <a:lstStyle/>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Phonics throughout the day to review new sounds and graphemes taught </a:t>
            </a:r>
          </a:p>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Lots of opportunities for oral blending: /c/ /oa/ /t/ </a:t>
            </a:r>
          </a:p>
          <a:p>
            <a:pPr marL="457200" indent="-457200">
              <a:lnSpc>
                <a:spcPct val="150000"/>
              </a:lnSpc>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spTree>
    <p:extLst>
      <p:ext uri="{BB962C8B-B14F-4D97-AF65-F5344CB8AC3E}">
        <p14:creationId xmlns:p14="http://schemas.microsoft.com/office/powerpoint/2010/main" val="206560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96251" y="1191276"/>
            <a:ext cx="11214725"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How do we teach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251" y="5233141"/>
            <a:ext cx="1207375" cy="1004962"/>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4"/>
          <a:stretch>
            <a:fillRect/>
          </a:stretch>
        </p:blipFill>
        <p:spPr>
          <a:xfrm>
            <a:off x="2727954" y="1998690"/>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910732" y="4699258"/>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43" y="5229200"/>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910427" y="4707015"/>
            <a:ext cx="1800244" cy="153884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5"/>
          <a:stretch>
            <a:fillRect/>
          </a:stretch>
        </p:blipFill>
        <p:spPr>
          <a:xfrm>
            <a:off x="1177670" y="2153505"/>
            <a:ext cx="4756739" cy="2497108"/>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6"/>
          <a:stretch>
            <a:fillRect/>
          </a:stretch>
        </p:blipFill>
        <p:spPr>
          <a:xfrm>
            <a:off x="6257593" y="2166365"/>
            <a:ext cx="4411631" cy="2497108"/>
          </a:xfrm>
          <a:prstGeom prst="rect">
            <a:avLst/>
          </a:prstGeom>
          <a:ln>
            <a:solidFill>
              <a:schemeClr val="bg1">
                <a:lumMod val="75000"/>
              </a:schemeClr>
            </a:solidFill>
          </a:ln>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495843" y="1188663"/>
            <a:ext cx="11214828"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3500" b="1" dirty="0">
                <a:solidFill>
                  <a:srgbClr val="82368C"/>
                </a:solidFill>
                <a:effectLst/>
                <a:latin typeface="Open Sans" panose="020B0606030504020204" pitchFamily="34" charset="0"/>
                <a:ea typeface="Open Sans" panose="020B0606030504020204" pitchFamily="34" charset="0"/>
                <a:cs typeface="Open Sans" panose="020B0606030504020204" pitchFamily="34" charset="0"/>
              </a:rPr>
              <a:t>How do we teach phonics? </a:t>
            </a:r>
            <a:endParaRPr lang="en-GB" sz="1600" dirty="0">
              <a:solidFill>
                <a:srgbClr val="3E3F3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105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2AD8AC-BB95-4999-8CC1-95DE38016F70}">
  <ds:schemaRefs>
    <ds:schemaRef ds:uri="8894e085-ca10-42ec-aadf-154ab0169348"/>
    <ds:schemaRef ds:uri="http://schemas.microsoft.com/office/2006/metadata/properties"/>
    <ds:schemaRef ds:uri="http://www.w3.org/XML/1998/namespace"/>
    <ds:schemaRef ds:uri="4700a94c-e2d5-4e62-8a3b-b235c350b210"/>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aa5adec1-2310-4cd8-871b-e051d2dba17c"/>
    <ds:schemaRef ds:uri="http://purl.org/dc/terms/"/>
  </ds:schemaRefs>
</ds:datastoreItem>
</file>

<file path=customXml/itemProps3.xml><?xml version="1.0" encoding="utf-8"?>
<ds:datastoreItem xmlns:ds="http://schemas.openxmlformats.org/officeDocument/2006/customXml" ds:itemID="{A531C47F-31A2-437A-8102-EA1BCFBAB7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13562</TotalTime>
  <Words>1536</Words>
  <Application>Microsoft Office PowerPoint</Application>
  <PresentationFormat>Widescreen</PresentationFormat>
  <Paragraphs>149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Open Sans</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Menna Bellis</cp:lastModifiedBy>
  <cp:revision>379</cp:revision>
  <cp:lastPrinted>2025-11-13T12:23:44Z</cp:lastPrinted>
  <dcterms:created xsi:type="dcterms:W3CDTF">2017-12-08T10:29:15Z</dcterms:created>
  <dcterms:modified xsi:type="dcterms:W3CDTF">2025-11-17T16:04:38Z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