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626" r:id="rId5"/>
    <p:sldId id="618" r:id="rId6"/>
    <p:sldId id="625" r:id="rId7"/>
    <p:sldId id="622" r:id="rId8"/>
    <p:sldId id="600" r:id="rId9"/>
    <p:sldId id="602" r:id="rId10"/>
    <p:sldId id="605" r:id="rId11"/>
    <p:sldId id="599" r:id="rId12"/>
    <p:sldId id="6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6" autoAdjust="0"/>
    <p:restoredTop sz="86957" autoAdjust="0"/>
  </p:normalViewPr>
  <p:slideViewPr>
    <p:cSldViewPr snapToGrid="0">
      <p:cViewPr varScale="1">
        <p:scale>
          <a:sx n="99" d="100"/>
          <a:sy n="99" d="100"/>
        </p:scale>
        <p:origin x="8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0487F-0CE3-453C-9223-EB4F050EE395}" type="datetimeFigureOut">
              <a:rPr lang="en-GB" smtClean="0"/>
              <a:t>25/02/2020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9B59B-2120-461D-8222-CE3302E55416}" type="slidenum">
              <a:rPr lang="en-GB" smtClean="0"/>
              <a:t>‹#›</a:t>
            </a:fld>
            <a:endParaRPr lang="en-GB"/>
          </a:p>
        </p:txBody>
      </p:sp>
    </p:spTree>
    <p:extLst>
      <p:ext uri="{BB962C8B-B14F-4D97-AF65-F5344CB8AC3E}">
        <p14:creationId xmlns:p14="http://schemas.microsoft.com/office/powerpoint/2010/main" val="282609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co/AszvPpowN7?amp=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1</a:t>
            </a:fld>
            <a:endParaRPr lang="en-GB"/>
          </a:p>
        </p:txBody>
      </p:sp>
    </p:spTree>
    <p:extLst>
      <p:ext uri="{BB962C8B-B14F-4D97-AF65-F5344CB8AC3E}">
        <p14:creationId xmlns:p14="http://schemas.microsoft.com/office/powerpoint/2010/main" val="332055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2</a:t>
            </a:fld>
            <a:endParaRPr lang="en-GB"/>
          </a:p>
        </p:txBody>
      </p:sp>
    </p:spTree>
    <p:extLst>
      <p:ext uri="{BB962C8B-B14F-4D97-AF65-F5344CB8AC3E}">
        <p14:creationId xmlns:p14="http://schemas.microsoft.com/office/powerpoint/2010/main" val="37091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3</a:t>
            </a:fld>
            <a:endParaRPr lang="en-GB"/>
          </a:p>
        </p:txBody>
      </p:sp>
    </p:spTree>
    <p:extLst>
      <p:ext uri="{BB962C8B-B14F-4D97-AF65-F5344CB8AC3E}">
        <p14:creationId xmlns:p14="http://schemas.microsoft.com/office/powerpoint/2010/main" val="265771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Social media use more fragmented</a:t>
            </a:r>
          </a:p>
          <a:p>
            <a:r>
              <a:rPr lang="en-GB" sz="1200" b="0" i="0" kern="1200" dirty="0">
                <a:solidFill>
                  <a:schemeClr val="tx1"/>
                </a:solidFill>
                <a:effectLst/>
                <a:latin typeface="+mn-lt"/>
                <a:ea typeface="+mn-ea"/>
                <a:cs typeface="+mn-cs"/>
              </a:rPr>
              <a:t>Today’s study finds that older children are using a wider range of social media platforms than ever before. WhatsApp in particular has grown in popularity among 12-15 year-olds since last year, despite having a minimum age limit of 16.</a:t>
            </a:r>
          </a:p>
          <a:p>
            <a:r>
              <a:rPr lang="en-GB" sz="1200" b="0" i="0" kern="1200" dirty="0">
                <a:solidFill>
                  <a:schemeClr val="tx1"/>
                </a:solidFill>
                <a:effectLst/>
                <a:latin typeface="+mn-lt"/>
                <a:ea typeface="+mn-ea"/>
                <a:cs typeface="+mn-cs"/>
              </a:rPr>
              <a:t>WhatsApp is now used by almost two thirds of older children (62%) – up from 43% in 2018. For the first time, it rivals Facebook (69%), Snapchat (68%) and Instagram (66%) as one of the top social media platforms for older children.</a:t>
            </a:r>
          </a:p>
          <a:p>
            <a:r>
              <a:rPr lang="en-GB" sz="1200" b="0" i="0" kern="1200" dirty="0">
                <a:solidFill>
                  <a:schemeClr val="tx1"/>
                </a:solidFill>
                <a:effectLst/>
                <a:latin typeface="+mn-lt"/>
                <a:ea typeface="+mn-ea"/>
                <a:cs typeface="+mn-cs"/>
              </a:rPr>
              <a:t>Newer platforms such as </a:t>
            </a:r>
            <a:r>
              <a:rPr lang="en-GB" sz="1200" b="0" i="0" kern="1200" dirty="0" err="1">
                <a:solidFill>
                  <a:schemeClr val="tx1"/>
                </a:solidFill>
                <a:effectLst/>
                <a:latin typeface="+mn-lt"/>
                <a:ea typeface="+mn-ea"/>
                <a:cs typeface="+mn-cs"/>
              </a:rPr>
              <a:t>TikTok</a:t>
            </a:r>
            <a:r>
              <a:rPr lang="en-GB" sz="1200" b="0" i="0" kern="1200" dirty="0">
                <a:solidFill>
                  <a:schemeClr val="tx1"/>
                </a:solidFill>
                <a:effectLst/>
                <a:latin typeface="+mn-lt"/>
                <a:ea typeface="+mn-ea"/>
                <a:cs typeface="+mn-cs"/>
              </a:rPr>
              <a:t> – which enables users to create 15-second lip-sync, comedy and talent videos – are also becoming more popular. Around one in seven older children use </a:t>
            </a:r>
            <a:r>
              <a:rPr lang="en-GB" sz="1200" b="0" i="0" kern="1200" dirty="0" err="1">
                <a:solidFill>
                  <a:schemeClr val="tx1"/>
                </a:solidFill>
                <a:effectLst/>
                <a:latin typeface="+mn-lt"/>
                <a:ea typeface="+mn-ea"/>
                <a:cs typeface="+mn-cs"/>
              </a:rPr>
              <a:t>TikTok</a:t>
            </a:r>
            <a:r>
              <a:rPr lang="en-GB" sz="1200" b="0" i="0" kern="1200" dirty="0">
                <a:solidFill>
                  <a:schemeClr val="tx1"/>
                </a:solidFill>
                <a:effectLst/>
                <a:latin typeface="+mn-lt"/>
                <a:ea typeface="+mn-ea"/>
                <a:cs typeface="+mn-cs"/>
              </a:rPr>
              <a:t> (13%) – up from 8% in 2018. One in 20 older children use Twitch – the live streaming platform for gamers.</a:t>
            </a:r>
          </a:p>
          <a:p>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4</a:t>
            </a:fld>
            <a:endParaRPr lang="en-GB"/>
          </a:p>
        </p:txBody>
      </p:sp>
    </p:spTree>
    <p:extLst>
      <p:ext uri="{BB962C8B-B14F-4D97-AF65-F5344CB8AC3E}">
        <p14:creationId xmlns:p14="http://schemas.microsoft.com/office/powerpoint/2010/main" val="171861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Children are using more connected devices than ever before. Among these, smart speakers saw the biggest increase in use over the last year. More than a quarter of children now use them – up from 15% in 2018 – overtaking radios (22%) for the first time. Children’s use of smart TVs also rose from 61% to 67%.</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Titillium Web"/>
              </a:rPr>
              <a:t>When asked if they could pick only one to watch, children are more likely to pick YouTube (44%) over streaming services such as Netflix, Now TV and Amazon Prime Video (32%); or TV channels such the BBC and ITV (17%).</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5</a:t>
            </a:fld>
            <a:endParaRPr lang="en-GB"/>
          </a:p>
        </p:txBody>
      </p:sp>
    </p:spTree>
    <p:extLst>
      <p:ext uri="{BB962C8B-B14F-4D97-AF65-F5344CB8AC3E}">
        <p14:creationId xmlns:p14="http://schemas.microsoft.com/office/powerpoint/2010/main" val="99385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6</a:t>
            </a:fld>
            <a:endParaRPr lang="en-GB"/>
          </a:p>
        </p:txBody>
      </p:sp>
    </p:spTree>
    <p:extLst>
      <p:ext uri="{BB962C8B-B14F-4D97-AF65-F5344CB8AC3E}">
        <p14:creationId xmlns:p14="http://schemas.microsoft.com/office/powerpoint/2010/main" val="146601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Almost half (48%) of girls aged 5-15 now play games online, increasing from 39% in 2018, while the proportion of boys who play online remained the same. Read more on these trends in today's report: </a:t>
            </a:r>
            <a:r>
              <a:rPr lang="en-GB" sz="1200" b="0" i="0" u="none" strike="noStrike" kern="1200" dirty="0">
                <a:solidFill>
                  <a:schemeClr val="tx1"/>
                </a:solidFill>
                <a:effectLst/>
                <a:latin typeface="+mn-lt"/>
                <a:ea typeface="+mn-ea"/>
                <a:cs typeface="+mn-cs"/>
                <a:hlinkClick r:id="rId3" tooltip="https://ofcom.in/msom2020"/>
              </a:rPr>
              <a:t>https://ofcom.in/msom2020</a:t>
            </a:r>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7</a:t>
            </a:fld>
            <a:endParaRPr lang="en-GB"/>
          </a:p>
        </p:txBody>
      </p:sp>
    </p:spTree>
    <p:extLst>
      <p:ext uri="{BB962C8B-B14F-4D97-AF65-F5344CB8AC3E}">
        <p14:creationId xmlns:p14="http://schemas.microsoft.com/office/powerpoint/2010/main" val="22636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The 'Greta effect'. </a:t>
            </a:r>
            <a:r>
              <a:rPr lang="en-GB" sz="1200" b="0" i="0" kern="1200" dirty="0">
                <a:solidFill>
                  <a:schemeClr val="tx1"/>
                </a:solidFill>
                <a:effectLst/>
                <a:latin typeface="+mn-lt"/>
                <a:ea typeface="+mn-ea"/>
                <a:cs typeface="+mn-cs"/>
              </a:rPr>
              <a:t>We have seen an increase in online social activism among children. Almost a fifth (18%, up from 12% in a year) of 12-15s use social media to express support for causes and organisations – potentially environmental, political or charitable – by sharing or commenting on posts. One in 10 signed petitions on social media.</a:t>
            </a:r>
          </a:p>
          <a:p>
            <a:r>
              <a:rPr lang="en-GB" sz="1200" b="1" i="0" kern="1200" dirty="0">
                <a:solidFill>
                  <a:schemeClr val="tx1"/>
                </a:solidFill>
                <a:effectLst/>
                <a:latin typeface="+mn-lt"/>
                <a:ea typeface="+mn-ea"/>
                <a:cs typeface="+mn-cs"/>
              </a:rPr>
              <a:t>Rise of the ‘vlogger next door’. </a:t>
            </a:r>
            <a:r>
              <a:rPr lang="en-GB" sz="1200" b="0" i="0" kern="1200" dirty="0">
                <a:solidFill>
                  <a:schemeClr val="tx1"/>
                </a:solidFill>
                <a:effectLst/>
                <a:latin typeface="+mn-lt"/>
                <a:ea typeface="+mn-ea"/>
                <a:cs typeface="+mn-cs"/>
              </a:rPr>
              <a:t>While high-profile YouTube stars remain popular, children are now increasingly drawn to influencers like them. These people, known as ‘micro’ or ‘nano’ influencers, often have fewer followers. They might be local to a child’s area or share a niche interest. Children described these influencers as more relatable and directly engaged with their followers, while others described being able to imitate their content on their own social media channels.</a:t>
            </a:r>
          </a:p>
          <a:p>
            <a:r>
              <a:rPr lang="en-GB" sz="1200" b="1" i="0" kern="1200" dirty="0">
                <a:solidFill>
                  <a:schemeClr val="tx1"/>
                </a:solidFill>
                <a:effectLst/>
                <a:latin typeface="+mn-lt"/>
                <a:ea typeface="+mn-ea"/>
                <a:cs typeface="+mn-cs"/>
              </a:rPr>
              <a:t>Girl gamers on the increase.</a:t>
            </a:r>
            <a:r>
              <a:rPr lang="en-GB" sz="1200" b="0" i="0" kern="1200" dirty="0">
                <a:solidFill>
                  <a:schemeClr val="tx1"/>
                </a:solidFill>
                <a:effectLst/>
                <a:latin typeface="+mn-lt"/>
                <a:ea typeface="+mn-ea"/>
                <a:cs typeface="+mn-cs"/>
              </a:rPr>
              <a:t> Almost half (48%) of girls aged 5-15 now play games online – a big rise from 39% in 2018. The proportion of boy gamers is unchanged at 71%, but boys spend twice as long playing online each week as girls (14 hours 36 minutes vs. 7 hours 30 minutes). Boys cited FIFA, Crew 2, Destiny 2 and </a:t>
            </a:r>
            <a:r>
              <a:rPr lang="en-GB" sz="1200" b="0" i="0" kern="1200" dirty="0" err="1">
                <a:solidFill>
                  <a:schemeClr val="tx1"/>
                </a:solidFill>
                <a:effectLst/>
                <a:latin typeface="+mn-lt"/>
                <a:ea typeface="+mn-ea"/>
                <a:cs typeface="+mn-cs"/>
              </a:rPr>
              <a:t>Fortnite</a:t>
            </a:r>
            <a:r>
              <a:rPr lang="en-GB" sz="1200" b="0" i="0" kern="1200" dirty="0">
                <a:solidFill>
                  <a:schemeClr val="tx1"/>
                </a:solidFill>
                <a:effectLst/>
                <a:latin typeface="+mn-lt"/>
                <a:ea typeface="+mn-ea"/>
                <a:cs typeface="+mn-cs"/>
              </a:rPr>
              <a:t> as examples of the games they play.</a:t>
            </a:r>
          </a:p>
          <a:p>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8</a:t>
            </a:fld>
            <a:endParaRPr lang="en-GB"/>
          </a:p>
        </p:txBody>
      </p:sp>
    </p:spTree>
    <p:extLst>
      <p:ext uri="{BB962C8B-B14F-4D97-AF65-F5344CB8AC3E}">
        <p14:creationId xmlns:p14="http://schemas.microsoft.com/office/powerpoint/2010/main" val="197251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CD24-250A-492D-92C2-9E89CA05A7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3ABAAF-5A3B-4F9E-BA4B-E254BA5490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FEAACA-D6A6-469D-9734-405FD46FBA6B}"/>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5" name="Footer Placeholder 4">
            <a:extLst>
              <a:ext uri="{FF2B5EF4-FFF2-40B4-BE49-F238E27FC236}">
                <a16:creationId xmlns:a16="http://schemas.microsoft.com/office/drawing/2014/main" id="{04F3E86F-53B4-45F6-9F63-023EA53B33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7798AE-287F-4D4C-B63A-87E6A1A8FF38}"/>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93963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600C-0614-443D-86D9-A96C7E588A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6C3F99-4893-4864-928E-423919A93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55533C-8117-4B3D-8D4E-97D6BE25BC80}"/>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5" name="Footer Placeholder 4">
            <a:extLst>
              <a:ext uri="{FF2B5EF4-FFF2-40B4-BE49-F238E27FC236}">
                <a16:creationId xmlns:a16="http://schemas.microsoft.com/office/drawing/2014/main" id="{9CE1AB22-F21C-4AFF-B8C9-967D0CFA0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F9AA23-317B-4594-B91D-08ECCDF91FB8}"/>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365949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16AED-2C44-422B-8F86-9C037DA353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6BFED7-BACF-4CDA-8185-0BCD1FD2A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EEA30-3848-4C42-9D11-EDC741C53C42}"/>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5" name="Footer Placeholder 4">
            <a:extLst>
              <a:ext uri="{FF2B5EF4-FFF2-40B4-BE49-F238E27FC236}">
                <a16:creationId xmlns:a16="http://schemas.microsoft.com/office/drawing/2014/main" id="{08838DD8-AE14-41DB-B793-650FEEFD7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EBB19-6C7C-48AA-AB51-AAF46445F34C}"/>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92254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5D013E87-7192-4C42-B2EA-2C2CB4F4D4CA}"/>
              </a:ext>
            </a:extLst>
          </p:cNvPr>
          <p:cNvPicPr>
            <a:picLocks noChangeAspect="1"/>
          </p:cNvPicPr>
          <p:nvPr userDrawn="1"/>
        </p:nvPicPr>
        <p:blipFill>
          <a:blip r:embed="rId2"/>
          <a:stretch>
            <a:fillRect/>
          </a:stretch>
        </p:blipFill>
        <p:spPr>
          <a:xfrm>
            <a:off x="10140177" y="171492"/>
            <a:ext cx="1962615" cy="2538255"/>
          </a:xfrm>
          <a:prstGeom prst="rect">
            <a:avLst/>
          </a:prstGeom>
        </p:spPr>
      </p:pic>
      <p:pic>
        <p:nvPicPr>
          <p:cNvPr id="8" name="Picture 7" descr="A black sign with white text&#10;&#10;Description automatically generated">
            <a:extLst>
              <a:ext uri="{FF2B5EF4-FFF2-40B4-BE49-F238E27FC236}">
                <a16:creationId xmlns:a16="http://schemas.microsoft.com/office/drawing/2014/main" id="{230101EE-93FD-40C2-A70A-131DCA1A6438}"/>
              </a:ext>
            </a:extLst>
          </p:cNvPr>
          <p:cNvPicPr>
            <a:picLocks noChangeAspect="1"/>
          </p:cNvPicPr>
          <p:nvPr userDrawn="1"/>
        </p:nvPicPr>
        <p:blipFill rotWithShape="1">
          <a:blip r:embed="rId3"/>
          <a:srcRect l="3643" t="19987" r="19291" b="69021"/>
          <a:stretch/>
        </p:blipFill>
        <p:spPr>
          <a:xfrm>
            <a:off x="200723" y="6099011"/>
            <a:ext cx="3432888" cy="692083"/>
          </a:xfrm>
          <a:prstGeom prst="rect">
            <a:avLst/>
          </a:prstGeom>
        </p:spPr>
      </p:pic>
    </p:spTree>
    <p:extLst>
      <p:ext uri="{BB962C8B-B14F-4D97-AF65-F5344CB8AC3E}">
        <p14:creationId xmlns:p14="http://schemas.microsoft.com/office/powerpoint/2010/main" val="103921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5CBC-39AF-47DA-BA4C-7BFFC61C1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59B5DA-81B8-47A4-A98C-2A5F495796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15B3A-780E-4398-8E68-4D32981A39EA}"/>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5" name="Footer Placeholder 4">
            <a:extLst>
              <a:ext uri="{FF2B5EF4-FFF2-40B4-BE49-F238E27FC236}">
                <a16:creationId xmlns:a16="http://schemas.microsoft.com/office/drawing/2014/main" id="{5D4583FE-A3E0-4A82-83AB-5D0017027F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27BD7-4CE9-479D-A720-97CBCDB375E0}"/>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71734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E6B2-1A35-4689-B504-EEC265B977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F96BAB-02F7-4D69-8448-FE1E14E19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EBA6A-4766-4470-9411-B6AB069E68C1}"/>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5" name="Footer Placeholder 4">
            <a:extLst>
              <a:ext uri="{FF2B5EF4-FFF2-40B4-BE49-F238E27FC236}">
                <a16:creationId xmlns:a16="http://schemas.microsoft.com/office/drawing/2014/main" id="{82A0F6EE-C8D3-4DF1-A4B4-2720473813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667BA-6EDA-4F39-8485-AC32AD638EE4}"/>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45343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F6F2-758C-4A7F-9AE0-4842F9180A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6B2656-B6C9-4311-9CF3-D1175DA5DA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42A1FB-A55F-4447-AFBE-EFA5E6976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219434-57EC-413D-B595-C0D8EDEDAAD2}"/>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6" name="Footer Placeholder 5">
            <a:extLst>
              <a:ext uri="{FF2B5EF4-FFF2-40B4-BE49-F238E27FC236}">
                <a16:creationId xmlns:a16="http://schemas.microsoft.com/office/drawing/2014/main" id="{3DE3A52D-07C3-4F6B-98AE-A7C1C3F67A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9B8555-3DD6-4F4F-B7D7-4D796C5CBC6F}"/>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91276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8F34-B3B1-425D-8631-ECC06D89FB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37C6E-8696-4D60-8A7B-2C0CB3CDF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E2CF6-9819-46E4-ACF0-53E362609B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0E06AD-69EA-4F42-B92A-91B32416E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11CE41-0D80-42EB-BDFE-17B2EBF4B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8AD1F3-5CEB-4CBA-9171-A961FA847F69}"/>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8" name="Footer Placeholder 7">
            <a:extLst>
              <a:ext uri="{FF2B5EF4-FFF2-40B4-BE49-F238E27FC236}">
                <a16:creationId xmlns:a16="http://schemas.microsoft.com/office/drawing/2014/main" id="{973D7E07-866B-4FEF-A241-3BC3E3E243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0DA200-C9B7-48B7-95DF-3F272D035C95}"/>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17635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5709-AF64-4579-A458-E517406E11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08DC36-2039-4BEA-B943-1241BE442DCB}"/>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4" name="Footer Placeholder 3">
            <a:extLst>
              <a:ext uri="{FF2B5EF4-FFF2-40B4-BE49-F238E27FC236}">
                <a16:creationId xmlns:a16="http://schemas.microsoft.com/office/drawing/2014/main" id="{09905184-471B-4601-9853-65D4AC424D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8C88D1-35E3-47D2-933A-E1E09AE0DCDA}"/>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422796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71285-F479-4424-A513-3FC663597ECB}"/>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3" name="Footer Placeholder 2">
            <a:extLst>
              <a:ext uri="{FF2B5EF4-FFF2-40B4-BE49-F238E27FC236}">
                <a16:creationId xmlns:a16="http://schemas.microsoft.com/office/drawing/2014/main" id="{1C027E3F-30FD-42CA-AE54-275AA34B0E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F166C-2CB4-49CB-8168-C0DC1BCC38C7}"/>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8251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6667-DE71-44FE-B240-D61992ABA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DD17F6-A504-4ABA-B49A-54A6ACFB2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B2B77D-A9D4-45F0-845C-DD1F9BF15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58BE3-E56D-49C8-B35E-628E39096254}"/>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6" name="Footer Placeholder 5">
            <a:extLst>
              <a:ext uri="{FF2B5EF4-FFF2-40B4-BE49-F238E27FC236}">
                <a16:creationId xmlns:a16="http://schemas.microsoft.com/office/drawing/2014/main" id="{2659232F-6D84-44D0-9DF3-98EE66D5DC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A223C6-5333-421B-BE23-2E7CC62B7066}"/>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6000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C98B-DD0B-4D59-BCAF-4984F8130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BCF166-A8A2-4B49-8429-1165E829A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9007B3-D5F1-4D8F-A470-830C164DE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2B096-589A-4689-B30A-A236033A1423}"/>
              </a:ext>
            </a:extLst>
          </p:cNvPr>
          <p:cNvSpPr>
            <a:spLocks noGrp="1"/>
          </p:cNvSpPr>
          <p:nvPr>
            <p:ph type="dt" sz="half" idx="10"/>
          </p:nvPr>
        </p:nvSpPr>
        <p:spPr/>
        <p:txBody>
          <a:bodyPr/>
          <a:lstStyle/>
          <a:p>
            <a:fld id="{23C91268-1211-48B9-8B77-FE344675B2C8}" type="datetimeFigureOut">
              <a:rPr lang="en-GB" smtClean="0"/>
              <a:t>25/02/2020</a:t>
            </a:fld>
            <a:endParaRPr lang="en-GB"/>
          </a:p>
        </p:txBody>
      </p:sp>
      <p:sp>
        <p:nvSpPr>
          <p:cNvPr id="6" name="Footer Placeholder 5">
            <a:extLst>
              <a:ext uri="{FF2B5EF4-FFF2-40B4-BE49-F238E27FC236}">
                <a16:creationId xmlns:a16="http://schemas.microsoft.com/office/drawing/2014/main" id="{EED061B7-5DC3-4065-9768-F8B257CF3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71CE8-5B89-42B9-AE54-39C7C22623EC}"/>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57286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3BDA4-D578-4750-8052-AD4280518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2FF77-383A-49B4-AD9F-360EC0A7D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3AF95-505D-4D8E-921B-4B4A9D7A0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91268-1211-48B9-8B77-FE344675B2C8}" type="datetimeFigureOut">
              <a:rPr lang="en-GB" smtClean="0"/>
              <a:t>25/02/2020</a:t>
            </a:fld>
            <a:endParaRPr lang="en-GB"/>
          </a:p>
        </p:txBody>
      </p:sp>
      <p:sp>
        <p:nvSpPr>
          <p:cNvPr id="5" name="Footer Placeholder 4">
            <a:extLst>
              <a:ext uri="{FF2B5EF4-FFF2-40B4-BE49-F238E27FC236}">
                <a16:creationId xmlns:a16="http://schemas.microsoft.com/office/drawing/2014/main" id="{741150F7-4567-4C0F-ABAF-30519D7C0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C3DC8-6A17-41F0-B1D3-59AC9F342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CC859-1D34-4719-A88B-FF940B5A3B6E}" type="slidenum">
              <a:rPr lang="en-GB" smtClean="0"/>
              <a:t>‹#›</a:t>
            </a:fld>
            <a:endParaRPr lang="en-GB"/>
          </a:p>
        </p:txBody>
      </p:sp>
    </p:spTree>
    <p:extLst>
      <p:ext uri="{BB962C8B-B14F-4D97-AF65-F5344CB8AC3E}">
        <p14:creationId xmlns:p14="http://schemas.microsoft.com/office/powerpoint/2010/main" val="80360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lgfl.net/online-safety/resource-centre?t=scre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www.lgfl.net/online-safety/resource-centre?t=scre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lgfl.net/online-safety/resource-centre?s=3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www.internetmatters.org/resources/smart-speakers-set-up-safe-gui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lgfl.net/online-safety/resource-centre?s=1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lgfl.net/online-safety/resource-centre?s=1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lgfl.net/online-safety/resource-centre?s=6" TargetMode="External"/><Relationship Id="rId2" Type="http://schemas.openxmlformats.org/officeDocument/2006/relationships/image" Target="../media/image12.emf"/><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D4DC7-73B7-4BA4-8DE4-3AB10B65D7AE}"/>
              </a:ext>
            </a:extLst>
          </p:cNvPr>
          <p:cNvSpPr/>
          <p:nvPr/>
        </p:nvSpPr>
        <p:spPr>
          <a:xfrm>
            <a:off x="8082952" y="200025"/>
            <a:ext cx="3899498" cy="237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Rectangle 7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86D5B20-5CFD-4B42-BFC2-E310FB25A00A}"/>
              </a:ext>
            </a:extLst>
          </p:cNvPr>
          <p:cNvSpPr txBox="1"/>
          <p:nvPr/>
        </p:nvSpPr>
        <p:spPr>
          <a:xfrm>
            <a:off x="4668192" y="5310564"/>
            <a:ext cx="6829520" cy="86203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500" kern="1200" dirty="0">
                <a:solidFill>
                  <a:srgbClr val="FFFFFF"/>
                </a:solidFill>
                <a:latin typeface="+mj-lt"/>
                <a:ea typeface="+mj-ea"/>
                <a:cs typeface="+mj-cs"/>
              </a:rPr>
              <a:t>Children’s Media Use and Attitudes report 2019</a:t>
            </a:r>
          </a:p>
        </p:txBody>
      </p:sp>
      <p:pic>
        <p:nvPicPr>
          <p:cNvPr id="44" name="Picture 2" descr="Image">
            <a:extLst>
              <a:ext uri="{FF2B5EF4-FFF2-40B4-BE49-F238E27FC236}">
                <a16:creationId xmlns:a16="http://schemas.microsoft.com/office/drawing/2014/main" id="{830A8D2E-EF9A-4EEB-A1A7-7536CF8ED8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846" r="1" b="23211"/>
          <a:stretch/>
        </p:blipFill>
        <p:spPr bwMode="auto">
          <a:xfrm>
            <a:off x="317636" y="321734"/>
            <a:ext cx="379757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a:extLst>
              <a:ext uri="{FF2B5EF4-FFF2-40B4-BE49-F238E27FC236}">
                <a16:creationId xmlns:a16="http://schemas.microsoft.com/office/drawing/2014/main" id="{CED35017-DBC0-4CF4-AC73-9E46DC8838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8" r="6530" b="-3"/>
          <a:stretch/>
        </p:blipFill>
        <p:spPr bwMode="auto">
          <a:xfrm>
            <a:off x="4202549" y="321732"/>
            <a:ext cx="3793472" cy="4111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16708DB-CC47-4858-A6B8-FE9043E483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21" r="461"/>
          <a:stretch/>
        </p:blipFill>
        <p:spPr bwMode="auto">
          <a:xfrm>
            <a:off x="8274621" y="291129"/>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a:extLst>
              <a:ext uri="{FF2B5EF4-FFF2-40B4-BE49-F238E27FC236}">
                <a16:creationId xmlns:a16="http://schemas.microsoft.com/office/drawing/2014/main" id="{47D11CF7-EC0A-48B9-B7A3-91ACE73E5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390" b="23926"/>
          <a:stretch/>
        </p:blipFill>
        <p:spPr bwMode="auto">
          <a:xfrm>
            <a:off x="8082952" y="2377393"/>
            <a:ext cx="3797983" cy="2000947"/>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7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2" descr="The proportion of 12-15 year olds who have a social media profile on Facebook (69%), Snapchat (68%), Instagram (66%), WhatsApp (62%), YouTube (47%), Pinterest (13%), TikTok (13%) and Twitch (5%).">
            <a:extLst>
              <a:ext uri="{FF2B5EF4-FFF2-40B4-BE49-F238E27FC236}">
                <a16:creationId xmlns:a16="http://schemas.microsoft.com/office/drawing/2014/main" id="{F6C68BC0-8CB3-4578-90E0-9D3D83E92C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1265" b="35621"/>
          <a:stretch/>
        </p:blipFill>
        <p:spPr bwMode="auto">
          <a:xfrm>
            <a:off x="281295" y="2571750"/>
            <a:ext cx="3794760" cy="231495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F83A97F-0EAF-4AFF-9834-C8684908CD37}"/>
              </a:ext>
            </a:extLst>
          </p:cNvPr>
          <p:cNvSpPr/>
          <p:nvPr/>
        </p:nvSpPr>
        <p:spPr>
          <a:xfrm>
            <a:off x="4668192" y="4882631"/>
            <a:ext cx="6947212" cy="710543"/>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2800" b="1" dirty="0">
                <a:solidFill>
                  <a:schemeClr val="bg1"/>
                </a:solidFill>
              </a:rPr>
              <a:t>Parent Ofcom Starter activity from LGfL DigiSafe</a:t>
            </a:r>
            <a:endParaRPr lang="en-US" sz="2800" dirty="0">
              <a:solidFill>
                <a:schemeClr val="bg1"/>
              </a:solidFill>
            </a:endParaRPr>
          </a:p>
        </p:txBody>
      </p:sp>
    </p:spTree>
    <p:extLst>
      <p:ext uri="{BB962C8B-B14F-4D97-AF65-F5344CB8AC3E}">
        <p14:creationId xmlns:p14="http://schemas.microsoft.com/office/powerpoint/2010/main" val="28114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9D04E2C-4C7B-4FC2-8ADE-1CA41603AE18}"/>
              </a:ext>
            </a:extLst>
          </p:cNvPr>
          <p:cNvSpPr/>
          <p:nvPr/>
        </p:nvSpPr>
        <p:spPr>
          <a:xfrm>
            <a:off x="444205" y="65419"/>
            <a:ext cx="10506456" cy="119786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b="1">
                <a:latin typeface="+mj-lt"/>
                <a:ea typeface="+mj-ea"/>
                <a:cs typeface="+mj-cs"/>
              </a:rPr>
              <a:t>Do you allow your child to keep their device in the bedroom at night?</a:t>
            </a:r>
          </a:p>
          <a:p>
            <a:pPr>
              <a:lnSpc>
                <a:spcPct val="90000"/>
              </a:lnSpc>
              <a:spcBef>
                <a:spcPct val="0"/>
              </a:spcBef>
              <a:spcAft>
                <a:spcPts val="600"/>
              </a:spcAft>
            </a:pPr>
            <a:r>
              <a:rPr lang="en-US" sz="2600">
                <a:latin typeface="+mj-lt"/>
                <a:ea typeface="+mj-ea"/>
                <a:cs typeface="+mj-cs"/>
              </a:rPr>
              <a:t>Go to </a:t>
            </a:r>
            <a:r>
              <a:rPr lang="en-US" sz="2600">
                <a:latin typeface="+mj-lt"/>
                <a:ea typeface="+mj-ea"/>
                <a:cs typeface="+mj-cs"/>
                <a:hlinkClick r:id="rId3"/>
              </a:rPr>
              <a:t>screentime.lgfl.net </a:t>
            </a:r>
            <a:r>
              <a:rPr lang="en-US" sz="2600">
                <a:latin typeface="+mj-lt"/>
                <a:ea typeface="+mj-ea"/>
                <a:cs typeface="+mj-cs"/>
              </a:rPr>
              <a:t>for tips and ideas to manage screen time</a:t>
            </a:r>
            <a:endParaRPr lang="en-US" sz="2600" dirty="0">
              <a:latin typeface="+mj-lt"/>
              <a:ea typeface="+mj-ea"/>
              <a:cs typeface="+mj-cs"/>
            </a:endParaRPr>
          </a:p>
        </p:txBody>
      </p:sp>
      <p:pic>
        <p:nvPicPr>
          <p:cNvPr id="1028" name="Picture 4" descr="Image">
            <a:extLst>
              <a:ext uri="{FF2B5EF4-FFF2-40B4-BE49-F238E27FC236}">
                <a16:creationId xmlns:a16="http://schemas.microsoft.com/office/drawing/2014/main" id="{34A4C8D8-1619-48B7-A3E0-BAB260B1D7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22071" y="1516105"/>
            <a:ext cx="4423487" cy="4423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6D5B20-5CFD-4B42-BFC2-E310FB25A00A}"/>
              </a:ext>
            </a:extLst>
          </p:cNvPr>
          <p:cNvSpPr txBox="1"/>
          <p:nvPr/>
        </p:nvSpPr>
        <p:spPr>
          <a:xfrm>
            <a:off x="8905674" y="6192417"/>
            <a:ext cx="3176080" cy="600164"/>
          </a:xfrm>
          <a:prstGeom prst="rect">
            <a:avLst/>
          </a:prstGeom>
          <a:noFill/>
        </p:spPr>
        <p:txBody>
          <a:bodyPr wrap="square" rtlCol="0">
            <a:spAutoFit/>
          </a:bodyPr>
          <a:lstStyle/>
          <a:p>
            <a:pPr>
              <a:spcAft>
                <a:spcPts val="600"/>
              </a:spcAft>
            </a:pPr>
            <a:r>
              <a:rPr lang="en-GB" sz="1400"/>
              <a:t>Source: ofcom.in/msom2020 – Children’s </a:t>
            </a:r>
          </a:p>
          <a:p>
            <a:pPr>
              <a:spcAft>
                <a:spcPts val="600"/>
              </a:spcAft>
            </a:pPr>
            <a:r>
              <a:rPr lang="en-GB" sz="1400"/>
              <a:t>Media Use and Attitudes report 2019</a:t>
            </a:r>
          </a:p>
        </p:txBody>
      </p:sp>
      <p:pic>
        <p:nvPicPr>
          <p:cNvPr id="44" name="Picture 2" descr="Image">
            <a:extLst>
              <a:ext uri="{FF2B5EF4-FFF2-40B4-BE49-F238E27FC236}">
                <a16:creationId xmlns:a16="http://schemas.microsoft.com/office/drawing/2014/main" id="{830A8D2E-EF9A-4EEB-A1A7-7536CF8ED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91" y="1516106"/>
            <a:ext cx="4423487" cy="442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9D04E2C-4C7B-4FC2-8ADE-1CA41603AE18}"/>
              </a:ext>
            </a:extLst>
          </p:cNvPr>
          <p:cNvSpPr/>
          <p:nvPr/>
        </p:nvSpPr>
        <p:spPr>
          <a:xfrm>
            <a:off x="444205" y="65419"/>
            <a:ext cx="10506456" cy="119786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b="1" dirty="0">
                <a:latin typeface="+mj-lt"/>
                <a:ea typeface="+mj-ea"/>
                <a:cs typeface="+mj-cs"/>
              </a:rPr>
              <a:t>Do you allow your child to keep their device in the bedroom at night?</a:t>
            </a:r>
          </a:p>
          <a:p>
            <a:pPr>
              <a:lnSpc>
                <a:spcPct val="90000"/>
              </a:lnSpc>
              <a:spcBef>
                <a:spcPct val="0"/>
              </a:spcBef>
              <a:spcAft>
                <a:spcPts val="600"/>
              </a:spcAft>
            </a:pPr>
            <a:r>
              <a:rPr lang="en-US" sz="2600" dirty="0">
                <a:latin typeface="+mj-lt"/>
                <a:ea typeface="+mj-ea"/>
                <a:cs typeface="+mj-cs"/>
              </a:rPr>
              <a:t>Go to </a:t>
            </a:r>
            <a:r>
              <a:rPr lang="en-US" sz="2600" dirty="0">
                <a:latin typeface="+mj-lt"/>
                <a:ea typeface="+mj-ea"/>
                <a:cs typeface="+mj-cs"/>
                <a:hlinkClick r:id="rId3"/>
              </a:rPr>
              <a:t>screentime.lgfl.net </a:t>
            </a:r>
            <a:r>
              <a:rPr lang="en-US" sz="2600" dirty="0">
                <a:latin typeface="+mj-lt"/>
                <a:ea typeface="+mj-ea"/>
                <a:cs typeface="+mj-cs"/>
              </a:rPr>
              <a:t>for tips and ideas to manage screen time</a:t>
            </a:r>
          </a:p>
        </p:txBody>
      </p:sp>
      <p:sp>
        <p:nvSpPr>
          <p:cNvPr id="6" name="TextBox 5">
            <a:extLst>
              <a:ext uri="{FF2B5EF4-FFF2-40B4-BE49-F238E27FC236}">
                <a16:creationId xmlns:a16="http://schemas.microsoft.com/office/drawing/2014/main" id="{786D5B20-5CFD-4B42-BFC2-E310FB25A00A}"/>
              </a:ext>
            </a:extLst>
          </p:cNvPr>
          <p:cNvSpPr txBox="1"/>
          <p:nvPr/>
        </p:nvSpPr>
        <p:spPr>
          <a:xfrm>
            <a:off x="8905674" y="6192417"/>
            <a:ext cx="3176080" cy="600164"/>
          </a:xfrm>
          <a:prstGeom prst="rect">
            <a:avLst/>
          </a:prstGeom>
          <a:noFill/>
        </p:spPr>
        <p:txBody>
          <a:bodyPr wrap="square" rtlCol="0">
            <a:spAutoFit/>
          </a:bodyPr>
          <a:lstStyle/>
          <a:p>
            <a:pPr>
              <a:spcAft>
                <a:spcPts val="600"/>
              </a:spcAft>
            </a:pPr>
            <a:r>
              <a:rPr lang="en-GB" sz="1400" dirty="0"/>
              <a:t>Source: ofcom.in/msom2020 – Children’s </a:t>
            </a:r>
          </a:p>
          <a:p>
            <a:pPr>
              <a:spcAft>
                <a:spcPts val="600"/>
              </a:spcAft>
            </a:pPr>
            <a:r>
              <a:rPr lang="en-GB" sz="1400" dirty="0"/>
              <a:t>Media Use and Attitudes report 2019</a:t>
            </a:r>
          </a:p>
        </p:txBody>
      </p:sp>
      <p:pic>
        <p:nvPicPr>
          <p:cNvPr id="9" name="Picture 6" descr="Image">
            <a:extLst>
              <a:ext uri="{FF2B5EF4-FFF2-40B4-BE49-F238E27FC236}">
                <a16:creationId xmlns:a16="http://schemas.microsoft.com/office/drawing/2014/main" id="{2FF11046-3770-48D5-BFC3-7FB8E331E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1" y="1476375"/>
            <a:ext cx="4422774" cy="4422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a:extLst>
              <a:ext uri="{FF2B5EF4-FFF2-40B4-BE49-F238E27FC236}">
                <a16:creationId xmlns:a16="http://schemas.microsoft.com/office/drawing/2014/main" id="{422605C8-CCDB-4C8A-8667-98EBCBC14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76" y="1476375"/>
            <a:ext cx="4422774" cy="442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he proportion of 12-15 year olds who have a social media profile on Facebook (69%), Snapchat (68%), Instagram (66%), WhatsApp (62%), YouTube (47%), Pinterest (13%), TikTok (13%) and Twitch (5%).">
            <a:extLst>
              <a:ext uri="{FF2B5EF4-FFF2-40B4-BE49-F238E27FC236}">
                <a16:creationId xmlns:a16="http://schemas.microsoft.com/office/drawing/2014/main" id="{1117465D-E796-4300-BD89-156F338B1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49" y="248017"/>
            <a:ext cx="3977640" cy="63619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798443-7EB3-4698-9C45-EA843368FDE3}"/>
              </a:ext>
            </a:extLst>
          </p:cNvPr>
          <p:cNvSpPr txBox="1"/>
          <p:nvPr/>
        </p:nvSpPr>
        <p:spPr>
          <a:xfrm>
            <a:off x="1072515" y="1423422"/>
            <a:ext cx="3562350" cy="2677656"/>
          </a:xfrm>
          <a:prstGeom prst="rect">
            <a:avLst/>
          </a:prstGeom>
          <a:noFill/>
        </p:spPr>
        <p:txBody>
          <a:bodyPr wrap="square" rtlCol="0">
            <a:spAutoFit/>
          </a:bodyPr>
          <a:lstStyle/>
          <a:p>
            <a:r>
              <a:rPr lang="en-GB" sz="2400" b="1" dirty="0"/>
              <a:t>Are you familiar with the apps your child is on and if they are age appropriate?</a:t>
            </a:r>
          </a:p>
          <a:p>
            <a:endParaRPr lang="en-GB" sz="2400" b="1" dirty="0"/>
          </a:p>
          <a:p>
            <a:r>
              <a:rPr lang="en-GB" sz="2400" dirty="0"/>
              <a:t>Go to </a:t>
            </a:r>
            <a:r>
              <a:rPr lang="en-GB" sz="2400" dirty="0">
                <a:hlinkClick r:id="rId4"/>
              </a:rPr>
              <a:t>apps.lgfl.net </a:t>
            </a:r>
            <a:r>
              <a:rPr lang="en-GB" sz="2400" dirty="0"/>
              <a:t>for guidance on the latest apps and social media sites </a:t>
            </a:r>
          </a:p>
        </p:txBody>
      </p:sp>
      <p:sp>
        <p:nvSpPr>
          <p:cNvPr id="4" name="TextBox 3">
            <a:extLst>
              <a:ext uri="{FF2B5EF4-FFF2-40B4-BE49-F238E27FC236}">
                <a16:creationId xmlns:a16="http://schemas.microsoft.com/office/drawing/2014/main" id="{EF89B0E4-5A39-4EF7-B0AE-C9AC5BB09265}"/>
              </a:ext>
            </a:extLst>
          </p:cNvPr>
          <p:cNvSpPr txBox="1"/>
          <p:nvPr/>
        </p:nvSpPr>
        <p:spPr>
          <a:xfrm>
            <a:off x="8905674" y="6192417"/>
            <a:ext cx="3176080" cy="600164"/>
          </a:xfrm>
          <a:prstGeom prst="rect">
            <a:avLst/>
          </a:prstGeom>
          <a:noFill/>
        </p:spPr>
        <p:txBody>
          <a:bodyPr wrap="square" rtlCol="0">
            <a:spAutoFit/>
          </a:bodyPr>
          <a:lstStyle/>
          <a:p>
            <a:pPr>
              <a:spcAft>
                <a:spcPts val="600"/>
              </a:spcAft>
            </a:pPr>
            <a:r>
              <a:rPr lang="en-GB" sz="1400" dirty="0"/>
              <a:t>Source: ofcom.in/msom2020 – Children’s </a:t>
            </a:r>
          </a:p>
          <a:p>
            <a:pPr>
              <a:spcAft>
                <a:spcPts val="600"/>
              </a:spcAft>
            </a:pPr>
            <a:r>
              <a:rPr lang="en-GB" sz="1400" dirty="0"/>
              <a:t>Media Use and Attitudes report 2019</a:t>
            </a:r>
          </a:p>
        </p:txBody>
      </p:sp>
    </p:spTree>
    <p:extLst>
      <p:ext uri="{BB962C8B-B14F-4D97-AF65-F5344CB8AC3E}">
        <p14:creationId xmlns:p14="http://schemas.microsoft.com/office/powerpoint/2010/main" val="259779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ore than a quarter of children now use smart speakers – up from 15% in 2018 – overtaking radios (22%) for the first time. Children’s use of smart TVs also rose from 61% to 67%.">
            <a:extLst>
              <a:ext uri="{FF2B5EF4-FFF2-40B4-BE49-F238E27FC236}">
                <a16:creationId xmlns:a16="http://schemas.microsoft.com/office/drawing/2014/main" id="{57263EE9-8855-4A05-9A7C-C21B774672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472"/>
          <a:stretch/>
        </p:blipFill>
        <p:spPr bwMode="auto">
          <a:xfrm>
            <a:off x="1776412" y="1906032"/>
            <a:ext cx="7650104" cy="3857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C2064A-6FD9-4E5C-A149-B9FB963920D5}"/>
              </a:ext>
            </a:extLst>
          </p:cNvPr>
          <p:cNvSpPr txBox="1"/>
          <p:nvPr/>
        </p:nvSpPr>
        <p:spPr>
          <a:xfrm>
            <a:off x="8905674" y="6192417"/>
            <a:ext cx="3176080" cy="523220"/>
          </a:xfrm>
          <a:prstGeom prst="rect">
            <a:avLst/>
          </a:prstGeom>
          <a:noFill/>
        </p:spPr>
        <p:txBody>
          <a:bodyPr wrap="square" rtlCol="0">
            <a:spAutoFit/>
          </a:bodyPr>
          <a:lstStyle/>
          <a:p>
            <a:r>
              <a:rPr lang="en-GB" sz="1400" dirty="0"/>
              <a:t>Source: ofcom.in/msom2020 – Children’s </a:t>
            </a:r>
          </a:p>
          <a:p>
            <a:r>
              <a:rPr lang="en-GB" sz="1400" dirty="0"/>
              <a:t>Media Use and Attitudes report 2019</a:t>
            </a:r>
          </a:p>
        </p:txBody>
      </p:sp>
      <p:sp>
        <p:nvSpPr>
          <p:cNvPr id="2" name="TextBox 1">
            <a:extLst>
              <a:ext uri="{FF2B5EF4-FFF2-40B4-BE49-F238E27FC236}">
                <a16:creationId xmlns:a16="http://schemas.microsoft.com/office/drawing/2014/main" id="{C3602D2F-5FB5-44A5-A787-4DEBD7FC7BE6}"/>
              </a:ext>
            </a:extLst>
          </p:cNvPr>
          <p:cNvSpPr txBox="1"/>
          <p:nvPr/>
        </p:nvSpPr>
        <p:spPr>
          <a:xfrm>
            <a:off x="184150" y="559653"/>
            <a:ext cx="10052050" cy="1200329"/>
          </a:xfrm>
          <a:prstGeom prst="rect">
            <a:avLst/>
          </a:prstGeom>
          <a:noFill/>
        </p:spPr>
        <p:txBody>
          <a:bodyPr wrap="square" rtlCol="0">
            <a:spAutoFit/>
          </a:bodyPr>
          <a:lstStyle/>
          <a:p>
            <a:r>
              <a:rPr lang="en-GB" sz="2400" b="1" dirty="0"/>
              <a:t>Have you set up parental controls and privacy settings for your smart devices?</a:t>
            </a:r>
          </a:p>
          <a:p>
            <a:r>
              <a:rPr lang="en-GB" sz="2400" dirty="0"/>
              <a:t>Visit </a:t>
            </a:r>
            <a:r>
              <a:rPr lang="en-GB" sz="2400" dirty="0">
                <a:hlinkClick r:id="rId4"/>
              </a:rPr>
              <a:t>www.internetmatters.org/resources/smart-speakers-set-up-safe-guide/</a:t>
            </a:r>
            <a:r>
              <a:rPr lang="en-GB" sz="2400" dirty="0"/>
              <a:t> to find out how</a:t>
            </a:r>
          </a:p>
        </p:txBody>
      </p:sp>
    </p:spTree>
    <p:extLst>
      <p:ext uri="{BB962C8B-B14F-4D97-AF65-F5344CB8AC3E}">
        <p14:creationId xmlns:p14="http://schemas.microsoft.com/office/powerpoint/2010/main" val="149235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6F1100-6207-4C7E-97E5-064DACCA9D56}"/>
              </a:ext>
            </a:extLst>
          </p:cNvPr>
          <p:cNvSpPr txBox="1"/>
          <p:nvPr/>
        </p:nvSpPr>
        <p:spPr>
          <a:xfrm>
            <a:off x="8905674" y="6192417"/>
            <a:ext cx="3176080" cy="523220"/>
          </a:xfrm>
          <a:prstGeom prst="rect">
            <a:avLst/>
          </a:prstGeom>
          <a:noFill/>
        </p:spPr>
        <p:txBody>
          <a:bodyPr wrap="square" rtlCol="0">
            <a:spAutoFit/>
          </a:bodyPr>
          <a:lstStyle/>
          <a:p>
            <a:r>
              <a:rPr lang="en-GB" sz="1400" dirty="0"/>
              <a:t>Source: ofcom.in/msom2020 – Children’s </a:t>
            </a:r>
          </a:p>
          <a:p>
            <a:r>
              <a:rPr lang="en-GB" sz="1400" dirty="0"/>
              <a:t>Media Use and Attitudes report 2019</a:t>
            </a:r>
          </a:p>
        </p:txBody>
      </p:sp>
      <p:pic>
        <p:nvPicPr>
          <p:cNvPr id="23554" name="Picture 2">
            <a:extLst>
              <a:ext uri="{FF2B5EF4-FFF2-40B4-BE49-F238E27FC236}">
                <a16:creationId xmlns:a16="http://schemas.microsoft.com/office/drawing/2014/main" id="{6462A268-A72B-4C28-8720-5E3B2CF51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412" y="1870427"/>
            <a:ext cx="7991288" cy="39956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8074F7-9091-4083-A2E2-10067606E813}"/>
              </a:ext>
            </a:extLst>
          </p:cNvPr>
          <p:cNvSpPr txBox="1"/>
          <p:nvPr/>
        </p:nvSpPr>
        <p:spPr>
          <a:xfrm>
            <a:off x="177800" y="343753"/>
            <a:ext cx="10013950" cy="1200329"/>
          </a:xfrm>
          <a:prstGeom prst="rect">
            <a:avLst/>
          </a:prstGeom>
          <a:noFill/>
        </p:spPr>
        <p:txBody>
          <a:bodyPr wrap="square" rtlCol="0">
            <a:spAutoFit/>
          </a:bodyPr>
          <a:lstStyle/>
          <a:p>
            <a:r>
              <a:rPr lang="en-GB" sz="2400" b="1" dirty="0"/>
              <a:t>Do you talk to your child about the sites they use and who they chat with?</a:t>
            </a:r>
          </a:p>
          <a:p>
            <a:r>
              <a:rPr lang="en-GB" sz="2400" dirty="0"/>
              <a:t>You can find conversation starters, ideas as well as tips to set up parental controls at </a:t>
            </a:r>
            <a:r>
              <a:rPr lang="en-GB" sz="2400" dirty="0">
                <a:hlinkClick r:id="rId4"/>
              </a:rPr>
              <a:t>parentsafe.lgfl.net</a:t>
            </a:r>
            <a:r>
              <a:rPr lang="en-GB" sz="2400" dirty="0"/>
              <a:t>  </a:t>
            </a:r>
          </a:p>
        </p:txBody>
      </p:sp>
    </p:spTree>
    <p:extLst>
      <p:ext uri="{BB962C8B-B14F-4D97-AF65-F5344CB8AC3E}">
        <p14:creationId xmlns:p14="http://schemas.microsoft.com/office/powerpoint/2010/main" val="51782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540A7-A312-4A4B-B5B2-C60B30CFB0C5}"/>
              </a:ext>
            </a:extLst>
          </p:cNvPr>
          <p:cNvSpPr txBox="1"/>
          <p:nvPr/>
        </p:nvSpPr>
        <p:spPr>
          <a:xfrm>
            <a:off x="8905674" y="6192417"/>
            <a:ext cx="3176080" cy="523220"/>
          </a:xfrm>
          <a:prstGeom prst="rect">
            <a:avLst/>
          </a:prstGeom>
          <a:noFill/>
        </p:spPr>
        <p:txBody>
          <a:bodyPr wrap="square" rtlCol="0">
            <a:spAutoFit/>
          </a:bodyPr>
          <a:lstStyle/>
          <a:p>
            <a:r>
              <a:rPr lang="en-GB" sz="1400" dirty="0"/>
              <a:t>Source: ofcom.in/msom2020 – Children’s </a:t>
            </a:r>
          </a:p>
          <a:p>
            <a:r>
              <a:rPr lang="en-GB" sz="1400" dirty="0"/>
              <a:t>Media Use and Attitudes report 2019</a:t>
            </a:r>
          </a:p>
        </p:txBody>
      </p:sp>
      <p:pic>
        <p:nvPicPr>
          <p:cNvPr id="20482" name="Picture 2" descr="Text overlay on an image of a young girl and boy playing a games console, reads: &quot;9 hrs 30 mins: the average time children aged 5-15 spend playing online games each week&quot;">
            <a:extLst>
              <a:ext uri="{FF2B5EF4-FFF2-40B4-BE49-F238E27FC236}">
                <a16:creationId xmlns:a16="http://schemas.microsoft.com/office/drawing/2014/main" id="{54730A14-F3DD-4A84-85D0-03DD26528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824184"/>
            <a:ext cx="8176260" cy="40881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5C3A04-8CA1-4E24-895B-D129CF3E0B22}"/>
              </a:ext>
            </a:extLst>
          </p:cNvPr>
          <p:cNvSpPr txBox="1"/>
          <p:nvPr/>
        </p:nvSpPr>
        <p:spPr>
          <a:xfrm>
            <a:off x="457200" y="343753"/>
            <a:ext cx="9458960" cy="1200329"/>
          </a:xfrm>
          <a:prstGeom prst="rect">
            <a:avLst/>
          </a:prstGeom>
          <a:noFill/>
        </p:spPr>
        <p:txBody>
          <a:bodyPr wrap="square" rtlCol="0">
            <a:spAutoFit/>
          </a:bodyPr>
          <a:lstStyle/>
          <a:p>
            <a:r>
              <a:rPr lang="en-GB" sz="2400" b="1" dirty="0"/>
              <a:t>Are you familiar with the content they can come across whilst playing games and the age ratings?</a:t>
            </a:r>
          </a:p>
          <a:p>
            <a:r>
              <a:rPr lang="en-GB" sz="2400" dirty="0"/>
              <a:t>Visit </a:t>
            </a:r>
            <a:r>
              <a:rPr lang="en-GB" sz="2400" dirty="0">
                <a:hlinkClick r:id="rId4"/>
              </a:rPr>
              <a:t>gaming.lgfl.net </a:t>
            </a:r>
            <a:r>
              <a:rPr lang="en-GB" sz="2400" dirty="0"/>
              <a:t>for advice and a guide to popular apps and games</a:t>
            </a:r>
          </a:p>
        </p:txBody>
      </p:sp>
    </p:spTree>
    <p:extLst>
      <p:ext uri="{BB962C8B-B14F-4D97-AF65-F5344CB8AC3E}">
        <p14:creationId xmlns:p14="http://schemas.microsoft.com/office/powerpoint/2010/main" val="214934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in text reads: &quot;18% of 12-15 year olds use social media to support causes and organisations by sharing or commenting on posts&quot;, next to a cartoon likeness of Greta Thunberg, holding a placard reading &quot;increased from 12% in 2018&quot;.">
            <a:extLst>
              <a:ext uri="{FF2B5EF4-FFF2-40B4-BE49-F238E27FC236}">
                <a16:creationId xmlns:a16="http://schemas.microsoft.com/office/drawing/2014/main" id="{96A95B76-1CC1-4262-83F5-44BDB8806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001" y="2011627"/>
            <a:ext cx="7691998" cy="38516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014BC6-4602-49BA-8415-214B9FABFE13}"/>
              </a:ext>
            </a:extLst>
          </p:cNvPr>
          <p:cNvSpPr txBox="1"/>
          <p:nvPr/>
        </p:nvSpPr>
        <p:spPr>
          <a:xfrm>
            <a:off x="8905674" y="6192417"/>
            <a:ext cx="3176080" cy="523220"/>
          </a:xfrm>
          <a:prstGeom prst="rect">
            <a:avLst/>
          </a:prstGeom>
          <a:noFill/>
        </p:spPr>
        <p:txBody>
          <a:bodyPr wrap="square" rtlCol="0">
            <a:spAutoFit/>
          </a:bodyPr>
          <a:lstStyle/>
          <a:p>
            <a:r>
              <a:rPr lang="en-GB" sz="1400" dirty="0"/>
              <a:t>Source: ofcom.in/msom2020 – Children’s </a:t>
            </a:r>
          </a:p>
          <a:p>
            <a:r>
              <a:rPr lang="en-GB" sz="1400" dirty="0"/>
              <a:t>Media Use and Attitudes report 2019</a:t>
            </a:r>
          </a:p>
        </p:txBody>
      </p:sp>
      <p:sp>
        <p:nvSpPr>
          <p:cNvPr id="4" name="Rectangle 3">
            <a:extLst>
              <a:ext uri="{FF2B5EF4-FFF2-40B4-BE49-F238E27FC236}">
                <a16:creationId xmlns:a16="http://schemas.microsoft.com/office/drawing/2014/main" id="{DEECF85D-6DE2-4D65-9632-1FE9F57623D8}"/>
              </a:ext>
            </a:extLst>
          </p:cNvPr>
          <p:cNvSpPr/>
          <p:nvPr/>
        </p:nvSpPr>
        <p:spPr>
          <a:xfrm>
            <a:off x="276225" y="275761"/>
            <a:ext cx="9867900" cy="1569660"/>
          </a:xfrm>
          <a:prstGeom prst="rect">
            <a:avLst/>
          </a:prstGeom>
        </p:spPr>
        <p:txBody>
          <a:bodyPr wrap="square">
            <a:spAutoFit/>
          </a:bodyPr>
          <a:lstStyle/>
          <a:p>
            <a:r>
              <a:rPr lang="en-GB" sz="2400" b="1" dirty="0"/>
              <a:t>Remember the positives:</a:t>
            </a:r>
          </a:p>
          <a:p>
            <a:pPr marL="342900" indent="-342900">
              <a:buFont typeface="Arial" panose="020B0604020202020204" pitchFamily="34" charset="0"/>
              <a:buChar char="•"/>
            </a:pPr>
            <a:r>
              <a:rPr lang="en-GB" sz="2400" dirty="0"/>
              <a:t>Almost a fifth of 12-15s use social media to express support for causes – environmental, political or charitable – by sharing or commenting on posts.</a:t>
            </a:r>
          </a:p>
          <a:p>
            <a:pPr marL="342900" indent="-342900">
              <a:buFont typeface="Arial" panose="020B0604020202020204" pitchFamily="34" charset="0"/>
              <a:buChar char="•"/>
            </a:pPr>
            <a:r>
              <a:rPr lang="en-GB" sz="2400" dirty="0"/>
              <a:t>One in 10 signed petitions on social media.</a:t>
            </a:r>
            <a:endParaRPr lang="en-GB" sz="2400" b="1" dirty="0"/>
          </a:p>
        </p:txBody>
      </p:sp>
    </p:spTree>
    <p:extLst>
      <p:ext uri="{BB962C8B-B14F-4D97-AF65-F5344CB8AC3E}">
        <p14:creationId xmlns:p14="http://schemas.microsoft.com/office/powerpoint/2010/main" val="373124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540A7-A312-4A4B-B5B2-C60B30CFB0C5}"/>
              </a:ext>
            </a:extLst>
          </p:cNvPr>
          <p:cNvSpPr txBox="1"/>
          <p:nvPr/>
        </p:nvSpPr>
        <p:spPr>
          <a:xfrm>
            <a:off x="8905674" y="6192417"/>
            <a:ext cx="3176080" cy="523220"/>
          </a:xfrm>
          <a:prstGeom prst="rect">
            <a:avLst/>
          </a:prstGeom>
          <a:noFill/>
        </p:spPr>
        <p:txBody>
          <a:bodyPr wrap="square" rtlCol="0">
            <a:spAutoFit/>
          </a:bodyPr>
          <a:lstStyle/>
          <a:p>
            <a:r>
              <a:rPr lang="en-GB" sz="1400" dirty="0"/>
              <a:t>Source: ofcom.in/msom2020 – Children’s </a:t>
            </a:r>
          </a:p>
          <a:p>
            <a:r>
              <a:rPr lang="en-GB" sz="1400" dirty="0"/>
              <a:t>Media Use and Attitudes report 2019</a:t>
            </a:r>
          </a:p>
        </p:txBody>
      </p:sp>
      <p:pic>
        <p:nvPicPr>
          <p:cNvPr id="3" name="Picture 2">
            <a:extLst>
              <a:ext uri="{FF2B5EF4-FFF2-40B4-BE49-F238E27FC236}">
                <a16:creationId xmlns:a16="http://schemas.microsoft.com/office/drawing/2014/main" id="{AE0275E8-1858-471F-8B4A-847537B1AFE5}"/>
              </a:ext>
            </a:extLst>
          </p:cNvPr>
          <p:cNvPicPr>
            <a:picLocks noChangeAspect="1"/>
          </p:cNvPicPr>
          <p:nvPr/>
        </p:nvPicPr>
        <p:blipFill>
          <a:blip r:embed="rId2"/>
          <a:stretch>
            <a:fillRect/>
          </a:stretch>
        </p:blipFill>
        <p:spPr>
          <a:xfrm>
            <a:off x="3137839" y="3429000"/>
            <a:ext cx="7015810" cy="2468344"/>
          </a:xfrm>
          <a:prstGeom prst="rect">
            <a:avLst/>
          </a:prstGeom>
        </p:spPr>
      </p:pic>
      <p:sp>
        <p:nvSpPr>
          <p:cNvPr id="4" name="Rectangle 3">
            <a:extLst>
              <a:ext uri="{FF2B5EF4-FFF2-40B4-BE49-F238E27FC236}">
                <a16:creationId xmlns:a16="http://schemas.microsoft.com/office/drawing/2014/main" id="{36F6F1BB-5998-4D64-A187-3080F0CC0B83}"/>
              </a:ext>
            </a:extLst>
          </p:cNvPr>
          <p:cNvSpPr/>
          <p:nvPr/>
        </p:nvSpPr>
        <p:spPr>
          <a:xfrm>
            <a:off x="711537" y="3133927"/>
            <a:ext cx="7908387" cy="646331"/>
          </a:xfrm>
          <a:prstGeom prst="rect">
            <a:avLst/>
          </a:prstGeom>
        </p:spPr>
        <p:txBody>
          <a:bodyPr wrap="square">
            <a:spAutoFit/>
          </a:bodyPr>
          <a:lstStyle/>
          <a:p>
            <a:r>
              <a:rPr lang="en-GB" dirty="0">
                <a:solidFill>
                  <a:srgbClr val="FF0000"/>
                </a:solidFill>
              </a:rPr>
              <a:t>Proportion of parents of 5-15 year olds who agree with the statement:</a:t>
            </a:r>
          </a:p>
          <a:p>
            <a:r>
              <a:rPr lang="en-GB" dirty="0">
                <a:solidFill>
                  <a:srgbClr val="FF0000"/>
                </a:solidFill>
              </a:rPr>
              <a:t>“The benefits of the internet for my child outweigh any risks” </a:t>
            </a:r>
          </a:p>
        </p:txBody>
      </p:sp>
      <p:sp>
        <p:nvSpPr>
          <p:cNvPr id="5" name="TextBox 4">
            <a:extLst>
              <a:ext uri="{FF2B5EF4-FFF2-40B4-BE49-F238E27FC236}">
                <a16:creationId xmlns:a16="http://schemas.microsoft.com/office/drawing/2014/main" id="{42DF0199-5570-4670-B1CF-CD0913290D58}"/>
              </a:ext>
            </a:extLst>
          </p:cNvPr>
          <p:cNvSpPr txBox="1"/>
          <p:nvPr/>
        </p:nvSpPr>
        <p:spPr>
          <a:xfrm>
            <a:off x="476249" y="410122"/>
            <a:ext cx="9677401" cy="1200329"/>
          </a:xfrm>
          <a:prstGeom prst="rect">
            <a:avLst/>
          </a:prstGeom>
          <a:noFill/>
        </p:spPr>
        <p:txBody>
          <a:bodyPr wrap="square" rtlCol="0">
            <a:spAutoFit/>
          </a:bodyPr>
          <a:lstStyle/>
          <a:p>
            <a:r>
              <a:rPr lang="en-GB" sz="2400" b="1" dirty="0"/>
              <a:t>Is your child getting their digital 5 a day?</a:t>
            </a:r>
          </a:p>
          <a:p>
            <a:r>
              <a:rPr lang="en-GB" sz="2400" dirty="0"/>
              <a:t>Go to </a:t>
            </a:r>
            <a:r>
              <a:rPr lang="en-GB" sz="2400" dirty="0">
                <a:hlinkClick r:id="rId3"/>
              </a:rPr>
              <a:t>socialnetworking.lgfl.net </a:t>
            </a:r>
            <a:r>
              <a:rPr lang="en-GB" sz="2400" dirty="0"/>
              <a:t>for the Digital 5 a Day for simple steps to balanced digital diet and better wellbeing</a:t>
            </a:r>
          </a:p>
        </p:txBody>
      </p:sp>
      <p:pic>
        <p:nvPicPr>
          <p:cNvPr id="1026" name="Picture 2">
            <a:extLst>
              <a:ext uri="{FF2B5EF4-FFF2-40B4-BE49-F238E27FC236}">
                <a16:creationId xmlns:a16="http://schemas.microsoft.com/office/drawing/2014/main" id="{95667D91-9344-4D7C-BB4B-A360B3915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7751">
            <a:off x="6012708" y="1285117"/>
            <a:ext cx="1266072" cy="79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767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6D915FE315B249BD474D2DE9E45CE6" ma:contentTypeVersion="15" ma:contentTypeDescription="Create a new document." ma:contentTypeScope="" ma:versionID="c7c50ee30c1f1ca65d3ce565afe78396">
  <xsd:schema xmlns:xsd="http://www.w3.org/2001/XMLSchema" xmlns:xs="http://www.w3.org/2001/XMLSchema" xmlns:p="http://schemas.microsoft.com/office/2006/metadata/properties" xmlns:ns3="0f55fa0a-9d5e-4e70-b2ec-48a4eab9c3b2" xmlns:ns4="61c08809-926b-4b4a-bbae-4dd6df825943" targetNamespace="http://schemas.microsoft.com/office/2006/metadata/properties" ma:root="true" ma:fieldsID="11921bc72020b638e7d81e991ca59cbe" ns3:_="" ns4:_="">
    <xsd:import namespace="0f55fa0a-9d5e-4e70-b2ec-48a4eab9c3b2"/>
    <xsd:import namespace="61c08809-926b-4b4a-bbae-4dd6df82594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5fa0a-9d5e-4e70-b2ec-48a4eab9c3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1c08809-926b-4b4a-bbae-4dd6df82594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CDDD99-63A4-4333-9FCE-3E237B5AC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55fa0a-9d5e-4e70-b2ec-48a4eab9c3b2"/>
    <ds:schemaRef ds:uri="61c08809-926b-4b4a-bbae-4dd6df8259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622987-D106-4398-BE90-76CF5B72AC6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581AE70-B6D9-4BBE-BCAE-912C98E7A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TotalTime>
  <Words>996</Words>
  <Application>Microsoft Office PowerPoint</Application>
  <PresentationFormat>Widescreen</PresentationFormat>
  <Paragraphs>57</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Titillium 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Mubina Asaria</dc:creator>
  <cp:lastModifiedBy>Mubina Asaria</cp:lastModifiedBy>
  <cp:revision>5</cp:revision>
  <dcterms:created xsi:type="dcterms:W3CDTF">2020-02-10T12:15:47Z</dcterms:created>
  <dcterms:modified xsi:type="dcterms:W3CDTF">2020-02-25T09:28:42Z</dcterms:modified>
</cp:coreProperties>
</file>