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258" r:id="rId5"/>
    <p:sldId id="291" r:id="rId6"/>
    <p:sldId id="298" r:id="rId7"/>
    <p:sldId id="296" r:id="rId8"/>
    <p:sldId id="299" r:id="rId9"/>
    <p:sldId id="272" r:id="rId10"/>
    <p:sldId id="274" r:id="rId11"/>
    <p:sldId id="276" r:id="rId12"/>
    <p:sldId id="288" r:id="rId13"/>
    <p:sldId id="297" r:id="rId14"/>
    <p:sldId id="293" r:id="rId15"/>
    <p:sldId id="294" r:id="rId16"/>
    <p:sldId id="27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DDF3F1"/>
    <a:srgbClr val="00833D"/>
    <a:srgbClr val="7030A0"/>
    <a:srgbClr val="FF6937"/>
    <a:srgbClr val="FFFF00"/>
    <a:srgbClr val="6A1E74"/>
    <a:srgbClr val="FF9933"/>
    <a:srgbClr val="D8D1CA"/>
    <a:srgbClr val="DB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A7B459-4537-D398-7510-B77F34D9799B}" v="8" dt="2023-12-07T13:51:03.932"/>
    <p1510:client id="{6B44C843-106B-6A81-430C-5F9A678DE6B9}" v="3" dt="2023-12-06T23:16:04.749"/>
    <p1510:client id="{DDB57C1F-7A9D-D3D6-98AE-970568EB0157}" v="4" dt="2023-12-05T13:03:20.2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52" autoAdjust="0"/>
    <p:restoredTop sz="31714" autoAdjust="0"/>
  </p:normalViewPr>
  <p:slideViewPr>
    <p:cSldViewPr snapToGrid="0">
      <p:cViewPr varScale="1">
        <p:scale>
          <a:sx n="21" d="100"/>
          <a:sy n="21" d="100"/>
        </p:scale>
        <p:origin x="2696" y="2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239904-5D34-4DCC-A566-48E596A549D1}" type="doc">
      <dgm:prSet loTypeId="urn:microsoft.com/office/officeart/2005/8/layout/arrow2" loCatId="process" qsTypeId="urn:microsoft.com/office/officeart/2005/8/quickstyle/simple1" qsCatId="simple" csTypeId="urn:microsoft.com/office/officeart/2005/8/colors/accent1_2" csCatId="accent1" phldr="1"/>
      <dgm:spPr/>
    </dgm:pt>
    <dgm:pt modelId="{C45DFCC3-4327-4DCA-84C3-22CEB56FB92C}">
      <dgm:prSet phldrT="[Text]" custT="1"/>
      <dgm:spPr/>
      <dgm:t>
        <a:bodyPr/>
        <a:lstStyle/>
        <a:p>
          <a:r>
            <a:rPr lang="en-GB" sz="2400" b="1" dirty="0">
              <a:latin typeface="Arial" panose="020B0604020202020204" pitchFamily="34" charset="0"/>
              <a:cs typeface="Arial" panose="020B0604020202020204" pitchFamily="34" charset="0"/>
            </a:rPr>
            <a:t>Register</a:t>
          </a:r>
          <a:endParaRPr lang="en-GB" sz="2800" b="1" dirty="0">
            <a:latin typeface="Arial" panose="020B0604020202020204" pitchFamily="34" charset="0"/>
            <a:cs typeface="Arial" panose="020B0604020202020204" pitchFamily="34" charset="0"/>
          </a:endParaRPr>
        </a:p>
      </dgm:t>
    </dgm:pt>
    <dgm:pt modelId="{0B687EEE-99A5-4F00-A810-7148B1BD47E9}" type="parTrans" cxnId="{974FFEF9-775B-438F-B691-03B63513CD33}">
      <dgm:prSet/>
      <dgm:spPr/>
      <dgm:t>
        <a:bodyPr/>
        <a:lstStyle/>
        <a:p>
          <a:endParaRPr lang="en-GB"/>
        </a:p>
      </dgm:t>
    </dgm:pt>
    <dgm:pt modelId="{ADE2748E-C6D9-4076-A2FC-A8389845B09B}" type="sibTrans" cxnId="{974FFEF9-775B-438F-B691-03B63513CD33}">
      <dgm:prSet/>
      <dgm:spPr/>
      <dgm:t>
        <a:bodyPr/>
        <a:lstStyle/>
        <a:p>
          <a:endParaRPr lang="en-GB"/>
        </a:p>
      </dgm:t>
    </dgm:pt>
    <dgm:pt modelId="{036DA621-5711-4198-8A40-C6F2B0D0EBCC}">
      <dgm:prSet phldrT="[Text]" custT="1"/>
      <dgm:spPr/>
      <dgm:t>
        <a:bodyPr/>
        <a:lstStyle/>
        <a:p>
          <a:r>
            <a:rPr lang="en-GB" sz="2400" b="1" dirty="0">
              <a:latin typeface="Arial" panose="020B0604020202020204" pitchFamily="34" charset="0"/>
              <a:cs typeface="Arial" panose="020B0604020202020204" pitchFamily="34" charset="0"/>
            </a:rPr>
            <a:t>Bronze: Rights Committed</a:t>
          </a:r>
        </a:p>
        <a:p>
          <a:r>
            <a:rPr lang="en-GB" sz="2000" b="1" dirty="0">
              <a:latin typeface="Arial" panose="020B0604020202020204" pitchFamily="34" charset="0"/>
              <a:cs typeface="Arial" panose="020B0604020202020204" pitchFamily="34" charset="0"/>
            </a:rPr>
            <a:t>3-6 months</a:t>
          </a:r>
        </a:p>
      </dgm:t>
    </dgm:pt>
    <dgm:pt modelId="{A9DD033A-7655-4DD7-BD2A-B634EE55E2B8}" type="parTrans" cxnId="{34F4944D-D7C3-4518-8B8C-D974812D2265}">
      <dgm:prSet/>
      <dgm:spPr/>
      <dgm:t>
        <a:bodyPr/>
        <a:lstStyle/>
        <a:p>
          <a:endParaRPr lang="en-GB"/>
        </a:p>
      </dgm:t>
    </dgm:pt>
    <dgm:pt modelId="{BCE4C385-09AB-474F-9B68-668F01E65110}" type="sibTrans" cxnId="{34F4944D-D7C3-4518-8B8C-D974812D2265}">
      <dgm:prSet/>
      <dgm:spPr/>
      <dgm:t>
        <a:bodyPr/>
        <a:lstStyle/>
        <a:p>
          <a:endParaRPr lang="en-GB"/>
        </a:p>
      </dgm:t>
    </dgm:pt>
    <dgm:pt modelId="{B9EF8594-5171-4BBC-83EC-4376E1146C7E}">
      <dgm:prSet phldrT="[Text]" custT="1"/>
      <dgm:spPr/>
      <dgm:t>
        <a:bodyPr/>
        <a:lstStyle/>
        <a:p>
          <a:r>
            <a:rPr lang="en-GB" sz="2400" b="1" dirty="0">
              <a:latin typeface="Arial" panose="020B0604020202020204" pitchFamily="34" charset="0"/>
              <a:cs typeface="Arial" panose="020B0604020202020204" pitchFamily="34" charset="0"/>
            </a:rPr>
            <a:t>Silver: Rights Aware</a:t>
          </a:r>
        </a:p>
        <a:p>
          <a:r>
            <a:rPr lang="en-GB" sz="2000" b="1" dirty="0">
              <a:latin typeface="Arial" panose="020B0604020202020204" pitchFamily="34" charset="0"/>
              <a:cs typeface="Arial" panose="020B0604020202020204" pitchFamily="34" charset="0"/>
            </a:rPr>
            <a:t>A further </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6-12 months</a:t>
          </a:r>
        </a:p>
        <a:p>
          <a:endParaRPr lang="en-GB" sz="3000" b="1" dirty="0"/>
        </a:p>
      </dgm:t>
    </dgm:pt>
    <dgm:pt modelId="{FA62A439-25F8-432F-9CCE-46EE16C988ED}" type="parTrans" cxnId="{FEB87093-99B5-4C14-9472-948113E4FF04}">
      <dgm:prSet/>
      <dgm:spPr/>
      <dgm:t>
        <a:bodyPr/>
        <a:lstStyle/>
        <a:p>
          <a:endParaRPr lang="en-GB"/>
        </a:p>
      </dgm:t>
    </dgm:pt>
    <dgm:pt modelId="{4B0C382A-E043-475F-A075-58B3B3053939}" type="sibTrans" cxnId="{FEB87093-99B5-4C14-9472-948113E4FF04}">
      <dgm:prSet/>
      <dgm:spPr/>
      <dgm:t>
        <a:bodyPr/>
        <a:lstStyle/>
        <a:p>
          <a:endParaRPr lang="en-GB"/>
        </a:p>
      </dgm:t>
    </dgm:pt>
    <dgm:pt modelId="{977745F2-C394-45D5-9254-85654F649364}">
      <dgm:prSet phldrT="[Text]" custT="1"/>
      <dgm:spPr/>
      <dgm:t>
        <a:bodyPr/>
        <a:lstStyle/>
        <a:p>
          <a:r>
            <a:rPr lang="en-GB" sz="2400" b="1" dirty="0">
              <a:latin typeface="Arial" panose="020B0604020202020204" pitchFamily="34" charset="0"/>
              <a:cs typeface="Arial" panose="020B0604020202020204" pitchFamily="34" charset="0"/>
            </a:rPr>
            <a:t>Gold: </a:t>
          </a:r>
          <a:br>
            <a:rPr lang="en-GB" sz="2400" b="1" dirty="0">
              <a:latin typeface="Arial" panose="020B0604020202020204" pitchFamily="34" charset="0"/>
              <a:cs typeface="Arial" panose="020B0604020202020204" pitchFamily="34" charset="0"/>
            </a:rPr>
          </a:br>
          <a:r>
            <a:rPr lang="en-GB" sz="2400" b="1" dirty="0">
              <a:latin typeface="Arial" panose="020B0604020202020204" pitchFamily="34" charset="0"/>
              <a:cs typeface="Arial" panose="020B0604020202020204" pitchFamily="34" charset="0"/>
            </a:rPr>
            <a:t>Rights </a:t>
          </a:r>
          <a:br>
            <a:rPr lang="en-GB" sz="2400" b="1" dirty="0">
              <a:latin typeface="Arial" panose="020B0604020202020204" pitchFamily="34" charset="0"/>
              <a:cs typeface="Arial" panose="020B0604020202020204" pitchFamily="34" charset="0"/>
            </a:rPr>
          </a:br>
          <a:r>
            <a:rPr lang="en-GB" sz="2400" b="1" dirty="0">
              <a:latin typeface="Arial" panose="020B0604020202020204" pitchFamily="34" charset="0"/>
              <a:cs typeface="Arial" panose="020B0604020202020204" pitchFamily="34" charset="0"/>
            </a:rPr>
            <a:t>Respecting</a:t>
          </a:r>
          <a:r>
            <a:rPr lang="en-GB" sz="3000" b="1" dirty="0">
              <a:latin typeface="Arial" panose="020B0604020202020204" pitchFamily="34" charset="0"/>
              <a:cs typeface="Arial" panose="020B0604020202020204" pitchFamily="34" charset="0"/>
            </a:rPr>
            <a:t>  </a:t>
          </a:r>
        </a:p>
        <a:p>
          <a:r>
            <a:rPr lang="en-GB" sz="2000" b="1" dirty="0">
              <a:latin typeface="Arial" panose="020B0604020202020204" pitchFamily="34" charset="0"/>
              <a:cs typeface="Arial" panose="020B0604020202020204" pitchFamily="34" charset="0"/>
            </a:rPr>
            <a:t>A further </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12- 24 months</a:t>
          </a:r>
        </a:p>
      </dgm:t>
    </dgm:pt>
    <dgm:pt modelId="{5A783B6C-1CED-4A0B-8638-E47B036C8576}" type="parTrans" cxnId="{C4D166A3-5047-4800-89CC-AE0BEC9C89F2}">
      <dgm:prSet/>
      <dgm:spPr/>
      <dgm:t>
        <a:bodyPr/>
        <a:lstStyle/>
        <a:p>
          <a:endParaRPr lang="en-GB"/>
        </a:p>
      </dgm:t>
    </dgm:pt>
    <dgm:pt modelId="{5B6531F0-51C0-4649-BB79-C5263C6F52A3}" type="sibTrans" cxnId="{C4D166A3-5047-4800-89CC-AE0BEC9C89F2}">
      <dgm:prSet/>
      <dgm:spPr/>
      <dgm:t>
        <a:bodyPr/>
        <a:lstStyle/>
        <a:p>
          <a:endParaRPr lang="en-GB"/>
        </a:p>
      </dgm:t>
    </dgm:pt>
    <dgm:pt modelId="{06E6C9F5-C579-4F26-8AB3-0648DCB5524B}" type="pres">
      <dgm:prSet presAssocID="{A8239904-5D34-4DCC-A566-48E596A549D1}" presName="arrowDiagram" presStyleCnt="0">
        <dgm:presLayoutVars>
          <dgm:chMax val="5"/>
          <dgm:dir/>
          <dgm:resizeHandles val="exact"/>
        </dgm:presLayoutVars>
      </dgm:prSet>
      <dgm:spPr/>
    </dgm:pt>
    <dgm:pt modelId="{C0882BFD-434A-4EF5-BA5B-E2E6D1873B90}" type="pres">
      <dgm:prSet presAssocID="{A8239904-5D34-4DCC-A566-48E596A549D1}" presName="arrow" presStyleLbl="bgShp" presStyleIdx="0" presStyleCnt="1"/>
      <dgm:spPr>
        <a:solidFill>
          <a:srgbClr val="00AEEF">
            <a:alpha val="51000"/>
          </a:srgbClr>
        </a:solidFill>
      </dgm:spPr>
    </dgm:pt>
    <dgm:pt modelId="{D38FA2A8-5DB5-43DB-B3C5-314BDC84078B}" type="pres">
      <dgm:prSet presAssocID="{A8239904-5D34-4DCC-A566-48E596A549D1}" presName="arrowDiagram4" presStyleCnt="0"/>
      <dgm:spPr/>
    </dgm:pt>
    <dgm:pt modelId="{ACAD2233-7DCF-4B4A-92CA-2414D476032D}" type="pres">
      <dgm:prSet presAssocID="{C45DFCC3-4327-4DCA-84C3-22CEB56FB92C}" presName="bullet4a" presStyleLbl="node1" presStyleIdx="0" presStyleCnt="4" custLinFactNeighborX="-53759" custLinFactNeighborY="54066"/>
      <dgm:spPr>
        <a:solidFill>
          <a:srgbClr val="00ADF9"/>
        </a:solidFill>
      </dgm:spPr>
    </dgm:pt>
    <dgm:pt modelId="{18656023-AC8F-4045-9BC8-6E169A2DD9EC}" type="pres">
      <dgm:prSet presAssocID="{C45DFCC3-4327-4DCA-84C3-22CEB56FB92C}" presName="textBox4a" presStyleLbl="revTx" presStyleIdx="0" presStyleCnt="4" custScaleX="141021" custLinFactNeighborX="18796" custLinFactNeighborY="-657">
        <dgm:presLayoutVars>
          <dgm:bulletEnabled val="1"/>
        </dgm:presLayoutVars>
      </dgm:prSet>
      <dgm:spPr/>
    </dgm:pt>
    <dgm:pt modelId="{5F736583-9B22-4247-B48A-9EDAD63AF9D4}" type="pres">
      <dgm:prSet presAssocID="{036DA621-5711-4198-8A40-C6F2B0D0EBCC}" presName="bullet4b" presStyleLbl="node1" presStyleIdx="1" presStyleCnt="4" custLinFactNeighborX="-27500" custLinFactNeighborY="14296"/>
      <dgm:spPr>
        <a:solidFill>
          <a:srgbClr val="00AEEF"/>
        </a:solidFill>
      </dgm:spPr>
    </dgm:pt>
    <dgm:pt modelId="{56605ABE-D5C0-4DDC-A575-A4A0997AA0B8}" type="pres">
      <dgm:prSet presAssocID="{036DA621-5711-4198-8A40-C6F2B0D0EBCC}" presName="textBox4b" presStyleLbl="revTx" presStyleIdx="1" presStyleCnt="4" custScaleX="125430" custScaleY="6520" custLinFactNeighborX="11040" custLinFactNeighborY="-54489">
        <dgm:presLayoutVars>
          <dgm:bulletEnabled val="1"/>
        </dgm:presLayoutVars>
      </dgm:prSet>
      <dgm:spPr/>
    </dgm:pt>
    <dgm:pt modelId="{AAE3D35B-3B1B-4ED3-A390-4A7E5EFD06E7}" type="pres">
      <dgm:prSet presAssocID="{B9EF8594-5171-4BBC-83EC-4376E1146C7E}" presName="bullet4c" presStyleLbl="node1" presStyleIdx="2" presStyleCnt="4" custLinFactNeighborX="-7951" custLinFactNeighborY="1996"/>
      <dgm:spPr>
        <a:solidFill>
          <a:srgbClr val="00ADF9"/>
        </a:solidFill>
      </dgm:spPr>
    </dgm:pt>
    <dgm:pt modelId="{5CC56D03-CA8D-4A7D-8896-405CBA6E45D4}" type="pres">
      <dgm:prSet presAssocID="{B9EF8594-5171-4BBC-83EC-4376E1146C7E}" presName="textBox4c" presStyleLbl="revTx" presStyleIdx="2" presStyleCnt="4" custScaleX="118838" custLinFactNeighborX="12010" custLinFactNeighborY="-6587">
        <dgm:presLayoutVars>
          <dgm:bulletEnabled val="1"/>
        </dgm:presLayoutVars>
      </dgm:prSet>
      <dgm:spPr/>
    </dgm:pt>
    <dgm:pt modelId="{1000FF37-6E01-43EF-8F10-C8D69A8765B7}" type="pres">
      <dgm:prSet presAssocID="{977745F2-C394-45D5-9254-85654F649364}" presName="bullet4d" presStyleLbl="node1" presStyleIdx="3" presStyleCnt="4"/>
      <dgm:spPr>
        <a:solidFill>
          <a:srgbClr val="00AEEF"/>
        </a:solidFill>
      </dgm:spPr>
    </dgm:pt>
    <dgm:pt modelId="{1B446502-80B0-4BF4-BF09-5AD2085CDD19}" type="pres">
      <dgm:prSet presAssocID="{977745F2-C394-45D5-9254-85654F649364}" presName="textBox4d" presStyleLbl="revTx" presStyleIdx="3" presStyleCnt="4" custScaleX="127515" custLinFactNeighborX="22548" custLinFactNeighborY="-5704">
        <dgm:presLayoutVars>
          <dgm:bulletEnabled val="1"/>
        </dgm:presLayoutVars>
      </dgm:prSet>
      <dgm:spPr/>
    </dgm:pt>
  </dgm:ptLst>
  <dgm:cxnLst>
    <dgm:cxn modelId="{161D4116-AB2C-4577-BDF6-4FF72C19E69A}" type="presOf" srcId="{B9EF8594-5171-4BBC-83EC-4376E1146C7E}" destId="{5CC56D03-CA8D-4A7D-8896-405CBA6E45D4}" srcOrd="0" destOrd="0" presId="urn:microsoft.com/office/officeart/2005/8/layout/arrow2"/>
    <dgm:cxn modelId="{7E117432-AC6A-486A-9330-A7EEB8150BB4}" type="presOf" srcId="{977745F2-C394-45D5-9254-85654F649364}" destId="{1B446502-80B0-4BF4-BF09-5AD2085CDD19}" srcOrd="0" destOrd="0" presId="urn:microsoft.com/office/officeart/2005/8/layout/arrow2"/>
    <dgm:cxn modelId="{47978936-9A04-40BB-B505-9D5480A39353}" type="presOf" srcId="{C45DFCC3-4327-4DCA-84C3-22CEB56FB92C}" destId="{18656023-AC8F-4045-9BC8-6E169A2DD9EC}" srcOrd="0" destOrd="0" presId="urn:microsoft.com/office/officeart/2005/8/layout/arrow2"/>
    <dgm:cxn modelId="{34F4944D-D7C3-4518-8B8C-D974812D2265}" srcId="{A8239904-5D34-4DCC-A566-48E596A549D1}" destId="{036DA621-5711-4198-8A40-C6F2B0D0EBCC}" srcOrd="1" destOrd="0" parTransId="{A9DD033A-7655-4DD7-BD2A-B634EE55E2B8}" sibTransId="{BCE4C385-09AB-474F-9B68-668F01E65110}"/>
    <dgm:cxn modelId="{A43CC484-7908-4E20-8290-E35413DF3563}" type="presOf" srcId="{036DA621-5711-4198-8A40-C6F2B0D0EBCC}" destId="{56605ABE-D5C0-4DDC-A575-A4A0997AA0B8}" srcOrd="0" destOrd="0" presId="urn:microsoft.com/office/officeart/2005/8/layout/arrow2"/>
    <dgm:cxn modelId="{FEB87093-99B5-4C14-9472-948113E4FF04}" srcId="{A8239904-5D34-4DCC-A566-48E596A549D1}" destId="{B9EF8594-5171-4BBC-83EC-4376E1146C7E}" srcOrd="2" destOrd="0" parTransId="{FA62A439-25F8-432F-9CCE-46EE16C988ED}" sibTransId="{4B0C382A-E043-475F-A075-58B3B3053939}"/>
    <dgm:cxn modelId="{C4D166A3-5047-4800-89CC-AE0BEC9C89F2}" srcId="{A8239904-5D34-4DCC-A566-48E596A549D1}" destId="{977745F2-C394-45D5-9254-85654F649364}" srcOrd="3" destOrd="0" parTransId="{5A783B6C-1CED-4A0B-8638-E47B036C8576}" sibTransId="{5B6531F0-51C0-4649-BB79-C5263C6F52A3}"/>
    <dgm:cxn modelId="{50FCBDF4-FE81-45C9-999B-3E8D34770A70}" type="presOf" srcId="{A8239904-5D34-4DCC-A566-48E596A549D1}" destId="{06E6C9F5-C579-4F26-8AB3-0648DCB5524B}" srcOrd="0" destOrd="0" presId="urn:microsoft.com/office/officeart/2005/8/layout/arrow2"/>
    <dgm:cxn modelId="{974FFEF9-775B-438F-B691-03B63513CD33}" srcId="{A8239904-5D34-4DCC-A566-48E596A549D1}" destId="{C45DFCC3-4327-4DCA-84C3-22CEB56FB92C}" srcOrd="0" destOrd="0" parTransId="{0B687EEE-99A5-4F00-A810-7148B1BD47E9}" sibTransId="{ADE2748E-C6D9-4076-A2FC-A8389845B09B}"/>
    <dgm:cxn modelId="{8C463802-DD10-40EB-8348-3FF0ABA1AFC9}" type="presParOf" srcId="{06E6C9F5-C579-4F26-8AB3-0648DCB5524B}" destId="{C0882BFD-434A-4EF5-BA5B-E2E6D1873B90}" srcOrd="0" destOrd="0" presId="urn:microsoft.com/office/officeart/2005/8/layout/arrow2"/>
    <dgm:cxn modelId="{FBE93730-B2A2-4F13-88F2-36F5A929499A}" type="presParOf" srcId="{06E6C9F5-C579-4F26-8AB3-0648DCB5524B}" destId="{D38FA2A8-5DB5-43DB-B3C5-314BDC84078B}" srcOrd="1" destOrd="0" presId="urn:microsoft.com/office/officeart/2005/8/layout/arrow2"/>
    <dgm:cxn modelId="{2DD19EC7-10FF-4F8C-A633-D3A62A88EA47}" type="presParOf" srcId="{D38FA2A8-5DB5-43DB-B3C5-314BDC84078B}" destId="{ACAD2233-7DCF-4B4A-92CA-2414D476032D}" srcOrd="0" destOrd="0" presId="urn:microsoft.com/office/officeart/2005/8/layout/arrow2"/>
    <dgm:cxn modelId="{39CC0EB6-588E-4925-B725-B2D24B3EABE0}" type="presParOf" srcId="{D38FA2A8-5DB5-43DB-B3C5-314BDC84078B}" destId="{18656023-AC8F-4045-9BC8-6E169A2DD9EC}" srcOrd="1" destOrd="0" presId="urn:microsoft.com/office/officeart/2005/8/layout/arrow2"/>
    <dgm:cxn modelId="{E46A67DF-9532-414C-8FA3-BDDD2FEB01FA}" type="presParOf" srcId="{D38FA2A8-5DB5-43DB-B3C5-314BDC84078B}" destId="{5F736583-9B22-4247-B48A-9EDAD63AF9D4}" srcOrd="2" destOrd="0" presId="urn:microsoft.com/office/officeart/2005/8/layout/arrow2"/>
    <dgm:cxn modelId="{DB9254BC-3512-42C3-847A-CF41B45E6C7B}" type="presParOf" srcId="{D38FA2A8-5DB5-43DB-B3C5-314BDC84078B}" destId="{56605ABE-D5C0-4DDC-A575-A4A0997AA0B8}" srcOrd="3" destOrd="0" presId="urn:microsoft.com/office/officeart/2005/8/layout/arrow2"/>
    <dgm:cxn modelId="{875B82B8-FF0C-48E9-A899-4B64BE68C429}" type="presParOf" srcId="{D38FA2A8-5DB5-43DB-B3C5-314BDC84078B}" destId="{AAE3D35B-3B1B-4ED3-A390-4A7E5EFD06E7}" srcOrd="4" destOrd="0" presId="urn:microsoft.com/office/officeart/2005/8/layout/arrow2"/>
    <dgm:cxn modelId="{91780C6D-D414-41D8-925C-BD8EA64C7BE5}" type="presParOf" srcId="{D38FA2A8-5DB5-43DB-B3C5-314BDC84078B}" destId="{5CC56D03-CA8D-4A7D-8896-405CBA6E45D4}" srcOrd="5" destOrd="0" presId="urn:microsoft.com/office/officeart/2005/8/layout/arrow2"/>
    <dgm:cxn modelId="{67158B91-4AA9-4AE3-A585-441F6D7DA6D6}" type="presParOf" srcId="{D38FA2A8-5DB5-43DB-B3C5-314BDC84078B}" destId="{1000FF37-6E01-43EF-8F10-C8D69A8765B7}" srcOrd="6" destOrd="0" presId="urn:microsoft.com/office/officeart/2005/8/layout/arrow2"/>
    <dgm:cxn modelId="{F635E0D2-C435-4404-A01E-36F6B4304550}" type="presParOf" srcId="{D38FA2A8-5DB5-43DB-B3C5-314BDC84078B}" destId="{1B446502-80B0-4BF4-BF09-5AD2085CDD19}"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82BFD-434A-4EF5-BA5B-E2E6D1873B90}">
      <dsp:nvSpPr>
        <dsp:cNvPr id="0" name=""/>
        <dsp:cNvSpPr/>
      </dsp:nvSpPr>
      <dsp:spPr>
        <a:xfrm>
          <a:off x="1349248" y="0"/>
          <a:ext cx="9473184" cy="5920740"/>
        </a:xfrm>
        <a:prstGeom prst="swooshArrow">
          <a:avLst>
            <a:gd name="adj1" fmla="val 25000"/>
            <a:gd name="adj2" fmla="val 25000"/>
          </a:avLst>
        </a:prstGeom>
        <a:solidFill>
          <a:srgbClr val="00AEEF">
            <a:alpha val="51000"/>
          </a:srgbClr>
        </a:solidFill>
        <a:ln>
          <a:noFill/>
        </a:ln>
        <a:effectLst/>
      </dsp:spPr>
      <dsp:style>
        <a:lnRef idx="0">
          <a:scrgbClr r="0" g="0" b="0"/>
        </a:lnRef>
        <a:fillRef idx="1">
          <a:scrgbClr r="0" g="0" b="0"/>
        </a:fillRef>
        <a:effectRef idx="0">
          <a:scrgbClr r="0" g="0" b="0"/>
        </a:effectRef>
        <a:fontRef idx="minor"/>
      </dsp:style>
    </dsp:sp>
    <dsp:sp modelId="{ACAD2233-7DCF-4B4A-92CA-2414D476032D}">
      <dsp:nvSpPr>
        <dsp:cNvPr id="0" name=""/>
        <dsp:cNvSpPr/>
      </dsp:nvSpPr>
      <dsp:spPr>
        <a:xfrm>
          <a:off x="2165224" y="4520463"/>
          <a:ext cx="217883" cy="217883"/>
        </a:xfrm>
        <a:prstGeom prst="ellipse">
          <a:avLst/>
        </a:prstGeom>
        <a:solidFill>
          <a:srgbClr val="00ADF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656023-AC8F-4045-9BC8-6E169A2DD9EC}">
      <dsp:nvSpPr>
        <dsp:cNvPr id="0" name=""/>
        <dsp:cNvSpPr/>
      </dsp:nvSpPr>
      <dsp:spPr>
        <a:xfrm>
          <a:off x="2363524" y="4502345"/>
          <a:ext cx="2284419" cy="1409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52" tIns="0" rIns="0" bIns="0" numCol="1" spcCol="1270" anchor="t" anchorCtr="0">
          <a:noAutofit/>
        </a:bodyPr>
        <a:lstStyle/>
        <a:p>
          <a:pPr marL="0" lvl="0" indent="0" algn="l" defTabSz="1066800">
            <a:lnSpc>
              <a:spcPct val="90000"/>
            </a:lnSpc>
            <a:spcBef>
              <a:spcPct val="0"/>
            </a:spcBef>
            <a:spcAft>
              <a:spcPct val="35000"/>
            </a:spcAft>
            <a:buNone/>
          </a:pPr>
          <a:r>
            <a:rPr lang="en-GB" sz="2400" b="1" kern="1200" dirty="0">
              <a:latin typeface="Arial" panose="020B0604020202020204" pitchFamily="34" charset="0"/>
              <a:cs typeface="Arial" panose="020B0604020202020204" pitchFamily="34" charset="0"/>
            </a:rPr>
            <a:t>Register</a:t>
          </a:r>
          <a:endParaRPr lang="en-GB" sz="2800" b="1" kern="1200" dirty="0">
            <a:latin typeface="Arial" panose="020B0604020202020204" pitchFamily="34" charset="0"/>
            <a:cs typeface="Arial" panose="020B0604020202020204" pitchFamily="34" charset="0"/>
          </a:endParaRPr>
        </a:p>
      </dsp:txBody>
      <dsp:txXfrm>
        <a:off x="2363524" y="4502345"/>
        <a:ext cx="2284419" cy="1409136"/>
      </dsp:txXfrm>
    </dsp:sp>
    <dsp:sp modelId="{5F736583-9B22-4247-B48A-9EDAD63AF9D4}">
      <dsp:nvSpPr>
        <dsp:cNvPr id="0" name=""/>
        <dsp:cNvSpPr/>
      </dsp:nvSpPr>
      <dsp:spPr>
        <a:xfrm>
          <a:off x="3717544" y="3079669"/>
          <a:ext cx="378927" cy="378927"/>
        </a:xfrm>
        <a:prstGeom prst="ellipse">
          <a:avLst/>
        </a:prstGeom>
        <a:solidFill>
          <a:srgbClr val="00AE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605ABE-D5C0-4DDC-A575-A4A0997AA0B8}">
      <dsp:nvSpPr>
        <dsp:cNvPr id="0" name=""/>
        <dsp:cNvSpPr/>
      </dsp:nvSpPr>
      <dsp:spPr>
        <a:xfrm>
          <a:off x="3977890" y="3005291"/>
          <a:ext cx="2495265" cy="176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786" tIns="0" rIns="0" bIns="0" numCol="1" spcCol="1270" anchor="t" anchorCtr="0">
          <a:noAutofit/>
        </a:bodyPr>
        <a:lstStyle/>
        <a:p>
          <a:pPr marL="0" lvl="0" indent="0" algn="l" defTabSz="1066800">
            <a:lnSpc>
              <a:spcPct val="90000"/>
            </a:lnSpc>
            <a:spcBef>
              <a:spcPct val="0"/>
            </a:spcBef>
            <a:spcAft>
              <a:spcPct val="35000"/>
            </a:spcAft>
            <a:buNone/>
          </a:pPr>
          <a:r>
            <a:rPr lang="en-GB" sz="2400" b="1" kern="1200" dirty="0">
              <a:latin typeface="Arial" panose="020B0604020202020204" pitchFamily="34" charset="0"/>
              <a:cs typeface="Arial" panose="020B0604020202020204" pitchFamily="34" charset="0"/>
            </a:rPr>
            <a:t>Bronze: Rights Committed</a:t>
          </a:r>
        </a:p>
        <a:p>
          <a:pPr marL="0" lvl="0" indent="0" algn="l" defTabSz="1066800">
            <a:lnSpc>
              <a:spcPct val="90000"/>
            </a:lnSpc>
            <a:spcBef>
              <a:spcPct val="0"/>
            </a:spcBef>
            <a:spcAft>
              <a:spcPct val="35000"/>
            </a:spcAft>
            <a:buNone/>
          </a:pPr>
          <a:r>
            <a:rPr lang="en-GB" sz="2000" b="1" kern="1200" dirty="0">
              <a:latin typeface="Arial" panose="020B0604020202020204" pitchFamily="34" charset="0"/>
              <a:cs typeface="Arial" panose="020B0604020202020204" pitchFamily="34" charset="0"/>
            </a:rPr>
            <a:t>3-6 months</a:t>
          </a:r>
        </a:p>
      </dsp:txBody>
      <dsp:txXfrm>
        <a:off x="3977890" y="3005291"/>
        <a:ext cx="2495265" cy="176416"/>
      </dsp:txXfrm>
    </dsp:sp>
    <dsp:sp modelId="{AAE3D35B-3B1B-4ED3-A390-4A7E5EFD06E7}">
      <dsp:nvSpPr>
        <dsp:cNvPr id="0" name=""/>
        <dsp:cNvSpPr/>
      </dsp:nvSpPr>
      <dsp:spPr>
        <a:xfrm>
          <a:off x="5747514" y="2020704"/>
          <a:ext cx="502078" cy="502078"/>
        </a:xfrm>
        <a:prstGeom prst="ellipse">
          <a:avLst/>
        </a:prstGeom>
        <a:solidFill>
          <a:srgbClr val="00ADF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C56D03-CA8D-4A7D-8896-405CBA6E45D4}">
      <dsp:nvSpPr>
        <dsp:cNvPr id="0" name=""/>
        <dsp:cNvSpPr/>
      </dsp:nvSpPr>
      <dsp:spPr>
        <a:xfrm>
          <a:off x="6090018" y="2020703"/>
          <a:ext cx="2364125" cy="3659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041" tIns="0" rIns="0" bIns="0" numCol="1" spcCol="1270" anchor="t" anchorCtr="0">
          <a:noAutofit/>
        </a:bodyPr>
        <a:lstStyle/>
        <a:p>
          <a:pPr marL="0" lvl="0" indent="0" algn="l" defTabSz="1066800">
            <a:lnSpc>
              <a:spcPct val="90000"/>
            </a:lnSpc>
            <a:spcBef>
              <a:spcPct val="0"/>
            </a:spcBef>
            <a:spcAft>
              <a:spcPct val="35000"/>
            </a:spcAft>
            <a:buNone/>
          </a:pPr>
          <a:r>
            <a:rPr lang="en-GB" sz="2400" b="1" kern="1200" dirty="0">
              <a:latin typeface="Arial" panose="020B0604020202020204" pitchFamily="34" charset="0"/>
              <a:cs typeface="Arial" panose="020B0604020202020204" pitchFamily="34" charset="0"/>
            </a:rPr>
            <a:t>Silver: Rights Aware</a:t>
          </a:r>
        </a:p>
        <a:p>
          <a:pPr marL="0" lvl="0" indent="0" algn="l" defTabSz="1066800">
            <a:lnSpc>
              <a:spcPct val="90000"/>
            </a:lnSpc>
            <a:spcBef>
              <a:spcPct val="0"/>
            </a:spcBef>
            <a:spcAft>
              <a:spcPct val="35000"/>
            </a:spcAft>
            <a:buNone/>
          </a:pPr>
          <a:r>
            <a:rPr lang="en-GB" sz="2000" b="1" kern="1200" dirty="0">
              <a:latin typeface="Arial" panose="020B0604020202020204" pitchFamily="34" charset="0"/>
              <a:cs typeface="Arial" panose="020B0604020202020204" pitchFamily="34" charset="0"/>
            </a:rPr>
            <a:t>A further </a:t>
          </a:r>
          <a:br>
            <a:rPr lang="en-GB" sz="2000" b="1" kern="1200" dirty="0">
              <a:latin typeface="Arial" panose="020B0604020202020204" pitchFamily="34" charset="0"/>
              <a:cs typeface="Arial" panose="020B0604020202020204" pitchFamily="34" charset="0"/>
            </a:rPr>
          </a:br>
          <a:r>
            <a:rPr lang="en-GB" sz="2000" b="1" kern="1200" dirty="0">
              <a:latin typeface="Arial" panose="020B0604020202020204" pitchFamily="34" charset="0"/>
              <a:cs typeface="Arial" panose="020B0604020202020204" pitchFamily="34" charset="0"/>
            </a:rPr>
            <a:t>6-12 months</a:t>
          </a:r>
        </a:p>
        <a:p>
          <a:pPr marL="0" lvl="0" indent="0" algn="l" defTabSz="1066800">
            <a:lnSpc>
              <a:spcPct val="90000"/>
            </a:lnSpc>
            <a:spcBef>
              <a:spcPct val="0"/>
            </a:spcBef>
            <a:spcAft>
              <a:spcPct val="35000"/>
            </a:spcAft>
            <a:buNone/>
          </a:pPr>
          <a:endParaRPr lang="en-GB" sz="3000" b="1" kern="1200" dirty="0"/>
        </a:p>
      </dsp:txBody>
      <dsp:txXfrm>
        <a:off x="6090018" y="2020703"/>
        <a:ext cx="2364125" cy="3659017"/>
      </dsp:txXfrm>
    </dsp:sp>
    <dsp:sp modelId="{1000FF37-6E01-43EF-8F10-C8D69A8765B7}">
      <dsp:nvSpPr>
        <dsp:cNvPr id="0" name=""/>
        <dsp:cNvSpPr/>
      </dsp:nvSpPr>
      <dsp:spPr>
        <a:xfrm>
          <a:off x="7928374" y="1339271"/>
          <a:ext cx="672596" cy="672596"/>
        </a:xfrm>
        <a:prstGeom prst="ellipse">
          <a:avLst/>
        </a:prstGeom>
        <a:solidFill>
          <a:srgbClr val="00AE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446502-80B0-4BF4-BF09-5AD2085CDD19}">
      <dsp:nvSpPr>
        <dsp:cNvPr id="0" name=""/>
        <dsp:cNvSpPr/>
      </dsp:nvSpPr>
      <dsp:spPr>
        <a:xfrm>
          <a:off x="8439547" y="1433424"/>
          <a:ext cx="2536743" cy="4245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395" tIns="0" rIns="0" bIns="0" numCol="1" spcCol="1270" anchor="t" anchorCtr="0">
          <a:noAutofit/>
        </a:bodyPr>
        <a:lstStyle/>
        <a:p>
          <a:pPr marL="0" lvl="0" indent="0" algn="l" defTabSz="1066800">
            <a:lnSpc>
              <a:spcPct val="90000"/>
            </a:lnSpc>
            <a:spcBef>
              <a:spcPct val="0"/>
            </a:spcBef>
            <a:spcAft>
              <a:spcPct val="35000"/>
            </a:spcAft>
            <a:buNone/>
          </a:pPr>
          <a:r>
            <a:rPr lang="en-GB" sz="2400" b="1" kern="1200" dirty="0">
              <a:latin typeface="Arial" panose="020B0604020202020204" pitchFamily="34" charset="0"/>
              <a:cs typeface="Arial" panose="020B0604020202020204" pitchFamily="34" charset="0"/>
            </a:rPr>
            <a:t>Gold: </a:t>
          </a:r>
          <a:br>
            <a:rPr lang="en-GB" sz="2400" b="1" kern="1200" dirty="0">
              <a:latin typeface="Arial" panose="020B0604020202020204" pitchFamily="34" charset="0"/>
              <a:cs typeface="Arial" panose="020B0604020202020204" pitchFamily="34" charset="0"/>
            </a:rPr>
          </a:br>
          <a:r>
            <a:rPr lang="en-GB" sz="2400" b="1" kern="1200" dirty="0">
              <a:latin typeface="Arial" panose="020B0604020202020204" pitchFamily="34" charset="0"/>
              <a:cs typeface="Arial" panose="020B0604020202020204" pitchFamily="34" charset="0"/>
            </a:rPr>
            <a:t>Rights </a:t>
          </a:r>
          <a:br>
            <a:rPr lang="en-GB" sz="2400" b="1" kern="1200" dirty="0">
              <a:latin typeface="Arial" panose="020B0604020202020204" pitchFamily="34" charset="0"/>
              <a:cs typeface="Arial" panose="020B0604020202020204" pitchFamily="34" charset="0"/>
            </a:rPr>
          </a:br>
          <a:r>
            <a:rPr lang="en-GB" sz="2400" b="1" kern="1200" dirty="0">
              <a:latin typeface="Arial" panose="020B0604020202020204" pitchFamily="34" charset="0"/>
              <a:cs typeface="Arial" panose="020B0604020202020204" pitchFamily="34" charset="0"/>
            </a:rPr>
            <a:t>Respecting</a:t>
          </a:r>
          <a:r>
            <a:rPr lang="en-GB" sz="3000" b="1" kern="1200" dirty="0">
              <a:latin typeface="Arial" panose="020B0604020202020204" pitchFamily="34" charset="0"/>
              <a:cs typeface="Arial" panose="020B0604020202020204" pitchFamily="34" charset="0"/>
            </a:rPr>
            <a:t>  </a:t>
          </a:r>
        </a:p>
        <a:p>
          <a:pPr marL="0" lvl="0" indent="0" algn="l" defTabSz="1066800">
            <a:lnSpc>
              <a:spcPct val="90000"/>
            </a:lnSpc>
            <a:spcBef>
              <a:spcPct val="0"/>
            </a:spcBef>
            <a:spcAft>
              <a:spcPct val="35000"/>
            </a:spcAft>
            <a:buNone/>
          </a:pPr>
          <a:r>
            <a:rPr lang="en-GB" sz="2000" b="1" kern="1200" dirty="0">
              <a:latin typeface="Arial" panose="020B0604020202020204" pitchFamily="34" charset="0"/>
              <a:cs typeface="Arial" panose="020B0604020202020204" pitchFamily="34" charset="0"/>
            </a:rPr>
            <a:t>A further </a:t>
          </a:r>
          <a:br>
            <a:rPr lang="en-GB" sz="2000" b="1" kern="1200" dirty="0">
              <a:latin typeface="Arial" panose="020B0604020202020204" pitchFamily="34" charset="0"/>
              <a:cs typeface="Arial" panose="020B0604020202020204" pitchFamily="34" charset="0"/>
            </a:rPr>
          </a:br>
          <a:r>
            <a:rPr lang="en-GB" sz="2000" b="1" kern="1200" dirty="0">
              <a:latin typeface="Arial" panose="020B0604020202020204" pitchFamily="34" charset="0"/>
              <a:cs typeface="Arial" panose="020B0604020202020204" pitchFamily="34" charset="0"/>
            </a:rPr>
            <a:t>12- 24 months</a:t>
          </a:r>
        </a:p>
      </dsp:txBody>
      <dsp:txXfrm>
        <a:off x="8439547" y="1433424"/>
        <a:ext cx="2536743" cy="424517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12/8/2023</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unicef.org.uk/rights-respecting-schools/about-the-award/registe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1210917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800" dirty="0">
                <a:solidFill>
                  <a:srgbClr val="000000"/>
                </a:solidFill>
                <a:latin typeface="Arial" panose="020B0604020202020204" pitchFamily="34" charset="0"/>
                <a:cs typeface="Arial" panose="020B0604020202020204" pitchFamily="34" charset="0"/>
              </a:rPr>
              <a:t>​</a:t>
            </a:r>
            <a:r>
              <a:rPr lang="en-GB" sz="1800" b="0" i="0" u="none" strike="noStrike" dirty="0">
                <a:solidFill>
                  <a:srgbClr val="000000"/>
                </a:solidFill>
                <a:effectLst/>
                <a:latin typeface="Arial" panose="020B0604020202020204" pitchFamily="34" charset="0"/>
                <a:cs typeface="Arial" panose="020B0604020202020204" pitchFamily="34" charset="0"/>
              </a:rPr>
              <a:t>There is a connection between the CRC and the Government</a:t>
            </a:r>
            <a:r>
              <a:rPr lang="en-GB" sz="1800" dirty="0">
                <a:solidFill>
                  <a:srgbClr val="000000"/>
                </a:solidFill>
                <a:latin typeface="Arial" panose="020B0604020202020204" pitchFamily="34" charset="0"/>
                <a:cs typeface="Arial" panose="020B0604020202020204" pitchFamily="34" charset="0"/>
              </a:rPr>
              <a:t> and Education</a:t>
            </a:r>
            <a:r>
              <a:rPr lang="en-GB" sz="1800" b="0" i="0" u="none" strike="noStrike" dirty="0">
                <a:solidFill>
                  <a:srgbClr val="000000"/>
                </a:solidFill>
                <a:effectLst/>
                <a:latin typeface="Arial" panose="020B0604020202020204" pitchFamily="34" charset="0"/>
                <a:cs typeface="Arial" panose="020B0604020202020204" pitchFamily="34" charset="0"/>
              </a:rPr>
              <a:t> Department priorities in our area.</a:t>
            </a:r>
            <a:r>
              <a:rPr lang="en-GB" sz="1800" dirty="0">
                <a:solidFill>
                  <a:srgbClr val="000000"/>
                </a:solidFill>
                <a:latin typeface="Arial" panose="020B0604020202020204" pitchFamily="34" charset="0"/>
                <a:cs typeface="Arial" panose="020B0604020202020204" pitchFamily="34" charset="0"/>
              </a:rPr>
              <a:t> </a:t>
            </a:r>
            <a:endParaRPr lang="en-US" sz="1800" dirty="0">
              <a:solidFill>
                <a:srgbClr val="444444"/>
              </a:solidFill>
              <a:latin typeface="Arial" panose="020B0604020202020204" pitchFamily="34" charset="0"/>
              <a:ea typeface="Calibri"/>
              <a:cs typeface="Arial" panose="020B0604020202020204" pitchFamily="34" charset="0"/>
            </a:endParaRPr>
          </a:p>
          <a:p>
            <a:endParaRPr lang="en-GB" sz="1800" dirty="0">
              <a:solidFill>
                <a:srgbClr val="000000"/>
              </a:solidFill>
              <a:latin typeface="Arial" panose="020B0604020202020204" pitchFamily="34" charset="0"/>
              <a:cs typeface="Arial" panose="020B0604020202020204" pitchFamily="34" charset="0"/>
            </a:endParaRPr>
          </a:p>
          <a:p>
            <a:r>
              <a:rPr lang="en-GB" sz="1800" dirty="0">
                <a:solidFill>
                  <a:srgbClr val="000000"/>
                </a:solidFill>
                <a:latin typeface="Arial" panose="020B0604020202020204" pitchFamily="34" charset="0"/>
                <a:cs typeface="Arial" panose="020B0604020202020204" pitchFamily="34" charset="0"/>
              </a:rPr>
              <a:t>RRSA</a:t>
            </a:r>
            <a:r>
              <a:rPr lang="en-GB" sz="1800" b="0" i="0" u="none" strike="noStrike" dirty="0">
                <a:solidFill>
                  <a:srgbClr val="000000"/>
                </a:solidFill>
                <a:effectLst/>
                <a:latin typeface="Arial" panose="020B0604020202020204" pitchFamily="34" charset="0"/>
                <a:cs typeface="Arial" panose="020B0604020202020204" pitchFamily="34" charset="0"/>
              </a:rPr>
              <a:t> will help to address all other educational priorities and developments.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ea typeface="Calibri"/>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The ones in the middle are an ever growing list that apply in all four UK jurisdictions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3548800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dirty="0">
                <a:solidFill>
                  <a:srgbClr val="000000"/>
                </a:solidFill>
                <a:effectLst/>
                <a:latin typeface="Arial" panose="020B0604020202020204" pitchFamily="34" charset="0"/>
              </a:rPr>
              <a:t>​</a:t>
            </a:r>
            <a:r>
              <a:rPr lang="en-GB" sz="1800" b="0" i="0" dirty="0">
                <a:solidFill>
                  <a:srgbClr val="000000"/>
                </a:solidFill>
                <a:effectLst/>
                <a:latin typeface="Arial" panose="020B0604020202020204" pitchFamily="34" charset="0"/>
                <a:cs typeface="Arial" panose="020B0604020202020204" pitchFamily="34" charset="0"/>
              </a:rPr>
              <a:t>You can find out more about the impact of the RRSA including our latest report here: www.unicef.org.uk/rights-respecting-schools/the-rrsa/impact-of-rrsa/</a:t>
            </a:r>
          </a:p>
          <a:p>
            <a:pPr algn="l" rtl="0" fontAlgn="base"/>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The bullet points here are revealed on individual clicks:</a:t>
            </a:r>
            <a:r>
              <a:rPr lang="en-US" sz="1800" b="0" i="0" dirty="0">
                <a:solidFill>
                  <a:srgbClr val="000000"/>
                </a:solidFill>
                <a:effectLst/>
                <a:latin typeface="Arial" panose="020B0604020202020204" pitchFamily="34" charset="0"/>
                <a:cs typeface="Arial" panose="020B0604020202020204" pitchFamily="34" charset="0"/>
              </a:rPr>
              <a:t>​</a:t>
            </a:r>
          </a:p>
          <a:p>
            <a:pPr algn="l" rtl="0" fontAlgn="base"/>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CLICK 1</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Although the word ‘Award’ is in the title we won’t talk about DOING the RRSA – instead it is about BECOMING  and BEING a rights-based community.</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CLICK 2</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The journey should challenge and enhance HOW WE ARE AS A SCHOOL</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CLICK 3</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Much of our best practice is already consistent with a rights respecting approach but we don’t connect it to the CRC or use the language of rights and respect to underpin what we are doing.</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CLICK 4</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It will involve us all</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CLICK 5</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This is not why we are embarking on this journey …..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CLICK 6</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Preparing our pupils for their place in an ever-changing world – both now and as adults is at the heart of what we are about as educators.</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Important to convey that RRS, in fact, links to all other school ‘Awards’ BUT it is equally about:</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cs typeface="Arial" panose="020B0604020202020204" pitchFamily="34" charset="0"/>
              </a:rPr>
              <a:t> narrowing the attainment gap,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cs typeface="Arial" panose="020B0604020202020204" pitchFamily="34" charset="0"/>
              </a:rPr>
              <a:t> teaching and learning,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cs typeface="Arial" panose="020B0604020202020204" pitchFamily="34" charset="0"/>
              </a:rPr>
              <a:t> restorative practice,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cs typeface="Arial" panose="020B0604020202020204" pitchFamily="34" charset="0"/>
              </a:rPr>
              <a:t> better relationships and engagement,</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cs typeface="Arial" panose="020B0604020202020204" pitchFamily="34" charset="0"/>
              </a:rPr>
              <a:t> improved pupil participation</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endParaRPr lang="en-GB" sz="1800" b="0" i="0" u="none" strike="noStrike" dirty="0">
              <a:solidFill>
                <a:srgbClr val="000000"/>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The many things that good schools are trying to achieve are, in fact, underpinned by the CRC – RRSA makes this explicit.</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4005185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As a school community we are hoping that there will be wide engagement in our rights-respecting journey with UNICEF UK.</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Our Steering Group will lead the work. This will be a group of pupils working collaboratively with some adults. The group should include a member of SLT and ideally a Governor / Parent Council representative. We may be looking for community representation too. (Please speak with me if you would like to be involved.)</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We have the option to create a baseline audit (see surveys on website) which will help shape your planning and future training. </a:t>
            </a:r>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Encourage people to visit the website.</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12</a:t>
            </a:fld>
            <a:endParaRPr lang="en-US"/>
          </a:p>
        </p:txBody>
      </p:sp>
    </p:spTree>
    <p:extLst>
      <p:ext uri="{BB962C8B-B14F-4D97-AF65-F5344CB8AC3E}">
        <p14:creationId xmlns:p14="http://schemas.microsoft.com/office/powerpoint/2010/main" val="1233395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Explain that the school has signed up to work with UNICEF UK to become a Rights Respecting School.</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fontAlgn="base"/>
            <a:r>
              <a:rPr lang="en-GB" sz="1800" b="0" i="0" u="none" strike="noStrike" dirty="0">
                <a:solidFill>
                  <a:srgbClr val="000000"/>
                </a:solidFill>
                <a:effectLst/>
                <a:latin typeface="Arial" panose="020B0604020202020204" pitchFamily="34" charset="0"/>
                <a:cs typeface="Arial" panose="020B0604020202020204" pitchFamily="34" charset="0"/>
              </a:rPr>
              <a:t>UNICEF is the world’s leading organisation working to ensure that children across the world access and enjoy their full range of human rights as set out in the 1989 UN Convention on the Rights of the Child. </a:t>
            </a:r>
            <a:r>
              <a:rPr lang="en-GB" sz="1800" dirty="0">
                <a:solidFill>
                  <a:srgbClr val="000000"/>
                </a:solidFill>
                <a:latin typeface="Arial" panose="020B0604020202020204" pitchFamily="34" charset="0"/>
                <a:cs typeface="Arial" panose="020B0604020202020204" pitchFamily="34" charset="0"/>
              </a:rPr>
              <a:t>UNICEF stands</a:t>
            </a:r>
            <a:r>
              <a:rPr lang="en-GB" sz="1800" b="0" i="0" u="none" strike="noStrike" dirty="0">
                <a:solidFill>
                  <a:srgbClr val="000000"/>
                </a:solidFill>
                <a:effectLst/>
                <a:latin typeface="Arial" panose="020B0604020202020204" pitchFamily="34" charset="0"/>
                <a:cs typeface="Arial" panose="020B0604020202020204" pitchFamily="34" charset="0"/>
              </a:rPr>
              <a:t> for the United Nations Childrens Fund.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UNICEF UK is working with </a:t>
            </a:r>
            <a:r>
              <a:rPr lang="en-GB" sz="1800" dirty="0">
                <a:solidFill>
                  <a:srgbClr val="000000"/>
                </a:solidFill>
                <a:latin typeface="Arial" panose="020B0604020202020204" pitchFamily="34" charset="0"/>
                <a:cs typeface="Arial" panose="020B0604020202020204" pitchFamily="34" charset="0"/>
              </a:rPr>
              <a:t>around</a:t>
            </a:r>
            <a:r>
              <a:rPr lang="en-GB" sz="1800" b="0" i="0" u="none" strike="noStrike" dirty="0">
                <a:solidFill>
                  <a:srgbClr val="000000"/>
                </a:solidFill>
                <a:effectLst/>
                <a:latin typeface="Arial" panose="020B0604020202020204" pitchFamily="34" charset="0"/>
                <a:cs typeface="Arial" panose="020B0604020202020204" pitchFamily="34" charset="0"/>
              </a:rPr>
              <a:t> 5,000 schools through the Rights Respecting Schools Award. So our school is joining a significant and growing body of schools changing the way children experience education and childhood.</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fontAlgn="base"/>
            <a:r>
              <a:rPr lang="en-GB" sz="1800" b="0" i="0" u="none" strike="noStrike" dirty="0">
                <a:solidFill>
                  <a:srgbClr val="000000"/>
                </a:solidFill>
                <a:effectLst/>
                <a:latin typeface="Arial" panose="020B0604020202020204" pitchFamily="34" charset="0"/>
                <a:cs typeface="Arial" panose="020B0604020202020204" pitchFamily="34" charset="0"/>
              </a:rPr>
              <a:t>The next </a:t>
            </a:r>
            <a:r>
              <a:rPr lang="en-GB" sz="1800" dirty="0">
                <a:solidFill>
                  <a:srgbClr val="000000"/>
                </a:solidFill>
                <a:latin typeface="Arial" panose="020B0604020202020204" pitchFamily="34" charset="0"/>
                <a:cs typeface="Arial" panose="020B0604020202020204" pitchFamily="34" charset="0"/>
              </a:rPr>
              <a:t>fifteen to twenty</a:t>
            </a:r>
            <a:r>
              <a:rPr lang="en-GB" sz="1800" b="0" i="0" u="none" strike="noStrike" dirty="0">
                <a:solidFill>
                  <a:srgbClr val="000000"/>
                </a:solidFill>
                <a:effectLst/>
                <a:latin typeface="Arial" panose="020B0604020202020204" pitchFamily="34" charset="0"/>
                <a:cs typeface="Arial" panose="020B0604020202020204" pitchFamily="34" charset="0"/>
              </a:rPr>
              <a:t> minutes </a:t>
            </a:r>
            <a:r>
              <a:rPr lang="en-GB" sz="1800" dirty="0">
                <a:solidFill>
                  <a:srgbClr val="000000"/>
                </a:solidFill>
                <a:latin typeface="Arial" panose="020B0604020202020204" pitchFamily="34" charset="0"/>
                <a:cs typeface="Arial" panose="020B0604020202020204" pitchFamily="34" charset="0"/>
              </a:rPr>
              <a:t>will </a:t>
            </a:r>
            <a:r>
              <a:rPr lang="en-GB" sz="1800" b="0" i="0" u="none" strike="noStrike" dirty="0">
                <a:solidFill>
                  <a:srgbClr val="000000"/>
                </a:solidFill>
                <a:effectLst/>
                <a:latin typeface="Arial" panose="020B0604020202020204" pitchFamily="34" charset="0"/>
                <a:cs typeface="Arial" panose="020B0604020202020204" pitchFamily="34" charset="0"/>
              </a:rPr>
              <a:t>help you to see why </a:t>
            </a:r>
            <a:r>
              <a:rPr lang="en-GB" sz="1800" dirty="0">
                <a:solidFill>
                  <a:srgbClr val="000000"/>
                </a:solidFill>
                <a:latin typeface="Arial" panose="020B0604020202020204" pitchFamily="34" charset="0"/>
                <a:cs typeface="Arial" panose="020B0604020202020204" pitchFamily="34" charset="0"/>
              </a:rPr>
              <a:t>this is</a:t>
            </a:r>
            <a:r>
              <a:rPr lang="en-GB" sz="1800" b="0" i="0" u="none" strike="noStrike" dirty="0">
                <a:solidFill>
                  <a:srgbClr val="000000"/>
                </a:solidFill>
                <a:effectLst/>
                <a:latin typeface="Arial" panose="020B0604020202020204" pitchFamily="34" charset="0"/>
                <a:cs typeface="Arial" panose="020B0604020202020204" pitchFamily="34" charset="0"/>
              </a:rPr>
              <a:t> so important and how it supports our vision as a school and the aspirations of our children and young people.</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388875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Arial" panose="020B0604020202020204" pitchFamily="34" charset="0"/>
                <a:cs typeface="Arial" panose="020B0604020202020204" pitchFamily="34" charset="0"/>
              </a:rPr>
              <a:t>If you have time during your session this video explains what the Award is, what children’s rights are and why it is important for children, young people and the whole school community. 8mins.</a:t>
            </a: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42751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800" dirty="0">
                <a:solidFill>
                  <a:srgbClr val="000000"/>
                </a:solidFill>
                <a:latin typeface="Arial" panose="020B0604020202020204" pitchFamily="34" charset="0"/>
                <a:cs typeface="Arial" panose="020B0604020202020204" pitchFamily="34" charset="0"/>
              </a:rPr>
              <a:t>At this stage</a:t>
            </a:r>
            <a:r>
              <a:rPr lang="en-GB" sz="1800" b="0" i="0" u="none" strike="noStrike" dirty="0">
                <a:solidFill>
                  <a:srgbClr val="000000"/>
                </a:solidFill>
                <a:effectLst/>
                <a:latin typeface="Arial" panose="020B0604020202020204" pitchFamily="34" charset="0"/>
                <a:cs typeface="Arial" panose="020B0604020202020204" pitchFamily="34" charset="0"/>
              </a:rPr>
              <a:t> </a:t>
            </a:r>
            <a:r>
              <a:rPr lang="en-GB" sz="1800" dirty="0">
                <a:solidFill>
                  <a:srgbClr val="000000"/>
                </a:solidFill>
                <a:latin typeface="Arial" panose="020B0604020202020204" pitchFamily="34" charset="0"/>
                <a:cs typeface="Arial" panose="020B0604020202020204" pitchFamily="34" charset="0"/>
              </a:rPr>
              <a:t>it is possible you</a:t>
            </a:r>
            <a:r>
              <a:rPr lang="en-GB" sz="1800" b="0" i="0" u="none" strike="noStrike" dirty="0">
                <a:solidFill>
                  <a:srgbClr val="000000"/>
                </a:solidFill>
                <a:effectLst/>
                <a:latin typeface="Arial" panose="020B0604020202020204" pitchFamily="34" charset="0"/>
                <a:cs typeface="Arial" panose="020B0604020202020204" pitchFamily="34" charset="0"/>
              </a:rPr>
              <a:t> will have at least some of these questions in your mind.</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Hopefully these will be addressed in what follows.</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Chose one of the following approaches depending on how your meetings generally work:</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EITHER – ask questions as we go along and I’ll do my best to respond</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OR      -   You may have other questions as we go along… if you don’t mind holding on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                these as they may be answered by later slides and there will be time at the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                 end for further questions.</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1128013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Arial" panose="020B0604020202020204" pitchFamily="34" charset="0"/>
                <a:cs typeface="Arial" panose="020B0604020202020204" pitchFamily="34" charset="0"/>
              </a:rPr>
              <a:t>Martin Russell, Programme Director for RRSA, introduces the Award. </a:t>
            </a:r>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1703307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800" dirty="0">
                <a:solidFill>
                  <a:srgbClr val="000000"/>
                </a:solidFill>
                <a:latin typeface="Arial" panose="020B0604020202020204" pitchFamily="34" charset="0"/>
                <a:cs typeface="Arial" panose="020B0604020202020204" pitchFamily="34" charset="0"/>
              </a:rPr>
              <a:t>The</a:t>
            </a:r>
            <a:r>
              <a:rPr lang="en-GB" sz="1800" b="0" i="0" u="none" strike="noStrike" dirty="0">
                <a:solidFill>
                  <a:srgbClr val="000000"/>
                </a:solidFill>
                <a:effectLst/>
                <a:latin typeface="Arial" panose="020B0604020202020204" pitchFamily="34" charset="0"/>
                <a:cs typeface="Arial" panose="020B0604020202020204" pitchFamily="34" charset="0"/>
              </a:rPr>
              <a:t> Award is based on principles of equality, dignity, respect, non-discrimination and participation.</a:t>
            </a:r>
            <a:r>
              <a:rPr lang="en-GB" sz="1800" dirty="0">
                <a:solidFill>
                  <a:srgbClr val="000000"/>
                </a:solidFill>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a:p>
            <a:endParaRPr lang="en-GB" sz="1800" dirty="0">
              <a:solidFill>
                <a:srgbClr val="000000"/>
              </a:solidFill>
              <a:latin typeface="Arial" panose="020B0604020202020204" pitchFamily="34" charset="0"/>
              <a:cs typeface="Arial" panose="020B0604020202020204" pitchFamily="34" charset="0"/>
            </a:endParaRPr>
          </a:p>
          <a:p>
            <a:pPr fontAlgn="base"/>
            <a:r>
              <a:rPr lang="en-GB" sz="1800" b="0" i="0" u="none" strike="noStrike" dirty="0">
                <a:solidFill>
                  <a:srgbClr val="000000"/>
                </a:solidFill>
                <a:effectLst/>
                <a:latin typeface="Arial" panose="020B0604020202020204" pitchFamily="34" charset="0"/>
                <a:cs typeface="Arial" panose="020B0604020202020204" pitchFamily="34" charset="0"/>
              </a:rPr>
              <a:t>The programme started </a:t>
            </a:r>
            <a:r>
              <a:rPr lang="en-GB" sz="1800" dirty="0">
                <a:solidFill>
                  <a:srgbClr val="000000"/>
                </a:solidFill>
                <a:latin typeface="Arial" panose="020B0604020202020204" pitchFamily="34" charset="0"/>
                <a:cs typeface="Arial" panose="020B0604020202020204" pitchFamily="34" charset="0"/>
              </a:rPr>
              <a:t>as</a:t>
            </a:r>
            <a:r>
              <a:rPr lang="en-GB" sz="1800" b="0" i="0" u="none" strike="noStrike" dirty="0">
                <a:solidFill>
                  <a:srgbClr val="000000"/>
                </a:solidFill>
                <a:effectLst/>
                <a:latin typeface="Arial" panose="020B0604020202020204" pitchFamily="34" charset="0"/>
                <a:cs typeface="Arial" panose="020B0604020202020204" pitchFamily="34" charset="0"/>
              </a:rPr>
              <a:t> </a:t>
            </a:r>
            <a:r>
              <a:rPr lang="en-GB" sz="1800" dirty="0">
                <a:solidFill>
                  <a:srgbClr val="000000"/>
                </a:solidFill>
                <a:latin typeface="Arial" panose="020B0604020202020204" pitchFamily="34" charset="0"/>
                <a:cs typeface="Arial" panose="020B0604020202020204" pitchFamily="34" charset="0"/>
              </a:rPr>
              <a:t>a </a:t>
            </a:r>
            <a:r>
              <a:rPr lang="en-GB" sz="1800" b="0" i="0" u="none" strike="noStrike" dirty="0">
                <a:solidFill>
                  <a:srgbClr val="000000"/>
                </a:solidFill>
                <a:effectLst/>
                <a:latin typeface="Arial" panose="020B0604020202020204" pitchFamily="34" charset="0"/>
                <a:cs typeface="Arial" panose="020B0604020202020204" pitchFamily="34" charset="0"/>
              </a:rPr>
              <a:t>pilot </a:t>
            </a:r>
            <a:r>
              <a:rPr lang="en-GB" sz="1800" dirty="0">
                <a:solidFill>
                  <a:srgbClr val="000000"/>
                </a:solidFill>
                <a:latin typeface="Arial" panose="020B0604020202020204" pitchFamily="34" charset="0"/>
                <a:cs typeface="Arial" panose="020B0604020202020204" pitchFamily="34" charset="0"/>
              </a:rPr>
              <a:t>programme in</a:t>
            </a:r>
            <a:r>
              <a:rPr lang="en-GB" sz="1800" b="0" i="0" u="none" strike="noStrike" dirty="0">
                <a:solidFill>
                  <a:srgbClr val="000000"/>
                </a:solidFill>
                <a:effectLst/>
                <a:latin typeface="Arial" panose="020B0604020202020204" pitchFamily="34" charset="0"/>
                <a:cs typeface="Arial" panose="020B0604020202020204" pitchFamily="34" charset="0"/>
              </a:rPr>
              <a:t> 2006. </a:t>
            </a:r>
            <a:endParaRPr lang="en-US" sz="1800" dirty="0">
              <a:solidFill>
                <a:srgbClr val="444444"/>
              </a:solidFill>
              <a:latin typeface="Arial" panose="020B0604020202020204" pitchFamily="34" charset="0"/>
              <a:cs typeface="Arial" panose="020B0604020202020204" pitchFamily="34" charset="0"/>
            </a:endParaRPr>
          </a:p>
          <a:p>
            <a:endParaRPr lang="en-GB" sz="1800" dirty="0">
              <a:solidFill>
                <a:srgbClr val="000000"/>
              </a:solidFill>
              <a:latin typeface="Arial" panose="020B0604020202020204" pitchFamily="34" charset="0"/>
              <a:cs typeface="Arial" panose="020B0604020202020204" pitchFamily="34" charset="0"/>
            </a:endParaRPr>
          </a:p>
          <a:p>
            <a:r>
              <a:rPr lang="en-GB" sz="1800" dirty="0">
                <a:solidFill>
                  <a:srgbClr val="000000"/>
                </a:solidFill>
                <a:latin typeface="Arial" panose="020B0604020202020204" pitchFamily="34" charset="0"/>
                <a:cs typeface="Arial" panose="020B0604020202020204" pitchFamily="34" charset="0"/>
              </a:rPr>
              <a:t>Since schools</a:t>
            </a:r>
            <a:r>
              <a:rPr lang="en-GB" sz="1800" b="0" i="0" u="none" strike="noStrike" dirty="0">
                <a:solidFill>
                  <a:srgbClr val="000000"/>
                </a:solidFill>
                <a:effectLst/>
                <a:latin typeface="Arial" panose="020B0604020202020204" pitchFamily="34" charset="0"/>
                <a:cs typeface="Arial" panose="020B0604020202020204" pitchFamily="34" charset="0"/>
              </a:rPr>
              <a:t> </a:t>
            </a:r>
            <a:r>
              <a:rPr lang="en-GB" sz="1800" dirty="0">
                <a:solidFill>
                  <a:srgbClr val="000000"/>
                </a:solidFill>
                <a:latin typeface="Arial" panose="020B0604020202020204" pitchFamily="34" charset="0"/>
                <a:cs typeface="Arial" panose="020B0604020202020204" pitchFamily="34" charset="0"/>
              </a:rPr>
              <a:t>that have progressed through the Award </a:t>
            </a:r>
            <a:r>
              <a:rPr lang="en-GB" sz="1800" b="0" i="0" u="none" strike="noStrike" dirty="0">
                <a:solidFill>
                  <a:srgbClr val="000000"/>
                </a:solidFill>
                <a:effectLst/>
                <a:latin typeface="Arial" panose="020B0604020202020204" pitchFamily="34" charset="0"/>
                <a:cs typeface="Arial" panose="020B0604020202020204" pitchFamily="34" charset="0"/>
              </a:rPr>
              <a:t>have reported a positive impact on relationships and well-being, leading to better learning and relationships, improved academic achievement and a reduction in bullying. It complements and adds to other school improvement strategies and interventions.</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fontAlgn="base"/>
            <a:r>
              <a:rPr lang="en-GB" sz="1800" b="0" i="0" u="none" strike="noStrike" dirty="0">
                <a:solidFill>
                  <a:srgbClr val="000000"/>
                </a:solidFill>
                <a:effectLst/>
                <a:latin typeface="Arial" panose="020B0604020202020204" pitchFamily="34" charset="0"/>
                <a:cs typeface="Arial" panose="020B0604020202020204" pitchFamily="34" charset="0"/>
              </a:rPr>
              <a:t>The Award is </a:t>
            </a:r>
            <a:r>
              <a:rPr lang="en-GB" sz="1800" dirty="0">
                <a:solidFill>
                  <a:srgbClr val="000000"/>
                </a:solidFill>
                <a:latin typeface="Arial" panose="020B0604020202020204" pitchFamily="34" charset="0"/>
                <a:cs typeface="Arial" panose="020B0604020202020204" pitchFamily="34" charset="0"/>
              </a:rPr>
              <a:t>for schools based in the </a:t>
            </a:r>
            <a:r>
              <a:rPr lang="en-GB" sz="1800" b="0" i="0" u="none" strike="noStrike" dirty="0">
                <a:solidFill>
                  <a:srgbClr val="000000"/>
                </a:solidFill>
                <a:effectLst/>
                <a:latin typeface="Arial" panose="020B0604020202020204" pitchFamily="34" charset="0"/>
                <a:cs typeface="Arial" panose="020B0604020202020204" pitchFamily="34" charset="0"/>
              </a:rPr>
              <a:t>UK</a:t>
            </a:r>
            <a:r>
              <a:rPr lang="en-GB" sz="1800" dirty="0">
                <a:solidFill>
                  <a:srgbClr val="000000"/>
                </a:solidFill>
                <a:latin typeface="Arial" panose="020B0604020202020204" pitchFamily="34" charset="0"/>
                <a:cs typeface="Arial" panose="020B0604020202020204" pitchFamily="34" charset="0"/>
              </a:rPr>
              <a:t> and Channel Islands</a:t>
            </a:r>
            <a:r>
              <a:rPr lang="en-GB" sz="1800" b="0" i="0" u="none" strike="noStrike" dirty="0">
                <a:solidFill>
                  <a:srgbClr val="000000"/>
                </a:solidFill>
                <a:effectLst/>
                <a:latin typeface="Arial" panose="020B0604020202020204" pitchFamily="34" charset="0"/>
                <a:cs typeface="Arial" panose="020B0604020202020204" pitchFamily="34" charset="0"/>
              </a:rPr>
              <a:t>. UNICEF UK currently work with </a:t>
            </a:r>
            <a:r>
              <a:rPr lang="en-GB" sz="1800" dirty="0">
                <a:solidFill>
                  <a:srgbClr val="000000"/>
                </a:solidFill>
                <a:latin typeface="Arial" panose="020B0604020202020204" pitchFamily="34" charset="0"/>
                <a:cs typeface="Arial" panose="020B0604020202020204" pitchFamily="34" charset="0"/>
              </a:rPr>
              <a:t>approx. 5,000</a:t>
            </a:r>
            <a:r>
              <a:rPr lang="en-GB" sz="1800" b="0" i="0" u="none" strike="noStrike" dirty="0">
                <a:solidFill>
                  <a:srgbClr val="000000"/>
                </a:solidFill>
                <a:effectLst/>
                <a:latin typeface="Arial" panose="020B0604020202020204" pitchFamily="34" charset="0"/>
                <a:cs typeface="Arial" panose="020B0604020202020204" pitchFamily="34" charset="0"/>
              </a:rPr>
              <a:t> primary and secondary schools, schools for children with special educational needs, </a:t>
            </a:r>
            <a:r>
              <a:rPr lang="en-GB" sz="1800" dirty="0">
                <a:solidFill>
                  <a:srgbClr val="000000"/>
                </a:solidFill>
                <a:latin typeface="Arial" panose="020B0604020202020204" pitchFamily="34" charset="0"/>
                <a:cs typeface="Arial" panose="020B0604020202020204" pitchFamily="34" charset="0"/>
              </a:rPr>
              <a:t>and pupil</a:t>
            </a:r>
            <a:r>
              <a:rPr lang="en-GB" sz="1800" b="0" i="0" u="none" strike="noStrike" dirty="0">
                <a:solidFill>
                  <a:srgbClr val="000000"/>
                </a:solidFill>
                <a:effectLst/>
                <a:latin typeface="Arial" panose="020B0604020202020204" pitchFamily="34" charset="0"/>
                <a:cs typeface="Arial" panose="020B0604020202020204" pitchFamily="34" charset="0"/>
              </a:rPr>
              <a:t> referral across England, Northern Ireland, Scotland and Wales.</a:t>
            </a:r>
            <a:r>
              <a:rPr lang="en-GB" sz="1800" dirty="0">
                <a:solidFill>
                  <a:srgbClr val="000000"/>
                </a:solidFill>
                <a:latin typeface="Arial" panose="020B0604020202020204" pitchFamily="34" charset="0"/>
                <a:cs typeface="Arial" panose="020B0604020202020204" pitchFamily="34" charset="0"/>
              </a:rPr>
              <a:t> </a:t>
            </a:r>
            <a:endParaRPr lang="en-GB" sz="1800" b="0" i="0" u="none" strike="noStrike" dirty="0">
              <a:solidFill>
                <a:srgbClr val="000000"/>
              </a:solidFill>
              <a:effectLst/>
              <a:latin typeface="Arial" panose="020B0604020202020204" pitchFamily="34" charset="0"/>
              <a:cs typeface="Arial" panose="020B0604020202020204" pitchFamily="34" charset="0"/>
            </a:endParaRPr>
          </a:p>
          <a:p>
            <a:pPr algn="l" rtl="0" fontAlgn="base"/>
            <a:endParaRPr lang="en-GB" sz="1800" b="0" i="0" u="none" strike="noStrike" dirty="0">
              <a:solidFill>
                <a:srgbClr val="000000"/>
              </a:solidFill>
              <a:effectLst/>
              <a:latin typeface="Arial" panose="020B0604020202020204" pitchFamily="34" charset="0"/>
              <a:cs typeface="Arial" panose="020B0604020202020204" pitchFamily="34" charset="0"/>
            </a:endParaRPr>
          </a:p>
          <a:p>
            <a:pPr fontAlgn="base"/>
            <a:r>
              <a:rPr lang="en-GB" sz="1800" b="0" i="0" u="none" strike="noStrike" dirty="0">
                <a:solidFill>
                  <a:srgbClr val="000000"/>
                </a:solidFill>
                <a:effectLst/>
                <a:latin typeface="Arial" panose="020B0604020202020204" pitchFamily="34" charset="0"/>
                <a:cs typeface="Arial" panose="020B0604020202020204" pitchFamily="34" charset="0"/>
              </a:rPr>
              <a:t>Schools need to </a:t>
            </a:r>
            <a:r>
              <a:rPr lang="en-GB" sz="1800" b="0" i="0" u="sng" strike="noStrike" dirty="0">
                <a:solidFill>
                  <a:srgbClr val="0563C1"/>
                </a:solidFill>
                <a:effectLst/>
                <a:latin typeface="Arial" panose="020B0604020202020204" pitchFamily="34" charset="0"/>
                <a:cs typeface="Arial" panose="020B0604020202020204" pitchFamily="34" charset="0"/>
                <a:hlinkClick r:id="rId3"/>
              </a:rPr>
              <a:t>register with </a:t>
            </a:r>
            <a:r>
              <a:rPr lang="en-GB" sz="1800" u="sng" dirty="0">
                <a:solidFill>
                  <a:srgbClr val="0563C1"/>
                </a:solidFill>
                <a:latin typeface="Arial" panose="020B0604020202020204" pitchFamily="34" charset="0"/>
                <a:cs typeface="Arial" panose="020B0604020202020204" pitchFamily="34" charset="0"/>
                <a:hlinkClick r:id="rId3"/>
              </a:rPr>
              <a:t>R</a:t>
            </a:r>
            <a:r>
              <a:rPr lang="en-GB" sz="1800" u="sng" dirty="0">
                <a:solidFill>
                  <a:srgbClr val="0563C1"/>
                </a:solidFill>
                <a:latin typeface="Arial" panose="020B0604020202020204" pitchFamily="34" charset="0"/>
                <a:cs typeface="Arial" panose="020B0604020202020204" pitchFamily="34" charset="0"/>
              </a:rPr>
              <a:t>RSA</a:t>
            </a:r>
            <a:r>
              <a:rPr lang="en-GB" sz="1800" dirty="0">
                <a:solidFill>
                  <a:srgbClr val="000000"/>
                </a:solidFill>
                <a:latin typeface="Arial" panose="020B0604020202020204" pitchFamily="34" charset="0"/>
                <a:cs typeface="Arial" panose="020B0604020202020204" pitchFamily="34" charset="0"/>
              </a:rPr>
              <a:t> </a:t>
            </a:r>
            <a:r>
              <a:rPr lang="en-GB" sz="1800" b="0" i="0" u="none" strike="noStrike" dirty="0">
                <a:solidFill>
                  <a:srgbClr val="000000"/>
                </a:solidFill>
                <a:effectLst/>
                <a:latin typeface="Arial" panose="020B0604020202020204" pitchFamily="34" charset="0"/>
                <a:cs typeface="Arial" panose="020B0604020202020204" pitchFamily="34" charset="0"/>
              </a:rPr>
              <a:t>to </a:t>
            </a:r>
            <a:r>
              <a:rPr lang="en-GB" sz="1800" dirty="0">
                <a:solidFill>
                  <a:srgbClr val="000000"/>
                </a:solidFill>
                <a:latin typeface="Arial" panose="020B0604020202020204" pitchFamily="34" charset="0"/>
                <a:cs typeface="Arial" panose="020B0604020202020204" pitchFamily="34" charset="0"/>
              </a:rPr>
              <a:t>get started. </a:t>
            </a:r>
            <a:endParaRPr lang="en-GB" sz="1800" b="0" i="0" u="none" strike="noStrike" dirty="0">
              <a:solidFill>
                <a:srgbClr val="000000"/>
              </a:solidFill>
              <a:effectLst/>
              <a:latin typeface="Arial" panose="020B0604020202020204" pitchFamily="34" charset="0"/>
              <a:cs typeface="Arial" panose="020B0604020202020204" pitchFamily="34" charset="0"/>
            </a:endParaRPr>
          </a:p>
          <a:p>
            <a:pPr algn="l" rtl="0" fontAlgn="base"/>
            <a:endParaRPr lang="en-GB" sz="1800" b="0" i="0" u="none" strike="noStrike" dirty="0">
              <a:solidFill>
                <a:srgbClr val="000000"/>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The Rights Respecting Schools Award is a membership programme with an annual subscription charge. Membership provides all the support that schools need to succeed in becoming Rights Respecting, including online training and workshops, e-Learning, resources and guidance materials, support from a Professional Adviser, accreditation visits and more.</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RRSA is widely being recognised by headteacher’s and senior leaders as a contributing factor to school improvement. Children and young people say that being in a </a:t>
            </a:r>
            <a:r>
              <a:rPr lang="en-GB" sz="1800" dirty="0">
                <a:solidFill>
                  <a:srgbClr val="000000"/>
                </a:solidFill>
                <a:latin typeface="Arial" panose="020B0604020202020204" pitchFamily="34" charset="0"/>
                <a:cs typeface="Arial" panose="020B0604020202020204" pitchFamily="34" charset="0"/>
              </a:rPr>
              <a:t>Rights</a:t>
            </a:r>
            <a:r>
              <a:rPr lang="en-GB" sz="1800" b="0" i="0" u="none" strike="noStrike" dirty="0">
                <a:solidFill>
                  <a:srgbClr val="000000"/>
                </a:solidFill>
                <a:effectLst/>
                <a:latin typeface="Arial" panose="020B0604020202020204" pitchFamily="34" charset="0"/>
                <a:cs typeface="Arial" panose="020B0604020202020204" pitchFamily="34" charset="0"/>
              </a:rPr>
              <a:t> </a:t>
            </a:r>
            <a:r>
              <a:rPr lang="en-GB" sz="1800" dirty="0">
                <a:solidFill>
                  <a:srgbClr val="000000"/>
                </a:solidFill>
                <a:latin typeface="Arial" panose="020B0604020202020204" pitchFamily="34" charset="0"/>
                <a:cs typeface="Arial" panose="020B0604020202020204" pitchFamily="34" charset="0"/>
              </a:rPr>
              <a:t>Respecting</a:t>
            </a:r>
            <a:r>
              <a:rPr lang="en-GB" sz="1800" b="0" i="0" u="none" strike="noStrike" dirty="0">
                <a:solidFill>
                  <a:srgbClr val="000000"/>
                </a:solidFill>
                <a:effectLst/>
                <a:latin typeface="Arial" panose="020B0604020202020204" pitchFamily="34" charset="0"/>
                <a:cs typeface="Arial" panose="020B0604020202020204" pitchFamily="34" charset="0"/>
              </a:rPr>
              <a:t> school helps them to feel safer, listened to, respected and creates a sense of belonging.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You can find out more about the impact of the RRSA including our latest report here: www.unicef.org.uk/rights-respecting-schools/the-rrsa/impact-of-rrsa/</a:t>
            </a:r>
            <a:endParaRPr lang="en-US" sz="1800" dirty="0">
              <a:latin typeface="Arial" panose="020B0604020202020204" pitchFamily="34" charset="0"/>
              <a:ea typeface="Calibri"/>
              <a:cs typeface="Arial" panose="020B0604020202020204" pitchFamily="34" charset="0"/>
            </a:endParaRPr>
          </a:p>
          <a:p>
            <a:endParaRPr lang="en-GB"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3874774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latin typeface="Arial" panose="020B0604020202020204" pitchFamily="34" charset="0"/>
                <a:cs typeface="Arial" panose="020B0604020202020204" pitchFamily="34" charset="0"/>
              </a:rPr>
              <a:t>Many </a:t>
            </a:r>
            <a:r>
              <a:rPr lang="en-GB" sz="1800" b="0" i="0" u="none" strike="noStrike" dirty="0">
                <a:solidFill>
                  <a:srgbClr val="000000"/>
                </a:solidFill>
                <a:effectLst/>
                <a:latin typeface="Arial" panose="020B0604020202020204" pitchFamily="34" charset="0"/>
                <a:cs typeface="Arial" panose="020B0604020202020204" pitchFamily="34" charset="0"/>
              </a:rPr>
              <a:t>people in the UK have very little knowledge of the UN Convention on the Rights of the Child. Many children don’t really know what their rights are.</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fontAlgn="base"/>
            <a:r>
              <a:rPr lang="en-GB" sz="1800" b="0" i="0" u="none" strike="noStrike" dirty="0">
                <a:solidFill>
                  <a:srgbClr val="000000"/>
                </a:solidFill>
                <a:effectLst/>
                <a:latin typeface="Arial" panose="020B0604020202020204" pitchFamily="34" charset="0"/>
                <a:cs typeface="Arial" panose="020B0604020202020204" pitchFamily="34" charset="0"/>
              </a:rPr>
              <a:t>As the school community – adults, children and young people learn about rights</a:t>
            </a:r>
            <a:r>
              <a:rPr lang="en-GB" sz="1800" dirty="0">
                <a:solidFill>
                  <a:srgbClr val="000000"/>
                </a:solidFill>
                <a:latin typeface="Arial" panose="020B0604020202020204" pitchFamily="34" charset="0"/>
                <a:cs typeface="Arial" panose="020B0604020202020204" pitchFamily="34" charset="0"/>
              </a:rPr>
              <a:t>. They</a:t>
            </a:r>
            <a:r>
              <a:rPr lang="en-GB" sz="1800" b="0" i="0" u="none" strike="noStrike" dirty="0">
                <a:solidFill>
                  <a:srgbClr val="000000"/>
                </a:solidFill>
                <a:effectLst/>
                <a:latin typeface="Arial" panose="020B0604020202020204" pitchFamily="34" charset="0"/>
                <a:cs typeface="Arial" panose="020B0604020202020204" pitchFamily="34" charset="0"/>
              </a:rPr>
              <a:t> also explore why it is so important to respect and value </a:t>
            </a:r>
            <a:r>
              <a:rPr lang="en-GB" sz="1800" b="1" i="0" u="none" strike="noStrike" dirty="0">
                <a:solidFill>
                  <a:srgbClr val="000000"/>
                </a:solidFill>
                <a:effectLst/>
                <a:latin typeface="Arial" panose="020B0604020202020204" pitchFamily="34" charset="0"/>
                <a:cs typeface="Arial" panose="020B0604020202020204" pitchFamily="34" charset="0"/>
              </a:rPr>
              <a:t>your</a:t>
            </a:r>
            <a:r>
              <a:rPr lang="en-GB" sz="1800" b="0" i="0" u="none" strike="noStrike" dirty="0">
                <a:solidFill>
                  <a:srgbClr val="000000"/>
                </a:solidFill>
                <a:effectLst/>
                <a:latin typeface="Arial" panose="020B0604020202020204" pitchFamily="34" charset="0"/>
                <a:cs typeface="Arial" panose="020B0604020202020204" pitchFamily="34" charset="0"/>
              </a:rPr>
              <a:t> rights and, equally, the </a:t>
            </a:r>
            <a:r>
              <a:rPr lang="en-GB" sz="1800" b="1" i="0" u="none" strike="noStrike" dirty="0">
                <a:solidFill>
                  <a:srgbClr val="000000"/>
                </a:solidFill>
                <a:effectLst/>
                <a:latin typeface="Arial" panose="020B0604020202020204" pitchFamily="34" charset="0"/>
                <a:cs typeface="Arial" panose="020B0604020202020204" pitchFamily="34" charset="0"/>
              </a:rPr>
              <a:t>rights of those around you.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1" i="0" u="none" strike="noStrike" dirty="0">
                <a:solidFill>
                  <a:srgbClr val="000000"/>
                </a:solidFill>
                <a:effectLst/>
                <a:latin typeface="Arial" panose="020B0604020202020204" pitchFamily="34" charset="0"/>
                <a:cs typeface="Arial" panose="020B0604020202020204" pitchFamily="34" charset="0"/>
              </a:rPr>
              <a:t>We will explore together as a school how the rights of the child relate to and support our aims and values as a community – and how they underpin our practice.</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As the CRC begins to be embedded in some aspects of learning and it starts to influence our thinking and relationships around school, we will move towards a Silver: Rights Aware assessment visit. </a:t>
            </a:r>
          </a:p>
          <a:p>
            <a:pPr algn="l" rtl="0" fontAlgn="base"/>
            <a:endParaRPr lang="en-GB" sz="1800" b="0" i="0" u="none" strike="noStrike" dirty="0">
              <a:solidFill>
                <a:srgbClr val="000000"/>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Probably in around 12-15 months from now. The Silver Accreditation is a virtual visit and takes around 2 hours.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2026670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Explain that there are three strands for the Award grouped under the three Strands outlined here.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fontAlgn="base"/>
            <a:r>
              <a:rPr lang="en-GB" sz="1800" b="0" i="0" u="none" strike="noStrike" dirty="0">
                <a:solidFill>
                  <a:srgbClr val="000000"/>
                </a:solidFill>
                <a:effectLst/>
                <a:latin typeface="Arial" panose="020B0604020202020204" pitchFamily="34" charset="0"/>
                <a:cs typeface="Arial" panose="020B0604020202020204" pitchFamily="34" charset="0"/>
              </a:rPr>
              <a:t>There are 9 outcomes under these three strands and when the school is ready, an assessment visit by UNICEF UK takes place involving detailed discussion with children and adults in the school.  </a:t>
            </a:r>
            <a:endParaRPr lang="en-US" sz="1800" dirty="0">
              <a:solidFill>
                <a:srgbClr val="444444"/>
              </a:solidFill>
              <a:latin typeface="Arial" panose="020B0604020202020204" pitchFamily="34" charset="0"/>
              <a:ea typeface="Calibri" panose="020F0502020204030204" pitchFamily="34" charset="0"/>
              <a:cs typeface="Arial" panose="020B0604020202020204" pitchFamily="34" charset="0"/>
            </a:endParaRPr>
          </a:p>
          <a:p>
            <a:endParaRPr lang="en-GB" sz="1800" dirty="0">
              <a:solidFill>
                <a:srgbClr val="000000"/>
              </a:solidFill>
              <a:latin typeface="Arial" panose="020B0604020202020204" pitchFamily="34" charset="0"/>
              <a:cs typeface="Arial" panose="020B0604020202020204" pitchFamily="34" charset="0"/>
            </a:endParaRPr>
          </a:p>
          <a:p>
            <a:pPr algn="l"/>
            <a:r>
              <a:rPr lang="en-GB" sz="1800" b="0" i="0" u="none" strike="noStrike" dirty="0">
                <a:solidFill>
                  <a:srgbClr val="000000"/>
                </a:solidFill>
                <a:effectLst/>
                <a:latin typeface="Arial" panose="020B0604020202020204" pitchFamily="34" charset="0"/>
                <a:cs typeface="Arial" panose="020B0604020202020204" pitchFamily="34" charset="0"/>
              </a:rPr>
              <a:t>This is a supportive learning visit with an emphasis on celebrating progress to date and sharing ideas and recommendations to progress to Gold: Rights Respecting which is the highest stage of the programme.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ea typeface="Calibri"/>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fontAlgn="base"/>
            <a:r>
              <a:rPr lang="en-GB" sz="1800" dirty="0">
                <a:solidFill>
                  <a:srgbClr val="000000"/>
                </a:solidFill>
                <a:latin typeface="Arial" panose="020B0604020202020204" pitchFamily="34" charset="0"/>
                <a:cs typeface="Arial" panose="020B0604020202020204" pitchFamily="34" charset="0"/>
              </a:rPr>
              <a:t>The UNICEF UK team understand that school are busy places with lots of commitments. Rather</a:t>
            </a:r>
            <a:r>
              <a:rPr lang="en-GB" sz="1800" b="0" i="0" u="none" strike="noStrike" dirty="0">
                <a:solidFill>
                  <a:srgbClr val="000000"/>
                </a:solidFill>
                <a:effectLst/>
                <a:latin typeface="Arial" panose="020B0604020202020204" pitchFamily="34" charset="0"/>
                <a:cs typeface="Arial" panose="020B0604020202020204" pitchFamily="34" charset="0"/>
              </a:rPr>
              <a:t> than seeing the journey to </a:t>
            </a:r>
            <a:r>
              <a:rPr lang="en-GB" sz="1800" dirty="0">
                <a:solidFill>
                  <a:srgbClr val="000000"/>
                </a:solidFill>
                <a:latin typeface="Arial" panose="020B0604020202020204" pitchFamily="34" charset="0"/>
                <a:cs typeface="Arial" panose="020B0604020202020204" pitchFamily="34" charset="0"/>
              </a:rPr>
              <a:t>Rights</a:t>
            </a:r>
            <a:r>
              <a:rPr lang="en-GB" sz="1800" b="0" i="0" u="none" strike="noStrike" dirty="0">
                <a:solidFill>
                  <a:srgbClr val="000000"/>
                </a:solidFill>
                <a:effectLst/>
                <a:latin typeface="Arial" panose="020B0604020202020204" pitchFamily="34" charset="0"/>
                <a:cs typeface="Arial" panose="020B0604020202020204" pitchFamily="34" charset="0"/>
              </a:rPr>
              <a:t> </a:t>
            </a:r>
            <a:r>
              <a:rPr lang="en-GB" sz="1800" dirty="0">
                <a:solidFill>
                  <a:srgbClr val="000000"/>
                </a:solidFill>
                <a:latin typeface="Arial" panose="020B0604020202020204" pitchFamily="34" charset="0"/>
                <a:cs typeface="Arial" panose="020B0604020202020204" pitchFamily="34" charset="0"/>
              </a:rPr>
              <a:t>Respecting</a:t>
            </a:r>
            <a:r>
              <a:rPr lang="en-GB" sz="1800" b="0" i="0" u="none" strike="noStrike" dirty="0">
                <a:solidFill>
                  <a:srgbClr val="000000"/>
                </a:solidFill>
                <a:effectLst/>
                <a:latin typeface="Arial" panose="020B0604020202020204" pitchFamily="34" charset="0"/>
                <a:cs typeface="Arial" panose="020B0604020202020204" pitchFamily="34" charset="0"/>
              </a:rPr>
              <a:t> status as additional </a:t>
            </a:r>
            <a:r>
              <a:rPr lang="en-GB" sz="1800" dirty="0">
                <a:solidFill>
                  <a:srgbClr val="000000"/>
                </a:solidFill>
                <a:latin typeface="Arial" panose="020B0604020202020204" pitchFamily="34" charset="0"/>
                <a:cs typeface="Arial" panose="020B0604020202020204" pitchFamily="34" charset="0"/>
              </a:rPr>
              <a:t>other work</a:t>
            </a:r>
            <a:r>
              <a:rPr lang="en-GB" sz="1800" b="0" i="0" u="none" strike="noStrike" dirty="0">
                <a:solidFill>
                  <a:srgbClr val="000000"/>
                </a:solidFill>
                <a:effectLst/>
                <a:latin typeface="Arial" panose="020B0604020202020204" pitchFamily="34" charset="0"/>
                <a:cs typeface="Arial" panose="020B0604020202020204" pitchFamily="34" charset="0"/>
              </a:rPr>
              <a:t>, schools tell us that:</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‘It underpins everything else’……..’It brings it all together’….. ‘It makes sense of everything we do, it provides a framework’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3305196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Arial" panose="020B0604020202020204" pitchFamily="34" charset="0"/>
                <a:cs typeface="Arial" panose="020B0604020202020204" pitchFamily="34" charset="0"/>
              </a:rPr>
              <a:t>Explain that there is flexibility but the UNICEF UK team try to encourage pace and is encouraged.… MOMENTUM is key – usually driven by pupils’ enthusiasm and commitment by senior leaders and staff!</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Explain the ‘urgency’ by saying that simply registering for RRS makes no difference for children. Need to act. The change happens as you progress through the award, </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Knowing that you have rights and what they mean is, itself, a right.  </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Article 42 says that Governments should actively tell children and adults about the convention so that everyone knows about children’s rights. As school leaders, we are duty bearers and it is our responsibility to make sure that children and  young people know their rights, and that mutual respect underpins our ethos. As part of the journey, staff and school leaders will be looking at our decision making, ensuring is underpinned by the CRC. </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Schools engaging in this process are making a fundamental change </a:t>
            </a:r>
            <a:r>
              <a:rPr lang="en-GB" sz="1800" b="1" dirty="0">
                <a:latin typeface="Arial" panose="020B0604020202020204" pitchFamily="34" charset="0"/>
                <a:cs typeface="Arial" panose="020B0604020202020204" pitchFamily="34" charset="0"/>
              </a:rPr>
              <a:t>for and with </a:t>
            </a:r>
            <a:r>
              <a:rPr lang="en-GB" sz="1800" dirty="0">
                <a:latin typeface="Arial" panose="020B0604020202020204" pitchFamily="34" charset="0"/>
                <a:cs typeface="Arial" panose="020B0604020202020204" pitchFamily="34" charset="0"/>
              </a:rPr>
              <a:t>children and young people.</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21911085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1">
    <p:bg>
      <p:bgPr>
        <a:solidFill>
          <a:schemeClr val="bg1">
            <a:alpha val="97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C4305-9547-9843-9C82-EA7A6EDD68E0}"/>
              </a:ext>
            </a:extLst>
          </p:cNvPr>
          <p:cNvSpPr/>
          <p:nvPr userDrawn="1"/>
        </p:nvSpPr>
        <p:spPr>
          <a:xfrm>
            <a:off x="0" y="0"/>
            <a:ext cx="12192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42947"/>
            <a:ext cx="6120000" cy="772107"/>
          </a:xfrm>
          <a:solidFill>
            <a:schemeClr val="bg1"/>
          </a:solidFill>
          <a:ln>
            <a:noFill/>
          </a:ln>
        </p:spPr>
        <p:txBody>
          <a:bodyPr wrap="square" lIns="180000" tIns="180000" rIns="180000" bIns="36000" anchor="ctr" anchorCtr="0">
            <a:spAutoFit/>
          </a:bodyPr>
          <a:lstStyle>
            <a:lvl1pPr algn="ctr">
              <a:defRPr sz="4000" b="1" i="0" cap="none" spc="-150" baseline="0">
                <a:solidFill>
                  <a:srgbClr val="00AEEF"/>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5" name="Picture 4">
            <a:extLst>
              <a:ext uri="{FF2B5EF4-FFF2-40B4-BE49-F238E27FC236}">
                <a16:creationId xmlns:a16="http://schemas.microsoft.com/office/drawing/2014/main" id="{275C6AEF-F0D3-2198-7E2B-7488D1F838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61450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building, outdoor, person, stone&#10;&#10;Description automatically generated">
            <a:extLst>
              <a:ext uri="{FF2B5EF4-FFF2-40B4-BE49-F238E27FC236}">
                <a16:creationId xmlns:a16="http://schemas.microsoft.com/office/drawing/2014/main" id="{27E9C8C3-D77B-4A45-B301-1E7F69DD6C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131" r="2971"/>
          <a:stretch/>
        </p:blipFill>
        <p:spPr>
          <a:xfrm>
            <a:off x="0" y="0"/>
            <a:ext cx="12192000" cy="6858000"/>
          </a:xfrm>
          <a:prstGeom prst="rect">
            <a:avLst/>
          </a:prstGeom>
        </p:spPr>
      </p:pic>
      <p:sp>
        <p:nvSpPr>
          <p:cNvPr id="7" name="TextBox 6">
            <a:extLst>
              <a:ext uri="{FF2B5EF4-FFF2-40B4-BE49-F238E27FC236}">
                <a16:creationId xmlns:a16="http://schemas.microsoft.com/office/drawing/2014/main" id="{D5223A73-C9EE-6142-87A6-EE5302EC6B4F}"/>
              </a:ext>
            </a:extLst>
          </p:cNvPr>
          <p:cNvSpPr txBox="1"/>
          <p:nvPr userDrawn="1"/>
        </p:nvSpPr>
        <p:spPr>
          <a:xfrm rot="5400000">
            <a:off x="11531242" y="452872"/>
            <a:ext cx="1106071"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UNICEF/Lloyd</a:t>
            </a:r>
            <a:endParaRPr lang="en-US" sz="800" dirty="0">
              <a:solidFill>
                <a:schemeClr val="bg1"/>
              </a:solidFill>
            </a:endParaRPr>
          </a:p>
        </p:txBody>
      </p:sp>
      <p:sp>
        <p:nvSpPr>
          <p:cNvPr id="8" name="Title 1">
            <a:extLst>
              <a:ext uri="{FF2B5EF4-FFF2-40B4-BE49-F238E27FC236}">
                <a16:creationId xmlns:a16="http://schemas.microsoft.com/office/drawing/2014/main" id="{7E5E31C0-565E-4746-A065-1A4BEFAC3FCA}"/>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4" name="Picture 3">
            <a:extLst>
              <a:ext uri="{FF2B5EF4-FFF2-40B4-BE49-F238E27FC236}">
                <a16:creationId xmlns:a16="http://schemas.microsoft.com/office/drawing/2014/main" id="{17123F93-010B-C8FC-0373-13A2C55D80D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2003611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child in front of a chalkboard&#10;&#10;Description automatically generated with low confidence">
            <a:extLst>
              <a:ext uri="{FF2B5EF4-FFF2-40B4-BE49-F238E27FC236}">
                <a16:creationId xmlns:a16="http://schemas.microsoft.com/office/drawing/2014/main" id="{ACCE846E-837C-1F4C-B072-ABC615FAC3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378" b="6126"/>
          <a:stretch/>
        </p:blipFill>
        <p:spPr>
          <a:xfrm>
            <a:off x="17283" y="0"/>
            <a:ext cx="12174717" cy="6858001"/>
          </a:xfrm>
          <a:prstGeom prst="rect">
            <a:avLst/>
          </a:prstGeom>
        </p:spPr>
      </p:pic>
      <p:sp>
        <p:nvSpPr>
          <p:cNvPr id="5" name="TextBox 4">
            <a:extLst>
              <a:ext uri="{FF2B5EF4-FFF2-40B4-BE49-F238E27FC236}">
                <a16:creationId xmlns:a16="http://schemas.microsoft.com/office/drawing/2014/main" id="{868B8ABE-34FF-4A42-A334-1710582EB8F3}"/>
              </a:ext>
            </a:extLst>
          </p:cNvPr>
          <p:cNvSpPr txBox="1"/>
          <p:nvPr userDrawn="1"/>
        </p:nvSpPr>
        <p:spPr>
          <a:xfrm rot="5400000">
            <a:off x="11511090" y="461460"/>
            <a:ext cx="1106071" cy="215444"/>
          </a:xfrm>
          <a:prstGeom prst="rect">
            <a:avLst/>
          </a:prstGeom>
          <a:noFill/>
        </p:spPr>
        <p:txBody>
          <a:bodyPr wrap="square">
            <a:spAutoFit/>
          </a:bodyPr>
          <a:lstStyle/>
          <a:p>
            <a:pPr algn="l"/>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Taxta</a:t>
            </a:r>
            <a:endParaRPr lang="en-US" sz="800" dirty="0">
              <a:solidFill>
                <a:schemeClr val="bg1"/>
              </a:solidFill>
            </a:endParaRPr>
          </a:p>
        </p:txBody>
      </p:sp>
      <p:sp>
        <p:nvSpPr>
          <p:cNvPr id="7" name="Title 1">
            <a:extLst>
              <a:ext uri="{FF2B5EF4-FFF2-40B4-BE49-F238E27FC236}">
                <a16:creationId xmlns:a16="http://schemas.microsoft.com/office/drawing/2014/main" id="{CBD56C1F-B564-CB41-99D4-F5C2AFD11D5F}"/>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4" name="Picture 3">
            <a:extLst>
              <a:ext uri="{FF2B5EF4-FFF2-40B4-BE49-F238E27FC236}">
                <a16:creationId xmlns:a16="http://schemas.microsoft.com/office/drawing/2014/main" id="{F48943C5-ADE2-842A-7F2A-35CF44023D2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2059089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children sitting on the floor&#10;&#10;Description automatically generated with low confidence">
            <a:extLst>
              <a:ext uri="{FF2B5EF4-FFF2-40B4-BE49-F238E27FC236}">
                <a16:creationId xmlns:a16="http://schemas.microsoft.com/office/drawing/2014/main" id="{4414228B-EF6E-484C-B663-D727DB89A0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472" b="2038"/>
          <a:stretch/>
        </p:blipFill>
        <p:spPr>
          <a:xfrm>
            <a:off x="0" y="0"/>
            <a:ext cx="12192000" cy="6858000"/>
          </a:xfrm>
          <a:prstGeom prst="rect">
            <a:avLst/>
          </a:prstGeom>
        </p:spPr>
      </p:pic>
      <p:sp>
        <p:nvSpPr>
          <p:cNvPr id="5" name="TextBox 4">
            <a:extLst>
              <a:ext uri="{FF2B5EF4-FFF2-40B4-BE49-F238E27FC236}">
                <a16:creationId xmlns:a16="http://schemas.microsoft.com/office/drawing/2014/main" id="{159EBBDA-EB37-3445-A63B-3C71FC237395}"/>
              </a:ext>
            </a:extLst>
          </p:cNvPr>
          <p:cNvSpPr txBox="1"/>
          <p:nvPr userDrawn="1"/>
        </p:nvSpPr>
        <p:spPr>
          <a:xfrm rot="5400000">
            <a:off x="11454389" y="522170"/>
            <a:ext cx="1259778" cy="215444"/>
          </a:xfrm>
          <a:prstGeom prst="rect">
            <a:avLst/>
          </a:prstGeom>
          <a:noFill/>
        </p:spPr>
        <p:txBody>
          <a:bodyPr wrap="square">
            <a:spAutoFit/>
          </a:bodyPr>
          <a:lstStyle/>
          <a:p>
            <a:pPr algn="l"/>
            <a:r>
              <a:rPr lang="en-GB" sz="800" b="0" i="0" dirty="0">
                <a:solidFill>
                  <a:schemeClr val="bg1"/>
                </a:solidFill>
                <a:effectLst/>
                <a:latin typeface="Open Sans" panose="020B0606030504020204" pitchFamily="34" charset="0"/>
              </a:rPr>
              <a:t>© UNICEF/Sokol</a:t>
            </a:r>
            <a:endParaRPr lang="en-US" sz="800" dirty="0">
              <a:solidFill>
                <a:schemeClr val="bg1"/>
              </a:solidFill>
            </a:endParaRPr>
          </a:p>
        </p:txBody>
      </p:sp>
      <p:sp>
        <p:nvSpPr>
          <p:cNvPr id="8" name="Title 1">
            <a:extLst>
              <a:ext uri="{FF2B5EF4-FFF2-40B4-BE49-F238E27FC236}">
                <a16:creationId xmlns:a16="http://schemas.microsoft.com/office/drawing/2014/main" id="{D294009F-0357-4C45-9103-3CB326EA2040}"/>
              </a:ext>
            </a:extLst>
          </p:cNvPr>
          <p:cNvSpPr>
            <a:spLocks noGrp="1"/>
          </p:cNvSpPr>
          <p:nvPr>
            <p:ph type="ctrTitle" hasCustomPrompt="1"/>
          </p:nvPr>
        </p:nvSpPr>
        <p:spPr>
          <a:xfrm>
            <a:off x="296867" y="3244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4" name="Picture 3">
            <a:extLst>
              <a:ext uri="{FF2B5EF4-FFF2-40B4-BE49-F238E27FC236}">
                <a16:creationId xmlns:a16="http://schemas.microsoft.com/office/drawing/2014/main" id="{32FB53B4-A4A6-09EA-77A1-4A4A54A8D19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225076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young child carrying a blue bag&#10;&#10;Description automatically generated with low confidence">
            <a:extLst>
              <a:ext uri="{FF2B5EF4-FFF2-40B4-BE49-F238E27FC236}">
                <a16:creationId xmlns:a16="http://schemas.microsoft.com/office/drawing/2014/main" id="{81C68240-0E04-0E4B-9E96-2CCD3C8E66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31" t="4540" b="12883"/>
          <a:stretch/>
        </p:blipFill>
        <p:spPr>
          <a:xfrm>
            <a:off x="0" y="0"/>
            <a:ext cx="12192000" cy="6858000"/>
          </a:xfrm>
          <a:prstGeom prst="rect">
            <a:avLst/>
          </a:prstGeom>
        </p:spPr>
      </p:pic>
      <p:sp>
        <p:nvSpPr>
          <p:cNvPr id="5" name="TextBox 4">
            <a:extLst>
              <a:ext uri="{FF2B5EF4-FFF2-40B4-BE49-F238E27FC236}">
                <a16:creationId xmlns:a16="http://schemas.microsoft.com/office/drawing/2014/main" id="{089AA41E-3153-C641-9B67-D8EF9E9FAA85}"/>
              </a:ext>
            </a:extLst>
          </p:cNvPr>
          <p:cNvSpPr txBox="1"/>
          <p:nvPr userDrawn="1"/>
        </p:nvSpPr>
        <p:spPr>
          <a:xfrm rot="5400000">
            <a:off x="11531242" y="6197243"/>
            <a:ext cx="1106071" cy="215444"/>
          </a:xfrm>
          <a:prstGeom prst="rect">
            <a:avLst/>
          </a:prstGeom>
          <a:noFill/>
        </p:spPr>
        <p:txBody>
          <a:bodyPr wrap="square">
            <a:spAutoFit/>
          </a:bodyPr>
          <a:lstStyle/>
          <a:p>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Dejongh</a:t>
            </a:r>
            <a:endParaRPr lang="en-US" sz="800" dirty="0">
              <a:solidFill>
                <a:schemeClr val="bg1"/>
              </a:solidFill>
            </a:endParaRPr>
          </a:p>
        </p:txBody>
      </p:sp>
      <p:sp>
        <p:nvSpPr>
          <p:cNvPr id="9" name="Title 1">
            <a:extLst>
              <a:ext uri="{FF2B5EF4-FFF2-40B4-BE49-F238E27FC236}">
                <a16:creationId xmlns:a16="http://schemas.microsoft.com/office/drawing/2014/main" id="{0DE350E0-2DB4-7143-A460-4F9C312AA104}"/>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4" name="Picture 3">
            <a:extLst>
              <a:ext uri="{FF2B5EF4-FFF2-40B4-BE49-F238E27FC236}">
                <a16:creationId xmlns:a16="http://schemas.microsoft.com/office/drawing/2014/main" id="{B750F47A-A2C7-09AC-45DF-A23F3BACC6C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2874653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holding a baby&#10;&#10;Description automatically generated with low confidence">
            <a:extLst>
              <a:ext uri="{FF2B5EF4-FFF2-40B4-BE49-F238E27FC236}">
                <a16:creationId xmlns:a16="http://schemas.microsoft.com/office/drawing/2014/main" id="{B8F98692-D67D-D24C-B478-06CE0E6121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0754" b="4871"/>
          <a:stretch/>
        </p:blipFill>
        <p:spPr>
          <a:xfrm>
            <a:off x="0" y="0"/>
            <a:ext cx="12192000" cy="6858000"/>
          </a:xfrm>
          <a:prstGeom prst="rect">
            <a:avLst/>
          </a:prstGeom>
        </p:spPr>
      </p:pic>
      <p:sp>
        <p:nvSpPr>
          <p:cNvPr id="5" name="TextBox 4">
            <a:extLst>
              <a:ext uri="{FF2B5EF4-FFF2-40B4-BE49-F238E27FC236}">
                <a16:creationId xmlns:a16="http://schemas.microsoft.com/office/drawing/2014/main" id="{9CE45975-3D5B-F441-928C-36291D0FB2F2}"/>
              </a:ext>
            </a:extLst>
          </p:cNvPr>
          <p:cNvSpPr txBox="1"/>
          <p:nvPr userDrawn="1"/>
        </p:nvSpPr>
        <p:spPr>
          <a:xfrm rot="5400000">
            <a:off x="11531242" y="6197243"/>
            <a:ext cx="1106071" cy="215444"/>
          </a:xfrm>
          <a:prstGeom prst="rect">
            <a:avLst/>
          </a:prstGeom>
          <a:noFill/>
        </p:spPr>
        <p:txBody>
          <a:bodyPr wrap="square">
            <a:spAutoFit/>
          </a:bodyPr>
          <a:lstStyle/>
          <a:p>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Dejongh</a:t>
            </a:r>
            <a:endParaRPr lang="en-US" sz="800" dirty="0">
              <a:solidFill>
                <a:schemeClr val="bg1"/>
              </a:solidFill>
            </a:endParaRPr>
          </a:p>
        </p:txBody>
      </p:sp>
      <p:sp>
        <p:nvSpPr>
          <p:cNvPr id="7" name="Title 1">
            <a:extLst>
              <a:ext uri="{FF2B5EF4-FFF2-40B4-BE49-F238E27FC236}">
                <a16:creationId xmlns:a16="http://schemas.microsoft.com/office/drawing/2014/main" id="{D3892B30-E014-2D4B-9D41-72DEF3E73715}"/>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4" name="Picture 3">
            <a:extLst>
              <a:ext uri="{FF2B5EF4-FFF2-40B4-BE49-F238E27FC236}">
                <a16:creationId xmlns:a16="http://schemas.microsoft.com/office/drawing/2014/main" id="{09D9E105-1DE0-7243-F09F-EEE91725FF1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71396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carrying a child&#10;&#10;Description automatically generated with medium confidence">
            <a:extLst>
              <a:ext uri="{FF2B5EF4-FFF2-40B4-BE49-F238E27FC236}">
                <a16:creationId xmlns:a16="http://schemas.microsoft.com/office/drawing/2014/main" id="{23F6FCBE-7105-3D4F-9246-B468D785CD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33" r="4073" b="12906"/>
          <a:stretch/>
        </p:blipFill>
        <p:spPr>
          <a:xfrm>
            <a:off x="0" y="0"/>
            <a:ext cx="12626252" cy="6858000"/>
          </a:xfrm>
          <a:prstGeom prst="rect">
            <a:avLst/>
          </a:prstGeom>
        </p:spPr>
      </p:pic>
      <p:sp>
        <p:nvSpPr>
          <p:cNvPr id="5" name="TextBox 4">
            <a:extLst>
              <a:ext uri="{FF2B5EF4-FFF2-40B4-BE49-F238E27FC236}">
                <a16:creationId xmlns:a16="http://schemas.microsoft.com/office/drawing/2014/main" id="{6B7F9DE6-B0BB-E94A-BBCC-550AA8C2847A}"/>
              </a:ext>
            </a:extLst>
          </p:cNvPr>
          <p:cNvSpPr txBox="1"/>
          <p:nvPr userDrawn="1"/>
        </p:nvSpPr>
        <p:spPr>
          <a:xfrm rot="5400000">
            <a:off x="11886517" y="6118266"/>
            <a:ext cx="1264025" cy="215444"/>
          </a:xfrm>
          <a:prstGeom prst="rect">
            <a:avLst/>
          </a:prstGeom>
          <a:noFill/>
        </p:spPr>
        <p:txBody>
          <a:bodyPr wrap="square">
            <a:spAutoFit/>
          </a:bodyPr>
          <a:lstStyle/>
          <a:p>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Babajanyan</a:t>
            </a:r>
            <a:endParaRPr lang="en-US" sz="800" dirty="0">
              <a:solidFill>
                <a:schemeClr val="bg1"/>
              </a:solidFill>
            </a:endParaRPr>
          </a:p>
        </p:txBody>
      </p:sp>
      <p:sp>
        <p:nvSpPr>
          <p:cNvPr id="7" name="Title 1">
            <a:extLst>
              <a:ext uri="{FF2B5EF4-FFF2-40B4-BE49-F238E27FC236}">
                <a16:creationId xmlns:a16="http://schemas.microsoft.com/office/drawing/2014/main" id="{3B952D61-93A8-8C4C-BDC8-56F5C8B0A233}"/>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3" name="Picture 2">
            <a:extLst>
              <a:ext uri="{FF2B5EF4-FFF2-40B4-BE49-F238E27FC236}">
                <a16:creationId xmlns:a16="http://schemas.microsoft.com/office/drawing/2014/main" id="{BE86FE06-CB64-EE52-34BC-6845BECAA1D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3409396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child holding a sign&#10;&#10;Description automatically generated with medium confidence">
            <a:extLst>
              <a:ext uri="{FF2B5EF4-FFF2-40B4-BE49-F238E27FC236}">
                <a16:creationId xmlns:a16="http://schemas.microsoft.com/office/drawing/2014/main" id="{AE105254-A386-EA4C-AFC8-6BEADBEBB56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137" b="13455"/>
          <a:stretch/>
        </p:blipFill>
        <p:spPr>
          <a:xfrm>
            <a:off x="0" y="0"/>
            <a:ext cx="12192000" cy="6858000"/>
          </a:xfrm>
          <a:prstGeom prst="rect">
            <a:avLst/>
          </a:prstGeom>
        </p:spPr>
      </p:pic>
      <p:sp>
        <p:nvSpPr>
          <p:cNvPr id="11" name="TextBox 10">
            <a:extLst>
              <a:ext uri="{FF2B5EF4-FFF2-40B4-BE49-F238E27FC236}">
                <a16:creationId xmlns:a16="http://schemas.microsoft.com/office/drawing/2014/main" id="{04D475EB-B635-D443-A05E-63B780500DB6}"/>
              </a:ext>
            </a:extLst>
          </p:cNvPr>
          <p:cNvSpPr txBox="1"/>
          <p:nvPr userDrawn="1"/>
        </p:nvSpPr>
        <p:spPr>
          <a:xfrm rot="5400000">
            <a:off x="11452264"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UNICEF/Al-Issa</a:t>
            </a:r>
            <a:endParaRPr lang="en-US" sz="800" dirty="0">
              <a:solidFill>
                <a:schemeClr val="bg1"/>
              </a:solidFill>
            </a:endParaRPr>
          </a:p>
        </p:txBody>
      </p:sp>
      <p:sp>
        <p:nvSpPr>
          <p:cNvPr id="8" name="Title 1">
            <a:extLst>
              <a:ext uri="{FF2B5EF4-FFF2-40B4-BE49-F238E27FC236}">
                <a16:creationId xmlns:a16="http://schemas.microsoft.com/office/drawing/2014/main" id="{EB2F078B-DDCE-8847-BDA8-565301D6C2D8}"/>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4" name="Picture 3">
            <a:extLst>
              <a:ext uri="{FF2B5EF4-FFF2-40B4-BE49-F238E27FC236}">
                <a16:creationId xmlns:a16="http://schemas.microsoft.com/office/drawing/2014/main" id="{D20931A8-0D69-FF0A-0B09-32C35B50A07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750721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9" name="Picture 8" descr="A baby walking on a dirt road&#10;&#10;Description automatically generated with low confidence">
            <a:extLst>
              <a:ext uri="{FF2B5EF4-FFF2-40B4-BE49-F238E27FC236}">
                <a16:creationId xmlns:a16="http://schemas.microsoft.com/office/drawing/2014/main" id="{F36267AA-06DB-7249-97B0-AC604B4097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41" t="13438" r="42259" b="1996"/>
          <a:stretch/>
        </p:blipFill>
        <p:spPr>
          <a:xfrm>
            <a:off x="-5355" y="1"/>
            <a:ext cx="6101355" cy="6857999"/>
          </a:xfrm>
          <a:prstGeom prst="rect">
            <a:avLst/>
          </a:prstGeom>
        </p:spPr>
      </p:pic>
      <p:sp>
        <p:nvSpPr>
          <p:cNvPr id="6" name="TextBox 5">
            <a:extLst>
              <a:ext uri="{FF2B5EF4-FFF2-40B4-BE49-F238E27FC236}">
                <a16:creationId xmlns:a16="http://schemas.microsoft.com/office/drawing/2014/main" id="{73870DF2-4455-3149-A14A-9AA96CF762C8}"/>
              </a:ext>
            </a:extLst>
          </p:cNvPr>
          <p:cNvSpPr txBox="1"/>
          <p:nvPr userDrawn="1"/>
        </p:nvSpPr>
        <p:spPr>
          <a:xfrm rot="16200000">
            <a:off x="-524290" y="6166825"/>
            <a:ext cx="1264025" cy="215444"/>
          </a:xfrm>
          <a:prstGeom prst="rect">
            <a:avLst/>
          </a:prstGeom>
          <a:noFill/>
        </p:spPr>
        <p:txBody>
          <a:bodyPr wrap="square">
            <a:spAutoFit/>
          </a:bodyPr>
          <a:lstStyle/>
          <a:p>
            <a:pPr algn="l"/>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Matas</a:t>
            </a:r>
            <a:endParaRPr lang="en-US" sz="800" dirty="0">
              <a:solidFill>
                <a:schemeClr val="bg1"/>
              </a:solidFill>
            </a:endParaRPr>
          </a:p>
        </p:txBody>
      </p:sp>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8283"/>
            <a:ext cx="3186731" cy="699404"/>
          </a:xfrm>
          <a:solidFill>
            <a:srgbClr val="00AEEF"/>
          </a:solidFill>
        </p:spPr>
        <p:txBody>
          <a:bodyPr wrap="square" lIns="144000" tIns="144000" rIns="108000" bIns="0" anchor="ctr" anchorCtr="0">
            <a:spAutoFit/>
          </a:bodyPr>
          <a:lstStyle>
            <a:lvl1pPr marL="0" indent="0">
              <a:buNone/>
              <a:defRPr sz="4000" b="1" i="0" spc="-15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Arial Black" panose="020B0604020202020204" pitchFamily="34" charset="0"/>
                <a:cs typeface="Arial Black" panose="020B0604020202020204" pitchFamily="34" charset="0"/>
              </a:defRPr>
            </a:lvl1pPr>
          </a:lstStyle>
          <a:p>
            <a:pPr lvl="0"/>
            <a:r>
              <a:rPr lang="en-GB" dirty="0"/>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Tree>
    <p:extLst>
      <p:ext uri="{BB962C8B-B14F-4D97-AF65-F5344CB8AC3E}">
        <p14:creationId xmlns:p14="http://schemas.microsoft.com/office/powerpoint/2010/main" val="1473668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pic>
        <p:nvPicPr>
          <p:cNvPr id="11" name="Picture 10" descr="A picture containing person, group, crowd&#10;&#10;Description automatically generated">
            <a:extLst>
              <a:ext uri="{FF2B5EF4-FFF2-40B4-BE49-F238E27FC236}">
                <a16:creationId xmlns:a16="http://schemas.microsoft.com/office/drawing/2014/main" id="{811B3C1F-DE48-BE44-84E4-4DA05CF781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58" t="22904" r="20416"/>
          <a:stretch/>
        </p:blipFill>
        <p:spPr>
          <a:xfrm>
            <a:off x="6096000" y="0"/>
            <a:ext cx="6096000" cy="68580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rot="5400000">
            <a:off x="11452265" y="614324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Dejongh</a:t>
            </a:r>
            <a:endParaRPr lang="en-US" sz="800" dirty="0">
              <a:solidFill>
                <a:schemeClr val="bg1"/>
              </a:solidFill>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8835"/>
            <a:ext cx="3186731" cy="699404"/>
          </a:xfrm>
          <a:solidFill>
            <a:srgbClr val="00AEEF"/>
          </a:solidFill>
        </p:spPr>
        <p:txBody>
          <a:bodyPr wrap="square" lIns="144000" tIns="144000" rIns="108000" bIns="0" anchor="ctr" anchorCtr="0">
            <a:spAutoFit/>
          </a:bodyPr>
          <a:lstStyle>
            <a:lvl1pPr marL="0" indent="0">
              <a:buNone/>
              <a:defRPr sz="4000" b="1" i="0" spc="-15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Arial Black" panose="020B0604020202020204" pitchFamily="34" charset="0"/>
                <a:cs typeface="Arial Black" panose="020B0604020202020204" pitchFamily="34" charset="0"/>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Tree>
    <p:extLst>
      <p:ext uri="{BB962C8B-B14F-4D97-AF65-F5344CB8AC3E}">
        <p14:creationId xmlns:p14="http://schemas.microsoft.com/office/powerpoint/2010/main" val="1212712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pic>
        <p:nvPicPr>
          <p:cNvPr id="9" name="Picture 8" descr="A person writing on a blackboard&#10;&#10;Description automatically generated">
            <a:extLst>
              <a:ext uri="{FF2B5EF4-FFF2-40B4-BE49-F238E27FC236}">
                <a16:creationId xmlns:a16="http://schemas.microsoft.com/office/drawing/2014/main" id="{513465E4-4110-A240-96F3-76D8EE5C46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314" t="17092" r="34060" b="583"/>
          <a:stretch/>
        </p:blipFill>
        <p:spPr>
          <a:xfrm>
            <a:off x="1" y="0"/>
            <a:ext cx="6096000" cy="6857999"/>
          </a:xfrm>
          <a:prstGeom prst="rect">
            <a:avLst/>
          </a:prstGeom>
        </p:spPr>
      </p:pic>
      <p:sp>
        <p:nvSpPr>
          <p:cNvPr id="18" name="TextBox 17">
            <a:extLst>
              <a:ext uri="{FF2B5EF4-FFF2-40B4-BE49-F238E27FC236}">
                <a16:creationId xmlns:a16="http://schemas.microsoft.com/office/drawing/2014/main" id="{6D90D7C3-F407-0742-AD72-6D2B4679CAC6}"/>
              </a:ext>
            </a:extLst>
          </p:cNvPr>
          <p:cNvSpPr txBox="1"/>
          <p:nvPr userDrawn="1"/>
        </p:nvSpPr>
        <p:spPr>
          <a:xfrm rot="16200000">
            <a:off x="-524289" y="6166825"/>
            <a:ext cx="1264025" cy="215444"/>
          </a:xfrm>
          <a:prstGeom prst="rect">
            <a:avLst/>
          </a:prstGeom>
          <a:noFill/>
        </p:spPr>
        <p:txBody>
          <a:bodyPr wrap="square">
            <a:spAutoFit/>
          </a:bodyPr>
          <a:lstStyle/>
          <a:p>
            <a:pPr algn="l"/>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Noorani</a:t>
            </a:r>
            <a:endParaRPr lang="en-US" sz="800" dirty="0">
              <a:solidFill>
                <a:schemeClr val="bg1"/>
              </a:solidFill>
            </a:endParaRPr>
          </a:p>
        </p:txBody>
      </p:sp>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8283"/>
            <a:ext cx="3186731" cy="699404"/>
          </a:xfrm>
          <a:solidFill>
            <a:srgbClr val="00AEEF"/>
          </a:solidFill>
        </p:spPr>
        <p:txBody>
          <a:bodyPr wrap="square" lIns="144000" tIns="144000" rIns="108000" bIns="0" anchor="ctr" anchorCtr="0">
            <a:spAutoFit/>
          </a:bodyPr>
          <a:lstStyle>
            <a:lvl1pPr marL="0" indent="0">
              <a:buNone/>
              <a:defRPr sz="4000" b="1" i="0" spc="-15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Arial Black" panose="020B0604020202020204" pitchFamily="34" charset="0"/>
                <a:cs typeface="Arial Black" panose="020B0604020202020204" pitchFamily="34" charset="0"/>
              </a:defRPr>
            </a:lvl1pPr>
          </a:lstStyle>
          <a:p>
            <a:pPr lvl="0"/>
            <a:r>
              <a:rPr lang="en-GB" dirty="0"/>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Tree>
    <p:extLst>
      <p:ext uri="{BB962C8B-B14F-4D97-AF65-F5344CB8AC3E}">
        <p14:creationId xmlns:p14="http://schemas.microsoft.com/office/powerpoint/2010/main" val="962007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1">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42947"/>
            <a:ext cx="6120000" cy="772107"/>
          </a:xfrm>
          <a:solidFill>
            <a:srgbClr val="00AEEF"/>
          </a:solidFill>
          <a:ln>
            <a:noFill/>
          </a:ln>
        </p:spPr>
        <p:txBody>
          <a:bodyPr wrap="square" lIns="180000" tIns="180000" rIns="180000" bIns="36000" anchor="ctr" anchorCtr="0">
            <a:spAutoFit/>
          </a:bodyPr>
          <a:lstStyle>
            <a:lvl1pPr algn="ctr">
              <a:defRPr sz="40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3" name="Picture 2">
            <a:extLst>
              <a:ext uri="{FF2B5EF4-FFF2-40B4-BE49-F238E27FC236}">
                <a16:creationId xmlns:a16="http://schemas.microsoft.com/office/drawing/2014/main" id="{9694C1EA-D9B0-9660-805B-437E9EDAD42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135878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8835"/>
            <a:ext cx="3186731" cy="699404"/>
          </a:xfrm>
          <a:solidFill>
            <a:schemeClr val="tx1"/>
          </a:solidFill>
        </p:spPr>
        <p:txBody>
          <a:bodyPr wrap="square" lIns="144000" tIns="144000" rIns="108000" bIns="0" anchor="ctr" anchorCtr="0">
            <a:spAutoFit/>
          </a:bodyPr>
          <a:lstStyle>
            <a:lvl1pPr marL="0" indent="0">
              <a:buNone/>
              <a:defRPr sz="4000" b="1" i="0" spc="-15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Arial Black" panose="020B0604020202020204" pitchFamily="34" charset="0"/>
                <a:cs typeface="Arial Black" panose="020B0604020202020204" pitchFamily="34" charset="0"/>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2081898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chemeClr val="tx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solidFill>
                  <a:schemeClr val="bg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8835"/>
            <a:ext cx="3186731" cy="699404"/>
          </a:xfrm>
          <a:solidFill>
            <a:srgbClr val="00AEEF"/>
          </a:solidFill>
        </p:spPr>
        <p:txBody>
          <a:bodyPr wrap="square" lIns="144000" tIns="144000" rIns="108000" bIns="0" anchor="ctr" anchorCtr="0">
            <a:spAutoFit/>
          </a:bodyPr>
          <a:lstStyle>
            <a:lvl1pPr marL="0" indent="0">
              <a:buNone/>
              <a:defRPr sz="4000" b="1" i="0" spc="-15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Arial Black" panose="020B0604020202020204" pitchFamily="34" charset="0"/>
                <a:cs typeface="Arial Black" panose="020B0604020202020204" pitchFamily="34" charset="0"/>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664656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8835"/>
            <a:ext cx="3186731" cy="699404"/>
          </a:xfrm>
          <a:solidFill>
            <a:srgbClr val="00AEEF"/>
          </a:solidFill>
        </p:spPr>
        <p:txBody>
          <a:bodyPr wrap="square" lIns="144000" tIns="144000" rIns="108000" bIns="0" anchor="ctr" anchorCtr="0">
            <a:spAutoFit/>
          </a:bodyPr>
          <a:lstStyle>
            <a:lvl1pPr marL="0" indent="0">
              <a:buNone/>
              <a:defRPr sz="4000" b="1" i="0" spc="-15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31" name="Text Placeholder 30">
            <a:extLst>
              <a:ext uri="{FF2B5EF4-FFF2-40B4-BE49-F238E27FC236}">
                <a16:creationId xmlns:a16="http://schemas.microsoft.com/office/drawing/2014/main" id="{3CD398BE-B6E7-D047-BA41-3EEF947B415E}"/>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Arial Black" panose="020B0604020202020204" pitchFamily="34" charset="0"/>
                <a:cs typeface="Arial Black" panose="020B0604020202020204" pitchFamily="34" charset="0"/>
              </a:defRPr>
            </a:lvl1pPr>
          </a:lstStyle>
          <a:p>
            <a:pPr lvl="0"/>
            <a:r>
              <a:rPr lang="en-GB" dirty="0"/>
              <a:t>CLICK TO EDIT</a:t>
            </a:r>
          </a:p>
        </p:txBody>
      </p:sp>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
        <p:nvSpPr>
          <p:cNvPr id="36" name="Text Placeholder 32">
            <a:extLst>
              <a:ext uri="{FF2B5EF4-FFF2-40B4-BE49-F238E27FC236}">
                <a16:creationId xmlns:a16="http://schemas.microsoft.com/office/drawing/2014/main" id="{6F6709CB-D11A-7948-8AAE-9615AE189BC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37" name="Text Placeholder 32">
            <a:extLst>
              <a:ext uri="{FF2B5EF4-FFF2-40B4-BE49-F238E27FC236}">
                <a16:creationId xmlns:a16="http://schemas.microsoft.com/office/drawing/2014/main" id="{BD0CE0E7-E129-234F-8A68-84DB95925F4E}"/>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Tree>
    <p:extLst>
      <p:ext uri="{BB962C8B-B14F-4D97-AF65-F5344CB8AC3E}">
        <p14:creationId xmlns:p14="http://schemas.microsoft.com/office/powerpoint/2010/main" val="4021570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8835"/>
            <a:ext cx="3186731" cy="699404"/>
          </a:xfrm>
          <a:solidFill>
            <a:schemeClr val="tx1"/>
          </a:solidFill>
        </p:spPr>
        <p:txBody>
          <a:bodyPr wrap="square" lIns="144000" tIns="144000" rIns="108000" bIns="0" anchor="ctr" anchorCtr="0">
            <a:spAutoFit/>
          </a:bodyPr>
          <a:lstStyle>
            <a:lvl1pPr marL="0" indent="0">
              <a:buNone/>
              <a:defRPr sz="4000" b="1" i="0" spc="-15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Arial Black" panose="020B0604020202020204" pitchFamily="34" charset="0"/>
                <a:cs typeface="Arial Black" panose="020B0604020202020204" pitchFamily="34" charset="0"/>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dirty="0">
                <a:solidFill>
                  <a:schemeClr val="bg1"/>
                </a:solidFill>
              </a:rPr>
              <a:t>“Click to edit. Add a quote or stat here. You can pull out key </a:t>
            </a:r>
            <a:br>
              <a:rPr lang="en-US" sz="2800" dirty="0">
                <a:solidFill>
                  <a:schemeClr val="bg1"/>
                </a:solidFill>
              </a:rPr>
            </a:br>
            <a:r>
              <a:rPr lang="en-US" sz="2800" dirty="0">
                <a:solidFill>
                  <a:srgbClr val="FFFF00"/>
                </a:solidFill>
              </a:rPr>
              <a:t>words</a:t>
            </a:r>
            <a:r>
              <a:rPr lang="en-US" sz="2800" dirty="0">
                <a:solidFill>
                  <a:schemeClr val="bg1"/>
                </a:solidFill>
              </a:rPr>
              <a:t> or </a:t>
            </a:r>
            <a:r>
              <a:rPr lang="en-US" sz="2800" dirty="0">
                <a:solidFill>
                  <a:srgbClr val="FFFF00"/>
                </a:solidFill>
              </a:rPr>
              <a:t>phrases </a:t>
            </a:r>
            <a:r>
              <a:rPr lang="en-US" sz="2800" dirty="0">
                <a:solidFill>
                  <a:schemeClr val="bg1"/>
                </a:solidFill>
              </a:rPr>
              <a:t>in a </a:t>
            </a:r>
            <a:br>
              <a:rPr lang="en-US" sz="2800" dirty="0">
                <a:solidFill>
                  <a:schemeClr val="bg1"/>
                </a:solidFill>
              </a:rPr>
            </a:br>
            <a:r>
              <a:rPr lang="en-US" sz="2800" dirty="0">
                <a:solidFill>
                  <a:schemeClr val="bg1"/>
                </a:solidFill>
              </a:rPr>
              <a:t>secondary </a:t>
            </a:r>
            <a:r>
              <a:rPr lang="en-US" sz="2800" dirty="0" err="1">
                <a:solidFill>
                  <a:schemeClr val="bg1"/>
                </a:solidFill>
              </a:rPr>
              <a:t>colour</a:t>
            </a:r>
            <a:r>
              <a:rPr lang="en-US" sz="2800" dirty="0">
                <a:solidFill>
                  <a:schemeClr val="bg1"/>
                </a:solidFill>
              </a:rPr>
              <a:t>.”</a:t>
            </a:r>
            <a:endParaRPr lang="en-GB" sz="2800" dirty="0">
              <a:solidFill>
                <a:schemeClr val="bg1"/>
              </a:solidFill>
            </a:endParaRPr>
          </a:p>
        </p:txBody>
      </p:sp>
    </p:spTree>
    <p:extLst>
      <p:ext uri="{BB962C8B-B14F-4D97-AF65-F5344CB8AC3E}">
        <p14:creationId xmlns:p14="http://schemas.microsoft.com/office/powerpoint/2010/main" val="972543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tx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8835"/>
            <a:ext cx="3186731" cy="699404"/>
          </a:xfrm>
          <a:solidFill>
            <a:srgbClr val="00AEEF"/>
          </a:solidFill>
        </p:spPr>
        <p:txBody>
          <a:bodyPr wrap="square" lIns="144000" tIns="144000" rIns="108000" bIns="0" anchor="ctr" anchorCtr="0">
            <a:spAutoFit/>
          </a:bodyPr>
          <a:lstStyle>
            <a:lvl1pPr marL="0" indent="0">
              <a:buNone/>
              <a:defRPr sz="4000" b="1" i="0" spc="-15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Arial Black" panose="020B0604020202020204" pitchFamily="34" charset="0"/>
                <a:cs typeface="Arial Black" panose="020B0604020202020204" pitchFamily="34" charset="0"/>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
        <p:nvSpPr>
          <p:cNvPr id="9" name="Text Placeholder 2">
            <a:extLst>
              <a:ext uri="{FF2B5EF4-FFF2-40B4-BE49-F238E27FC236}">
                <a16:creationId xmlns:a16="http://schemas.microsoft.com/office/drawing/2014/main" id="{F6A2E7FF-FD1B-CF4D-BE4E-0C84862079C4}"/>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dirty="0">
                <a:solidFill>
                  <a:schemeClr val="bg1"/>
                </a:solidFill>
              </a:rPr>
              <a:t>“Click to edit. Add a quote or stat here. You can pull out key </a:t>
            </a:r>
            <a:br>
              <a:rPr lang="en-US" sz="2800" dirty="0">
                <a:solidFill>
                  <a:schemeClr val="bg1"/>
                </a:solidFill>
              </a:rPr>
            </a:br>
            <a:r>
              <a:rPr lang="en-US" sz="2800" dirty="0">
                <a:solidFill>
                  <a:srgbClr val="FFFF00"/>
                </a:solidFill>
              </a:rPr>
              <a:t>words</a:t>
            </a:r>
            <a:r>
              <a:rPr lang="en-US" sz="2800" dirty="0">
                <a:solidFill>
                  <a:schemeClr val="bg1"/>
                </a:solidFill>
              </a:rPr>
              <a:t> or </a:t>
            </a:r>
            <a:r>
              <a:rPr lang="en-US" sz="2800" dirty="0">
                <a:solidFill>
                  <a:srgbClr val="FFFF00"/>
                </a:solidFill>
              </a:rPr>
              <a:t>phrases </a:t>
            </a:r>
            <a:r>
              <a:rPr lang="en-US" sz="2800" dirty="0">
                <a:solidFill>
                  <a:schemeClr val="bg1"/>
                </a:solidFill>
              </a:rPr>
              <a:t>in a </a:t>
            </a:r>
            <a:br>
              <a:rPr lang="en-US" sz="2800" dirty="0">
                <a:solidFill>
                  <a:schemeClr val="bg1"/>
                </a:solidFill>
              </a:rPr>
            </a:br>
            <a:r>
              <a:rPr lang="en-US" sz="2800" dirty="0">
                <a:solidFill>
                  <a:schemeClr val="bg1"/>
                </a:solidFill>
              </a:rPr>
              <a:t>secondary </a:t>
            </a:r>
            <a:r>
              <a:rPr lang="en-US" sz="2800" dirty="0" err="1">
                <a:solidFill>
                  <a:schemeClr val="bg1"/>
                </a:solidFill>
              </a:rPr>
              <a:t>colour</a:t>
            </a:r>
            <a:r>
              <a:rPr lang="en-US" sz="2800" dirty="0">
                <a:solidFill>
                  <a:schemeClr val="bg1"/>
                </a:solidFill>
              </a:rPr>
              <a:t>.”</a:t>
            </a:r>
            <a:endParaRPr lang="en-GB" sz="2800" dirty="0">
              <a:solidFill>
                <a:schemeClr val="bg1"/>
              </a:solidFill>
            </a:endParaRPr>
          </a:p>
        </p:txBody>
      </p:sp>
    </p:spTree>
    <p:extLst>
      <p:ext uri="{BB962C8B-B14F-4D97-AF65-F5344CB8AC3E}">
        <p14:creationId xmlns:p14="http://schemas.microsoft.com/office/powerpoint/2010/main" val="1830416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8835"/>
            <a:ext cx="3186731" cy="699404"/>
          </a:xfrm>
          <a:solidFill>
            <a:srgbClr val="00AEEF"/>
          </a:solidFill>
        </p:spPr>
        <p:txBody>
          <a:bodyPr wrap="square" lIns="144000" tIns="144000" rIns="108000" bIns="0" anchor="ctr" anchorCtr="0">
            <a:spAutoFit/>
          </a:bodyPr>
          <a:lstStyle>
            <a:lvl1pPr marL="0" indent="0">
              <a:buNone/>
              <a:defRPr sz="4000" b="1" i="0" spc="-15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Arial Black" panose="020B0604020202020204" pitchFamily="34" charset="0"/>
                <a:cs typeface="Arial Black" panose="020B0604020202020204" pitchFamily="34" charset="0"/>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solidFill>
                  <a:srgbClr val="00AEEF"/>
                </a:solidFill>
                <a:latin typeface="Arial" panose="020B0604020202020204" pitchFamily="34" charset="0"/>
                <a:cs typeface="Arial" panose="020B0604020202020204" pitchFamily="34" charset="0"/>
              </a:defRPr>
            </a:lvl1pPr>
          </a:lstStyle>
          <a:p>
            <a:pPr algn="ctr"/>
            <a:r>
              <a:rPr lang="en-US" sz="2800" dirty="0">
                <a:solidFill>
                  <a:srgbClr val="00AEEF"/>
                </a:solidFill>
              </a:rPr>
              <a:t>“Click to edit. Add a quote or stat here. You can pull out key </a:t>
            </a:r>
            <a:br>
              <a:rPr lang="en-US" sz="2800" dirty="0">
                <a:solidFill>
                  <a:srgbClr val="00AEEF"/>
                </a:solidFill>
              </a:rPr>
            </a:br>
            <a:r>
              <a:rPr lang="en-US" sz="2800" dirty="0">
                <a:solidFill>
                  <a:schemeClr val="tx1"/>
                </a:solidFill>
              </a:rPr>
              <a:t>words</a:t>
            </a:r>
            <a:r>
              <a:rPr lang="en-US" sz="2800" dirty="0">
                <a:solidFill>
                  <a:srgbClr val="00AEEF"/>
                </a:solidFill>
              </a:rPr>
              <a:t> or </a:t>
            </a:r>
            <a:r>
              <a:rPr lang="en-US" sz="2800" dirty="0">
                <a:solidFill>
                  <a:schemeClr val="tx1"/>
                </a:solidFill>
              </a:rPr>
              <a:t>phrases </a:t>
            </a:r>
            <a:r>
              <a:rPr lang="en-US" sz="2800" dirty="0">
                <a:solidFill>
                  <a:srgbClr val="00AEEF"/>
                </a:solidFill>
              </a:rPr>
              <a:t>in a </a:t>
            </a:r>
            <a:br>
              <a:rPr lang="en-US" sz="2800" dirty="0">
                <a:solidFill>
                  <a:srgbClr val="00AEEF"/>
                </a:solidFill>
              </a:rPr>
            </a:br>
            <a:r>
              <a:rPr lang="en-US" sz="2800" dirty="0">
                <a:solidFill>
                  <a:srgbClr val="00AEEF"/>
                </a:solidFill>
              </a:rPr>
              <a:t>secondary </a:t>
            </a:r>
            <a:r>
              <a:rPr lang="en-US" sz="2800" dirty="0" err="1">
                <a:solidFill>
                  <a:srgbClr val="00AEEF"/>
                </a:solidFill>
              </a:rPr>
              <a:t>colour</a:t>
            </a:r>
            <a:r>
              <a:rPr lang="en-US" sz="2800" dirty="0">
                <a:solidFill>
                  <a:srgbClr val="00AEEF"/>
                </a:solidFill>
              </a:rPr>
              <a:t>.”</a:t>
            </a:r>
            <a:endParaRPr lang="en-GB" sz="2800" dirty="0">
              <a:solidFill>
                <a:srgbClr val="00AEEF"/>
              </a:solidFill>
            </a:endParaRPr>
          </a:p>
        </p:txBody>
      </p:sp>
    </p:spTree>
    <p:extLst>
      <p:ext uri="{BB962C8B-B14F-4D97-AF65-F5344CB8AC3E}">
        <p14:creationId xmlns:p14="http://schemas.microsoft.com/office/powerpoint/2010/main" val="1621182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pic>
        <p:nvPicPr>
          <p:cNvPr id="2" name="Picture 1">
            <a:extLst>
              <a:ext uri="{FF2B5EF4-FFF2-40B4-BE49-F238E27FC236}">
                <a16:creationId xmlns:a16="http://schemas.microsoft.com/office/drawing/2014/main" id="{DE02F65B-77DB-EC29-E683-FA669347507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11DBEF1F-C7C5-A642-AA3C-6FE58155CE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743" b="5883"/>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UNICEF/Al-Basha</a:t>
            </a:r>
            <a:endParaRPr lang="en-US" sz="800" dirty="0">
              <a:solidFill>
                <a:schemeClr val="bg1"/>
              </a:solidFill>
            </a:endParaRPr>
          </a:p>
        </p:txBody>
      </p:sp>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83138"/>
            <a:ext cx="5224257" cy="772107"/>
          </a:xfrm>
          <a:solidFill>
            <a:srgbClr val="00AEEF"/>
          </a:solidFill>
        </p:spPr>
        <p:txBody>
          <a:bodyPr wrap="square" lIns="180000" tIns="180000" rIns="180000" bIns="36000" anchor="ctr" anchorCtr="0">
            <a:spAutoFit/>
          </a:bodyPr>
          <a:lstStyle>
            <a:lvl1pPr>
              <a:defRPr sz="4000" b="1" i="0" cap="none" spc="-150" baseline="0">
                <a:solidFill>
                  <a:schemeClr val="bg1"/>
                </a:solidFill>
                <a:latin typeface="Arial Black" panose="020B0604020202020204" pitchFamily="34" charset="0"/>
                <a:cs typeface="Arial Black" panose="020B0604020202020204" pitchFamily="34" charset="0"/>
              </a:defRPr>
            </a:lvl1pPr>
          </a:lstStyle>
          <a:p>
            <a:r>
              <a:rPr lang="en-GB" dirty="0"/>
              <a:t>ANY QUESTIONS?</a:t>
            </a:r>
          </a:p>
        </p:txBody>
      </p:sp>
      <p:pic>
        <p:nvPicPr>
          <p:cNvPr id="3" name="Picture 2">
            <a:extLst>
              <a:ext uri="{FF2B5EF4-FFF2-40B4-BE49-F238E27FC236}">
                <a16:creationId xmlns:a16="http://schemas.microsoft.com/office/drawing/2014/main" id="{169AE302-843A-A2DD-21FE-587E87C8E2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496800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7" name="Picture 6" descr="A picture containing person, ground&#10;&#10;Description automatically generated">
            <a:extLst>
              <a:ext uri="{FF2B5EF4-FFF2-40B4-BE49-F238E27FC236}">
                <a16:creationId xmlns:a16="http://schemas.microsoft.com/office/drawing/2014/main" id="{62B298E2-0F22-BC40-A2EA-513B720D73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91" b="9534"/>
          <a:stretch/>
        </p:blipFill>
        <p:spPr>
          <a:xfrm>
            <a:off x="0" y="0"/>
            <a:ext cx="12192000" cy="6858000"/>
          </a:xfrm>
          <a:prstGeom prst="rect">
            <a:avLst/>
          </a:prstGeom>
        </p:spPr>
      </p:pic>
      <p:sp>
        <p:nvSpPr>
          <p:cNvPr id="8" name="TextBox 7">
            <a:extLst>
              <a:ext uri="{FF2B5EF4-FFF2-40B4-BE49-F238E27FC236}">
                <a16:creationId xmlns:a16="http://schemas.microsoft.com/office/drawing/2014/main" id="{2EFA9420-A04A-9C4A-8C23-80C54DA277F5}"/>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Dejongh</a:t>
            </a:r>
            <a:endParaRPr lang="en-US" sz="800" dirty="0">
              <a:solidFill>
                <a:schemeClr val="bg1"/>
              </a:solidFill>
            </a:endParaRPr>
          </a:p>
        </p:txBody>
      </p:sp>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7" y="5783138"/>
            <a:ext cx="5224257" cy="772107"/>
          </a:xfrm>
          <a:solidFill>
            <a:srgbClr val="00AEEF"/>
          </a:solidFill>
        </p:spPr>
        <p:txBody>
          <a:bodyPr wrap="square" lIns="180000" tIns="180000" rIns="180000" bIns="36000" anchor="ctr" anchorCtr="0">
            <a:spAutoFit/>
          </a:bodyPr>
          <a:lstStyle>
            <a:lvl1pPr>
              <a:defRPr sz="4000" b="1" i="0" cap="none" spc="-150" baseline="0">
                <a:solidFill>
                  <a:schemeClr val="bg1"/>
                </a:solidFill>
                <a:latin typeface="Arial Black" panose="020B0604020202020204" pitchFamily="34" charset="0"/>
                <a:cs typeface="Arial Black" panose="020B0604020202020204" pitchFamily="34" charset="0"/>
              </a:defRPr>
            </a:lvl1pPr>
          </a:lstStyle>
          <a:p>
            <a:r>
              <a:rPr lang="en-GB" dirty="0"/>
              <a:t>ANY QUESTIONS?</a:t>
            </a:r>
          </a:p>
        </p:txBody>
      </p:sp>
      <p:pic>
        <p:nvPicPr>
          <p:cNvPr id="3" name="Picture 2">
            <a:extLst>
              <a:ext uri="{FF2B5EF4-FFF2-40B4-BE49-F238E27FC236}">
                <a16:creationId xmlns:a16="http://schemas.microsoft.com/office/drawing/2014/main" id="{DF36B2DF-D3BE-B6C8-6F7C-A0505A05258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1">
    <p:bg>
      <p:bgPr>
        <a:solidFill>
          <a:schemeClr val="bg1">
            <a:alpha val="97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F3ECF-8109-7249-9325-13A2A94DC86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42947"/>
            <a:ext cx="6120000" cy="772107"/>
          </a:xfrm>
          <a:solidFill>
            <a:srgbClr val="00AEEF"/>
          </a:solidFill>
          <a:ln>
            <a:noFill/>
          </a:ln>
        </p:spPr>
        <p:txBody>
          <a:bodyPr wrap="square" lIns="180000" tIns="180000" rIns="180000" bIns="36000" anchor="ctr" anchorCtr="0">
            <a:spAutoFit/>
          </a:bodyPr>
          <a:lstStyle>
            <a:lvl1pPr algn="ctr">
              <a:defRPr sz="40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3" name="Picture 2">
            <a:extLst>
              <a:ext uri="{FF2B5EF4-FFF2-40B4-BE49-F238E27FC236}">
                <a16:creationId xmlns:a16="http://schemas.microsoft.com/office/drawing/2014/main" id="{36B15369-BE5B-B668-448B-12D0D2956C0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321988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E9C8C3-D77B-4A45-B301-1E7F69DD6C4A}"/>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0"/>
            <a:ext cx="12192000" cy="6858000"/>
          </a:xfrm>
          <a:prstGeom prst="rect">
            <a:avLst/>
          </a:prstGeom>
        </p:spPr>
      </p:pic>
      <p:sp>
        <p:nvSpPr>
          <p:cNvPr id="7" name="TextBox 6">
            <a:extLst>
              <a:ext uri="{FF2B5EF4-FFF2-40B4-BE49-F238E27FC236}">
                <a16:creationId xmlns:a16="http://schemas.microsoft.com/office/drawing/2014/main" id="{D5223A73-C9EE-6142-87A6-EE5302EC6B4F}"/>
              </a:ext>
            </a:extLst>
          </p:cNvPr>
          <p:cNvSpPr txBox="1"/>
          <p:nvPr userDrawn="1"/>
        </p:nvSpPr>
        <p:spPr>
          <a:xfrm rot="5400000">
            <a:off x="11470730" y="311678"/>
            <a:ext cx="1106071"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
        <p:nvSpPr>
          <p:cNvPr id="4" name="Title 1">
            <a:extLst>
              <a:ext uri="{FF2B5EF4-FFF2-40B4-BE49-F238E27FC236}">
                <a16:creationId xmlns:a16="http://schemas.microsoft.com/office/drawing/2014/main" id="{C7D0F431-FF51-A5F3-32DB-A56C24174065}"/>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5" name="Picture 4">
            <a:extLst>
              <a:ext uri="{FF2B5EF4-FFF2-40B4-BE49-F238E27FC236}">
                <a16:creationId xmlns:a16="http://schemas.microsoft.com/office/drawing/2014/main" id="{F571D0D3-758D-7C71-0AA0-EAE766CC7F3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4248447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12192000" cy="6858000"/>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
        <p:nvSpPr>
          <p:cNvPr id="3" name="Title 1">
            <a:extLst>
              <a:ext uri="{FF2B5EF4-FFF2-40B4-BE49-F238E27FC236}">
                <a16:creationId xmlns:a16="http://schemas.microsoft.com/office/drawing/2014/main" id="{7E37E361-A6CF-1D00-C561-D9C54C6CFC5D}"/>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4" name="Picture 3">
            <a:extLst>
              <a:ext uri="{FF2B5EF4-FFF2-40B4-BE49-F238E27FC236}">
                <a16:creationId xmlns:a16="http://schemas.microsoft.com/office/drawing/2014/main" id="{783E26C8-428B-76F8-ACAF-E1D180251C9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356105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12192000" cy="6858000"/>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3" name="Title 1">
            <a:extLst>
              <a:ext uri="{FF2B5EF4-FFF2-40B4-BE49-F238E27FC236}">
                <a16:creationId xmlns:a16="http://schemas.microsoft.com/office/drawing/2014/main" id="{E3CBE378-CF7D-1E69-D3A4-365AA2F88C26}"/>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4" name="Picture 3">
            <a:extLst>
              <a:ext uri="{FF2B5EF4-FFF2-40B4-BE49-F238E27FC236}">
                <a16:creationId xmlns:a16="http://schemas.microsoft.com/office/drawing/2014/main" id="{E91D97C2-4A21-A1FD-7940-F16A42D6EB8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4000660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96" t="24226" r="15684" b="7243"/>
          <a:stretch/>
        </p:blipFill>
        <p:spPr>
          <a:xfrm>
            <a:off x="0" y="0"/>
            <a:ext cx="12192000" cy="6858001"/>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3" name="Title 1">
            <a:extLst>
              <a:ext uri="{FF2B5EF4-FFF2-40B4-BE49-F238E27FC236}">
                <a16:creationId xmlns:a16="http://schemas.microsoft.com/office/drawing/2014/main" id="{9A37BF73-5DD5-78AB-3F26-3B12CD550788}"/>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4" name="Picture 3">
            <a:extLst>
              <a:ext uri="{FF2B5EF4-FFF2-40B4-BE49-F238E27FC236}">
                <a16:creationId xmlns:a16="http://schemas.microsoft.com/office/drawing/2014/main" id="{4FAEF1C5-A8D7-A4FB-FBEE-8B14C8F93F7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213307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child&#10;&#10;Description automatically generated">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25" b="7825"/>
          <a:stretch/>
        </p:blipFill>
        <p:spPr>
          <a:xfrm>
            <a:off x="0" y="1"/>
            <a:ext cx="12192000" cy="6858000"/>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dirty="0">
                <a:solidFill>
                  <a:schemeClr val="tx1"/>
                </a:solidFill>
                <a:effectLst/>
                <a:latin typeface="Open Sans" panose="020B0606030504020204" pitchFamily="34" charset="0"/>
              </a:rPr>
              <a:t>© UNICEF/</a:t>
            </a:r>
            <a:r>
              <a:rPr lang="en-GB" sz="800" b="0" i="0" dirty="0" err="1">
                <a:solidFill>
                  <a:schemeClr val="tx1"/>
                </a:solidFill>
                <a:effectLst/>
                <a:latin typeface="Open Sans" panose="020B0606030504020204" pitchFamily="34" charset="0"/>
              </a:rPr>
              <a:t>Matas</a:t>
            </a:r>
            <a:endParaRPr lang="en-US" sz="800" dirty="0">
              <a:solidFill>
                <a:schemeClr val="tx1"/>
              </a:solidFill>
            </a:endParaRPr>
          </a:p>
        </p:txBody>
      </p:sp>
      <p:sp>
        <p:nvSpPr>
          <p:cNvPr id="6" name="Title 1">
            <a:extLst>
              <a:ext uri="{FF2B5EF4-FFF2-40B4-BE49-F238E27FC236}">
                <a16:creationId xmlns:a16="http://schemas.microsoft.com/office/drawing/2014/main" id="{64A24FEF-4113-5043-B797-287652DCDD2F}"/>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3" name="Picture 2">
            <a:extLst>
              <a:ext uri="{FF2B5EF4-FFF2-40B4-BE49-F238E27FC236}">
                <a16:creationId xmlns:a16="http://schemas.microsoft.com/office/drawing/2014/main" id="{EFFFF06E-651C-C754-3A88-E420C156E68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498076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DB59ED46-C3B4-7640-A292-9563A0F767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 t="13773" r="-15" b="1957"/>
          <a:stretch/>
        </p:blipFill>
        <p:spPr>
          <a:xfrm>
            <a:off x="0" y="0"/>
            <a:ext cx="12193832" cy="6858000"/>
          </a:xfrm>
          <a:prstGeom prst="rect">
            <a:avLst/>
          </a:prstGeom>
        </p:spPr>
      </p:pic>
      <p:sp>
        <p:nvSpPr>
          <p:cNvPr id="5" name="TextBox 4">
            <a:extLst>
              <a:ext uri="{FF2B5EF4-FFF2-40B4-BE49-F238E27FC236}">
                <a16:creationId xmlns:a16="http://schemas.microsoft.com/office/drawing/2014/main" id="{1AD9D7BD-B221-CE44-977E-46189A15DF9B}"/>
              </a:ext>
            </a:extLst>
          </p:cNvPr>
          <p:cNvSpPr txBox="1"/>
          <p:nvPr userDrawn="1"/>
        </p:nvSpPr>
        <p:spPr>
          <a:xfrm rot="5400000">
            <a:off x="11531242" y="445313"/>
            <a:ext cx="1106071" cy="215444"/>
          </a:xfrm>
          <a:prstGeom prst="rect">
            <a:avLst/>
          </a:prstGeom>
          <a:noFill/>
        </p:spPr>
        <p:txBody>
          <a:bodyPr wrap="square">
            <a:spAutoFit/>
          </a:bodyPr>
          <a:lstStyle/>
          <a:p>
            <a:pPr algn="l"/>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Mulala</a:t>
            </a:r>
            <a:endParaRPr lang="en-US" sz="800" dirty="0">
              <a:solidFill>
                <a:schemeClr val="bg1"/>
              </a:solidFill>
            </a:endParaRPr>
          </a:p>
        </p:txBody>
      </p:sp>
      <p:sp>
        <p:nvSpPr>
          <p:cNvPr id="6" name="Title 1">
            <a:extLst>
              <a:ext uri="{FF2B5EF4-FFF2-40B4-BE49-F238E27FC236}">
                <a16:creationId xmlns:a16="http://schemas.microsoft.com/office/drawing/2014/main" id="{DA097F79-D705-BC4D-B9C3-0E491178D5F4}"/>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4" name="Picture 3">
            <a:extLst>
              <a:ext uri="{FF2B5EF4-FFF2-40B4-BE49-F238E27FC236}">
                <a16:creationId xmlns:a16="http://schemas.microsoft.com/office/drawing/2014/main" id="{5324EBD1-317F-B4D8-A12C-612E092D48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3181609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08/12/2023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38" r:id="rId4"/>
    <p:sldLayoutId id="2147483739" r:id="rId5"/>
    <p:sldLayoutId id="2147483740" r:id="rId6"/>
    <p:sldLayoutId id="2147483741" r:id="rId7"/>
    <p:sldLayoutId id="2147483688" r:id="rId8"/>
    <p:sldLayoutId id="2147483689" r:id="rId9"/>
    <p:sldLayoutId id="2147483693" r:id="rId10"/>
    <p:sldLayoutId id="2147483697" r:id="rId11"/>
    <p:sldLayoutId id="2147483679" r:id="rId12"/>
    <p:sldLayoutId id="2147483698" r:id="rId13"/>
    <p:sldLayoutId id="2147483681" r:id="rId14"/>
    <p:sldLayoutId id="2147483680" r:id="rId15"/>
    <p:sldLayoutId id="2147483686" r:id="rId16"/>
    <p:sldLayoutId id="2147483706" r:id="rId17"/>
    <p:sldLayoutId id="2147483727" r:id="rId18"/>
    <p:sldLayoutId id="2147483709" r:id="rId19"/>
    <p:sldLayoutId id="2147483694" r:id="rId20"/>
    <p:sldLayoutId id="2147483733" r:id="rId21"/>
    <p:sldLayoutId id="2147483728" r:id="rId22"/>
    <p:sldLayoutId id="2147483734" r:id="rId23"/>
    <p:sldLayoutId id="2147483736" r:id="rId24"/>
    <p:sldLayoutId id="2147483735" r:id="rId25"/>
    <p:sldLayoutId id="2147483715" r:id="rId26"/>
    <p:sldLayoutId id="2147483737" r:id="rId27"/>
    <p:sldLayoutId id="2147483696" r:id="rId28"/>
    <p:sldLayoutId id="2147483722" r:id="rId29"/>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hyperlink" Target="http://www.unicef.org.uk/rights-respecting-school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video" Target="https://www.youtube.com/embed/RuG0ItHTRUM?feature=oembed" TargetMode="Externa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7.xml"/><Relationship Id="rId1" Type="http://schemas.openxmlformats.org/officeDocument/2006/relationships/video" Target="https://www.youtube.com/embed/thDaxwBdWyE?feature=oembed" TargetMode="Externa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FEF6-5C08-584D-B481-07D3BBAF8A8C}"/>
              </a:ext>
            </a:extLst>
          </p:cNvPr>
          <p:cNvSpPr>
            <a:spLocks noGrp="1"/>
          </p:cNvSpPr>
          <p:nvPr>
            <p:ph type="ctrTitle"/>
          </p:nvPr>
        </p:nvSpPr>
        <p:spPr>
          <a:xfrm>
            <a:off x="2591863" y="2965269"/>
            <a:ext cx="7414286" cy="1220903"/>
          </a:xfrm>
        </p:spPr>
        <p:txBody>
          <a:bodyPr/>
          <a:lstStyle/>
          <a:p>
            <a:r>
              <a:rPr lang="en-US" dirty="0"/>
              <a:t>Parents and Governors Introduction to RRSA</a:t>
            </a:r>
          </a:p>
        </p:txBody>
      </p:sp>
    </p:spTree>
    <p:extLst>
      <p:ext uri="{BB962C8B-B14F-4D97-AF65-F5344CB8AC3E}">
        <p14:creationId xmlns:p14="http://schemas.microsoft.com/office/powerpoint/2010/main" val="1558201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5B4B5-69A9-414B-94D4-B73447AD9CCF}"/>
              </a:ext>
            </a:extLst>
          </p:cNvPr>
          <p:cNvSpPr>
            <a:spLocks noGrp="1"/>
          </p:cNvSpPr>
          <p:nvPr>
            <p:ph type="body" sz="quarter" idx="14"/>
          </p:nvPr>
        </p:nvSpPr>
        <p:spPr>
          <a:xfrm>
            <a:off x="790575" y="457200"/>
            <a:ext cx="8797562" cy="737447"/>
          </a:xfrm>
        </p:spPr>
        <p:txBody>
          <a:bodyPr/>
          <a:lstStyle/>
          <a:p>
            <a:r>
              <a:rPr lang="en-US" dirty="0"/>
              <a:t>In our part of the world…</a:t>
            </a:r>
          </a:p>
        </p:txBody>
      </p:sp>
      <p:sp>
        <p:nvSpPr>
          <p:cNvPr id="5" name="Text Placeholder 4">
            <a:extLst>
              <a:ext uri="{FF2B5EF4-FFF2-40B4-BE49-F238E27FC236}">
                <a16:creationId xmlns:a16="http://schemas.microsoft.com/office/drawing/2014/main" id="{C00A6ECA-F647-8347-B849-13540F097261}"/>
              </a:ext>
            </a:extLst>
          </p:cNvPr>
          <p:cNvSpPr>
            <a:spLocks noGrp="1"/>
          </p:cNvSpPr>
          <p:nvPr>
            <p:ph type="body" sz="quarter" idx="21"/>
          </p:nvPr>
        </p:nvSpPr>
        <p:spPr>
          <a:xfrm>
            <a:off x="790575" y="1508865"/>
            <a:ext cx="10861494" cy="575763"/>
          </a:xfrm>
        </p:spPr>
        <p:txBody>
          <a:bodyPr>
            <a:normAutofit/>
          </a:bodyPr>
          <a:lstStyle/>
          <a:p>
            <a:pPr marL="0" indent="0" algn="l" rtl="0" fontAlgn="base">
              <a:buNone/>
            </a:pPr>
            <a:r>
              <a:rPr lang="en-GB" sz="1800" b="0" i="0" u="none" strike="noStrike" dirty="0">
                <a:solidFill>
                  <a:srgbClr val="000000"/>
                </a:solidFill>
                <a:effectLst/>
                <a:latin typeface="Arial" panose="020B0604020202020204" pitchFamily="34" charset="0"/>
              </a:rPr>
              <a:t>The RRSA supports and contributes to all other school priorities - for example:</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endParaRPr lang="en-US" dirty="0"/>
          </a:p>
        </p:txBody>
      </p:sp>
      <p:graphicFrame>
        <p:nvGraphicFramePr>
          <p:cNvPr id="6" name="Table 5">
            <a:extLst>
              <a:ext uri="{FF2B5EF4-FFF2-40B4-BE49-F238E27FC236}">
                <a16:creationId xmlns:a16="http://schemas.microsoft.com/office/drawing/2014/main" id="{376C3538-E2B0-F55F-E3E2-2F60A6D767E1}"/>
              </a:ext>
            </a:extLst>
          </p:cNvPr>
          <p:cNvGraphicFramePr>
            <a:graphicFrameLocks noGrp="1"/>
          </p:cNvGraphicFramePr>
          <p:nvPr>
            <p:extLst>
              <p:ext uri="{D42A27DB-BD31-4B8C-83A1-F6EECF244321}">
                <p14:modId xmlns:p14="http://schemas.microsoft.com/office/powerpoint/2010/main" val="1700397591"/>
              </p:ext>
            </p:extLst>
          </p:nvPr>
        </p:nvGraphicFramePr>
        <p:xfrm>
          <a:off x="2542400" y="2202194"/>
          <a:ext cx="6640788" cy="4351338"/>
        </p:xfrm>
        <a:graphic>
          <a:graphicData uri="http://schemas.openxmlformats.org/drawingml/2006/table">
            <a:tbl>
              <a:tblPr/>
              <a:tblGrid>
                <a:gridCol w="3320394">
                  <a:extLst>
                    <a:ext uri="{9D8B030D-6E8A-4147-A177-3AD203B41FA5}">
                      <a16:colId xmlns:a16="http://schemas.microsoft.com/office/drawing/2014/main" val="1681537623"/>
                    </a:ext>
                  </a:extLst>
                </a:gridCol>
                <a:gridCol w="3320394">
                  <a:extLst>
                    <a:ext uri="{9D8B030D-6E8A-4147-A177-3AD203B41FA5}">
                      <a16:colId xmlns:a16="http://schemas.microsoft.com/office/drawing/2014/main" val="3436506248"/>
                    </a:ext>
                  </a:extLst>
                </a:gridCol>
              </a:tblGrid>
              <a:tr h="2175669">
                <a:tc>
                  <a:txBody>
                    <a:bodyPr/>
                    <a:lstStyle/>
                    <a:p>
                      <a:pPr algn="l" fontAlgn="base"/>
                      <a:r>
                        <a:rPr lang="en-GB" sz="1700" b="1" i="0">
                          <a:solidFill>
                            <a:srgbClr val="00AEEF"/>
                          </a:solidFill>
                          <a:effectLst/>
                          <a:latin typeface="Arial" panose="020B0604020202020204" pitchFamily="34" charset="0"/>
                        </a:rPr>
                        <a:t>England​</a:t>
                      </a:r>
                      <a:endParaRPr lang="en-GB" sz="1500" b="1" i="0">
                        <a:solidFill>
                          <a:srgbClr val="FFFFFF"/>
                        </a:solidFill>
                        <a:effectLst/>
                      </a:endParaRPr>
                    </a:p>
                    <a:p>
                      <a:pPr algn="l" fontAlgn="base"/>
                      <a:r>
                        <a:rPr lang="en-GB" sz="1700" b="1" i="0">
                          <a:solidFill>
                            <a:srgbClr val="262626"/>
                          </a:solidFill>
                          <a:effectLst/>
                          <a:latin typeface="Arial" panose="020B0604020202020204" pitchFamily="34" charset="0"/>
                        </a:rPr>
                        <a:t>​</a:t>
                      </a:r>
                      <a:endParaRPr lang="en-GB" sz="1500" b="1" i="0">
                        <a:solidFill>
                          <a:srgbClr val="FFFFFF"/>
                        </a:solidFill>
                        <a:effectLst/>
                      </a:endParaRPr>
                    </a:p>
                    <a:p>
                      <a:pPr algn="l" fontAlgn="base"/>
                      <a:r>
                        <a:rPr lang="en-GB" sz="1700" b="1" i="0">
                          <a:solidFill>
                            <a:srgbClr val="000000"/>
                          </a:solidFill>
                          <a:effectLst/>
                          <a:latin typeface="Arial" panose="020B0604020202020204" pitchFamily="34" charset="0"/>
                        </a:rPr>
                        <a:t>SMSC​</a:t>
                      </a:r>
                      <a:endParaRPr lang="en-GB" sz="1500" b="1" i="0">
                        <a:solidFill>
                          <a:srgbClr val="FFFFFF"/>
                        </a:solidFill>
                        <a:effectLst/>
                      </a:endParaRPr>
                    </a:p>
                    <a:p>
                      <a:pPr algn="l" fontAlgn="base"/>
                      <a:r>
                        <a:rPr lang="en-GB" sz="1700" b="1" i="0">
                          <a:solidFill>
                            <a:srgbClr val="000000"/>
                          </a:solidFill>
                          <a:effectLst/>
                          <a:latin typeface="Arial" panose="020B0604020202020204" pitchFamily="34" charset="0"/>
                        </a:rPr>
                        <a:t>‘British Values’​</a:t>
                      </a:r>
                      <a:endParaRPr lang="en-GB" sz="1500" b="1" i="0">
                        <a:solidFill>
                          <a:srgbClr val="FFFFFF"/>
                        </a:solidFill>
                        <a:effectLst/>
                      </a:endParaRPr>
                    </a:p>
                    <a:p>
                      <a:pPr algn="l" fontAlgn="base"/>
                      <a:r>
                        <a:rPr lang="en-GB" sz="1700" b="1" i="0">
                          <a:solidFill>
                            <a:srgbClr val="000000"/>
                          </a:solidFill>
                          <a:effectLst/>
                          <a:latin typeface="Arial" panose="020B0604020202020204" pitchFamily="34" charset="0"/>
                        </a:rPr>
                        <a:t>Narrowing the gap​</a:t>
                      </a:r>
                      <a:endParaRPr lang="en-GB" sz="1500" b="1" i="0">
                        <a:solidFill>
                          <a:srgbClr val="FFFFFF"/>
                        </a:solidFill>
                        <a:effectLst/>
                      </a:endParaRPr>
                    </a:p>
                    <a:p>
                      <a:pPr algn="l" fontAlgn="base"/>
                      <a:r>
                        <a:rPr lang="en-GB" sz="1700" b="1" i="0">
                          <a:solidFill>
                            <a:srgbClr val="000000"/>
                          </a:solidFill>
                          <a:effectLst/>
                          <a:latin typeface="Arial" panose="020B0604020202020204" pitchFamily="34" charset="0"/>
                        </a:rPr>
                        <a:t>‘Prevent Duty’​</a:t>
                      </a:r>
                      <a:endParaRPr lang="en-GB" sz="1500" b="1" i="0">
                        <a:solidFill>
                          <a:srgbClr val="FFFFFF"/>
                        </a:solidFill>
                        <a:effectLst/>
                      </a:endParaRPr>
                    </a:p>
                    <a:p>
                      <a:pPr algn="l" fontAlgn="base"/>
                      <a:r>
                        <a:rPr lang="en-GB" sz="1700" b="1" i="0">
                          <a:solidFill>
                            <a:srgbClr val="000000"/>
                          </a:solidFill>
                          <a:effectLst/>
                          <a:latin typeface="Calibri" panose="020F0502020204030204" pitchFamily="34" charset="0"/>
                        </a:rPr>
                        <a:t>​</a:t>
                      </a:r>
                      <a:endParaRPr lang="en-GB" sz="1500" b="1" i="0">
                        <a:solidFill>
                          <a:srgbClr val="FFFFFF"/>
                        </a:solidFill>
                        <a:effectLst/>
                      </a:endParaRPr>
                    </a:p>
                  </a:txBody>
                  <a:tcPr marL="78639" marR="78639" marT="39319" marB="39319">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CCCC"/>
                    </a:solidFill>
                  </a:tcPr>
                </a:tc>
                <a:tc>
                  <a:txBody>
                    <a:bodyPr/>
                    <a:lstStyle/>
                    <a:p>
                      <a:pPr algn="r" fontAlgn="base"/>
                      <a:r>
                        <a:rPr lang="en-GB" sz="1700" b="1" i="0" dirty="0">
                          <a:solidFill>
                            <a:srgbClr val="00AEEF"/>
                          </a:solidFill>
                          <a:effectLst/>
                          <a:latin typeface="Arial" panose="020B0604020202020204" pitchFamily="34" charset="0"/>
                        </a:rPr>
                        <a:t>Northern Ireland​</a:t>
                      </a:r>
                      <a:endParaRPr lang="en-GB" sz="1500" b="1" i="0" dirty="0">
                        <a:solidFill>
                          <a:srgbClr val="FFFFFF"/>
                        </a:solidFill>
                        <a:effectLst/>
                      </a:endParaRPr>
                    </a:p>
                    <a:p>
                      <a:pPr algn="ctr" fontAlgn="base"/>
                      <a:r>
                        <a:rPr lang="en-GB" sz="1700" b="1" i="0" dirty="0">
                          <a:solidFill>
                            <a:srgbClr val="FFFFFF"/>
                          </a:solidFill>
                          <a:effectLst/>
                          <a:latin typeface="Arial" panose="020B0604020202020204" pitchFamily="34" charset="0"/>
                        </a:rPr>
                        <a:t>​</a:t>
                      </a:r>
                      <a:endParaRPr lang="en-GB" sz="1500" b="1" i="0" dirty="0">
                        <a:solidFill>
                          <a:srgbClr val="FFFFFF"/>
                        </a:solidFill>
                        <a:effectLst/>
                      </a:endParaRPr>
                    </a:p>
                    <a:p>
                      <a:pPr algn="r" fontAlgn="base"/>
                      <a:r>
                        <a:rPr lang="en-GB" sz="1700" b="1" i="0" dirty="0">
                          <a:solidFill>
                            <a:srgbClr val="000000"/>
                          </a:solidFill>
                          <a:effectLst/>
                          <a:latin typeface="Arial" panose="020B0604020202020204" pitchFamily="34" charset="0"/>
                        </a:rPr>
                        <a:t>Every School a Good School​</a:t>
                      </a:r>
                      <a:endParaRPr lang="en-GB" sz="1500" b="1" i="0" dirty="0">
                        <a:solidFill>
                          <a:srgbClr val="FFFFFF"/>
                        </a:solidFill>
                        <a:effectLst/>
                      </a:endParaRPr>
                    </a:p>
                    <a:p>
                      <a:pPr algn="r" fontAlgn="base"/>
                      <a:r>
                        <a:rPr lang="en-GB" sz="1700" b="1" i="0" dirty="0">
                          <a:solidFill>
                            <a:srgbClr val="000000"/>
                          </a:solidFill>
                          <a:effectLst/>
                          <a:latin typeface="Arial" panose="020B0604020202020204" pitchFamily="34" charset="0"/>
                        </a:rPr>
                        <a:t>        Shared Education​</a:t>
                      </a:r>
                      <a:endParaRPr lang="en-GB" sz="1500" b="1" i="0" dirty="0">
                        <a:solidFill>
                          <a:srgbClr val="FFFFFF"/>
                        </a:solidFill>
                        <a:effectLst/>
                      </a:endParaRPr>
                    </a:p>
                    <a:p>
                      <a:pPr algn="l" fontAlgn="base"/>
                      <a:r>
                        <a:rPr lang="en-GB" sz="1700" b="1" i="0" dirty="0">
                          <a:solidFill>
                            <a:srgbClr val="000000"/>
                          </a:solidFill>
                          <a:effectLst/>
                          <a:latin typeface="Calibri" panose="020F0502020204030204" pitchFamily="34" charset="0"/>
                        </a:rPr>
                        <a:t>​</a:t>
                      </a:r>
                      <a:endParaRPr lang="en-GB" sz="1500" b="1" i="0" dirty="0">
                        <a:solidFill>
                          <a:srgbClr val="FFFFFF"/>
                        </a:solidFill>
                        <a:effectLst/>
                      </a:endParaRPr>
                    </a:p>
                    <a:p>
                      <a:pPr algn="l" fontAlgn="base"/>
                      <a:r>
                        <a:rPr lang="en-GB" sz="1700" b="1" i="0" dirty="0">
                          <a:solidFill>
                            <a:srgbClr val="000000"/>
                          </a:solidFill>
                          <a:effectLst/>
                          <a:latin typeface="Calibri" panose="020F0502020204030204" pitchFamily="34" charset="0"/>
                        </a:rPr>
                        <a:t>​</a:t>
                      </a:r>
                      <a:endParaRPr lang="en-GB" sz="1500" b="1" i="0" dirty="0">
                        <a:solidFill>
                          <a:srgbClr val="FFFFFF"/>
                        </a:solidFill>
                        <a:effectLst/>
                      </a:endParaRPr>
                    </a:p>
                  </a:txBody>
                  <a:tcPr marL="78639" marR="78639" marT="39319" marB="39319">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CCCC"/>
                    </a:solidFill>
                  </a:tcPr>
                </a:tc>
                <a:extLst>
                  <a:ext uri="{0D108BD9-81ED-4DB2-BD59-A6C34878D82A}">
                    <a16:rowId xmlns:a16="http://schemas.microsoft.com/office/drawing/2014/main" val="2099087760"/>
                  </a:ext>
                </a:extLst>
              </a:tr>
              <a:tr h="2175669">
                <a:tc>
                  <a:txBody>
                    <a:bodyPr/>
                    <a:lstStyle/>
                    <a:p>
                      <a:pPr algn="l" fontAlgn="base"/>
                      <a:r>
                        <a:rPr lang="en-GB" sz="1700" b="1" i="0">
                          <a:solidFill>
                            <a:srgbClr val="00AEEF"/>
                          </a:solidFill>
                          <a:effectLst/>
                          <a:latin typeface="Arial" panose="020B0604020202020204" pitchFamily="34" charset="0"/>
                        </a:rPr>
                        <a:t>Scotland</a:t>
                      </a:r>
                      <a:r>
                        <a:rPr lang="en-GB" sz="1700" b="0" i="0">
                          <a:solidFill>
                            <a:srgbClr val="00AEEF"/>
                          </a:solidFill>
                          <a:effectLst/>
                          <a:latin typeface="Arial" panose="020B0604020202020204" pitchFamily="34" charset="0"/>
                        </a:rPr>
                        <a:t>​</a:t>
                      </a:r>
                      <a:endParaRPr lang="en-GB" sz="1500" b="0" i="0">
                        <a:solidFill>
                          <a:srgbClr val="000000"/>
                        </a:solidFill>
                        <a:effectLst/>
                      </a:endParaRPr>
                    </a:p>
                    <a:p>
                      <a:pPr algn="ctr" fontAlgn="base"/>
                      <a:r>
                        <a:rPr lang="en-GB" sz="1700" b="0" i="0">
                          <a:solidFill>
                            <a:srgbClr val="000000"/>
                          </a:solidFill>
                          <a:effectLst/>
                          <a:latin typeface="Arial" panose="020B0604020202020204" pitchFamily="34" charset="0"/>
                        </a:rPr>
                        <a:t>​</a:t>
                      </a:r>
                      <a:endParaRPr lang="en-GB" sz="1500" b="0" i="0">
                        <a:solidFill>
                          <a:srgbClr val="000000"/>
                        </a:solidFill>
                        <a:effectLst/>
                      </a:endParaRPr>
                    </a:p>
                    <a:p>
                      <a:pPr algn="l" fontAlgn="base"/>
                      <a:r>
                        <a:rPr lang="en-GB" sz="1700" b="1" i="0">
                          <a:solidFill>
                            <a:srgbClr val="000000"/>
                          </a:solidFill>
                          <a:effectLst/>
                          <a:latin typeface="Arial" panose="020B0604020202020204" pitchFamily="34" charset="0"/>
                        </a:rPr>
                        <a:t>GIRFEC</a:t>
                      </a:r>
                      <a:r>
                        <a:rPr lang="en-GB" sz="1700" b="0" i="0">
                          <a:solidFill>
                            <a:srgbClr val="000000"/>
                          </a:solidFill>
                          <a:effectLst/>
                          <a:latin typeface="Arial" panose="020B0604020202020204" pitchFamily="34" charset="0"/>
                        </a:rPr>
                        <a:t>​</a:t>
                      </a:r>
                      <a:endParaRPr lang="en-GB" sz="1500" b="0" i="0">
                        <a:solidFill>
                          <a:srgbClr val="000000"/>
                        </a:solidFill>
                        <a:effectLst/>
                      </a:endParaRPr>
                    </a:p>
                    <a:p>
                      <a:pPr algn="l" fontAlgn="base"/>
                      <a:r>
                        <a:rPr lang="en-GB" sz="1700" b="1" i="0">
                          <a:solidFill>
                            <a:srgbClr val="000000"/>
                          </a:solidFill>
                          <a:effectLst/>
                          <a:latin typeface="Arial" panose="020B0604020202020204" pitchFamily="34" charset="0"/>
                        </a:rPr>
                        <a:t>CfE</a:t>
                      </a:r>
                      <a:r>
                        <a:rPr lang="en-GB" sz="1700" b="0" i="0">
                          <a:solidFill>
                            <a:srgbClr val="000000"/>
                          </a:solidFill>
                          <a:effectLst/>
                          <a:latin typeface="Arial" panose="020B0604020202020204" pitchFamily="34" charset="0"/>
                        </a:rPr>
                        <a:t>​</a:t>
                      </a:r>
                      <a:endParaRPr lang="en-GB" sz="1500" b="0" i="0">
                        <a:solidFill>
                          <a:srgbClr val="000000"/>
                        </a:solidFill>
                        <a:effectLst/>
                      </a:endParaRPr>
                    </a:p>
                    <a:p>
                      <a:pPr algn="l" fontAlgn="base"/>
                      <a:r>
                        <a:rPr lang="en-GB" sz="1700" b="1" i="0">
                          <a:solidFill>
                            <a:srgbClr val="000000"/>
                          </a:solidFill>
                          <a:effectLst/>
                          <a:latin typeface="Arial" panose="020B0604020202020204" pitchFamily="34" charset="0"/>
                        </a:rPr>
                        <a:t>Pupil Progress</a:t>
                      </a:r>
                      <a:r>
                        <a:rPr lang="en-GB" sz="1700" b="0" i="0">
                          <a:solidFill>
                            <a:srgbClr val="000000"/>
                          </a:solidFill>
                          <a:effectLst/>
                          <a:latin typeface="Arial" panose="020B0604020202020204" pitchFamily="34" charset="0"/>
                        </a:rPr>
                        <a:t>​</a:t>
                      </a:r>
                      <a:endParaRPr lang="en-GB" sz="1500" b="0" i="0">
                        <a:solidFill>
                          <a:srgbClr val="000000"/>
                        </a:solidFill>
                        <a:effectLst/>
                      </a:endParaRPr>
                    </a:p>
                    <a:p>
                      <a:pPr algn="l" fontAlgn="base"/>
                      <a:r>
                        <a:rPr lang="en-GB" sz="1700" b="1" i="0">
                          <a:solidFill>
                            <a:srgbClr val="000000"/>
                          </a:solidFill>
                          <a:effectLst/>
                          <a:latin typeface="Arial" panose="020B0604020202020204" pitchFamily="34" charset="0"/>
                        </a:rPr>
                        <a:t>Learning for Sustainability</a:t>
                      </a:r>
                      <a:r>
                        <a:rPr lang="en-GB" sz="1700" b="0" i="0">
                          <a:solidFill>
                            <a:srgbClr val="000000"/>
                          </a:solidFill>
                          <a:effectLst/>
                          <a:latin typeface="Arial" panose="020B0604020202020204" pitchFamily="34" charset="0"/>
                        </a:rPr>
                        <a:t>​</a:t>
                      </a:r>
                      <a:endParaRPr lang="en-GB" sz="1500" b="0" i="0">
                        <a:solidFill>
                          <a:srgbClr val="000000"/>
                        </a:solidFill>
                        <a:effectLst/>
                      </a:endParaRPr>
                    </a:p>
                    <a:p>
                      <a:pPr algn="l" fontAlgn="base"/>
                      <a:r>
                        <a:rPr lang="en-GB" sz="1700" b="1" i="0">
                          <a:solidFill>
                            <a:srgbClr val="000000"/>
                          </a:solidFill>
                          <a:effectLst/>
                          <a:latin typeface="Arial" panose="020B0604020202020204" pitchFamily="34" charset="0"/>
                        </a:rPr>
                        <a:t>2014 Act</a:t>
                      </a:r>
                      <a:r>
                        <a:rPr lang="en-GB" sz="1700" b="0" i="0">
                          <a:solidFill>
                            <a:srgbClr val="000000"/>
                          </a:solidFill>
                          <a:effectLst/>
                          <a:latin typeface="Arial" panose="020B0604020202020204" pitchFamily="34" charset="0"/>
                        </a:rPr>
                        <a:t>​</a:t>
                      </a:r>
                      <a:endParaRPr lang="en-GB" sz="1500" b="0" i="0">
                        <a:solidFill>
                          <a:srgbClr val="000000"/>
                        </a:solidFill>
                        <a:effectLst/>
                      </a:endParaRPr>
                    </a:p>
                  </a:txBody>
                  <a:tcPr marL="78639" marR="78639" marT="39319" marB="39319">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CCCC"/>
                    </a:solidFill>
                  </a:tcPr>
                </a:tc>
                <a:tc>
                  <a:txBody>
                    <a:bodyPr/>
                    <a:lstStyle/>
                    <a:p>
                      <a:pPr algn="r" fontAlgn="base"/>
                      <a:r>
                        <a:rPr lang="en-GB" sz="1700" b="1" i="0" dirty="0">
                          <a:solidFill>
                            <a:srgbClr val="00AEEF"/>
                          </a:solidFill>
                          <a:effectLst/>
                          <a:latin typeface="Arial" panose="020B0604020202020204" pitchFamily="34" charset="0"/>
                        </a:rPr>
                        <a:t>Wales</a:t>
                      </a:r>
                      <a:r>
                        <a:rPr lang="en-GB" sz="1700" b="0" i="0" dirty="0">
                          <a:solidFill>
                            <a:srgbClr val="00AEEF"/>
                          </a:solidFill>
                          <a:effectLst/>
                          <a:latin typeface="Arial" panose="020B0604020202020204" pitchFamily="34" charset="0"/>
                        </a:rPr>
                        <a:t>​</a:t>
                      </a:r>
                      <a:endParaRPr lang="en-GB" sz="1500" b="0" i="0" dirty="0">
                        <a:solidFill>
                          <a:srgbClr val="000000"/>
                        </a:solidFill>
                        <a:effectLst/>
                      </a:endParaRPr>
                    </a:p>
                    <a:p>
                      <a:pPr algn="r" fontAlgn="base"/>
                      <a:r>
                        <a:rPr lang="en-GB" sz="1700" b="0" i="0" dirty="0">
                          <a:solidFill>
                            <a:srgbClr val="FFFFFF"/>
                          </a:solidFill>
                          <a:effectLst/>
                          <a:latin typeface="Arial" panose="020B0604020202020204" pitchFamily="34" charset="0"/>
                        </a:rPr>
                        <a:t>​</a:t>
                      </a:r>
                      <a:endParaRPr lang="en-GB" sz="1500" b="0" i="0" dirty="0">
                        <a:solidFill>
                          <a:srgbClr val="000000"/>
                        </a:solidFill>
                        <a:effectLst/>
                      </a:endParaRPr>
                    </a:p>
                    <a:p>
                      <a:pPr algn="r" fontAlgn="base"/>
                      <a:r>
                        <a:rPr lang="en-GB" sz="1700" b="1" i="0" dirty="0">
                          <a:solidFill>
                            <a:srgbClr val="000000"/>
                          </a:solidFill>
                          <a:effectLst/>
                          <a:latin typeface="Arial" panose="020B0604020202020204" pitchFamily="34" charset="0"/>
                        </a:rPr>
                        <a:t>New Curriculum</a:t>
                      </a:r>
                      <a:r>
                        <a:rPr lang="en-GB" sz="1700" b="0" i="0" dirty="0">
                          <a:solidFill>
                            <a:srgbClr val="000000"/>
                          </a:solidFill>
                          <a:effectLst/>
                          <a:latin typeface="Arial" panose="020B0604020202020204" pitchFamily="34" charset="0"/>
                        </a:rPr>
                        <a:t>​</a:t>
                      </a:r>
                      <a:endParaRPr lang="en-GB" sz="1500" b="0" i="0" dirty="0">
                        <a:solidFill>
                          <a:srgbClr val="000000"/>
                        </a:solidFill>
                        <a:effectLst/>
                      </a:endParaRPr>
                    </a:p>
                    <a:p>
                      <a:pPr algn="r" fontAlgn="base"/>
                      <a:r>
                        <a:rPr lang="en-GB" sz="1700" b="1" i="0" dirty="0">
                          <a:solidFill>
                            <a:srgbClr val="000000"/>
                          </a:solidFill>
                          <a:effectLst/>
                          <a:latin typeface="Arial" panose="020B0604020202020204" pitchFamily="34" charset="0"/>
                        </a:rPr>
                        <a:t>Raising attainment</a:t>
                      </a:r>
                      <a:r>
                        <a:rPr lang="en-GB" sz="1700" b="0" i="0" dirty="0">
                          <a:solidFill>
                            <a:srgbClr val="000000"/>
                          </a:solidFill>
                          <a:effectLst/>
                          <a:latin typeface="Arial" panose="020B0604020202020204" pitchFamily="34" charset="0"/>
                        </a:rPr>
                        <a:t>​</a:t>
                      </a:r>
                      <a:endParaRPr lang="en-GB" sz="1500" b="0" i="0" dirty="0">
                        <a:solidFill>
                          <a:srgbClr val="000000"/>
                        </a:solidFill>
                        <a:effectLst/>
                      </a:endParaRPr>
                    </a:p>
                    <a:p>
                      <a:pPr algn="r" fontAlgn="base"/>
                      <a:r>
                        <a:rPr lang="en-GB" sz="1700" b="1" i="0" dirty="0">
                          <a:solidFill>
                            <a:srgbClr val="000000"/>
                          </a:solidFill>
                          <a:effectLst/>
                          <a:latin typeface="Arial" panose="020B0604020202020204" pitchFamily="34" charset="0"/>
                        </a:rPr>
                        <a:t>2011 Measure</a:t>
                      </a:r>
                      <a:r>
                        <a:rPr lang="en-GB" sz="1700" b="0" i="0" dirty="0">
                          <a:solidFill>
                            <a:srgbClr val="000000"/>
                          </a:solidFill>
                          <a:effectLst/>
                          <a:latin typeface="Arial" panose="020B0604020202020204" pitchFamily="34" charset="0"/>
                        </a:rPr>
                        <a:t>​</a:t>
                      </a:r>
                      <a:endParaRPr lang="en-GB" sz="1500" b="0" i="0" dirty="0">
                        <a:solidFill>
                          <a:srgbClr val="000000"/>
                        </a:solidFill>
                        <a:effectLst/>
                      </a:endParaRPr>
                    </a:p>
                    <a:p>
                      <a:pPr algn="l" fontAlgn="base"/>
                      <a:r>
                        <a:rPr lang="en-GB" sz="1700" b="0" i="0" dirty="0">
                          <a:solidFill>
                            <a:srgbClr val="000000"/>
                          </a:solidFill>
                          <a:effectLst/>
                          <a:latin typeface="Calibri" panose="020F0502020204030204" pitchFamily="34" charset="0"/>
                        </a:rPr>
                        <a:t>​</a:t>
                      </a:r>
                      <a:endParaRPr lang="en-GB" sz="1500" b="0" i="0" dirty="0">
                        <a:solidFill>
                          <a:srgbClr val="000000"/>
                        </a:solidFill>
                        <a:effectLst/>
                      </a:endParaRPr>
                    </a:p>
                  </a:txBody>
                  <a:tcPr marL="78639" marR="78639" marT="39319" marB="39319">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CCCC"/>
                    </a:solidFill>
                  </a:tcPr>
                </a:tc>
                <a:extLst>
                  <a:ext uri="{0D108BD9-81ED-4DB2-BD59-A6C34878D82A}">
                    <a16:rowId xmlns:a16="http://schemas.microsoft.com/office/drawing/2014/main" val="30211634"/>
                  </a:ext>
                </a:extLst>
              </a:tr>
            </a:tbl>
          </a:graphicData>
        </a:graphic>
      </p:graphicFrame>
      <p:sp>
        <p:nvSpPr>
          <p:cNvPr id="7" name="Rectangle 1">
            <a:extLst>
              <a:ext uri="{FF2B5EF4-FFF2-40B4-BE49-F238E27FC236}">
                <a16:creationId xmlns:a16="http://schemas.microsoft.com/office/drawing/2014/main" id="{4943E54F-4C7D-299A-8153-CBB7A04F2A7B}"/>
              </a:ext>
            </a:extLst>
          </p:cNvPr>
          <p:cNvSpPr>
            <a:spLocks noChangeArrowheads="1"/>
          </p:cNvSpPr>
          <p:nvPr/>
        </p:nvSpPr>
        <p:spPr bwMode="auto">
          <a:xfrm>
            <a:off x="38078" y="1879029"/>
            <a:ext cx="170905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Oval 7">
            <a:extLst>
              <a:ext uri="{FF2B5EF4-FFF2-40B4-BE49-F238E27FC236}">
                <a16:creationId xmlns:a16="http://schemas.microsoft.com/office/drawing/2014/main" id="{4586DD11-A383-2F8F-85BE-53C866827675}"/>
              </a:ext>
            </a:extLst>
          </p:cNvPr>
          <p:cNvSpPr/>
          <p:nvPr/>
        </p:nvSpPr>
        <p:spPr>
          <a:xfrm>
            <a:off x="4710666" y="3429000"/>
            <a:ext cx="2304256" cy="2160240"/>
          </a:xfrm>
          <a:prstGeom prst="ellipse">
            <a:avLst/>
          </a:prstGeom>
          <a:solidFill>
            <a:schemeClr val="bg1"/>
          </a:solidFill>
          <a:ln>
            <a:solidFill>
              <a:srgbClr val="00AEEF">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dirty="0">
                <a:solidFill>
                  <a:schemeClr val="tx1">
                    <a:lumMod val="85000"/>
                    <a:lumOff val="15000"/>
                  </a:schemeClr>
                </a:solidFill>
                <a:latin typeface="Arial" panose="020B0604020202020204" pitchFamily="34" charset="0"/>
                <a:cs typeface="Arial" panose="020B0604020202020204" pitchFamily="34" charset="0"/>
              </a:rPr>
              <a:t>Eco schools</a:t>
            </a:r>
          </a:p>
          <a:p>
            <a:pPr algn="ctr"/>
            <a:r>
              <a:rPr lang="en-GB" sz="1600" dirty="0">
                <a:solidFill>
                  <a:schemeClr val="tx1">
                    <a:lumMod val="85000"/>
                    <a:lumOff val="15000"/>
                  </a:schemeClr>
                </a:solidFill>
                <a:latin typeface="Arial" panose="020B0604020202020204" pitchFamily="34" charset="0"/>
                <a:cs typeface="Arial" panose="020B0604020202020204" pitchFamily="34" charset="0"/>
              </a:rPr>
              <a:t>Safeguarding </a:t>
            </a:r>
          </a:p>
          <a:p>
            <a:pPr algn="ctr"/>
            <a:r>
              <a:rPr lang="en-GB" sz="1600" dirty="0">
                <a:solidFill>
                  <a:schemeClr val="tx1">
                    <a:lumMod val="85000"/>
                    <a:lumOff val="15000"/>
                  </a:schemeClr>
                </a:solidFill>
                <a:latin typeface="Arial" panose="020B0604020202020204" pitchFamily="34" charset="0"/>
                <a:cs typeface="Arial" panose="020B0604020202020204" pitchFamily="34" charset="0"/>
              </a:rPr>
              <a:t>E-Safety</a:t>
            </a:r>
          </a:p>
          <a:p>
            <a:pPr algn="ctr"/>
            <a:r>
              <a:rPr lang="en-GB" sz="1600" dirty="0">
                <a:solidFill>
                  <a:schemeClr val="tx1">
                    <a:lumMod val="85000"/>
                    <a:lumOff val="15000"/>
                  </a:schemeClr>
                </a:solidFill>
                <a:latin typeface="Arial" panose="020B0604020202020204" pitchFamily="34" charset="0"/>
                <a:cs typeface="Arial" panose="020B0604020202020204" pitchFamily="34" charset="0"/>
              </a:rPr>
              <a:t>Fair Trade</a:t>
            </a:r>
          </a:p>
          <a:p>
            <a:pPr algn="ctr"/>
            <a:r>
              <a:rPr lang="en-GB" sz="1600" dirty="0">
                <a:solidFill>
                  <a:schemeClr val="tx1">
                    <a:lumMod val="85000"/>
                    <a:lumOff val="15000"/>
                  </a:schemeClr>
                </a:solidFill>
                <a:latin typeface="Arial" panose="020B0604020202020204" pitchFamily="34" charset="0"/>
                <a:cs typeface="Arial" panose="020B0604020202020204" pitchFamily="34" charset="0"/>
              </a:rPr>
              <a:t>Fitness/Health/</a:t>
            </a:r>
          </a:p>
          <a:p>
            <a:pPr algn="ctr"/>
            <a:r>
              <a:rPr lang="en-GB" sz="1600" dirty="0">
                <a:solidFill>
                  <a:schemeClr val="tx1">
                    <a:lumMod val="85000"/>
                    <a:lumOff val="15000"/>
                  </a:schemeClr>
                </a:solidFill>
                <a:latin typeface="Arial" panose="020B0604020202020204" pitchFamily="34" charset="0"/>
                <a:cs typeface="Arial" panose="020B0604020202020204" pitchFamily="34" charset="0"/>
              </a:rPr>
              <a:t>Wellbeing.</a:t>
            </a:r>
          </a:p>
        </p:txBody>
      </p:sp>
    </p:spTree>
    <p:extLst>
      <p:ext uri="{BB962C8B-B14F-4D97-AF65-F5344CB8AC3E}">
        <p14:creationId xmlns:p14="http://schemas.microsoft.com/office/powerpoint/2010/main" val="4262465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text, person, indoor, table&#10;&#10;Description automatically generated">
            <a:extLst>
              <a:ext uri="{FF2B5EF4-FFF2-40B4-BE49-F238E27FC236}">
                <a16:creationId xmlns:a16="http://schemas.microsoft.com/office/drawing/2014/main" id="{13298676-5994-4A52-2A33-432CDFEAECBA}"/>
              </a:ext>
            </a:extLst>
          </p:cNvPr>
          <p:cNvPicPr>
            <a:picLocks noGrp="1" noChangeAspect="1"/>
          </p:cNvPicPr>
          <p:nvPr>
            <p:ph idx="13"/>
          </p:nvPr>
        </p:nvPicPr>
        <p:blipFill rotWithShape="1">
          <a:blip r:embed="rId3" cstate="print">
            <a:extLst>
              <a:ext uri="{28A0092B-C50C-407E-A947-70E740481C1C}">
                <a14:useLocalDpi xmlns:a14="http://schemas.microsoft.com/office/drawing/2010/main" val="0"/>
              </a:ext>
            </a:extLst>
          </a:blip>
          <a:srcRect l="17385" r="25903"/>
          <a:stretch/>
        </p:blipFill>
        <p:spPr>
          <a:xfrm>
            <a:off x="6357938" y="0"/>
            <a:ext cx="5834061" cy="6858000"/>
          </a:xfrm>
        </p:spPr>
      </p:pic>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528636" y="290496"/>
            <a:ext cx="5192790" cy="1099906"/>
          </a:xfrm>
        </p:spPr>
        <p:txBody>
          <a:bodyPr/>
          <a:lstStyle/>
          <a:p>
            <a:r>
              <a:rPr lang="en-US" dirty="0"/>
              <a:t>How will this benefit us?</a:t>
            </a:r>
          </a:p>
        </p:txBody>
      </p:sp>
      <p:sp>
        <p:nvSpPr>
          <p:cNvPr id="7" name="Text Placeholder 6">
            <a:extLst>
              <a:ext uri="{FF2B5EF4-FFF2-40B4-BE49-F238E27FC236}">
                <a16:creationId xmlns:a16="http://schemas.microsoft.com/office/drawing/2014/main" id="{3D7E0677-C8EC-C34D-AE35-13605841CD0B}"/>
              </a:ext>
            </a:extLst>
          </p:cNvPr>
          <p:cNvSpPr>
            <a:spLocks noGrp="1"/>
          </p:cNvSpPr>
          <p:nvPr>
            <p:ph type="body" sz="quarter" idx="21"/>
          </p:nvPr>
        </p:nvSpPr>
        <p:spPr>
          <a:xfrm>
            <a:off x="528636" y="1667976"/>
            <a:ext cx="5305425" cy="4628321"/>
          </a:xfrm>
        </p:spPr>
        <p:txBody>
          <a:bodyPr vert="horz" lIns="0" tIns="45720" rIns="91440" bIns="45720" rtlCol="0" anchor="t">
            <a:normAutofit/>
          </a:bodyPr>
          <a:lstStyle/>
          <a:p>
            <a:pPr algn="l" rtl="0" fontAlgn="base">
              <a:buFont typeface="Arial" panose="020B0604020202020204" pitchFamily="34" charset="0"/>
              <a:buChar char="•"/>
            </a:pPr>
            <a:r>
              <a:rPr lang="en-GB" sz="1800" b="0" i="0" u="none" strike="noStrike" dirty="0">
                <a:solidFill>
                  <a:srgbClr val="000000"/>
                </a:solidFill>
                <a:effectLst/>
                <a:latin typeface="Arial"/>
                <a:cs typeface="Arial"/>
              </a:rPr>
              <a:t>Children and the whole school community will learn about children’s rights, how </a:t>
            </a:r>
            <a:r>
              <a:rPr lang="en-GB" dirty="0">
                <a:solidFill>
                  <a:srgbClr val="000000"/>
                </a:solidFill>
                <a:latin typeface="Arial"/>
                <a:cs typeface="Arial"/>
              </a:rPr>
              <a:t>they</a:t>
            </a:r>
            <a:r>
              <a:rPr lang="en-GB" sz="1800" b="0" i="0" u="none" strike="noStrike" dirty="0">
                <a:solidFill>
                  <a:srgbClr val="000000"/>
                </a:solidFill>
                <a:effectLst/>
                <a:latin typeface="Arial"/>
                <a:cs typeface="Arial"/>
              </a:rPr>
              <a:t> can influence and shape relationships and how to advocate for their own, and the rights of others.</a:t>
            </a:r>
            <a:r>
              <a:rPr lang="en-US" sz="1800" b="0" i="0" dirty="0">
                <a:solidFill>
                  <a:srgbClr val="000000"/>
                </a:solidFill>
                <a:effectLst/>
                <a:latin typeface="Arial"/>
                <a:cs typeface="Arial"/>
              </a:rPr>
              <a:t>​</a:t>
            </a:r>
            <a:endParaRPr lang="en-US" b="0" i="0" dirty="0">
              <a:solidFill>
                <a:srgbClr val="000000"/>
              </a:solidFill>
              <a:effectLst/>
              <a:latin typeface="Arial"/>
              <a:cs typeface="Arial"/>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It is a catalyst for further school improvement.</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It builds upon excellent practice and supports schools to move to a Rights Based Approach. </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The whole school community will learn about rights… through rights……. and for rights.</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It is increasingly recognised positively in school inspection reports.</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It provides a platform for learning about global citizenship and sustainable development.</a:t>
            </a:r>
            <a:endParaRPr lang="en-US" b="0" i="0" dirty="0">
              <a:solidFill>
                <a:srgbClr val="000000"/>
              </a:solidFill>
              <a:effectLst/>
              <a:latin typeface="Arial" panose="020B0604020202020204" pitchFamily="34" charset="0"/>
            </a:endParaRPr>
          </a:p>
          <a:p>
            <a:endParaRPr lang="en-US" dirty="0"/>
          </a:p>
        </p:txBody>
      </p:sp>
      <p:sp>
        <p:nvSpPr>
          <p:cNvPr id="11" name="TextBox 10">
            <a:extLst>
              <a:ext uri="{FF2B5EF4-FFF2-40B4-BE49-F238E27FC236}">
                <a16:creationId xmlns:a16="http://schemas.microsoft.com/office/drawing/2014/main" id="{0E5A0D3B-7FB1-606A-6E1E-40A79804B1EF}"/>
              </a:ext>
            </a:extLst>
          </p:cNvPr>
          <p:cNvSpPr txBox="1"/>
          <p:nvPr/>
        </p:nvSpPr>
        <p:spPr>
          <a:xfrm>
            <a:off x="6357938" y="6575643"/>
            <a:ext cx="1562100"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@UNICEF/Dawe</a:t>
            </a:r>
          </a:p>
        </p:txBody>
      </p:sp>
    </p:spTree>
    <p:extLst>
      <p:ext uri="{BB962C8B-B14F-4D97-AF65-F5344CB8AC3E}">
        <p14:creationId xmlns:p14="http://schemas.microsoft.com/office/powerpoint/2010/main" val="190677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group of people sitting in a room&#10;&#10;Description automatically generated with low confidence">
            <a:extLst>
              <a:ext uri="{FF2B5EF4-FFF2-40B4-BE49-F238E27FC236}">
                <a16:creationId xmlns:a16="http://schemas.microsoft.com/office/drawing/2014/main" id="{B1AA02B6-D356-A1AD-84F0-D3E31F38F3C3}"/>
              </a:ext>
            </a:extLst>
          </p:cNvPr>
          <p:cNvPicPr>
            <a:picLocks noGrp="1" noChangeAspect="1"/>
          </p:cNvPicPr>
          <p:nvPr>
            <p:ph idx="13"/>
          </p:nvPr>
        </p:nvPicPr>
        <p:blipFill rotWithShape="1">
          <a:blip r:embed="rId3" cstate="print">
            <a:extLst>
              <a:ext uri="{28A0092B-C50C-407E-A947-70E740481C1C}">
                <a14:useLocalDpi xmlns:a14="http://schemas.microsoft.com/office/drawing/2010/main" val="0"/>
              </a:ext>
            </a:extLst>
          </a:blip>
          <a:srcRect l="21644" r="21644"/>
          <a:stretch/>
        </p:blipFill>
        <p:spPr>
          <a:xfrm>
            <a:off x="6357938" y="0"/>
            <a:ext cx="5834061" cy="6858000"/>
          </a:xfrm>
        </p:spPr>
      </p:pic>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p:txBody>
          <a:bodyPr/>
          <a:lstStyle/>
          <a:p>
            <a:r>
              <a:rPr lang="en-US" dirty="0"/>
              <a:t>Next Steps</a:t>
            </a:r>
          </a:p>
        </p:txBody>
      </p:sp>
      <p:sp>
        <p:nvSpPr>
          <p:cNvPr id="7" name="Text Placeholder 6">
            <a:extLst>
              <a:ext uri="{FF2B5EF4-FFF2-40B4-BE49-F238E27FC236}">
                <a16:creationId xmlns:a16="http://schemas.microsoft.com/office/drawing/2014/main" id="{3D7E0677-C8EC-C34D-AE35-13605841CD0B}"/>
              </a:ext>
            </a:extLst>
          </p:cNvPr>
          <p:cNvSpPr>
            <a:spLocks noGrp="1"/>
          </p:cNvSpPr>
          <p:nvPr>
            <p:ph type="body" sz="quarter" idx="21"/>
          </p:nvPr>
        </p:nvSpPr>
        <p:spPr>
          <a:xfrm>
            <a:off x="528635" y="1591894"/>
            <a:ext cx="5305425" cy="3829192"/>
          </a:xfrm>
        </p:spPr>
        <p:txBody>
          <a:bodyPr>
            <a:normAutofit/>
          </a:bodyPr>
          <a:lstStyle/>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Form a steering group of young people and adults</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Training / E-learning / INSET</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Create an action plan as part of the Bronze Application Form. </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More information on the website:</a:t>
            </a:r>
            <a:r>
              <a:rPr lang="en-US" sz="1800" b="0" i="0" dirty="0">
                <a:solidFill>
                  <a:srgbClr val="000000"/>
                </a:solidFill>
                <a:effectLst/>
                <a:latin typeface="Arial" panose="020B0604020202020204" pitchFamily="34" charset="0"/>
              </a:rPr>
              <a:t>​</a:t>
            </a:r>
            <a:r>
              <a:rPr lang="en-US" dirty="0">
                <a:solidFill>
                  <a:srgbClr val="000000"/>
                </a:solidFill>
              </a:rPr>
              <a:t> </a:t>
            </a:r>
            <a:r>
              <a:rPr lang="en-GB" sz="1800" b="0" i="0" u="sng" strike="noStrike" dirty="0">
                <a:solidFill>
                  <a:srgbClr val="0563C1"/>
                </a:solidFill>
                <a:effectLst/>
                <a:latin typeface="Arial" panose="020B0604020202020204" pitchFamily="34" charset="0"/>
                <a:hlinkClick r:id="rId4"/>
              </a:rPr>
              <a:t>unicef.org.uk/</a:t>
            </a:r>
            <a:r>
              <a:rPr lang="en-GB" sz="1800" b="0" i="0" u="sng" strike="noStrike" dirty="0" err="1">
                <a:solidFill>
                  <a:srgbClr val="0563C1"/>
                </a:solidFill>
                <a:effectLst/>
                <a:latin typeface="Arial" panose="020B0604020202020204" pitchFamily="34" charset="0"/>
                <a:hlinkClick r:id="rId4"/>
              </a:rPr>
              <a:t>rrsa</a:t>
            </a:r>
            <a:r>
              <a:rPr lang="en-GB" sz="1800" b="0" i="0" dirty="0">
                <a:solidFill>
                  <a:srgbClr val="00ADF9"/>
                </a:solidFill>
                <a:effectLst/>
                <a:latin typeface="Arial" panose="020B0604020202020204" pitchFamily="34" charset="0"/>
              </a:rPr>
              <a:t>​</a:t>
            </a:r>
            <a:endParaRPr lang="en-GB" b="0" i="0" dirty="0">
              <a:solidFill>
                <a:srgbClr val="000000"/>
              </a:solidFill>
              <a:effectLst/>
              <a:latin typeface="Segoe UI" panose="020B0502040204020203" pitchFamily="34" charset="0"/>
            </a:endParaRPr>
          </a:p>
          <a:p>
            <a:endParaRPr lang="en-US" dirty="0"/>
          </a:p>
        </p:txBody>
      </p:sp>
      <p:sp>
        <p:nvSpPr>
          <p:cNvPr id="11" name="TextBox 10">
            <a:extLst>
              <a:ext uri="{FF2B5EF4-FFF2-40B4-BE49-F238E27FC236}">
                <a16:creationId xmlns:a16="http://schemas.microsoft.com/office/drawing/2014/main" id="{25AE2B28-A2B8-06E0-C90C-4AB810DCDD29}"/>
              </a:ext>
            </a:extLst>
          </p:cNvPr>
          <p:cNvSpPr txBox="1"/>
          <p:nvPr/>
        </p:nvSpPr>
        <p:spPr>
          <a:xfrm>
            <a:off x="6357938" y="6575643"/>
            <a:ext cx="1562100"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@UNICEF/Dawe</a:t>
            </a:r>
          </a:p>
        </p:txBody>
      </p:sp>
    </p:spTree>
    <p:extLst>
      <p:ext uri="{BB962C8B-B14F-4D97-AF65-F5344CB8AC3E}">
        <p14:creationId xmlns:p14="http://schemas.microsoft.com/office/powerpoint/2010/main" val="525266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9F6F1-CA81-DB4E-AAF1-DEADC82DDBB4}"/>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1715466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F4CE-0A8B-9027-BF96-49E4E898F97C}"/>
              </a:ext>
            </a:extLst>
          </p:cNvPr>
          <p:cNvSpPr>
            <a:spLocks noGrp="1"/>
          </p:cNvSpPr>
          <p:nvPr>
            <p:ph type="ctrTitle"/>
          </p:nvPr>
        </p:nvSpPr>
        <p:spPr/>
        <p:txBody>
          <a:bodyPr/>
          <a:lstStyle/>
          <a:p>
            <a:r>
              <a:rPr lang="en-US" dirty="0"/>
              <a:t>Introducing RRSA</a:t>
            </a:r>
          </a:p>
        </p:txBody>
      </p:sp>
    </p:spTree>
    <p:extLst>
      <p:ext uri="{BB962C8B-B14F-4D97-AF65-F5344CB8AC3E}">
        <p14:creationId xmlns:p14="http://schemas.microsoft.com/office/powerpoint/2010/main" val="1603996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UNICEF UK's Rights Respecting Schools Award">
            <a:hlinkClick r:id="" action="ppaction://media"/>
            <a:extLst>
              <a:ext uri="{FF2B5EF4-FFF2-40B4-BE49-F238E27FC236}">
                <a16:creationId xmlns:a16="http://schemas.microsoft.com/office/drawing/2014/main" id="{A152DBBA-4A55-59F6-A067-C3BDFE6F82C5}"/>
              </a:ext>
            </a:extLst>
          </p:cNvPr>
          <p:cNvPicPr>
            <a:picLocks noRot="1" noChangeAspect="1"/>
          </p:cNvPicPr>
          <p:nvPr>
            <a:videoFile r:link="rId1"/>
          </p:nvPr>
        </p:nvPicPr>
        <p:blipFill>
          <a:blip r:embed="rId4"/>
          <a:stretch>
            <a:fillRect/>
          </a:stretch>
        </p:blipFill>
        <p:spPr>
          <a:xfrm>
            <a:off x="944071" y="640080"/>
            <a:ext cx="10088071" cy="5699760"/>
          </a:xfrm>
          <a:prstGeom prst="rect">
            <a:avLst/>
          </a:prstGeom>
        </p:spPr>
      </p:pic>
    </p:spTree>
    <p:extLst>
      <p:ext uri="{BB962C8B-B14F-4D97-AF65-F5344CB8AC3E}">
        <p14:creationId xmlns:p14="http://schemas.microsoft.com/office/powerpoint/2010/main" val="155060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necktie, person, shirt, person&#10;&#10;Description automatically generated">
            <a:extLst>
              <a:ext uri="{FF2B5EF4-FFF2-40B4-BE49-F238E27FC236}">
                <a16:creationId xmlns:a16="http://schemas.microsoft.com/office/drawing/2014/main" id="{9905BA47-A2A0-4781-7052-2EBD5A34C55F}"/>
              </a:ext>
            </a:extLst>
          </p:cNvPr>
          <p:cNvPicPr>
            <a:picLocks noGrp="1" noChangeAspect="1"/>
          </p:cNvPicPr>
          <p:nvPr>
            <p:ph idx="13"/>
          </p:nvPr>
        </p:nvPicPr>
        <p:blipFill rotWithShape="1">
          <a:blip r:embed="rId3" cstate="print">
            <a:extLst>
              <a:ext uri="{28A0092B-C50C-407E-A947-70E740481C1C}">
                <a14:useLocalDpi xmlns:a14="http://schemas.microsoft.com/office/drawing/2010/main" val="0"/>
              </a:ext>
            </a:extLst>
          </a:blip>
          <a:srcRect l="21644" r="21644"/>
          <a:stretch/>
        </p:blipFill>
        <p:spPr>
          <a:xfrm>
            <a:off x="6357938" y="0"/>
            <a:ext cx="5834061" cy="6858000"/>
          </a:xfrm>
        </p:spPr>
      </p:pic>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528741" y="538835"/>
            <a:ext cx="1874825" cy="699404"/>
          </a:xfrm>
        </p:spPr>
        <p:txBody>
          <a:bodyPr/>
          <a:lstStyle/>
          <a:p>
            <a:r>
              <a:rPr lang="en-US" dirty="0"/>
              <a:t>RRSA</a:t>
            </a:r>
          </a:p>
        </p:txBody>
      </p:sp>
      <p:sp>
        <p:nvSpPr>
          <p:cNvPr id="6" name="Text Placeholder 5">
            <a:extLst>
              <a:ext uri="{FF2B5EF4-FFF2-40B4-BE49-F238E27FC236}">
                <a16:creationId xmlns:a16="http://schemas.microsoft.com/office/drawing/2014/main" id="{FEFC8D97-D9A3-144D-BB6B-87DFD2A9D28F}"/>
              </a:ext>
            </a:extLst>
          </p:cNvPr>
          <p:cNvSpPr>
            <a:spLocks noGrp="1"/>
          </p:cNvSpPr>
          <p:nvPr>
            <p:ph type="body" sz="quarter" idx="21"/>
          </p:nvPr>
        </p:nvSpPr>
        <p:spPr>
          <a:xfrm>
            <a:off x="528636" y="1591894"/>
            <a:ext cx="5305425" cy="5148540"/>
          </a:xfrm>
        </p:spPr>
        <p:txBody>
          <a:bodyPr vert="horz" lIns="0" tIns="45720" rIns="91440" bIns="45720" rtlCol="0" anchor="t">
            <a:normAutofit/>
          </a:bodyPr>
          <a:lstStyle/>
          <a:p>
            <a:pPr fontAlgn="base"/>
            <a:r>
              <a:rPr lang="en-GB" dirty="0">
                <a:solidFill>
                  <a:srgbClr val="000000"/>
                </a:solidFill>
                <a:latin typeface="Arial"/>
                <a:cs typeface="Arial"/>
              </a:rPr>
              <a:t>What is the</a:t>
            </a:r>
            <a:r>
              <a:rPr lang="en-GB" sz="1800" b="0" i="0" u="none" strike="noStrike" dirty="0">
                <a:solidFill>
                  <a:srgbClr val="000000"/>
                </a:solidFill>
                <a:effectLst/>
                <a:latin typeface="Arial"/>
                <a:cs typeface="Arial"/>
              </a:rPr>
              <a:t> Rights Respecting Schools Award all about?</a:t>
            </a:r>
            <a:r>
              <a:rPr lang="en-US" sz="1800" b="0" i="0" dirty="0">
                <a:solidFill>
                  <a:srgbClr val="000000"/>
                </a:solidFill>
                <a:effectLst/>
                <a:latin typeface="Arial"/>
                <a:cs typeface="Arial"/>
              </a:rPr>
              <a:t>​</a:t>
            </a:r>
            <a:endParaRPr lang="en-US" b="0" i="0" dirty="0">
              <a:solidFill>
                <a:srgbClr val="000000"/>
              </a:solidFill>
              <a:effectLst/>
              <a:latin typeface="Arial"/>
              <a:cs typeface="Arial"/>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does it involve?</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Why engage with this programme?</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Impact?</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All schools are striving for improvement, how does RRS add value?</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RRSA membership </a:t>
            </a:r>
            <a:endParaRPr lang="en-GB" b="0" i="0" dirty="0">
              <a:solidFill>
                <a:srgbClr val="000000"/>
              </a:solidFill>
              <a:effectLst/>
              <a:latin typeface="Arial" panose="020B0604020202020204" pitchFamily="34" charset="0"/>
            </a:endParaRPr>
          </a:p>
          <a:p>
            <a:endParaRPr lang="en-US" dirty="0"/>
          </a:p>
        </p:txBody>
      </p:sp>
      <p:sp>
        <p:nvSpPr>
          <p:cNvPr id="11" name="TextBox 10">
            <a:extLst>
              <a:ext uri="{FF2B5EF4-FFF2-40B4-BE49-F238E27FC236}">
                <a16:creationId xmlns:a16="http://schemas.microsoft.com/office/drawing/2014/main" id="{26838B2D-827F-C469-747B-C660DD649F60}"/>
              </a:ext>
            </a:extLst>
          </p:cNvPr>
          <p:cNvSpPr txBox="1"/>
          <p:nvPr/>
        </p:nvSpPr>
        <p:spPr>
          <a:xfrm rot="5400000">
            <a:off x="11220450" y="773121"/>
            <a:ext cx="1562100" cy="230832"/>
          </a:xfrm>
          <a:prstGeom prst="rect">
            <a:avLst/>
          </a:prstGeom>
          <a:noFill/>
        </p:spPr>
        <p:txBody>
          <a:bodyPr wrap="square" rtlCol="0">
            <a:spAutoFit/>
          </a:bodyPr>
          <a:lstStyle/>
          <a:p>
            <a:r>
              <a:rPr lang="en-GB" sz="900" dirty="0">
                <a:solidFill>
                  <a:schemeClr val="bg1"/>
                </a:solidFill>
                <a:latin typeface="Arial" panose="020B0604020202020204" pitchFamily="34" charset="0"/>
                <a:cs typeface="Arial" panose="020B0604020202020204" pitchFamily="34" charset="0"/>
              </a:rPr>
              <a:t>@UNICEF/Dawe</a:t>
            </a:r>
          </a:p>
        </p:txBody>
      </p:sp>
    </p:spTree>
    <p:extLst>
      <p:ext uri="{BB962C8B-B14F-4D97-AF65-F5344CB8AC3E}">
        <p14:creationId xmlns:p14="http://schemas.microsoft.com/office/powerpoint/2010/main" val="3090187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56155DB-7200-55B4-4447-1436616A3B5A}"/>
              </a:ext>
            </a:extLst>
          </p:cNvPr>
          <p:cNvSpPr>
            <a:spLocks noGrp="1"/>
          </p:cNvSpPr>
          <p:nvPr>
            <p:ph type="pic" idx="13"/>
          </p:nvPr>
        </p:nvSpPr>
        <p:spPr/>
        <p:txBody>
          <a:bodyPr/>
          <a:lstStyle/>
          <a:p>
            <a:endParaRPr lang="en-GB"/>
          </a:p>
        </p:txBody>
      </p:sp>
      <p:pic>
        <p:nvPicPr>
          <p:cNvPr id="3" name="Online Media 2" title="Adult Introduction: Martin Russell, Programme Director, introduces RRSA to parent governors.">
            <a:hlinkClick r:id="" action="ppaction://media"/>
            <a:extLst>
              <a:ext uri="{FF2B5EF4-FFF2-40B4-BE49-F238E27FC236}">
                <a16:creationId xmlns:a16="http://schemas.microsoft.com/office/drawing/2014/main" id="{BD64811D-D66B-7EA1-2A53-E50FCFB42895}"/>
              </a:ext>
            </a:extLst>
          </p:cNvPr>
          <p:cNvPicPr>
            <a:picLocks noRot="1" noChangeAspect="1"/>
          </p:cNvPicPr>
          <p:nvPr>
            <a:videoFile r:link="rId1"/>
          </p:nvPr>
        </p:nvPicPr>
        <p:blipFill>
          <a:blip r:embed="rId4"/>
          <a:stretch>
            <a:fillRect/>
          </a:stretch>
        </p:blipFill>
        <p:spPr>
          <a:xfrm>
            <a:off x="2209800" y="1858010"/>
            <a:ext cx="7772400" cy="4391406"/>
          </a:xfrm>
          <a:prstGeom prst="rect">
            <a:avLst/>
          </a:prstGeom>
        </p:spPr>
      </p:pic>
    </p:spTree>
    <p:extLst>
      <p:ext uri="{BB962C8B-B14F-4D97-AF65-F5344CB8AC3E}">
        <p14:creationId xmlns:p14="http://schemas.microsoft.com/office/powerpoint/2010/main" val="53747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text, person, indoor, group&#10;&#10;Description automatically generated">
            <a:extLst>
              <a:ext uri="{FF2B5EF4-FFF2-40B4-BE49-F238E27FC236}">
                <a16:creationId xmlns:a16="http://schemas.microsoft.com/office/drawing/2014/main" id="{49CF2B41-8A1A-6CFB-20F7-39ECF2A0F7CC}"/>
              </a:ext>
            </a:extLst>
          </p:cNvPr>
          <p:cNvPicPr>
            <a:picLocks noGrp="1" noChangeAspect="1"/>
          </p:cNvPicPr>
          <p:nvPr>
            <p:ph idx="13"/>
          </p:nvPr>
        </p:nvPicPr>
        <p:blipFill rotWithShape="1">
          <a:blip r:embed="rId3" cstate="print">
            <a:extLst>
              <a:ext uri="{28A0092B-C50C-407E-A947-70E740481C1C}">
                <a14:useLocalDpi xmlns:a14="http://schemas.microsoft.com/office/drawing/2010/main" val="0"/>
              </a:ext>
            </a:extLst>
          </a:blip>
          <a:srcRect l="32037" r="8703"/>
          <a:stretch/>
        </p:blipFill>
        <p:spPr>
          <a:xfrm>
            <a:off x="6096000" y="0"/>
            <a:ext cx="6096000" cy="6858000"/>
          </a:xfrm>
        </p:spPr>
      </p:pic>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528741" y="261836"/>
            <a:ext cx="5355075" cy="835444"/>
          </a:xfrm>
        </p:spPr>
        <p:txBody>
          <a:bodyPr/>
          <a:lstStyle/>
          <a:p>
            <a:r>
              <a:rPr lang="en-US" dirty="0"/>
              <a:t>What’s it all about?</a:t>
            </a: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528638" y="1463041"/>
            <a:ext cx="5305425" cy="4376056"/>
          </a:xfrm>
        </p:spPr>
        <p:txBody>
          <a:bodyPr>
            <a:normAutofit/>
          </a:bodyPr>
          <a:lstStyle/>
          <a:p>
            <a:pPr algn="l" rtl="0" fontAlgn="base"/>
            <a:r>
              <a:rPr lang="en-GB" sz="1800" b="0" i="0" u="none" strike="noStrike" dirty="0">
                <a:solidFill>
                  <a:srgbClr val="000000"/>
                </a:solidFill>
                <a:effectLst/>
                <a:latin typeface="Arial" panose="020B0604020202020204" pitchFamily="34" charset="0"/>
              </a:rPr>
              <a:t>The UNICEF UK RRSA supports schools across the UK to embed children’s human rights in their ethos and culture.</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rPr>
              <a:t>The Award recognises achievement in putting the UN Convention on the Rights of the Child (CRC) at the heart of a school’s practice to improve well-being and outcomes for every child and to help all children realise their potential. </a:t>
            </a:r>
            <a:endParaRPr lang="en-US" b="0" i="0" dirty="0">
              <a:solidFill>
                <a:srgbClr val="000000"/>
              </a:solidFill>
              <a:effectLst/>
              <a:latin typeface="Arial" panose="020B0604020202020204" pitchFamily="34" charset="0"/>
            </a:endParaRPr>
          </a:p>
          <a:p>
            <a:endParaRPr lang="en-US" dirty="0"/>
          </a:p>
        </p:txBody>
      </p:sp>
      <p:sp>
        <p:nvSpPr>
          <p:cNvPr id="11" name="TextBox 10">
            <a:extLst>
              <a:ext uri="{FF2B5EF4-FFF2-40B4-BE49-F238E27FC236}">
                <a16:creationId xmlns:a16="http://schemas.microsoft.com/office/drawing/2014/main" id="{3FAEB07C-81EA-2C61-CD53-19D64AF0496B}"/>
              </a:ext>
            </a:extLst>
          </p:cNvPr>
          <p:cNvSpPr txBox="1"/>
          <p:nvPr/>
        </p:nvSpPr>
        <p:spPr>
          <a:xfrm rot="5400000">
            <a:off x="11083350" y="665634"/>
            <a:ext cx="1562100"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@UNICEF/Dawe</a:t>
            </a:r>
          </a:p>
        </p:txBody>
      </p:sp>
    </p:spTree>
    <p:extLst>
      <p:ext uri="{BB962C8B-B14F-4D97-AF65-F5344CB8AC3E}">
        <p14:creationId xmlns:p14="http://schemas.microsoft.com/office/powerpoint/2010/main" val="4091436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5B4B5-69A9-414B-94D4-B73447AD9CCF}"/>
              </a:ext>
            </a:extLst>
          </p:cNvPr>
          <p:cNvSpPr>
            <a:spLocks noGrp="1"/>
          </p:cNvSpPr>
          <p:nvPr>
            <p:ph type="body" sz="quarter" idx="14"/>
          </p:nvPr>
        </p:nvSpPr>
        <p:spPr>
          <a:xfrm>
            <a:off x="790575" y="248773"/>
            <a:ext cx="6708082" cy="822381"/>
          </a:xfrm>
        </p:spPr>
        <p:txBody>
          <a:bodyPr/>
          <a:lstStyle/>
          <a:p>
            <a:r>
              <a:rPr lang="en-US" dirty="0"/>
              <a:t>What does it involve?</a:t>
            </a:r>
          </a:p>
        </p:txBody>
      </p:sp>
      <p:sp>
        <p:nvSpPr>
          <p:cNvPr id="5" name="Text Placeholder 4">
            <a:extLst>
              <a:ext uri="{FF2B5EF4-FFF2-40B4-BE49-F238E27FC236}">
                <a16:creationId xmlns:a16="http://schemas.microsoft.com/office/drawing/2014/main" id="{C00A6ECA-F647-8347-B849-13540F097261}"/>
              </a:ext>
            </a:extLst>
          </p:cNvPr>
          <p:cNvSpPr>
            <a:spLocks noGrp="1"/>
          </p:cNvSpPr>
          <p:nvPr>
            <p:ph type="body" sz="quarter" idx="21"/>
          </p:nvPr>
        </p:nvSpPr>
        <p:spPr>
          <a:xfrm>
            <a:off x="790575" y="1958431"/>
            <a:ext cx="10861494" cy="4363992"/>
          </a:xfrm>
        </p:spPr>
        <p:txBody>
          <a:bodyPr>
            <a:normAutofit/>
          </a:bodyPr>
          <a:lstStyle/>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The whole school community learns about  rights and sees them as underpinning our values, vision and mission</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marL="0" indent="0" algn="l" rtl="0" fontAlgn="base">
              <a:buNone/>
            </a:pPr>
            <a:endParaRPr lang="en-GB"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Mutual respect for rights informs all practice and relationships in school</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endParaRPr lang="en-GB"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External validation recognises that we have embedded children’s rights into our school’s practice and ethos.</a:t>
            </a:r>
            <a:endParaRPr lang="en-US" b="0" i="0" dirty="0">
              <a:solidFill>
                <a:srgbClr val="0000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170853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DAE188-B461-304A-9ACF-B4696591BBA5}"/>
              </a:ext>
            </a:extLst>
          </p:cNvPr>
          <p:cNvSpPr>
            <a:spLocks noGrp="1"/>
          </p:cNvSpPr>
          <p:nvPr>
            <p:ph type="body" sz="quarter" idx="14"/>
          </p:nvPr>
        </p:nvSpPr>
        <p:spPr>
          <a:xfrm>
            <a:off x="528636" y="302029"/>
            <a:ext cx="7387455" cy="798934"/>
          </a:xfrm>
        </p:spPr>
        <p:txBody>
          <a:bodyPr/>
          <a:lstStyle/>
          <a:p>
            <a:r>
              <a:rPr lang="en-US" dirty="0"/>
              <a:t>Three Stands of the Award</a:t>
            </a:r>
          </a:p>
        </p:txBody>
      </p:sp>
      <p:sp>
        <p:nvSpPr>
          <p:cNvPr id="6" name="Text Placeholder 5">
            <a:extLst>
              <a:ext uri="{FF2B5EF4-FFF2-40B4-BE49-F238E27FC236}">
                <a16:creationId xmlns:a16="http://schemas.microsoft.com/office/drawing/2014/main" id="{AD0DFEC6-AF30-8447-9F6C-EE7F4FC3F248}"/>
              </a:ext>
            </a:extLst>
          </p:cNvPr>
          <p:cNvSpPr>
            <a:spLocks noGrp="1"/>
          </p:cNvSpPr>
          <p:nvPr>
            <p:ph type="body" sz="quarter" idx="22"/>
          </p:nvPr>
        </p:nvSpPr>
        <p:spPr>
          <a:xfrm>
            <a:off x="528636" y="1695451"/>
            <a:ext cx="10809924" cy="4378778"/>
          </a:xfrm>
        </p:spPr>
        <p:txBody>
          <a:bodyPr>
            <a:normAutofit/>
          </a:bodyPr>
          <a:lstStyle/>
          <a:p>
            <a:pPr marL="0" indent="0" algn="l" rtl="0" fontAlgn="base">
              <a:buNone/>
            </a:pPr>
            <a:r>
              <a:rPr lang="en-GB" sz="2800" b="1" i="0" u="none" strike="noStrike" dirty="0">
                <a:solidFill>
                  <a:srgbClr val="000000"/>
                </a:solidFill>
                <a:effectLst/>
              </a:rPr>
              <a:t>Strand A </a:t>
            </a:r>
            <a:r>
              <a:rPr lang="en-US" sz="2800" b="0" i="0" dirty="0">
                <a:solidFill>
                  <a:srgbClr val="000000"/>
                </a:solidFill>
                <a:effectLst/>
              </a:rPr>
              <a:t>​</a:t>
            </a:r>
          </a:p>
          <a:p>
            <a:pPr algn="l" rtl="0" fontAlgn="base">
              <a:buFont typeface="Arial" panose="020B0604020202020204" pitchFamily="34" charset="0"/>
              <a:buChar char="•"/>
            </a:pPr>
            <a:r>
              <a:rPr lang="en-GB" sz="2800" b="0" i="0" u="none" strike="noStrike" dirty="0">
                <a:effectLst/>
              </a:rPr>
              <a:t>Teaching and learning </a:t>
            </a:r>
            <a:r>
              <a:rPr lang="en-GB" sz="2800" b="0" i="0" u="none" strike="noStrike" dirty="0">
                <a:solidFill>
                  <a:srgbClr val="00ADF9"/>
                </a:solidFill>
                <a:effectLst/>
              </a:rPr>
              <a:t>about </a:t>
            </a:r>
            <a:r>
              <a:rPr lang="en-GB" sz="2800" b="0" i="0" u="none" strike="noStrike" dirty="0">
                <a:effectLst/>
              </a:rPr>
              <a:t>rights</a:t>
            </a:r>
            <a:r>
              <a:rPr lang="en-GB" sz="2800" b="0" i="0" dirty="0">
                <a:solidFill>
                  <a:srgbClr val="00ADF9"/>
                </a:solidFill>
                <a:effectLst/>
              </a:rPr>
              <a:t>​</a:t>
            </a:r>
            <a:endParaRPr lang="en-GB" sz="2800" dirty="0">
              <a:solidFill>
                <a:srgbClr val="000000"/>
              </a:solidFill>
            </a:endParaRPr>
          </a:p>
          <a:p>
            <a:pPr marL="0" indent="0" algn="l" rtl="0" fontAlgn="base">
              <a:buNone/>
            </a:pPr>
            <a:r>
              <a:rPr lang="en-GB" sz="2800" b="1" i="0" u="none" strike="noStrike" dirty="0">
                <a:solidFill>
                  <a:srgbClr val="000000"/>
                </a:solidFill>
                <a:effectLst/>
              </a:rPr>
              <a:t>Strand B </a:t>
            </a:r>
            <a:r>
              <a:rPr lang="en-US" sz="2800" b="0" i="0" dirty="0">
                <a:solidFill>
                  <a:srgbClr val="000000"/>
                </a:solidFill>
                <a:effectLst/>
              </a:rPr>
              <a:t>​</a:t>
            </a:r>
          </a:p>
          <a:p>
            <a:pPr algn="l" rtl="0" fontAlgn="base">
              <a:buFont typeface="Arial" panose="020B0604020202020204" pitchFamily="34" charset="0"/>
              <a:buChar char="•"/>
            </a:pPr>
            <a:r>
              <a:rPr lang="en-GB" sz="2800" dirty="0"/>
              <a:t>E</a:t>
            </a:r>
            <a:r>
              <a:rPr lang="en-GB" sz="2800" b="0" i="0" u="none" strike="noStrike" dirty="0">
                <a:effectLst/>
              </a:rPr>
              <a:t>thos and relationships </a:t>
            </a:r>
            <a:r>
              <a:rPr lang="en-GB" sz="2800" b="0" i="0" u="none" strike="noStrike" dirty="0">
                <a:solidFill>
                  <a:srgbClr val="00B0F0"/>
                </a:solidFill>
                <a:effectLst/>
              </a:rPr>
              <a:t>through</a:t>
            </a:r>
            <a:r>
              <a:rPr lang="en-GB" sz="2800" b="0" i="0" u="none" strike="noStrike" dirty="0">
                <a:solidFill>
                  <a:srgbClr val="000000"/>
                </a:solidFill>
                <a:effectLst/>
              </a:rPr>
              <a:t> rights </a:t>
            </a:r>
            <a:r>
              <a:rPr lang="en-US" sz="2800" b="0" i="0" dirty="0">
                <a:solidFill>
                  <a:srgbClr val="000000"/>
                </a:solidFill>
                <a:effectLst/>
              </a:rPr>
              <a:t>​</a:t>
            </a:r>
          </a:p>
          <a:p>
            <a:pPr marL="0" indent="0" algn="l" rtl="0" fontAlgn="base">
              <a:buNone/>
            </a:pPr>
            <a:r>
              <a:rPr lang="en-GB" sz="2800" b="1" i="0" u="none" strike="noStrike" dirty="0">
                <a:solidFill>
                  <a:srgbClr val="000000"/>
                </a:solidFill>
                <a:effectLst/>
              </a:rPr>
              <a:t>Strand C</a:t>
            </a:r>
            <a:r>
              <a:rPr lang="en-US" sz="2800" b="0" i="0" dirty="0">
                <a:solidFill>
                  <a:srgbClr val="000000"/>
                </a:solidFill>
                <a:effectLst/>
              </a:rPr>
              <a:t>​</a:t>
            </a:r>
          </a:p>
          <a:p>
            <a:pPr algn="l" rtl="0" fontAlgn="base">
              <a:buFont typeface="Arial" panose="020B0604020202020204" pitchFamily="34" charset="0"/>
              <a:buChar char="•"/>
            </a:pPr>
            <a:r>
              <a:rPr lang="en-GB" sz="2800" dirty="0">
                <a:solidFill>
                  <a:srgbClr val="000000"/>
                </a:solidFill>
              </a:rPr>
              <a:t>T</a:t>
            </a:r>
            <a:r>
              <a:rPr lang="en-GB" sz="2800" b="0" i="0" u="none" strike="noStrike" dirty="0">
                <a:solidFill>
                  <a:srgbClr val="000000"/>
                </a:solidFill>
                <a:effectLst/>
              </a:rPr>
              <a:t>he </a:t>
            </a:r>
            <a:r>
              <a:rPr lang="en-GB" sz="2800" b="0" i="0" u="none" strike="noStrike" dirty="0">
                <a:effectLst/>
              </a:rPr>
              <a:t>empowerment and participation </a:t>
            </a:r>
            <a:r>
              <a:rPr lang="en-GB" sz="2800" b="0" i="0" u="none" strike="noStrike" dirty="0">
                <a:solidFill>
                  <a:srgbClr val="000000"/>
                </a:solidFill>
                <a:effectLst/>
              </a:rPr>
              <a:t>of children and young people </a:t>
            </a:r>
            <a:r>
              <a:rPr lang="en-GB" sz="2800" b="0" i="0" u="none" strike="noStrike" dirty="0">
                <a:solidFill>
                  <a:srgbClr val="00AEEF"/>
                </a:solidFill>
                <a:effectLst/>
              </a:rPr>
              <a:t>for</a:t>
            </a:r>
            <a:r>
              <a:rPr lang="en-GB" sz="2800" b="0" i="0" u="none" strike="noStrike" dirty="0">
                <a:solidFill>
                  <a:srgbClr val="000000"/>
                </a:solidFill>
                <a:effectLst/>
              </a:rPr>
              <a:t> others locally and globally.</a:t>
            </a:r>
            <a:endParaRPr lang="en-US" sz="2800" b="0" i="0" dirty="0">
              <a:solidFill>
                <a:srgbClr val="000000"/>
              </a:solidFill>
              <a:effectLst/>
            </a:endParaRPr>
          </a:p>
          <a:p>
            <a:endParaRPr lang="en-US" dirty="0"/>
          </a:p>
        </p:txBody>
      </p:sp>
    </p:spTree>
    <p:extLst>
      <p:ext uri="{BB962C8B-B14F-4D97-AF65-F5344CB8AC3E}">
        <p14:creationId xmlns:p14="http://schemas.microsoft.com/office/powerpoint/2010/main" val="1858401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Picture Placeholder 2">
            <a:extLst>
              <a:ext uri="{FF2B5EF4-FFF2-40B4-BE49-F238E27FC236}">
                <a16:creationId xmlns:a16="http://schemas.microsoft.com/office/drawing/2014/main" id="{E7841652-CEBF-4A02-92FF-BA62429B28BF}"/>
              </a:ext>
            </a:extLst>
          </p:cNvPr>
          <p:cNvGraphicFramePr>
            <a:graphicFrameLocks noGrp="1"/>
          </p:cNvGraphicFramePr>
          <p:nvPr>
            <p:ph type="pic" idx="13"/>
          </p:nvPr>
        </p:nvGraphicFramePr>
        <p:xfrm>
          <a:off x="400871" y="847614"/>
          <a:ext cx="12171680" cy="5920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C269FAF7-5B12-485A-9808-0CA35078B60A}"/>
              </a:ext>
            </a:extLst>
          </p:cNvPr>
          <p:cNvSpPr txBox="1"/>
          <p:nvPr/>
        </p:nvSpPr>
        <p:spPr>
          <a:xfrm>
            <a:off x="250115" y="2185905"/>
            <a:ext cx="3771900" cy="1384995"/>
          </a:xfrm>
          <a:prstGeom prst="rect">
            <a:avLst/>
          </a:prstGeom>
          <a:noFill/>
        </p:spPr>
        <p:txBody>
          <a:bodyPr wrap="square" lIns="91440" tIns="45720" rIns="91440" bIns="45720" rtlCol="0" anchor="t">
            <a:spAutoFit/>
          </a:bodyPr>
          <a:lstStyle/>
          <a:p>
            <a:pPr algn="ctr"/>
            <a:r>
              <a:rPr lang="en-GB" sz="2400" dirty="0">
                <a:solidFill>
                  <a:prstClr val="black"/>
                </a:solidFill>
                <a:latin typeface="Arial" panose="020B0604020202020204" pitchFamily="34" charset="0"/>
                <a:cs typeface="Arial" panose="020B0604020202020204" pitchFamily="34" charset="0"/>
              </a:rPr>
              <a:t>‘Typical’ time scales but these vary.</a:t>
            </a:r>
          </a:p>
          <a:p>
            <a:pPr algn="ctr"/>
            <a:endParaRPr lang="en-GB" dirty="0">
              <a:solidFill>
                <a:prstClr val="black"/>
              </a:solidFill>
              <a:latin typeface="Arial" panose="020B0604020202020204" pitchFamily="34" charset="0"/>
              <a:cs typeface="Arial" panose="020B0604020202020204" pitchFamily="34" charset="0"/>
            </a:endParaRPr>
          </a:p>
          <a:p>
            <a:pPr algn="ctr"/>
            <a:endParaRPr lang="en-GB" dirty="0">
              <a:solidFill>
                <a:prstClr val="black"/>
              </a:solidFill>
              <a:latin typeface="Arial"/>
              <a:cs typeface="Arial"/>
            </a:endParaRPr>
          </a:p>
        </p:txBody>
      </p:sp>
      <p:sp>
        <p:nvSpPr>
          <p:cNvPr id="6" name="Title 1">
            <a:extLst>
              <a:ext uri="{FF2B5EF4-FFF2-40B4-BE49-F238E27FC236}">
                <a16:creationId xmlns:a16="http://schemas.microsoft.com/office/drawing/2014/main" id="{0C17F428-900A-4174-956D-273C1E0F4757}"/>
              </a:ext>
            </a:extLst>
          </p:cNvPr>
          <p:cNvSpPr txBox="1">
            <a:spLocks/>
          </p:cNvSpPr>
          <p:nvPr/>
        </p:nvSpPr>
        <p:spPr>
          <a:xfrm>
            <a:off x="457200" y="274638"/>
            <a:ext cx="1135634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Arial Black" panose="020B0A04020102020204" pitchFamily="34" charset="0"/>
                <a:cs typeface="Arial" panose="020B0604020202020204" pitchFamily="34" charset="0"/>
              </a:rPr>
              <a:t>THE RRSA JOURNEY</a:t>
            </a:r>
          </a:p>
        </p:txBody>
      </p:sp>
      <p:sp>
        <p:nvSpPr>
          <p:cNvPr id="15" name="TextBox 14">
            <a:extLst>
              <a:ext uri="{FF2B5EF4-FFF2-40B4-BE49-F238E27FC236}">
                <a16:creationId xmlns:a16="http://schemas.microsoft.com/office/drawing/2014/main" id="{A0ABD3A2-1000-6275-1563-5A603D832316}"/>
              </a:ext>
            </a:extLst>
          </p:cNvPr>
          <p:cNvSpPr txBox="1"/>
          <p:nvPr/>
        </p:nvSpPr>
        <p:spPr>
          <a:xfrm>
            <a:off x="2638984" y="6336926"/>
            <a:ext cx="4370294"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Silver and Gold accreditation lasts 3 years.</a:t>
            </a:r>
          </a:p>
        </p:txBody>
      </p:sp>
      <p:pic>
        <p:nvPicPr>
          <p:cNvPr id="4" name="Picture 3" descr="A blue sign with white text&#10;&#10;Description automatically generated">
            <a:extLst>
              <a:ext uri="{FF2B5EF4-FFF2-40B4-BE49-F238E27FC236}">
                <a16:creationId xmlns:a16="http://schemas.microsoft.com/office/drawing/2014/main" id="{1C168CFC-9AD4-7F42-87DA-EA77789DAE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8766" y="4975764"/>
            <a:ext cx="2094774" cy="1727120"/>
          </a:xfrm>
          <a:prstGeom prst="rect">
            <a:avLst/>
          </a:prstGeom>
        </p:spPr>
      </p:pic>
    </p:spTree>
    <p:extLst>
      <p:ext uri="{BB962C8B-B14F-4D97-AF65-F5344CB8AC3E}">
        <p14:creationId xmlns:p14="http://schemas.microsoft.com/office/powerpoint/2010/main" val="23585777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380bdec-b0ad-4bda-ba81-8c6e9b3f1549">
      <Terms xmlns="http://schemas.microsoft.com/office/infopath/2007/PartnerControls"/>
    </lcf76f155ced4ddcb4097134ff3c332f>
    <TaxCatchAll xmlns="91906323-e3f9-493e-b786-d33935d25d3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84BE208B660E948ACD3328FCC4D15E7" ma:contentTypeVersion="19" ma:contentTypeDescription="Create a new document." ma:contentTypeScope="" ma:versionID="b4879d4d58f4498bad554daffe8ca429">
  <xsd:schema xmlns:xsd="http://www.w3.org/2001/XMLSchema" xmlns:xs="http://www.w3.org/2001/XMLSchema" xmlns:p="http://schemas.microsoft.com/office/2006/metadata/properties" xmlns:ns2="7380bdec-b0ad-4bda-ba81-8c6e9b3f1549" xmlns:ns3="91906323-e3f9-493e-b786-d33935d25d3f" targetNamespace="http://schemas.microsoft.com/office/2006/metadata/properties" ma:root="true" ma:fieldsID="e44d747e27a9c88d346859c07474e4bb" ns2:_="" ns3:_="">
    <xsd:import namespace="7380bdec-b0ad-4bda-ba81-8c6e9b3f1549"/>
    <xsd:import namespace="91906323-e3f9-493e-b786-d33935d25d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80bdec-b0ad-4bda-ba81-8c6e9b3f15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e03970a-e55d-4629-b0e7-91e18418f62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06323-e3f9-493e-b786-d33935d25d3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8676045-439a-4e31-9d7a-df90c5ef6e5c}" ma:internalName="TaxCatchAll" ma:showField="CatchAllData" ma:web="91906323-e3f9-493e-b786-d33935d25d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591B95-A3C6-4B9C-B190-1D3C879F67B7}">
  <ds:schemaRefs>
    <ds:schemaRef ds:uri="df5203e1-9219-4abb-bf46-6e2bce06c285"/>
    <ds:schemaRef ds:uri="http://purl.org/dc/terms/"/>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ba2139d6-66e3-46ed-96ba-d85055a9f21e"/>
    <ds:schemaRef ds:uri="http://purl.org/dc/dcmitype/"/>
    <ds:schemaRef ds:uri="http://purl.org/dc/elements/1.1/"/>
  </ds:schemaRefs>
</ds:datastoreItem>
</file>

<file path=customXml/itemProps2.xml><?xml version="1.0" encoding="utf-8"?>
<ds:datastoreItem xmlns:ds="http://schemas.openxmlformats.org/officeDocument/2006/customXml" ds:itemID="{648008B2-8DB4-4350-8C2E-FAB8535023BE}"/>
</file>

<file path=customXml/itemProps3.xml><?xml version="1.0" encoding="utf-8"?>
<ds:datastoreItem xmlns:ds="http://schemas.openxmlformats.org/officeDocument/2006/customXml" ds:itemID="{2BCC27FB-AC29-4324-B9FA-176AFBD093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709</TotalTime>
  <Words>2063</Words>
  <Application>Microsoft Office PowerPoint</Application>
  <PresentationFormat>Widescreen</PresentationFormat>
  <Paragraphs>204</Paragraphs>
  <Slides>13</Slides>
  <Notes>12</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vt:lpstr>
      <vt:lpstr>Arial Black</vt:lpstr>
      <vt:lpstr>Calibri</vt:lpstr>
      <vt:lpstr>Open Sans</vt:lpstr>
      <vt:lpstr>Segoe UI</vt:lpstr>
      <vt:lpstr>Times New Roman</vt:lpstr>
      <vt:lpstr>Univers LT Pro 45 Light</vt:lpstr>
      <vt:lpstr>Univers LT Pro 85 XBlack</vt:lpstr>
      <vt:lpstr>Univers LT Std 45 Light</vt:lpstr>
      <vt:lpstr>Office Theme</vt:lpstr>
      <vt:lpstr>Parents and Governors Introduction to RRSA</vt:lpstr>
      <vt:lpstr>Introducing RRSA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Samantha Bradey</cp:lastModifiedBy>
  <cp:revision>131</cp:revision>
  <dcterms:created xsi:type="dcterms:W3CDTF">2022-01-18T14:28:30Z</dcterms:created>
  <dcterms:modified xsi:type="dcterms:W3CDTF">2023-12-08T11:04:07Z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10300.0000000000</vt:lpwstr>
  </property>
  <property fmtid="{D5CDD505-2E9C-101B-9397-08002B2CF9AE}" pid="3" name="ContentTypeId">
    <vt:lpwstr>0x010100A84BE208B660E948ACD3328FCC4D15E7</vt:lpwstr>
  </property>
  <property fmtid="{D5CDD505-2E9C-101B-9397-08002B2CF9AE}" pid="4" name="MediaServiceImageTags">
    <vt:lpwstr/>
  </property>
</Properties>
</file>